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20"/>
  </p:notesMasterIdLst>
  <p:handoutMasterIdLst>
    <p:handoutMasterId r:id="rId21"/>
  </p:handoutMasterIdLst>
  <p:sldIdLst>
    <p:sldId id="306" r:id="rId5"/>
    <p:sldId id="278" r:id="rId6"/>
    <p:sldId id="310" r:id="rId7"/>
    <p:sldId id="311" r:id="rId8"/>
    <p:sldId id="307" r:id="rId9"/>
    <p:sldId id="313" r:id="rId10"/>
    <p:sldId id="295" r:id="rId11"/>
    <p:sldId id="302" r:id="rId12"/>
    <p:sldId id="315" r:id="rId13"/>
    <p:sldId id="317" r:id="rId14"/>
    <p:sldId id="318" r:id="rId15"/>
    <p:sldId id="316" r:id="rId16"/>
    <p:sldId id="319" r:id="rId17"/>
    <p:sldId id="320" r:id="rId18"/>
    <p:sldId id="314" r:id="rId19"/>
  </p:sldIdLst>
  <p:sldSz cx="12192000" cy="6858000"/>
  <p:notesSz cx="6858000" cy="9144000"/>
  <p:custDataLst>
    <p:tags r:id="rId2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2CB0005-84D2-4360-2BA2-AC45BDD89950}" name="Hong Yap TAN (TP)" initials="HYT(" userId="S::hongyap@tp.edu.sg::0799d296-a5f5-4f98-9c36-a5b3fb02acc0" providerId="AD"/>
  <p188:author id="{E1B5EB1E-81D7-3337-E87C-E8F189A271BD}" name="Zhao Hong LAU (TP)" initials="ZHL(" userId="S::zhaohong@TP.EDU.SG::f195b425-1f12-426c-964c-75b48c020563" providerId="AD"/>
  <p188:author id="{169F274F-F098-C1F6-D601-B0112F09B271}" name="Huimei HU (TP)" initials="HH(" userId="S::huhuimei@TP.EDU.SG::a29a4bbc-18db-490d-a67f-1aa7bbd5f923"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alena Saleh" initials="SS"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339933"/>
    <a:srgbClr val="FFC000"/>
    <a:srgbClr val="EEEEEE"/>
    <a:srgbClr val="FAD22C"/>
    <a:srgbClr val="1CADE4"/>
    <a:srgbClr val="61C5FF"/>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74" autoAdjust="0"/>
    <p:restoredTop sz="93910" autoAdjust="0"/>
  </p:normalViewPr>
  <p:slideViewPr>
    <p:cSldViewPr snapToGrid="0">
      <p:cViewPr varScale="1">
        <p:scale>
          <a:sx n="66" d="100"/>
          <a:sy n="66" d="100"/>
        </p:scale>
        <p:origin x="512" y="272"/>
      </p:cViewPr>
      <p:guideLst>
        <p:guide orient="horz" pos="2160"/>
        <p:guide pos="3840"/>
      </p:guideLst>
    </p:cSldViewPr>
  </p:slideViewPr>
  <p:notesTextViewPr>
    <p:cViewPr>
      <p:scale>
        <a:sx n="1" d="1"/>
        <a:sy n="1" d="1"/>
      </p:scale>
      <p:origin x="0" y="0"/>
    </p:cViewPr>
  </p:notesTextViewPr>
  <p:notesViewPr>
    <p:cSldViewPr snapToGrid="0">
      <p:cViewPr varScale="1">
        <p:scale>
          <a:sx n="69" d="100"/>
          <a:sy n="69" d="100"/>
        </p:scale>
        <p:origin x="326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gs" Target="tags/tag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C11234-2D62-4BBD-86D3-88BD3B70B2B6}" type="datetimeFigureOut">
              <a:rPr lang="en-SG" smtClean="0"/>
              <a:t>20/3/2025</a:t>
            </a:fld>
            <a:endParaRPr lang="en-SG"/>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2EECAF8-34D8-484C-A1FD-90CACC324DCB}" type="slidenum">
              <a:rPr lang="en-SG" smtClean="0"/>
              <a:t>‹#›</a:t>
            </a:fld>
            <a:endParaRPr lang="en-SG"/>
          </a:p>
        </p:txBody>
      </p:sp>
    </p:spTree>
    <p:extLst>
      <p:ext uri="{BB962C8B-B14F-4D97-AF65-F5344CB8AC3E}">
        <p14:creationId xmlns:p14="http://schemas.microsoft.com/office/powerpoint/2010/main" val="2556645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97268A-7AE4-432A-9318-AFE0CD5AF515}" type="datetimeFigureOut">
              <a:rPr lang="en-SG" smtClean="0"/>
              <a:t>20/3/2025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5443D8-64E2-477C-8585-147863024541}" type="slidenum">
              <a:rPr lang="en-SG" smtClean="0"/>
              <a:t>‹#›</a:t>
            </a:fld>
            <a:endParaRPr lang="en-SG"/>
          </a:p>
        </p:txBody>
      </p:sp>
    </p:spTree>
    <p:extLst>
      <p:ext uri="{BB962C8B-B14F-4D97-AF65-F5344CB8AC3E}">
        <p14:creationId xmlns:p14="http://schemas.microsoft.com/office/powerpoint/2010/main" val="8517629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SG" dirty="0"/>
          </a:p>
        </p:txBody>
      </p:sp>
      <p:sp>
        <p:nvSpPr>
          <p:cNvPr id="4" name="Slide Number Placeholder 3"/>
          <p:cNvSpPr>
            <a:spLocks noGrp="1"/>
          </p:cNvSpPr>
          <p:nvPr>
            <p:ph type="sldNum" sz="quarter" idx="10"/>
          </p:nvPr>
        </p:nvSpPr>
        <p:spPr/>
        <p:txBody>
          <a:bodyPr/>
          <a:lstStyle/>
          <a:p>
            <a:fld id="{5048880A-75DD-4838-AFBC-E75FBE476E55}" type="slidenum">
              <a:rPr lang="en-SG" smtClean="0"/>
              <a:t>1</a:t>
            </a:fld>
            <a:endParaRPr lang="en-SG"/>
          </a:p>
        </p:txBody>
      </p:sp>
    </p:spTree>
    <p:extLst>
      <p:ext uri="{BB962C8B-B14F-4D97-AF65-F5344CB8AC3E}">
        <p14:creationId xmlns:p14="http://schemas.microsoft.com/office/powerpoint/2010/main" val="1190466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solidFill>
                  <a:srgbClr val="0070C0"/>
                </a:solidFill>
              </a:defRPr>
            </a:lvl1pPr>
          </a:lstStyle>
          <a:p>
            <a:r>
              <a:rPr lang="en-US" dirty="0"/>
              <a:t>Click to edit Master title style</a:t>
            </a:r>
            <a:endParaRPr lang="en-SG"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6" name="Slide Number Placeholder 5"/>
          <p:cNvSpPr>
            <a:spLocks noGrp="1"/>
          </p:cNvSpPr>
          <p:nvPr>
            <p:ph type="sldNum" sz="quarter" idx="12"/>
          </p:nvPr>
        </p:nvSpPr>
        <p:spPr/>
        <p:txBody>
          <a:bodyPr/>
          <a:lstStyle/>
          <a:p>
            <a:fld id="{8E9E4023-6F3A-457B-B0BB-8C1F114B424F}" type="slidenum">
              <a:rPr lang="en-SG" smtClean="0"/>
              <a:t>‹#›</a:t>
            </a:fld>
            <a:endParaRPr lang="en-SG"/>
          </a:p>
        </p:txBody>
      </p:sp>
    </p:spTree>
    <p:extLst>
      <p:ext uri="{BB962C8B-B14F-4D97-AF65-F5344CB8AC3E}">
        <p14:creationId xmlns:p14="http://schemas.microsoft.com/office/powerpoint/2010/main" val="4854310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12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dirty="0"/>
              <a:t>Click to edit Master title style</a:t>
            </a:r>
            <a:endParaRPr lang="en-SG" dirty="0"/>
          </a:p>
        </p:txBody>
      </p:sp>
      <p:sp>
        <p:nvSpPr>
          <p:cNvPr id="3" name="Date Placeholder 2"/>
          <p:cNvSpPr>
            <a:spLocks noGrp="1"/>
          </p:cNvSpPr>
          <p:nvPr>
            <p:ph type="dt" sz="half" idx="10"/>
          </p:nvPr>
        </p:nvSpPr>
        <p:spPr>
          <a:xfrm>
            <a:off x="838200" y="6356350"/>
            <a:ext cx="2743200" cy="365125"/>
          </a:xfrm>
          <a:prstGeom prst="rect">
            <a:avLst/>
          </a:prstGeom>
        </p:spPr>
        <p:txBody>
          <a:bodyPr/>
          <a:lstStyle/>
          <a:p>
            <a:fld id="{5049BF6B-4274-4F8F-BAA2-B27082AD9967}" type="datetimeFigureOut">
              <a:rPr lang="en-SG" smtClean="0"/>
              <a:t>20/3/2025</a:t>
            </a:fld>
            <a:endParaRPr lang="en-SG"/>
          </a:p>
        </p:txBody>
      </p:sp>
      <p:sp>
        <p:nvSpPr>
          <p:cNvPr id="4" name="Footer Placeholder 3"/>
          <p:cNvSpPr>
            <a:spLocks noGrp="1"/>
          </p:cNvSpPr>
          <p:nvPr>
            <p:ph type="ftr" sz="quarter" idx="11"/>
          </p:nvPr>
        </p:nvSpPr>
        <p:spPr>
          <a:xfrm>
            <a:off x="1017637" y="6356350"/>
            <a:ext cx="7462685" cy="365125"/>
          </a:xfrm>
          <a:prstGeom prst="rect">
            <a:avLst/>
          </a:prstGeom>
        </p:spPr>
        <p:txBody>
          <a:bodyPr/>
          <a:lstStyle/>
          <a:p>
            <a:endParaRPr lang="en-SG"/>
          </a:p>
        </p:txBody>
      </p:sp>
      <p:sp>
        <p:nvSpPr>
          <p:cNvPr id="5" name="Slide Number Placeholder 4"/>
          <p:cNvSpPr>
            <a:spLocks noGrp="1"/>
          </p:cNvSpPr>
          <p:nvPr>
            <p:ph type="sldNum" sz="quarter" idx="12"/>
          </p:nvPr>
        </p:nvSpPr>
        <p:spPr/>
        <p:txBody>
          <a:bodyPr/>
          <a:lstStyle/>
          <a:p>
            <a:fld id="{8E9E4023-6F3A-457B-B0BB-8C1F114B424F}" type="slidenum">
              <a:rPr lang="en-SG" smtClean="0"/>
              <a:t>‹#›</a:t>
            </a:fld>
            <a:endParaRPr lang="en-SG"/>
          </a:p>
        </p:txBody>
      </p:sp>
    </p:spTree>
    <p:extLst>
      <p:ext uri="{BB962C8B-B14F-4D97-AF65-F5344CB8AC3E}">
        <p14:creationId xmlns:p14="http://schemas.microsoft.com/office/powerpoint/2010/main" val="1135195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8E9E4023-6F3A-457B-B0BB-8C1F114B424F}" type="slidenum">
              <a:rPr lang="en-SG" smtClean="0"/>
              <a:t>‹#›</a:t>
            </a:fld>
            <a:endParaRPr lang="en-SG"/>
          </a:p>
        </p:txBody>
      </p:sp>
    </p:spTree>
    <p:extLst>
      <p:ext uri="{BB962C8B-B14F-4D97-AF65-F5344CB8AC3E}">
        <p14:creationId xmlns:p14="http://schemas.microsoft.com/office/powerpoint/2010/main" val="1005826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168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8251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3761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62169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59581" y="1499359"/>
            <a:ext cx="10336162" cy="458660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
        <p:nvSpPr>
          <p:cNvPr id="6" name="Slide Number Placeholder 5"/>
          <p:cNvSpPr>
            <a:spLocks noGrp="1"/>
          </p:cNvSpPr>
          <p:nvPr>
            <p:ph type="sldNum" sz="quarter" idx="4"/>
          </p:nvPr>
        </p:nvSpPr>
        <p:spPr>
          <a:xfrm>
            <a:off x="11547987" y="6341602"/>
            <a:ext cx="469489"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8E9E4023-6F3A-457B-B0BB-8C1F114B424F}" type="slidenum">
              <a:rPr lang="en-SG" smtClean="0"/>
              <a:pPr/>
              <a:t>‹#›</a:t>
            </a:fld>
            <a:endParaRPr lang="en-SG"/>
          </a:p>
        </p:txBody>
      </p:sp>
      <p:sp>
        <p:nvSpPr>
          <p:cNvPr id="2" name="Title Placeholder 1"/>
          <p:cNvSpPr>
            <a:spLocks noGrp="1"/>
          </p:cNvSpPr>
          <p:nvPr>
            <p:ph type="title"/>
          </p:nvPr>
        </p:nvSpPr>
        <p:spPr>
          <a:xfrm>
            <a:off x="959582" y="365126"/>
            <a:ext cx="10336161" cy="819784"/>
          </a:xfrm>
          <a:prstGeom prst="rect">
            <a:avLst/>
          </a:prstGeom>
        </p:spPr>
        <p:txBody>
          <a:bodyPr vert="horz" lIns="91440" tIns="45720" rIns="91440" bIns="45720" rtlCol="0" anchor="ctr">
            <a:normAutofit/>
          </a:bodyPr>
          <a:lstStyle/>
          <a:p>
            <a:r>
              <a:rPr lang="en-US" dirty="0"/>
              <a:t>Click to edit Master title style</a:t>
            </a:r>
            <a:endParaRPr lang="en-SG" dirty="0"/>
          </a:p>
        </p:txBody>
      </p:sp>
      <p:sp>
        <p:nvSpPr>
          <p:cNvPr id="12" name="Rectangle 11"/>
          <p:cNvSpPr/>
          <p:nvPr userDrawn="1"/>
        </p:nvSpPr>
        <p:spPr>
          <a:xfrm>
            <a:off x="914083" y="6341602"/>
            <a:ext cx="10633904" cy="461665"/>
          </a:xfrm>
          <a:prstGeom prst="rect">
            <a:avLst/>
          </a:prstGeom>
        </p:spPr>
        <p:txBody>
          <a:bodyPr wrap="square">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1200" spc="80" dirty="0">
                <a:solidFill>
                  <a:srgbClr val="0070C0"/>
                </a:solidFill>
                <a:latin typeface="Calibri" panose="020F0502020204030204" pitchFamily="34" charset="0"/>
                <a:cs typeface="Calibri" panose="020F0502020204030204" pitchFamily="34" charset="0"/>
              </a:rPr>
              <a:t>CIT2C23 – Agile Methodology &amp; Design Thinking</a:t>
            </a:r>
            <a:endParaRPr lang="en-SG" sz="1200" spc="80" baseline="0" dirty="0">
              <a:solidFill>
                <a:srgbClr val="0070C0"/>
              </a:solidFill>
              <a:latin typeface="Calibri" panose="020F0502020204030204" pitchFamily="34" charset="0"/>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1200" spc="80" dirty="0">
                <a:solidFill>
                  <a:schemeClr val="bg2">
                    <a:lumMod val="50000"/>
                  </a:schemeClr>
                </a:solidFill>
                <a:latin typeface="Calibri" panose="020F0502020204030204" pitchFamily="34" charset="0"/>
                <a:cs typeface="Calibri" panose="020F0502020204030204" pitchFamily="34" charset="0"/>
              </a:rPr>
              <a:t>TEMASEK POLYTECHNIC I </a:t>
            </a:r>
            <a:r>
              <a:rPr lang="en-US" sz="1200" b="1" spc="80" dirty="0">
                <a:solidFill>
                  <a:schemeClr val="bg2">
                    <a:lumMod val="50000"/>
                  </a:schemeClr>
                </a:solidFill>
                <a:latin typeface="Calibri" panose="020F0502020204030204" pitchFamily="34" charset="0"/>
                <a:cs typeface="Calibri" panose="020F0502020204030204" pitchFamily="34" charset="0"/>
              </a:rPr>
              <a:t>School of Informatics &amp; IT</a:t>
            </a:r>
          </a:p>
        </p:txBody>
      </p:sp>
      <p:sp>
        <p:nvSpPr>
          <p:cNvPr id="9" name="Rectangle 8"/>
          <p:cNvSpPr/>
          <p:nvPr userDrawn="1"/>
        </p:nvSpPr>
        <p:spPr>
          <a:xfrm>
            <a:off x="0" y="365126"/>
            <a:ext cx="284813" cy="819784"/>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75834511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8" r:id="rId3"/>
    <p:sldLayoutId id="2147483679" r:id="rId4"/>
    <p:sldLayoutId id="2147483680" r:id="rId5"/>
    <p:sldLayoutId id="2147483681" r:id="rId6"/>
    <p:sldLayoutId id="2147483682" r:id="rId7"/>
    <p:sldLayoutId id="2147483683" r:id="rId8"/>
  </p:sldLayoutIdLst>
  <p:txStyles>
    <p:titleStyle>
      <a:lvl1pPr algn="l" defTabSz="914400" rtl="0" eaLnBrk="1" latinLnBrk="0" hangingPunct="1">
        <a:lnSpc>
          <a:spcPct val="90000"/>
        </a:lnSpc>
        <a:spcBef>
          <a:spcPct val="0"/>
        </a:spcBef>
        <a:buNone/>
        <a:defRPr sz="3600" b="0" i="0" u="none" kern="1200">
          <a:solidFill>
            <a:srgbClr val="0070C0"/>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chat.openai.com/cha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17030D-F9A5-469C-B08C-422CD33EDF0E}"/>
              </a:ext>
            </a:extLst>
          </p:cNvPr>
          <p:cNvSpPr txBox="1"/>
          <p:nvPr/>
        </p:nvSpPr>
        <p:spPr>
          <a:xfrm>
            <a:off x="1885249" y="1118215"/>
            <a:ext cx="7512056" cy="2062103"/>
          </a:xfrm>
          <a:prstGeom prst="rect">
            <a:avLst/>
          </a:prstGeom>
          <a:noFill/>
        </p:spPr>
        <p:txBody>
          <a:bodyPr wrap="none" rtlCol="0">
            <a:spAutoFit/>
          </a:bodyPr>
          <a:lstStyle/>
          <a:p>
            <a:pPr algn="ctr"/>
            <a:r>
              <a:rPr lang="en-GB" sz="3600" b="1" dirty="0"/>
              <a:t>CIT2C23</a:t>
            </a:r>
          </a:p>
          <a:p>
            <a:pPr algn="ctr"/>
            <a:r>
              <a:rPr lang="en-GB" sz="3600" b="1" dirty="0"/>
              <a:t>Agile Methodology &amp; Design Thinking</a:t>
            </a:r>
          </a:p>
          <a:p>
            <a:pPr algn="ctr"/>
            <a:endParaRPr lang="en-GB" sz="2800" b="1" dirty="0">
              <a:solidFill>
                <a:schemeClr val="accent1"/>
              </a:solidFill>
            </a:endParaRPr>
          </a:p>
          <a:p>
            <a:pPr algn="ctr"/>
            <a:r>
              <a:rPr lang="en-GB" sz="2800" b="1" dirty="0">
                <a:solidFill>
                  <a:schemeClr val="accent1"/>
                </a:solidFill>
              </a:rPr>
              <a:t>Case Study: Define (20%)</a:t>
            </a:r>
          </a:p>
        </p:txBody>
      </p:sp>
      <p:sp>
        <p:nvSpPr>
          <p:cNvPr id="6" name="TextBox 5">
            <a:extLst>
              <a:ext uri="{FF2B5EF4-FFF2-40B4-BE49-F238E27FC236}">
                <a16:creationId xmlns:a16="http://schemas.microsoft.com/office/drawing/2014/main" id="{D8258169-E062-40F0-8371-2EA35A7D9BA1}"/>
              </a:ext>
            </a:extLst>
          </p:cNvPr>
          <p:cNvSpPr txBox="1"/>
          <p:nvPr/>
        </p:nvSpPr>
        <p:spPr>
          <a:xfrm>
            <a:off x="1092837" y="4860150"/>
            <a:ext cx="9096866" cy="1631216"/>
          </a:xfrm>
          <a:prstGeom prst="rect">
            <a:avLst/>
          </a:prstGeom>
          <a:noFill/>
        </p:spPr>
        <p:txBody>
          <a:bodyPr wrap="square" rtlCol="0">
            <a:spAutoFit/>
          </a:bodyPr>
          <a:lstStyle/>
          <a:p>
            <a:pPr marL="285750" indent="-285750">
              <a:buFont typeface="Arial" panose="020B0604020202020204" pitchFamily="34" charset="0"/>
              <a:buChar char="•"/>
            </a:pPr>
            <a:r>
              <a:rPr lang="en-SG" sz="2000" dirty="0"/>
              <a:t>Student Name (Admin No.):</a:t>
            </a:r>
          </a:p>
          <a:p>
            <a:pPr marL="285750" indent="-285750">
              <a:buFont typeface="Arial" panose="020B0604020202020204" pitchFamily="34" charset="0"/>
              <a:buChar char="•"/>
            </a:pPr>
            <a:r>
              <a:rPr lang="en-SG" sz="2000" dirty="0"/>
              <a:t>Tutorial Group: </a:t>
            </a:r>
          </a:p>
          <a:p>
            <a:pPr marL="285750" indent="-285750">
              <a:buFont typeface="Arial" panose="020B0604020202020204" pitchFamily="34" charset="0"/>
              <a:buChar char="•"/>
            </a:pPr>
            <a:r>
              <a:rPr lang="en-SG" sz="2000" dirty="0"/>
              <a:t>Tutor:</a:t>
            </a:r>
          </a:p>
          <a:p>
            <a:pPr marL="285750" indent="-285750">
              <a:buFont typeface="Arial" panose="020B0604020202020204" pitchFamily="34" charset="0"/>
              <a:buChar char="•"/>
            </a:pPr>
            <a:r>
              <a:rPr lang="en-SG" sz="2000" dirty="0"/>
              <a:t>Submission Date: </a:t>
            </a:r>
          </a:p>
          <a:p>
            <a:pPr marL="285750" indent="-285750">
              <a:buFont typeface="Arial" panose="020B0604020202020204" pitchFamily="34" charset="0"/>
              <a:buChar char="•"/>
            </a:pPr>
            <a:endParaRPr lang="en-GB" sz="2000" dirty="0"/>
          </a:p>
        </p:txBody>
      </p:sp>
    </p:spTree>
    <p:extLst>
      <p:ext uri="{BB962C8B-B14F-4D97-AF65-F5344CB8AC3E}">
        <p14:creationId xmlns:p14="http://schemas.microsoft.com/office/powerpoint/2010/main" val="4131023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D6854E-C24B-1BDE-04A4-4C2A9F9335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C56F81-B20D-7C71-9917-F467C641A45A}"/>
              </a:ext>
            </a:extLst>
          </p:cNvPr>
          <p:cNvSpPr>
            <a:spLocks noGrp="1"/>
          </p:cNvSpPr>
          <p:nvPr>
            <p:ph type="title"/>
          </p:nvPr>
        </p:nvSpPr>
        <p:spPr/>
        <p:txBody>
          <a:bodyPr>
            <a:normAutofit fontScale="90000"/>
          </a:bodyPr>
          <a:lstStyle/>
          <a:p>
            <a:pPr marL="0" indent="0">
              <a:buNone/>
            </a:pPr>
            <a:r>
              <a:rPr lang="en-US" sz="3600" b="1" dirty="0"/>
              <a:t>2. Solution Proposal, Key Features &amp; User Interaction (40 marks)</a:t>
            </a:r>
          </a:p>
        </p:txBody>
      </p:sp>
      <p:sp>
        <p:nvSpPr>
          <p:cNvPr id="3" name="TextBox 2">
            <a:extLst>
              <a:ext uri="{FF2B5EF4-FFF2-40B4-BE49-F238E27FC236}">
                <a16:creationId xmlns:a16="http://schemas.microsoft.com/office/drawing/2014/main" id="{25B638E2-BBFF-7BB0-C7A5-AADD7F863CA3}"/>
              </a:ext>
            </a:extLst>
          </p:cNvPr>
          <p:cNvSpPr txBox="1"/>
          <p:nvPr/>
        </p:nvSpPr>
        <p:spPr>
          <a:xfrm>
            <a:off x="959582" y="1184910"/>
            <a:ext cx="2938881" cy="276999"/>
          </a:xfrm>
          <a:prstGeom prst="rect">
            <a:avLst/>
          </a:prstGeom>
          <a:noFill/>
        </p:spPr>
        <p:txBody>
          <a:bodyPr wrap="none" rtlCol="0">
            <a:spAutoFit/>
          </a:bodyPr>
          <a:lstStyle/>
          <a:p>
            <a:r>
              <a:rPr lang="en-US" sz="1200" dirty="0">
                <a:solidFill>
                  <a:srgbClr val="FF0000"/>
                </a:solidFill>
              </a:rPr>
              <a:t>*Feel free to duplicate this slide if necessary</a:t>
            </a:r>
          </a:p>
        </p:txBody>
      </p:sp>
      <p:sp>
        <p:nvSpPr>
          <p:cNvPr id="4" name="TextBox 3">
            <a:extLst>
              <a:ext uri="{FF2B5EF4-FFF2-40B4-BE49-F238E27FC236}">
                <a16:creationId xmlns:a16="http://schemas.microsoft.com/office/drawing/2014/main" id="{21940E62-E9A5-E47F-F322-3D7785FABE27}"/>
              </a:ext>
            </a:extLst>
          </p:cNvPr>
          <p:cNvSpPr txBox="1"/>
          <p:nvPr/>
        </p:nvSpPr>
        <p:spPr>
          <a:xfrm>
            <a:off x="959582" y="1390786"/>
            <a:ext cx="9146944" cy="456535"/>
          </a:xfrm>
          <a:prstGeom prst="rect">
            <a:avLst/>
          </a:prstGeom>
          <a:noFill/>
        </p:spPr>
        <p:txBody>
          <a:bodyPr wrap="square">
            <a:spAutoFit/>
          </a:bodyPr>
          <a:lstStyle/>
          <a:p>
            <a:pPr marL="0" marR="0" algn="just">
              <a:lnSpc>
                <a:spcPct val="150000"/>
              </a:lnSpc>
            </a:pPr>
            <a:r>
              <a:rPr lang="en-US" sz="1800" dirty="0">
                <a:effectLst/>
                <a:latin typeface="Arial" panose="020B0604020202020204" pitchFamily="34" charset="0"/>
                <a:ea typeface="SimSun" panose="02010600030101010101" pitchFamily="2" charset="-122"/>
                <a:cs typeface="Times New Roman" panose="02020603050405020304" pitchFamily="18" charset="0"/>
              </a:rPr>
              <a:t>Outline the </a:t>
            </a:r>
            <a:r>
              <a:rPr lang="en-US" sz="1800" b="1" dirty="0">
                <a:effectLst/>
                <a:latin typeface="Arial" panose="020B0604020202020204" pitchFamily="34" charset="0"/>
                <a:ea typeface="SimSun" panose="02010600030101010101" pitchFamily="2" charset="-122"/>
                <a:cs typeface="Times New Roman" panose="02020603050405020304" pitchFamily="18" charset="0"/>
              </a:rPr>
              <a:t>functional</a:t>
            </a:r>
            <a:r>
              <a:rPr lang="en-US" sz="1800" dirty="0">
                <a:effectLst/>
                <a:latin typeface="Arial" panose="020B0604020202020204" pitchFamily="34" charset="0"/>
                <a:ea typeface="SimSun" panose="02010600030101010101" pitchFamily="2" charset="-122"/>
                <a:cs typeface="Times New Roman" panose="02020603050405020304" pitchFamily="18" charset="0"/>
              </a:rPr>
              <a:t> and </a:t>
            </a:r>
            <a:r>
              <a:rPr lang="en-US" sz="1800" b="1" dirty="0">
                <a:effectLst/>
                <a:latin typeface="Arial" panose="020B0604020202020204" pitchFamily="34" charset="0"/>
                <a:ea typeface="SimSun" panose="02010600030101010101" pitchFamily="2" charset="-122"/>
                <a:cs typeface="Times New Roman" panose="02020603050405020304" pitchFamily="18" charset="0"/>
              </a:rPr>
              <a:t>non-functional requirements </a:t>
            </a:r>
            <a:r>
              <a:rPr lang="en-US" sz="1800" dirty="0">
                <a:effectLst/>
                <a:latin typeface="Arial" panose="020B0604020202020204" pitchFamily="34" charset="0"/>
                <a:ea typeface="SimSun" panose="02010600030101010101" pitchFamily="2" charset="-122"/>
                <a:cs typeface="Times New Roman" panose="02020603050405020304" pitchFamily="18" charset="0"/>
              </a:rPr>
              <a:t>of your proposed solution. </a:t>
            </a:r>
          </a:p>
        </p:txBody>
      </p:sp>
      <p:graphicFrame>
        <p:nvGraphicFramePr>
          <p:cNvPr id="8" name="Table 7">
            <a:extLst>
              <a:ext uri="{FF2B5EF4-FFF2-40B4-BE49-F238E27FC236}">
                <a16:creationId xmlns:a16="http://schemas.microsoft.com/office/drawing/2014/main" id="{B1B6857A-499F-701D-EE81-5FB3CE597A1C}"/>
              </a:ext>
            </a:extLst>
          </p:cNvPr>
          <p:cNvGraphicFramePr>
            <a:graphicFrameLocks noGrp="1"/>
          </p:cNvGraphicFramePr>
          <p:nvPr>
            <p:extLst>
              <p:ext uri="{D42A27DB-BD31-4B8C-83A1-F6EECF244321}">
                <p14:modId xmlns:p14="http://schemas.microsoft.com/office/powerpoint/2010/main" val="3937003612"/>
              </p:ext>
            </p:extLst>
          </p:nvPr>
        </p:nvGraphicFramePr>
        <p:xfrm>
          <a:off x="1045737" y="2053196"/>
          <a:ext cx="9859686" cy="3981846"/>
        </p:xfrm>
        <a:graphic>
          <a:graphicData uri="http://schemas.openxmlformats.org/drawingml/2006/table">
            <a:tbl>
              <a:tblPr firstRow="1" firstCol="1" bandRow="1">
                <a:tableStyleId>{5940675A-B579-460E-94D1-54222C63F5DA}</a:tableStyleId>
              </a:tblPr>
              <a:tblGrid>
                <a:gridCol w="4929843">
                  <a:extLst>
                    <a:ext uri="{9D8B030D-6E8A-4147-A177-3AD203B41FA5}">
                      <a16:colId xmlns:a16="http://schemas.microsoft.com/office/drawing/2014/main" val="408188105"/>
                    </a:ext>
                  </a:extLst>
                </a:gridCol>
                <a:gridCol w="4929843">
                  <a:extLst>
                    <a:ext uri="{9D8B030D-6E8A-4147-A177-3AD203B41FA5}">
                      <a16:colId xmlns:a16="http://schemas.microsoft.com/office/drawing/2014/main" val="2788151237"/>
                    </a:ext>
                  </a:extLst>
                </a:gridCol>
              </a:tblGrid>
              <a:tr h="436580">
                <a:tc>
                  <a:txBody>
                    <a:bodyPr/>
                    <a:lstStyle/>
                    <a:p>
                      <a:pPr marL="0" marR="0" algn="ctr">
                        <a:lnSpc>
                          <a:spcPct val="150000"/>
                        </a:lnSpc>
                      </a:pPr>
                      <a:r>
                        <a:rPr lang="en-US" sz="1100" b="1" dirty="0">
                          <a:effectLst/>
                          <a:latin typeface="Arial" panose="020B0604020202020204" pitchFamily="34" charset="0"/>
                          <a:ea typeface="SimSun" panose="02010600030101010101" pitchFamily="2" charset="-122"/>
                          <a:cs typeface="Times New Roman" panose="02020603050405020304" pitchFamily="18" charset="0"/>
                        </a:rPr>
                        <a:t>Functional Requirements</a:t>
                      </a:r>
                    </a:p>
                  </a:txBody>
                  <a:tcPr marL="68580" marR="68580" marT="0" marB="0"/>
                </a:tc>
                <a:tc>
                  <a:txBody>
                    <a:bodyPr/>
                    <a:lstStyle/>
                    <a:p>
                      <a:pPr marL="0" marR="0" algn="ctr">
                        <a:lnSpc>
                          <a:spcPct val="150000"/>
                        </a:lnSpc>
                      </a:pPr>
                      <a:r>
                        <a:rPr lang="en-US" sz="1100" b="1" dirty="0">
                          <a:effectLst/>
                          <a:latin typeface="Arial" panose="020B0604020202020204" pitchFamily="34" charset="0"/>
                          <a:ea typeface="SimSun" panose="02010600030101010101" pitchFamily="2" charset="-122"/>
                          <a:cs typeface="Times New Roman" panose="02020603050405020304" pitchFamily="18" charset="0"/>
                        </a:rPr>
                        <a:t>Non-Functional Requirements</a:t>
                      </a:r>
                    </a:p>
                  </a:txBody>
                  <a:tcPr marL="68580" marR="68580" marT="0" marB="0"/>
                </a:tc>
                <a:extLst>
                  <a:ext uri="{0D108BD9-81ED-4DB2-BD59-A6C34878D82A}">
                    <a16:rowId xmlns:a16="http://schemas.microsoft.com/office/drawing/2014/main" val="265141203"/>
                  </a:ext>
                </a:extLst>
              </a:tr>
              <a:tr h="436580">
                <a:tc>
                  <a:txBody>
                    <a:bodyPr/>
                    <a:lstStyle/>
                    <a:p>
                      <a:pPr marL="0" marR="0" algn="ctr">
                        <a:lnSpc>
                          <a:spcPct val="150000"/>
                        </a:lnSpc>
                      </a:pPr>
                      <a:endParaRPr lang="en-US" sz="1100"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pPr>
                      <a:endParaRPr lang="en-US" sz="1100"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16229668"/>
                  </a:ext>
                </a:extLst>
              </a:tr>
              <a:tr h="436580">
                <a:tc>
                  <a:txBody>
                    <a:bodyPr/>
                    <a:lstStyle/>
                    <a:p>
                      <a:pPr marL="0" marR="0" algn="ctr">
                        <a:lnSpc>
                          <a:spcPct val="150000"/>
                        </a:lnSpc>
                      </a:pPr>
                      <a:endParaRPr lang="en-US" sz="1100" b="1"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pPr>
                      <a:endParaRPr lang="en-US" sz="1100" b="1"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20430729"/>
                  </a:ext>
                </a:extLst>
              </a:tr>
              <a:tr h="436580">
                <a:tc>
                  <a:txBody>
                    <a:bodyPr/>
                    <a:lstStyle/>
                    <a:p>
                      <a:pPr marL="0" marR="0" algn="ctr">
                        <a:lnSpc>
                          <a:spcPct val="150000"/>
                        </a:lnSpc>
                      </a:pPr>
                      <a:endParaRPr lang="en-US" sz="1100"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pPr>
                      <a:endParaRPr lang="en-US" sz="1100"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381469"/>
                  </a:ext>
                </a:extLst>
              </a:tr>
              <a:tr h="436580">
                <a:tc>
                  <a:txBody>
                    <a:bodyPr/>
                    <a:lstStyle/>
                    <a:p>
                      <a:pPr marL="0" marR="0" algn="ctr">
                        <a:lnSpc>
                          <a:spcPct val="150000"/>
                        </a:lnSpc>
                      </a:pPr>
                      <a:r>
                        <a:rPr lang="en-SG" sz="1100" dirty="0">
                          <a:effectLst/>
                        </a:rPr>
                        <a:t> </a:t>
                      </a:r>
                      <a:endParaRPr lang="en-US" sz="1100"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pPr>
                      <a:endParaRPr lang="en-US" sz="1100"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32240903"/>
                  </a:ext>
                </a:extLst>
              </a:tr>
              <a:tr h="436580">
                <a:tc>
                  <a:txBody>
                    <a:bodyPr/>
                    <a:lstStyle/>
                    <a:p>
                      <a:pPr marL="0" marR="0" algn="ctr">
                        <a:lnSpc>
                          <a:spcPct val="150000"/>
                        </a:lnSpc>
                      </a:pPr>
                      <a:r>
                        <a:rPr lang="en-SG" sz="1100" dirty="0">
                          <a:effectLst/>
                        </a:rPr>
                        <a:t> </a:t>
                      </a:r>
                      <a:endParaRPr lang="en-US" sz="1100"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pPr>
                      <a:endParaRPr lang="en-US" sz="1100"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5225162"/>
                  </a:ext>
                </a:extLst>
              </a:tr>
              <a:tr h="436580">
                <a:tc>
                  <a:txBody>
                    <a:bodyPr/>
                    <a:lstStyle/>
                    <a:p>
                      <a:pPr marL="0" marR="0" algn="ctr">
                        <a:lnSpc>
                          <a:spcPct val="150000"/>
                        </a:lnSpc>
                      </a:pPr>
                      <a:endParaRPr lang="en-US" sz="1100"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pPr>
                      <a:endParaRPr lang="en-US" sz="1100"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2613909"/>
                  </a:ext>
                </a:extLst>
              </a:tr>
              <a:tr h="925786">
                <a:tc>
                  <a:txBody>
                    <a:bodyPr/>
                    <a:lstStyle/>
                    <a:p>
                      <a:pPr marL="0" marR="0" algn="ctr">
                        <a:lnSpc>
                          <a:spcPct val="150000"/>
                        </a:lnSpc>
                      </a:pPr>
                      <a:endParaRPr lang="en-US" sz="1100"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pPr>
                      <a:endParaRPr lang="en-US" sz="1100"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13865676"/>
                  </a:ext>
                </a:extLst>
              </a:tr>
            </a:tbl>
          </a:graphicData>
        </a:graphic>
      </p:graphicFrame>
    </p:spTree>
    <p:extLst>
      <p:ext uri="{BB962C8B-B14F-4D97-AF65-F5344CB8AC3E}">
        <p14:creationId xmlns:p14="http://schemas.microsoft.com/office/powerpoint/2010/main" val="3755148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00D78-297D-A0B5-C515-5B94F77DAE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F1FD0B-5760-60EF-F7D3-16D2B0B77BA8}"/>
              </a:ext>
            </a:extLst>
          </p:cNvPr>
          <p:cNvSpPr>
            <a:spLocks noGrp="1"/>
          </p:cNvSpPr>
          <p:nvPr>
            <p:ph type="title"/>
          </p:nvPr>
        </p:nvSpPr>
        <p:spPr/>
        <p:txBody>
          <a:bodyPr>
            <a:normAutofit fontScale="90000"/>
          </a:bodyPr>
          <a:lstStyle/>
          <a:p>
            <a:pPr marL="0" indent="0">
              <a:buNone/>
            </a:pPr>
            <a:r>
              <a:rPr lang="en-US" sz="3600" b="1" dirty="0"/>
              <a:t>2. Solution Proposal, Key Features &amp; User Interaction (40 marks)</a:t>
            </a:r>
          </a:p>
        </p:txBody>
      </p:sp>
      <p:sp>
        <p:nvSpPr>
          <p:cNvPr id="3" name="TextBox 2">
            <a:extLst>
              <a:ext uri="{FF2B5EF4-FFF2-40B4-BE49-F238E27FC236}">
                <a16:creationId xmlns:a16="http://schemas.microsoft.com/office/drawing/2014/main" id="{213E1639-E7DC-E091-F036-176E920CF5B3}"/>
              </a:ext>
            </a:extLst>
          </p:cNvPr>
          <p:cNvSpPr txBox="1"/>
          <p:nvPr/>
        </p:nvSpPr>
        <p:spPr>
          <a:xfrm>
            <a:off x="959582" y="1184910"/>
            <a:ext cx="2938881" cy="276999"/>
          </a:xfrm>
          <a:prstGeom prst="rect">
            <a:avLst/>
          </a:prstGeom>
          <a:noFill/>
        </p:spPr>
        <p:txBody>
          <a:bodyPr wrap="none" rtlCol="0">
            <a:spAutoFit/>
          </a:bodyPr>
          <a:lstStyle/>
          <a:p>
            <a:r>
              <a:rPr lang="en-US" sz="1200" dirty="0">
                <a:solidFill>
                  <a:srgbClr val="FF0000"/>
                </a:solidFill>
              </a:rPr>
              <a:t>*Feel free to duplicate this slide if necessary</a:t>
            </a:r>
          </a:p>
        </p:txBody>
      </p:sp>
      <p:sp>
        <p:nvSpPr>
          <p:cNvPr id="4" name="TextBox 3">
            <a:extLst>
              <a:ext uri="{FF2B5EF4-FFF2-40B4-BE49-F238E27FC236}">
                <a16:creationId xmlns:a16="http://schemas.microsoft.com/office/drawing/2014/main" id="{1E10E562-F241-B475-C858-D4B4B1A50B58}"/>
              </a:ext>
            </a:extLst>
          </p:cNvPr>
          <p:cNvSpPr txBox="1"/>
          <p:nvPr/>
        </p:nvSpPr>
        <p:spPr>
          <a:xfrm>
            <a:off x="959581" y="1390786"/>
            <a:ext cx="11014245" cy="456535"/>
          </a:xfrm>
          <a:prstGeom prst="rect">
            <a:avLst/>
          </a:prstGeom>
          <a:noFill/>
        </p:spPr>
        <p:txBody>
          <a:bodyPr wrap="square">
            <a:spAutoFit/>
          </a:bodyPr>
          <a:lstStyle/>
          <a:p>
            <a:pPr marL="0" marR="0" algn="just">
              <a:lnSpc>
                <a:spcPct val="150000"/>
              </a:lnSpc>
            </a:pPr>
            <a:r>
              <a:rPr lang="en-US" sz="1800" dirty="0">
                <a:effectLst/>
                <a:latin typeface="Arial" panose="020B0604020202020204" pitchFamily="34" charset="0"/>
                <a:ea typeface="SimSun" panose="02010600030101010101" pitchFamily="2" charset="-122"/>
                <a:cs typeface="Times New Roman" panose="02020603050405020304" pitchFamily="18" charset="0"/>
              </a:rPr>
              <a:t>Specify </a:t>
            </a:r>
            <a:r>
              <a:rPr lang="en-US" sz="1800" b="1" dirty="0">
                <a:effectLst/>
                <a:latin typeface="Arial" panose="020B0604020202020204" pitchFamily="34" charset="0"/>
                <a:ea typeface="SimSun" panose="02010600030101010101" pitchFamily="2" charset="-122"/>
                <a:cs typeface="Times New Roman" panose="02020603050405020304" pitchFamily="18" charset="0"/>
              </a:rPr>
              <a:t>potential users </a:t>
            </a:r>
            <a:r>
              <a:rPr lang="en-US" sz="1800" dirty="0">
                <a:effectLst/>
                <a:latin typeface="Arial" panose="020B0604020202020204" pitchFamily="34" charset="0"/>
                <a:ea typeface="SimSun" panose="02010600030101010101" pitchFamily="2" charset="-122"/>
                <a:cs typeface="Times New Roman" panose="02020603050405020304" pitchFamily="18" charset="0"/>
              </a:rPr>
              <a:t>of your solution and </a:t>
            </a:r>
            <a:r>
              <a:rPr lang="en-US" sz="1800" b="1" dirty="0">
                <a:effectLst/>
                <a:latin typeface="Arial" panose="020B0604020202020204" pitchFamily="34" charset="0"/>
                <a:ea typeface="SimSun" panose="02010600030101010101" pitchFamily="2" charset="-122"/>
                <a:cs typeface="Times New Roman" panose="02020603050405020304" pitchFamily="18" charset="0"/>
              </a:rPr>
              <a:t>how they interact with the application.</a:t>
            </a:r>
          </a:p>
        </p:txBody>
      </p:sp>
      <p:sp>
        <p:nvSpPr>
          <p:cNvPr id="6" name="TextBox 5">
            <a:extLst>
              <a:ext uri="{FF2B5EF4-FFF2-40B4-BE49-F238E27FC236}">
                <a16:creationId xmlns:a16="http://schemas.microsoft.com/office/drawing/2014/main" id="{B1C302B6-FF9F-7E1D-9914-9725866F02A5}"/>
              </a:ext>
            </a:extLst>
          </p:cNvPr>
          <p:cNvSpPr txBox="1"/>
          <p:nvPr/>
        </p:nvSpPr>
        <p:spPr>
          <a:xfrm>
            <a:off x="959581" y="1883748"/>
            <a:ext cx="6097604" cy="456535"/>
          </a:xfrm>
          <a:prstGeom prst="rect">
            <a:avLst/>
          </a:prstGeom>
          <a:noFill/>
        </p:spPr>
        <p:txBody>
          <a:bodyPr wrap="square">
            <a:spAutoFit/>
          </a:bodyPr>
          <a:lstStyle/>
          <a:p>
            <a:pPr marL="0" marR="0" algn="l">
              <a:lnSpc>
                <a:spcPct val="150000"/>
              </a:lnSpc>
              <a:spcBef>
                <a:spcPts val="70"/>
              </a:spcBef>
            </a:pPr>
            <a:r>
              <a:rPr lang="en-SG" sz="1800" dirty="0">
                <a:solidFill>
                  <a:srgbClr val="000000"/>
                </a:solidFill>
                <a:effectLst/>
                <a:latin typeface="Arial" panose="020B0604020202020204" pitchFamily="34" charset="0"/>
                <a:ea typeface="SimSun" panose="02010600030101010101" pitchFamily="2" charset="-122"/>
                <a:cs typeface="Times New Roman" panose="02020603050405020304" pitchFamily="18" charset="0"/>
              </a:rPr>
              <a:t>Potential User 1: </a:t>
            </a:r>
            <a:r>
              <a:rPr lang="en-SG" sz="1800" dirty="0">
                <a:solidFill>
                  <a:srgbClr val="FF0000"/>
                </a:solidFill>
                <a:effectLst/>
                <a:latin typeface="Arial" panose="020B0604020202020204" pitchFamily="34" charset="0"/>
                <a:ea typeface="SimSun" panose="02010600030101010101" pitchFamily="2" charset="-122"/>
                <a:cs typeface="Times New Roman" panose="02020603050405020304" pitchFamily="18" charset="0"/>
              </a:rPr>
              <a:t>&lt;Replace this with Persona Name&gt; </a:t>
            </a:r>
            <a:endParaRPr lang="en-US" sz="1600" dirty="0">
              <a:effectLst/>
              <a:latin typeface="Arial" panose="020B0604020202020204" pitchFamily="34" charset="0"/>
              <a:ea typeface="SimSun" panose="02010600030101010101" pitchFamily="2" charset="-122"/>
              <a:cs typeface="Times New Roman" panose="02020603050405020304" pitchFamily="18" charset="0"/>
            </a:endParaRPr>
          </a:p>
        </p:txBody>
      </p:sp>
      <p:graphicFrame>
        <p:nvGraphicFramePr>
          <p:cNvPr id="7" name="Table 6">
            <a:extLst>
              <a:ext uri="{FF2B5EF4-FFF2-40B4-BE49-F238E27FC236}">
                <a16:creationId xmlns:a16="http://schemas.microsoft.com/office/drawing/2014/main" id="{66128E1C-42E0-2217-0A91-2284302D39E1}"/>
              </a:ext>
            </a:extLst>
          </p:cNvPr>
          <p:cNvGraphicFramePr>
            <a:graphicFrameLocks noGrp="1"/>
          </p:cNvGraphicFramePr>
          <p:nvPr>
            <p:extLst>
              <p:ext uri="{D42A27DB-BD31-4B8C-83A1-F6EECF244321}">
                <p14:modId xmlns:p14="http://schemas.microsoft.com/office/powerpoint/2010/main" val="527535087"/>
              </p:ext>
            </p:extLst>
          </p:nvPr>
        </p:nvGraphicFramePr>
        <p:xfrm>
          <a:off x="1091360" y="2510967"/>
          <a:ext cx="8861162" cy="3427823"/>
        </p:xfrm>
        <a:graphic>
          <a:graphicData uri="http://schemas.openxmlformats.org/drawingml/2006/table">
            <a:tbl>
              <a:tblPr firstRow="1" firstCol="1" bandRow="1">
                <a:tableStyleId>{5940675A-B579-460E-94D1-54222C63F5DA}</a:tableStyleId>
              </a:tblPr>
              <a:tblGrid>
                <a:gridCol w="1777891">
                  <a:extLst>
                    <a:ext uri="{9D8B030D-6E8A-4147-A177-3AD203B41FA5}">
                      <a16:colId xmlns:a16="http://schemas.microsoft.com/office/drawing/2014/main" val="2007524682"/>
                    </a:ext>
                  </a:extLst>
                </a:gridCol>
                <a:gridCol w="7083271">
                  <a:extLst>
                    <a:ext uri="{9D8B030D-6E8A-4147-A177-3AD203B41FA5}">
                      <a16:colId xmlns:a16="http://schemas.microsoft.com/office/drawing/2014/main" val="717826922"/>
                    </a:ext>
                  </a:extLst>
                </a:gridCol>
              </a:tblGrid>
              <a:tr h="489689">
                <a:tc>
                  <a:txBody>
                    <a:bodyPr/>
                    <a:lstStyle/>
                    <a:p>
                      <a:pPr marL="0" marR="0" algn="ctr">
                        <a:lnSpc>
                          <a:spcPct val="150000"/>
                        </a:lnSpc>
                      </a:pPr>
                      <a:r>
                        <a:rPr lang="en-SG" sz="1400" b="1">
                          <a:effectLst/>
                        </a:rPr>
                        <a:t>Feature</a:t>
                      </a:r>
                      <a:endParaRPr lang="en-US" sz="1400" b="1">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ctr">
                        <a:lnSpc>
                          <a:spcPct val="150000"/>
                        </a:lnSpc>
                      </a:pPr>
                      <a:r>
                        <a:rPr lang="en-SG" sz="1400" b="1" dirty="0">
                          <a:effectLst/>
                        </a:rPr>
                        <a:t>User's interaction with proposed solution</a:t>
                      </a:r>
                      <a:endParaRPr lang="en-US" sz="1400" b="1"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875716926"/>
                  </a:ext>
                </a:extLst>
              </a:tr>
              <a:tr h="489689">
                <a:tc>
                  <a:txBody>
                    <a:bodyPr/>
                    <a:lstStyle/>
                    <a:p>
                      <a:pPr marL="0" marR="0" algn="ctr">
                        <a:lnSpc>
                          <a:spcPct val="150000"/>
                        </a:lnSpc>
                      </a:pPr>
                      <a:r>
                        <a:rPr lang="en-SG" sz="1400">
                          <a:effectLst/>
                        </a:rPr>
                        <a:t>Feature A</a:t>
                      </a:r>
                      <a:endParaRPr lang="en-US" sz="14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50000"/>
                        </a:lnSpc>
                      </a:pPr>
                      <a:r>
                        <a:rPr lang="en-SG" sz="1400">
                          <a:effectLst/>
                        </a:rPr>
                        <a:t>Elaborate on all possible user interaction</a:t>
                      </a:r>
                      <a:endParaRPr lang="en-US" sz="14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11648726"/>
                  </a:ext>
                </a:extLst>
              </a:tr>
              <a:tr h="489689">
                <a:tc>
                  <a:txBody>
                    <a:bodyPr/>
                    <a:lstStyle/>
                    <a:p>
                      <a:pPr marL="0" marR="0" algn="ctr">
                        <a:lnSpc>
                          <a:spcPct val="150000"/>
                        </a:lnSpc>
                      </a:pPr>
                      <a:r>
                        <a:rPr lang="en-SG" sz="1400">
                          <a:effectLst/>
                        </a:rPr>
                        <a:t>Feature B</a:t>
                      </a:r>
                      <a:endParaRPr lang="en-US" sz="14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50000"/>
                        </a:lnSpc>
                      </a:pPr>
                      <a:r>
                        <a:rPr lang="en-SG" sz="1400">
                          <a:effectLst/>
                        </a:rPr>
                        <a:t> </a:t>
                      </a:r>
                      <a:endParaRPr lang="en-US" sz="14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835762372"/>
                  </a:ext>
                </a:extLst>
              </a:tr>
              <a:tr h="489689">
                <a:tc>
                  <a:txBody>
                    <a:bodyPr/>
                    <a:lstStyle/>
                    <a:p>
                      <a:pPr marL="0" marR="0" algn="ctr">
                        <a:lnSpc>
                          <a:spcPct val="150000"/>
                        </a:lnSpc>
                      </a:pPr>
                      <a:r>
                        <a:rPr lang="en-SG" sz="1400">
                          <a:effectLst/>
                        </a:rPr>
                        <a:t>Feature C</a:t>
                      </a:r>
                      <a:endParaRPr lang="en-US" sz="14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50000"/>
                        </a:lnSpc>
                      </a:pPr>
                      <a:r>
                        <a:rPr lang="en-SG" sz="1400">
                          <a:effectLst/>
                        </a:rPr>
                        <a:t> </a:t>
                      </a:r>
                      <a:endParaRPr lang="en-US" sz="14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450509974"/>
                  </a:ext>
                </a:extLst>
              </a:tr>
              <a:tr h="489689">
                <a:tc>
                  <a:txBody>
                    <a:bodyPr/>
                    <a:lstStyle/>
                    <a:p>
                      <a:pPr marL="0" marR="0" algn="ctr">
                        <a:lnSpc>
                          <a:spcPct val="150000"/>
                        </a:lnSpc>
                      </a:pPr>
                      <a:r>
                        <a:rPr lang="en-SG" sz="1400">
                          <a:effectLst/>
                        </a:rPr>
                        <a:t>Feature D</a:t>
                      </a:r>
                      <a:endParaRPr lang="en-US" sz="14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50000"/>
                        </a:lnSpc>
                      </a:pPr>
                      <a:r>
                        <a:rPr lang="en-SG" sz="1400">
                          <a:effectLst/>
                        </a:rPr>
                        <a:t> </a:t>
                      </a:r>
                      <a:endParaRPr lang="en-US" sz="14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58426000"/>
                  </a:ext>
                </a:extLst>
              </a:tr>
              <a:tr h="489689">
                <a:tc>
                  <a:txBody>
                    <a:bodyPr/>
                    <a:lstStyle/>
                    <a:p>
                      <a:pPr marL="0" marR="0" algn="ctr">
                        <a:lnSpc>
                          <a:spcPct val="150000"/>
                        </a:lnSpc>
                      </a:pPr>
                      <a:r>
                        <a:rPr lang="en-SG" sz="1400">
                          <a:effectLst/>
                        </a:rPr>
                        <a:t>Feature E</a:t>
                      </a:r>
                      <a:endParaRPr lang="en-US" sz="14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50000"/>
                        </a:lnSpc>
                      </a:pPr>
                      <a:r>
                        <a:rPr lang="en-SG" sz="1400">
                          <a:effectLst/>
                        </a:rPr>
                        <a:t> </a:t>
                      </a:r>
                      <a:endParaRPr lang="en-US" sz="14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94237302"/>
                  </a:ext>
                </a:extLst>
              </a:tr>
              <a:tr h="489689">
                <a:tc>
                  <a:txBody>
                    <a:bodyPr/>
                    <a:lstStyle/>
                    <a:p>
                      <a:pPr marL="0" marR="0" algn="ctr">
                        <a:lnSpc>
                          <a:spcPct val="150000"/>
                        </a:lnSpc>
                      </a:pPr>
                      <a:r>
                        <a:rPr lang="en-SG" sz="1400">
                          <a:effectLst/>
                        </a:rPr>
                        <a:t>..</a:t>
                      </a:r>
                      <a:endParaRPr lang="en-US" sz="14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50000"/>
                        </a:lnSpc>
                      </a:pPr>
                      <a:r>
                        <a:rPr lang="en-SG" sz="1400" dirty="0">
                          <a:effectLst/>
                        </a:rPr>
                        <a:t> </a:t>
                      </a:r>
                      <a:endParaRPr lang="en-US" sz="1400"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98231436"/>
                  </a:ext>
                </a:extLst>
              </a:tr>
            </a:tbl>
          </a:graphicData>
        </a:graphic>
      </p:graphicFrame>
    </p:spTree>
    <p:extLst>
      <p:ext uri="{BB962C8B-B14F-4D97-AF65-F5344CB8AC3E}">
        <p14:creationId xmlns:p14="http://schemas.microsoft.com/office/powerpoint/2010/main" val="235842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265FDD-2E8A-0A9D-279E-E423797CF3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72C8C5-4541-748F-6458-774180F1EC6F}"/>
              </a:ext>
            </a:extLst>
          </p:cNvPr>
          <p:cNvSpPr>
            <a:spLocks noGrp="1"/>
          </p:cNvSpPr>
          <p:nvPr>
            <p:ph type="title"/>
          </p:nvPr>
        </p:nvSpPr>
        <p:spPr/>
        <p:txBody>
          <a:bodyPr/>
          <a:lstStyle/>
          <a:p>
            <a:pPr marL="0" indent="0">
              <a:buFont typeface="Arial" panose="020B0604020202020204" pitchFamily="34" charset="0"/>
              <a:buNone/>
            </a:pPr>
            <a:r>
              <a:rPr lang="en-US" sz="3600" b="1" kern="1200" dirty="0"/>
              <a:t>3. Design Thinking Application (40 marks)</a:t>
            </a:r>
          </a:p>
        </p:txBody>
      </p:sp>
      <p:sp>
        <p:nvSpPr>
          <p:cNvPr id="3" name="TextBox 2">
            <a:extLst>
              <a:ext uri="{FF2B5EF4-FFF2-40B4-BE49-F238E27FC236}">
                <a16:creationId xmlns:a16="http://schemas.microsoft.com/office/drawing/2014/main" id="{8E8EFBC6-5AC4-745E-3E1B-6CA4ECA18313}"/>
              </a:ext>
            </a:extLst>
          </p:cNvPr>
          <p:cNvSpPr txBox="1"/>
          <p:nvPr/>
        </p:nvSpPr>
        <p:spPr>
          <a:xfrm>
            <a:off x="959582" y="1046410"/>
            <a:ext cx="2938881" cy="276999"/>
          </a:xfrm>
          <a:prstGeom prst="rect">
            <a:avLst/>
          </a:prstGeom>
          <a:noFill/>
        </p:spPr>
        <p:txBody>
          <a:bodyPr wrap="none" rtlCol="0">
            <a:spAutoFit/>
          </a:bodyPr>
          <a:lstStyle/>
          <a:p>
            <a:r>
              <a:rPr lang="en-US" sz="1200" dirty="0">
                <a:solidFill>
                  <a:srgbClr val="FF0000"/>
                </a:solidFill>
              </a:rPr>
              <a:t>*Feel free to duplicate this slide if necessary</a:t>
            </a:r>
          </a:p>
        </p:txBody>
      </p:sp>
      <p:sp>
        <p:nvSpPr>
          <p:cNvPr id="5" name="TextBox 4">
            <a:extLst>
              <a:ext uri="{FF2B5EF4-FFF2-40B4-BE49-F238E27FC236}">
                <a16:creationId xmlns:a16="http://schemas.microsoft.com/office/drawing/2014/main" id="{25A53F73-86A4-766C-2676-5222A714054C}"/>
              </a:ext>
            </a:extLst>
          </p:cNvPr>
          <p:cNvSpPr txBox="1"/>
          <p:nvPr/>
        </p:nvSpPr>
        <p:spPr>
          <a:xfrm>
            <a:off x="959581" y="1323409"/>
            <a:ext cx="8194043" cy="456535"/>
          </a:xfrm>
          <a:prstGeom prst="rect">
            <a:avLst/>
          </a:prstGeom>
          <a:noFill/>
        </p:spPr>
        <p:txBody>
          <a:bodyPr wrap="square">
            <a:spAutoFit/>
          </a:bodyPr>
          <a:lstStyle/>
          <a:p>
            <a:pPr marL="0" marR="0" algn="l">
              <a:lnSpc>
                <a:spcPct val="150000"/>
              </a:lnSpc>
            </a:pPr>
            <a:r>
              <a:rPr lang="en-SG" sz="1800" dirty="0">
                <a:effectLst/>
                <a:latin typeface="Arial" panose="020B0604020202020204" pitchFamily="34" charset="0"/>
                <a:ea typeface="SimSun" panose="02010600030101010101" pitchFamily="2" charset="-122"/>
                <a:cs typeface="Times New Roman" panose="02020603050405020304" pitchFamily="18" charset="0"/>
              </a:rPr>
              <a:t>Insert screenshots and description of </a:t>
            </a:r>
            <a:r>
              <a:rPr lang="en-SG" sz="1800" b="1" dirty="0">
                <a:effectLst/>
                <a:latin typeface="Arial" panose="020B0604020202020204" pitchFamily="34" charset="0"/>
                <a:ea typeface="SimSun" panose="02010600030101010101" pitchFamily="2" charset="-122"/>
                <a:cs typeface="Times New Roman" panose="02020603050405020304" pitchFamily="18" charset="0"/>
              </a:rPr>
              <a:t>persona design aids </a:t>
            </a:r>
            <a:r>
              <a:rPr lang="en-SG" sz="1800" dirty="0">
                <a:effectLst/>
                <a:latin typeface="Arial" panose="020B0604020202020204" pitchFamily="34" charset="0"/>
                <a:ea typeface="SimSun" panose="02010600030101010101" pitchFamily="2" charset="-122"/>
                <a:cs typeface="Times New Roman" panose="02020603050405020304" pitchFamily="18" charset="0"/>
              </a:rPr>
              <a:t>here.</a:t>
            </a:r>
            <a:endParaRPr lang="en-US" sz="1800" dirty="0">
              <a:effectLst/>
              <a:latin typeface="Arial" panose="020B0604020202020204" pitchFamily="34" charset="0"/>
              <a:ea typeface="SimSun" panose="02010600030101010101" pitchFamily="2" charset="-122"/>
              <a:cs typeface="Times New Roman" panose="02020603050405020304" pitchFamily="18" charset="0"/>
            </a:endParaRPr>
          </a:p>
        </p:txBody>
      </p:sp>
      <p:pic>
        <p:nvPicPr>
          <p:cNvPr id="5122" name="Picture 2" descr="User Persona: Everything You Need to Know [With Examples]">
            <a:extLst>
              <a:ext uri="{FF2B5EF4-FFF2-40B4-BE49-F238E27FC236}">
                <a16:creationId xmlns:a16="http://schemas.microsoft.com/office/drawing/2014/main" id="{E25A2DCC-8E4F-A924-C872-A9D210C237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46646" y="1796531"/>
            <a:ext cx="5018204" cy="473332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AA46BBBD-D590-F0CC-A308-53125C28A93D}"/>
              </a:ext>
            </a:extLst>
          </p:cNvPr>
          <p:cNvSpPr txBox="1"/>
          <p:nvPr/>
        </p:nvSpPr>
        <p:spPr>
          <a:xfrm>
            <a:off x="6127662" y="6546447"/>
            <a:ext cx="6097604" cy="276999"/>
          </a:xfrm>
          <a:prstGeom prst="rect">
            <a:avLst/>
          </a:prstGeom>
          <a:noFill/>
        </p:spPr>
        <p:txBody>
          <a:bodyPr wrap="square">
            <a:spAutoFit/>
          </a:bodyPr>
          <a:lstStyle/>
          <a:p>
            <a:r>
              <a:rPr lang="en-US" sz="1200" dirty="0"/>
              <a:t>Source: https://www.wowmakers.com/blog/user-persona/</a:t>
            </a:r>
          </a:p>
        </p:txBody>
      </p:sp>
      <p:sp>
        <p:nvSpPr>
          <p:cNvPr id="8" name="TextBox 7">
            <a:extLst>
              <a:ext uri="{FF2B5EF4-FFF2-40B4-BE49-F238E27FC236}">
                <a16:creationId xmlns:a16="http://schemas.microsoft.com/office/drawing/2014/main" id="{DFAC2D2D-5286-B3BB-E400-415890CF6D07}"/>
              </a:ext>
            </a:extLst>
          </p:cNvPr>
          <p:cNvSpPr txBox="1"/>
          <p:nvPr/>
        </p:nvSpPr>
        <p:spPr>
          <a:xfrm>
            <a:off x="2417386" y="1783513"/>
            <a:ext cx="929260" cy="323165"/>
          </a:xfrm>
          <a:prstGeom prst="rect">
            <a:avLst/>
          </a:prstGeom>
          <a:noFill/>
        </p:spPr>
        <p:txBody>
          <a:bodyPr wrap="square">
            <a:spAutoFit/>
          </a:bodyPr>
          <a:lstStyle/>
          <a:p>
            <a:r>
              <a:rPr lang="en-US" sz="1500" b="1" dirty="0"/>
              <a:t>Example:</a:t>
            </a:r>
          </a:p>
        </p:txBody>
      </p:sp>
    </p:spTree>
    <p:extLst>
      <p:ext uri="{BB962C8B-B14F-4D97-AF65-F5344CB8AC3E}">
        <p14:creationId xmlns:p14="http://schemas.microsoft.com/office/powerpoint/2010/main" val="878184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22F81-6FF6-CC0C-F704-EFD1A71AEA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3EA106-5FFF-3EAB-92D2-77BB8309E788}"/>
              </a:ext>
            </a:extLst>
          </p:cNvPr>
          <p:cNvSpPr>
            <a:spLocks noGrp="1"/>
          </p:cNvSpPr>
          <p:nvPr>
            <p:ph type="title"/>
          </p:nvPr>
        </p:nvSpPr>
        <p:spPr/>
        <p:txBody>
          <a:bodyPr/>
          <a:lstStyle/>
          <a:p>
            <a:pPr marL="0" indent="0">
              <a:buFont typeface="Arial" panose="020B0604020202020204" pitchFamily="34" charset="0"/>
              <a:buNone/>
            </a:pPr>
            <a:r>
              <a:rPr lang="en-US" sz="3600" b="1" kern="1200" dirty="0"/>
              <a:t>3. Design Thinking Application (40 marks)</a:t>
            </a:r>
          </a:p>
        </p:txBody>
      </p:sp>
      <p:sp>
        <p:nvSpPr>
          <p:cNvPr id="3" name="TextBox 2">
            <a:extLst>
              <a:ext uri="{FF2B5EF4-FFF2-40B4-BE49-F238E27FC236}">
                <a16:creationId xmlns:a16="http://schemas.microsoft.com/office/drawing/2014/main" id="{8DFE4400-D735-0153-CF19-4040E980F450}"/>
              </a:ext>
            </a:extLst>
          </p:cNvPr>
          <p:cNvSpPr txBox="1"/>
          <p:nvPr/>
        </p:nvSpPr>
        <p:spPr>
          <a:xfrm>
            <a:off x="959582" y="1046410"/>
            <a:ext cx="2938881" cy="276999"/>
          </a:xfrm>
          <a:prstGeom prst="rect">
            <a:avLst/>
          </a:prstGeom>
          <a:noFill/>
        </p:spPr>
        <p:txBody>
          <a:bodyPr wrap="none" rtlCol="0">
            <a:spAutoFit/>
          </a:bodyPr>
          <a:lstStyle/>
          <a:p>
            <a:r>
              <a:rPr lang="en-US" sz="1200" dirty="0">
                <a:solidFill>
                  <a:srgbClr val="FF0000"/>
                </a:solidFill>
              </a:rPr>
              <a:t>*Feel free to duplicate this slide if necessary</a:t>
            </a:r>
          </a:p>
        </p:txBody>
      </p:sp>
      <p:sp>
        <p:nvSpPr>
          <p:cNvPr id="5" name="TextBox 4">
            <a:extLst>
              <a:ext uri="{FF2B5EF4-FFF2-40B4-BE49-F238E27FC236}">
                <a16:creationId xmlns:a16="http://schemas.microsoft.com/office/drawing/2014/main" id="{8E1205A4-EDAF-104B-9420-B678F07B6CF4}"/>
              </a:ext>
            </a:extLst>
          </p:cNvPr>
          <p:cNvSpPr txBox="1"/>
          <p:nvPr/>
        </p:nvSpPr>
        <p:spPr>
          <a:xfrm>
            <a:off x="959581" y="1323409"/>
            <a:ext cx="8194043" cy="456535"/>
          </a:xfrm>
          <a:prstGeom prst="rect">
            <a:avLst/>
          </a:prstGeom>
          <a:noFill/>
        </p:spPr>
        <p:txBody>
          <a:bodyPr wrap="square">
            <a:spAutoFit/>
          </a:bodyPr>
          <a:lstStyle/>
          <a:p>
            <a:pPr marL="0" marR="0" algn="l">
              <a:lnSpc>
                <a:spcPct val="150000"/>
              </a:lnSpc>
            </a:pPr>
            <a:r>
              <a:rPr lang="en-SG" sz="1800" dirty="0">
                <a:effectLst/>
                <a:latin typeface="Arial" panose="020B0604020202020204" pitchFamily="34" charset="0"/>
                <a:ea typeface="SimSun" panose="02010600030101010101" pitchFamily="2" charset="-122"/>
                <a:cs typeface="Times New Roman" panose="02020603050405020304" pitchFamily="18" charset="0"/>
              </a:rPr>
              <a:t>Insert screenshots and description of </a:t>
            </a:r>
            <a:r>
              <a:rPr lang="en-SG" sz="1800" b="1" dirty="0">
                <a:effectLst/>
                <a:latin typeface="Arial" panose="020B0604020202020204" pitchFamily="34" charset="0"/>
                <a:ea typeface="SimSun" panose="02010600030101010101" pitchFamily="2" charset="-122"/>
                <a:cs typeface="Times New Roman" panose="02020603050405020304" pitchFamily="18" charset="0"/>
              </a:rPr>
              <a:t>context map design </a:t>
            </a:r>
            <a:r>
              <a:rPr lang="en-SG" sz="1800" dirty="0">
                <a:effectLst/>
                <a:latin typeface="Arial" panose="020B0604020202020204" pitchFamily="34" charset="0"/>
                <a:ea typeface="SimSun" panose="02010600030101010101" pitchFamily="2" charset="-122"/>
                <a:cs typeface="Times New Roman" panose="02020603050405020304" pitchFamily="18" charset="0"/>
              </a:rPr>
              <a:t>here.</a:t>
            </a:r>
            <a:endParaRPr lang="en-US" sz="1800" dirty="0">
              <a:effectLst/>
              <a:latin typeface="Arial" panose="020B0604020202020204" pitchFamily="34" charset="0"/>
              <a:ea typeface="SimSun" panose="02010600030101010101" pitchFamily="2" charset="-122"/>
              <a:cs typeface="Times New Roman" panose="02020603050405020304" pitchFamily="18" charset="0"/>
            </a:endParaRPr>
          </a:p>
        </p:txBody>
      </p:sp>
      <p:pic>
        <p:nvPicPr>
          <p:cNvPr id="6146" name="Picture 2" descr="How to use the Context Canvas to map your business">
            <a:extLst>
              <a:ext uri="{FF2B5EF4-FFF2-40B4-BE49-F238E27FC236}">
                <a16:creationId xmlns:a16="http://schemas.microsoft.com/office/drawing/2014/main" id="{41C89A1D-C934-8940-3BB2-F7D0230DA5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6042" y="1779944"/>
            <a:ext cx="8219915" cy="46252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2498E87-4D73-038E-3EBB-F05C33EA15DC}"/>
              </a:ext>
            </a:extLst>
          </p:cNvPr>
          <p:cNvSpPr txBox="1"/>
          <p:nvPr/>
        </p:nvSpPr>
        <p:spPr>
          <a:xfrm>
            <a:off x="2109116" y="1779944"/>
            <a:ext cx="929260" cy="323165"/>
          </a:xfrm>
          <a:prstGeom prst="rect">
            <a:avLst/>
          </a:prstGeom>
          <a:noFill/>
        </p:spPr>
        <p:txBody>
          <a:bodyPr wrap="square">
            <a:spAutoFit/>
          </a:bodyPr>
          <a:lstStyle/>
          <a:p>
            <a:r>
              <a:rPr lang="en-US" sz="1500" b="1" dirty="0"/>
              <a:t>Example:</a:t>
            </a:r>
          </a:p>
        </p:txBody>
      </p:sp>
      <p:sp>
        <p:nvSpPr>
          <p:cNvPr id="6" name="TextBox 5">
            <a:extLst>
              <a:ext uri="{FF2B5EF4-FFF2-40B4-BE49-F238E27FC236}">
                <a16:creationId xmlns:a16="http://schemas.microsoft.com/office/drawing/2014/main" id="{C678A3BB-ADE0-4902-A98F-5520C9FBB9FD}"/>
              </a:ext>
            </a:extLst>
          </p:cNvPr>
          <p:cNvSpPr txBox="1"/>
          <p:nvPr/>
        </p:nvSpPr>
        <p:spPr>
          <a:xfrm>
            <a:off x="6127662" y="6546447"/>
            <a:ext cx="6097604" cy="276999"/>
          </a:xfrm>
          <a:prstGeom prst="rect">
            <a:avLst/>
          </a:prstGeom>
          <a:noFill/>
        </p:spPr>
        <p:txBody>
          <a:bodyPr wrap="square">
            <a:spAutoFit/>
          </a:bodyPr>
          <a:lstStyle/>
          <a:p>
            <a:r>
              <a:rPr lang="en-US" sz="1200" dirty="0"/>
              <a:t>Source: https://www.youtube.com/watch?v=DdMl-DHs05k</a:t>
            </a:r>
          </a:p>
        </p:txBody>
      </p:sp>
    </p:spTree>
    <p:extLst>
      <p:ext uri="{BB962C8B-B14F-4D97-AF65-F5344CB8AC3E}">
        <p14:creationId xmlns:p14="http://schemas.microsoft.com/office/powerpoint/2010/main" val="2802285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74D6B-C768-8245-B2CD-197DEE4D81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86DC1E-5C4F-370D-A941-1DD5D7959E99}"/>
              </a:ext>
            </a:extLst>
          </p:cNvPr>
          <p:cNvSpPr>
            <a:spLocks noGrp="1"/>
          </p:cNvSpPr>
          <p:nvPr>
            <p:ph type="title"/>
          </p:nvPr>
        </p:nvSpPr>
        <p:spPr/>
        <p:txBody>
          <a:bodyPr/>
          <a:lstStyle/>
          <a:p>
            <a:pPr marL="0" indent="0">
              <a:buFont typeface="Arial" panose="020B0604020202020204" pitchFamily="34" charset="0"/>
              <a:buNone/>
            </a:pPr>
            <a:r>
              <a:rPr lang="en-US" sz="3600" b="1" kern="1200" dirty="0"/>
              <a:t>3. Design Thinking Application (40 marks)</a:t>
            </a:r>
          </a:p>
        </p:txBody>
      </p:sp>
      <p:sp>
        <p:nvSpPr>
          <p:cNvPr id="3" name="TextBox 2">
            <a:extLst>
              <a:ext uri="{FF2B5EF4-FFF2-40B4-BE49-F238E27FC236}">
                <a16:creationId xmlns:a16="http://schemas.microsoft.com/office/drawing/2014/main" id="{5AB6628D-E3C3-DB4C-AE94-81A384D8D80E}"/>
              </a:ext>
            </a:extLst>
          </p:cNvPr>
          <p:cNvSpPr txBox="1"/>
          <p:nvPr/>
        </p:nvSpPr>
        <p:spPr>
          <a:xfrm>
            <a:off x="959582" y="1046410"/>
            <a:ext cx="2938881" cy="276999"/>
          </a:xfrm>
          <a:prstGeom prst="rect">
            <a:avLst/>
          </a:prstGeom>
          <a:noFill/>
        </p:spPr>
        <p:txBody>
          <a:bodyPr wrap="none" rtlCol="0">
            <a:spAutoFit/>
          </a:bodyPr>
          <a:lstStyle/>
          <a:p>
            <a:r>
              <a:rPr lang="en-US" sz="1200" dirty="0">
                <a:solidFill>
                  <a:srgbClr val="FF0000"/>
                </a:solidFill>
              </a:rPr>
              <a:t>*Feel free to duplicate this slide if necessary</a:t>
            </a:r>
          </a:p>
        </p:txBody>
      </p:sp>
      <p:sp>
        <p:nvSpPr>
          <p:cNvPr id="5" name="TextBox 4">
            <a:extLst>
              <a:ext uri="{FF2B5EF4-FFF2-40B4-BE49-F238E27FC236}">
                <a16:creationId xmlns:a16="http://schemas.microsoft.com/office/drawing/2014/main" id="{BF891205-F72A-D6B2-1548-3A571B5B1BEF}"/>
              </a:ext>
            </a:extLst>
          </p:cNvPr>
          <p:cNvSpPr txBox="1"/>
          <p:nvPr/>
        </p:nvSpPr>
        <p:spPr>
          <a:xfrm>
            <a:off x="959581" y="1323409"/>
            <a:ext cx="8194043" cy="456535"/>
          </a:xfrm>
          <a:prstGeom prst="rect">
            <a:avLst/>
          </a:prstGeom>
          <a:noFill/>
        </p:spPr>
        <p:txBody>
          <a:bodyPr wrap="square">
            <a:spAutoFit/>
          </a:bodyPr>
          <a:lstStyle/>
          <a:p>
            <a:pPr marL="0" marR="0" algn="l">
              <a:lnSpc>
                <a:spcPct val="150000"/>
              </a:lnSpc>
            </a:pPr>
            <a:r>
              <a:rPr lang="en-SG" sz="1800" dirty="0">
                <a:effectLst/>
                <a:latin typeface="Arial" panose="020B0604020202020204" pitchFamily="34" charset="0"/>
                <a:ea typeface="SimSun" panose="02010600030101010101" pitchFamily="2" charset="-122"/>
                <a:cs typeface="Times New Roman" panose="02020603050405020304" pitchFamily="18" charset="0"/>
              </a:rPr>
              <a:t>Insert screenshots and description of the </a:t>
            </a:r>
            <a:r>
              <a:rPr lang="en-SG" sz="1800" b="1" dirty="0">
                <a:effectLst/>
                <a:latin typeface="Arial" panose="020B0604020202020204" pitchFamily="34" charset="0"/>
                <a:ea typeface="SimSun" panose="02010600030101010101" pitchFamily="2" charset="-122"/>
                <a:cs typeface="Times New Roman" panose="02020603050405020304" pitchFamily="18" charset="0"/>
              </a:rPr>
              <a:t>empathy map design </a:t>
            </a:r>
            <a:r>
              <a:rPr lang="en-SG" sz="1800" dirty="0">
                <a:effectLst/>
                <a:latin typeface="Arial" panose="020B0604020202020204" pitchFamily="34" charset="0"/>
                <a:ea typeface="SimSun" panose="02010600030101010101" pitchFamily="2" charset="-122"/>
                <a:cs typeface="Times New Roman" panose="02020603050405020304" pitchFamily="18" charset="0"/>
              </a:rPr>
              <a:t>here.</a:t>
            </a:r>
            <a:endParaRPr lang="en-US" sz="1800" dirty="0">
              <a:effectLst/>
              <a:latin typeface="Arial" panose="020B0604020202020204" pitchFamily="34" charset="0"/>
              <a:ea typeface="SimSun" panose="02010600030101010101" pitchFamily="2" charset="-122"/>
              <a:cs typeface="Times New Roman" panose="02020603050405020304" pitchFamily="18" charset="0"/>
            </a:endParaRPr>
          </a:p>
        </p:txBody>
      </p:sp>
      <p:pic>
        <p:nvPicPr>
          <p:cNvPr id="6" name="Picture 5">
            <a:extLst>
              <a:ext uri="{FF2B5EF4-FFF2-40B4-BE49-F238E27FC236}">
                <a16:creationId xmlns:a16="http://schemas.microsoft.com/office/drawing/2014/main" id="{66313372-50C3-76B0-151E-88C518FB4BE6}"/>
              </a:ext>
            </a:extLst>
          </p:cNvPr>
          <p:cNvPicPr>
            <a:picLocks noChangeAspect="1"/>
          </p:cNvPicPr>
          <p:nvPr/>
        </p:nvPicPr>
        <p:blipFill>
          <a:blip r:embed="rId2"/>
          <a:stretch>
            <a:fillRect/>
          </a:stretch>
        </p:blipFill>
        <p:spPr>
          <a:xfrm>
            <a:off x="2530139" y="1740235"/>
            <a:ext cx="5843840" cy="5117765"/>
          </a:xfrm>
          <a:prstGeom prst="rect">
            <a:avLst/>
          </a:prstGeom>
        </p:spPr>
      </p:pic>
      <p:sp>
        <p:nvSpPr>
          <p:cNvPr id="7" name="TextBox 6">
            <a:extLst>
              <a:ext uri="{FF2B5EF4-FFF2-40B4-BE49-F238E27FC236}">
                <a16:creationId xmlns:a16="http://schemas.microsoft.com/office/drawing/2014/main" id="{B07CB761-F0F4-016A-1EE7-06221D14E9E7}"/>
              </a:ext>
            </a:extLst>
          </p:cNvPr>
          <p:cNvSpPr txBox="1"/>
          <p:nvPr/>
        </p:nvSpPr>
        <p:spPr>
          <a:xfrm>
            <a:off x="1600878" y="1779944"/>
            <a:ext cx="929260" cy="323165"/>
          </a:xfrm>
          <a:prstGeom prst="rect">
            <a:avLst/>
          </a:prstGeom>
          <a:noFill/>
        </p:spPr>
        <p:txBody>
          <a:bodyPr wrap="square">
            <a:spAutoFit/>
          </a:bodyPr>
          <a:lstStyle/>
          <a:p>
            <a:r>
              <a:rPr lang="en-US" sz="1500" b="1" dirty="0"/>
              <a:t>Example:</a:t>
            </a:r>
          </a:p>
        </p:txBody>
      </p:sp>
      <p:sp>
        <p:nvSpPr>
          <p:cNvPr id="8" name="TextBox 7">
            <a:extLst>
              <a:ext uri="{FF2B5EF4-FFF2-40B4-BE49-F238E27FC236}">
                <a16:creationId xmlns:a16="http://schemas.microsoft.com/office/drawing/2014/main" id="{F104EC4A-7623-6430-0F9A-EE85F9685B37}"/>
              </a:ext>
            </a:extLst>
          </p:cNvPr>
          <p:cNvSpPr txBox="1"/>
          <p:nvPr/>
        </p:nvSpPr>
        <p:spPr>
          <a:xfrm>
            <a:off x="8373979" y="6262041"/>
            <a:ext cx="3726159" cy="461665"/>
          </a:xfrm>
          <a:prstGeom prst="rect">
            <a:avLst/>
          </a:prstGeom>
          <a:noFill/>
        </p:spPr>
        <p:txBody>
          <a:bodyPr wrap="square">
            <a:spAutoFit/>
          </a:bodyPr>
          <a:lstStyle/>
          <a:p>
            <a:r>
              <a:rPr lang="en-US" sz="1200" dirty="0"/>
              <a:t>Source: https://boardmix.com/examples/empathy-map-example-for-students/</a:t>
            </a:r>
          </a:p>
        </p:txBody>
      </p:sp>
    </p:spTree>
    <p:extLst>
      <p:ext uri="{BB962C8B-B14F-4D97-AF65-F5344CB8AC3E}">
        <p14:creationId xmlns:p14="http://schemas.microsoft.com/office/powerpoint/2010/main" val="3373315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B8468B-ABFD-75F8-7D29-C9EFF6B99F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643B03-094D-C9B6-E659-815398A0062D}"/>
              </a:ext>
            </a:extLst>
          </p:cNvPr>
          <p:cNvSpPr>
            <a:spLocks noGrp="1"/>
          </p:cNvSpPr>
          <p:nvPr>
            <p:ph type="title"/>
          </p:nvPr>
        </p:nvSpPr>
        <p:spPr/>
        <p:txBody>
          <a:bodyPr/>
          <a:lstStyle/>
          <a:p>
            <a:pPr marL="0" indent="0">
              <a:buNone/>
            </a:pPr>
            <a:r>
              <a:rPr lang="en-US" sz="3600" b="1" dirty="0"/>
              <a:t>References</a:t>
            </a:r>
          </a:p>
        </p:txBody>
      </p:sp>
    </p:spTree>
    <p:extLst>
      <p:ext uri="{BB962C8B-B14F-4D97-AF65-F5344CB8AC3E}">
        <p14:creationId xmlns:p14="http://schemas.microsoft.com/office/powerpoint/2010/main" val="1305334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27B9-0D28-49D9-97B5-B24FDEDB25D0}"/>
              </a:ext>
            </a:extLst>
          </p:cNvPr>
          <p:cNvSpPr>
            <a:spLocks noGrp="1"/>
          </p:cNvSpPr>
          <p:nvPr>
            <p:ph type="title"/>
          </p:nvPr>
        </p:nvSpPr>
        <p:spPr/>
        <p:txBody>
          <a:bodyPr/>
          <a:lstStyle/>
          <a:p>
            <a:pPr marL="0" marR="0" algn="ctr">
              <a:lnSpc>
                <a:spcPct val="150000"/>
              </a:lnSpc>
              <a:spcBef>
                <a:spcPts val="0"/>
              </a:spcBef>
              <a:spcAft>
                <a:spcPts val="0"/>
              </a:spcAft>
            </a:pPr>
            <a:r>
              <a:rPr lang="en-GB" sz="3600" b="1"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Declaration of Originality</a:t>
            </a:r>
            <a:endParaRPr lang="en-US" sz="1600" dirty="0">
              <a:effectLst/>
              <a:latin typeface="Arial" panose="020B0604020202020204" pitchFamily="34" charset="0"/>
              <a:ea typeface="SimSun" panose="02010600030101010101" pitchFamily="2" charset="-122"/>
              <a:cs typeface="Times New Roman" panose="02020603050405020304" pitchFamily="18" charset="0"/>
            </a:endParaRPr>
          </a:p>
        </p:txBody>
      </p:sp>
      <p:sp>
        <p:nvSpPr>
          <p:cNvPr id="3" name="Content Placeholder 2">
            <a:extLst>
              <a:ext uri="{FF2B5EF4-FFF2-40B4-BE49-F238E27FC236}">
                <a16:creationId xmlns:a16="http://schemas.microsoft.com/office/drawing/2014/main" id="{7C877F9F-D62A-45BB-9799-246A29611BAA}"/>
              </a:ext>
            </a:extLst>
          </p:cNvPr>
          <p:cNvSpPr>
            <a:spLocks noGrp="1"/>
          </p:cNvSpPr>
          <p:nvPr>
            <p:ph idx="1"/>
          </p:nvPr>
        </p:nvSpPr>
        <p:spPr/>
        <p:txBody>
          <a:bodyPr>
            <a:normAutofit fontScale="92500" lnSpcReduction="10000"/>
          </a:bodyPr>
          <a:lstStyle/>
          <a:p>
            <a:pPr marL="0" marR="0" indent="0" algn="ctr">
              <a:spcBef>
                <a:spcPts val="0"/>
              </a:spcBef>
              <a:spcAft>
                <a:spcPts val="0"/>
              </a:spcAft>
              <a:buNone/>
            </a:pPr>
            <a:r>
              <a:rPr lang="en-GB" sz="2400" dirty="0">
                <a:solidFill>
                  <a:schemeClr val="tx1"/>
                </a:solidFill>
                <a:effectLst/>
                <a:latin typeface="Arial" panose="020B0604020202020204" pitchFamily="34" charset="0"/>
                <a:ea typeface="Times New Roman" panose="02020603050405020304" pitchFamily="18" charset="0"/>
              </a:rPr>
              <a:t>I am the originator of this work and </a:t>
            </a:r>
            <a:r>
              <a:rPr lang="en-US" sz="2400" dirty="0">
                <a:solidFill>
                  <a:schemeClr val="tx1"/>
                </a:solidFill>
                <a:effectLst/>
                <a:latin typeface="Arial" panose="020B0604020202020204" pitchFamily="34" charset="0"/>
                <a:ea typeface="Times New Roman" panose="02020603050405020304" pitchFamily="18" charset="0"/>
              </a:rPr>
              <a:t>I have </a:t>
            </a:r>
            <a:r>
              <a:rPr lang="en-GB" sz="2400" dirty="0">
                <a:solidFill>
                  <a:schemeClr val="tx1"/>
                </a:solidFill>
                <a:effectLst/>
                <a:latin typeface="Arial" panose="020B0604020202020204" pitchFamily="34" charset="0"/>
                <a:ea typeface="Times New Roman" panose="02020603050405020304" pitchFamily="18" charset="0"/>
              </a:rPr>
              <a:t>appropriately acknowledged all other original sources used as my references for this work.</a:t>
            </a:r>
          </a:p>
          <a:p>
            <a:pPr marL="0" indent="0" algn="ctr">
              <a:spcBef>
                <a:spcPts val="0"/>
              </a:spcBef>
              <a:buNone/>
            </a:pPr>
            <a:endParaRPr lang="en-US" sz="2400" dirty="0">
              <a:solidFill>
                <a:schemeClr val="tx1"/>
              </a:solidFill>
              <a:effectLst/>
              <a:latin typeface="Arial" panose="020B0604020202020204" pitchFamily="34" charset="0"/>
              <a:ea typeface="Times New Roman" panose="02020603050405020304" pitchFamily="18" charset="0"/>
            </a:endParaRPr>
          </a:p>
          <a:p>
            <a:pPr marL="0" marR="0" indent="0" algn="ctr">
              <a:spcBef>
                <a:spcPts val="0"/>
              </a:spcBef>
              <a:spcAft>
                <a:spcPts val="0"/>
              </a:spcAft>
              <a:buNone/>
            </a:pPr>
            <a:r>
              <a:rPr lang="en-GB" sz="2400" dirty="0">
                <a:solidFill>
                  <a:schemeClr val="tx1"/>
                </a:solidFill>
                <a:effectLst/>
                <a:latin typeface="Arial" panose="020B0604020202020204" pitchFamily="34" charset="0"/>
                <a:ea typeface="Times New Roman" panose="02020603050405020304" pitchFamily="18" charset="0"/>
              </a:rPr>
              <a:t>I understand that Plagiarism is the act of taking and using the whole or any part of another person’s work, including work generated by AI, and presenting it as my own.</a:t>
            </a:r>
          </a:p>
          <a:p>
            <a:pPr marL="0" indent="0" algn="ctr">
              <a:spcBef>
                <a:spcPts val="0"/>
              </a:spcBef>
              <a:buNone/>
            </a:pPr>
            <a:endParaRPr lang="en-US" sz="2400" dirty="0">
              <a:solidFill>
                <a:schemeClr val="tx1"/>
              </a:solidFill>
              <a:effectLst/>
              <a:latin typeface="Arial" panose="020B0604020202020204" pitchFamily="34" charset="0"/>
              <a:ea typeface="Times New Roman" panose="02020603050405020304" pitchFamily="18" charset="0"/>
            </a:endParaRPr>
          </a:p>
          <a:p>
            <a:pPr marL="0" marR="0" indent="0" algn="ctr">
              <a:spcBef>
                <a:spcPts val="0"/>
              </a:spcBef>
              <a:spcAft>
                <a:spcPts val="0"/>
              </a:spcAft>
              <a:buNone/>
            </a:pPr>
            <a:r>
              <a:rPr lang="en-GB" sz="2400" dirty="0">
                <a:solidFill>
                  <a:schemeClr val="tx1"/>
                </a:solidFill>
                <a:effectLst/>
                <a:latin typeface="Arial" panose="020B0604020202020204" pitchFamily="34" charset="0"/>
                <a:ea typeface="Times New Roman" panose="02020603050405020304" pitchFamily="18" charset="0"/>
              </a:rPr>
              <a:t>I understand that Plagiarism is an academic offence</a:t>
            </a:r>
            <a:endParaRPr lang="en-US" sz="2400" dirty="0">
              <a:solidFill>
                <a:schemeClr val="tx1"/>
              </a:solidFill>
              <a:effectLst/>
              <a:latin typeface="Arial" panose="020B0604020202020204" pitchFamily="34" charset="0"/>
              <a:ea typeface="Times New Roman" panose="02020603050405020304" pitchFamily="18" charset="0"/>
            </a:endParaRPr>
          </a:p>
          <a:p>
            <a:pPr marL="0" marR="0" indent="0" algn="ctr">
              <a:spcBef>
                <a:spcPts val="0"/>
              </a:spcBef>
              <a:spcAft>
                <a:spcPts val="0"/>
              </a:spcAft>
              <a:buNone/>
            </a:pPr>
            <a:r>
              <a:rPr lang="en-GB" sz="2400" dirty="0">
                <a:solidFill>
                  <a:schemeClr val="tx1"/>
                </a:solidFill>
                <a:effectLst/>
                <a:latin typeface="Arial" panose="020B0604020202020204" pitchFamily="34" charset="0"/>
                <a:ea typeface="Times New Roman" panose="02020603050405020304" pitchFamily="18" charset="0"/>
              </a:rPr>
              <a:t>and if I am found to have committed or abetted the offence of plagiarism in relation to this submitted work, disciplinary action will be enforced.</a:t>
            </a: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Name and Signature of Student: </a:t>
            </a:r>
          </a:p>
          <a:p>
            <a:pPr marL="0" indent="0">
              <a:lnSpc>
                <a:spcPct val="107000"/>
              </a:lnSpc>
              <a:spcAft>
                <a:spcPts val="800"/>
              </a:spcAft>
              <a:buNone/>
            </a:pPr>
            <a:r>
              <a:rPr lang="en-US" sz="2400"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rPr>
              <a:t>&lt;&lt;Replace this with Name and Signature of student&gt;&gt;</a:t>
            </a:r>
            <a:endParaRPr lang="en-SG" sz="2400" dirty="0">
              <a:solidFill>
                <a:srgbClr val="FF0000"/>
              </a:solidFill>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endParaRPr lang="en-SG" sz="3600" dirty="0"/>
          </a:p>
        </p:txBody>
      </p:sp>
    </p:spTree>
    <p:extLst>
      <p:ext uri="{BB962C8B-B14F-4D97-AF65-F5344CB8AC3E}">
        <p14:creationId xmlns:p14="http://schemas.microsoft.com/office/powerpoint/2010/main" val="4241071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F27B9-0D28-49D9-97B5-B24FDEDB25D0}"/>
              </a:ext>
            </a:extLst>
          </p:cNvPr>
          <p:cNvSpPr>
            <a:spLocks noGrp="1"/>
          </p:cNvSpPr>
          <p:nvPr>
            <p:ph type="title"/>
          </p:nvPr>
        </p:nvSpPr>
        <p:spPr/>
        <p:txBody>
          <a:bodyPr>
            <a:noAutofit/>
          </a:bodyPr>
          <a:lstStyle/>
          <a:p>
            <a:pPr marL="0" marR="0" algn="ctr">
              <a:lnSpc>
                <a:spcPct val="150000"/>
              </a:lnSpc>
              <a:spcBef>
                <a:spcPts val="0"/>
              </a:spcBef>
              <a:spcAft>
                <a:spcPts val="0"/>
              </a:spcAft>
            </a:pPr>
            <a:r>
              <a:rPr lang="en-SG" sz="2400" b="1" dirty="0">
                <a:solidFill>
                  <a:srgbClr val="FF0000"/>
                </a:solidFill>
                <a:effectLst/>
                <a:latin typeface="Arial" panose="020B0604020202020204" pitchFamily="34" charset="0"/>
                <a:ea typeface="Times New Roman" panose="02020603050405020304" pitchFamily="18" charset="0"/>
                <a:cs typeface="Arial" panose="020B0604020202020204" pitchFamily="34" charset="0"/>
              </a:rPr>
              <a:t>Declaration on the use of Generative AI tools for assignments</a:t>
            </a:r>
            <a:endParaRPr lang="en-US" sz="1100" dirty="0">
              <a:effectLst/>
              <a:latin typeface="Arial" panose="020B0604020202020204" pitchFamily="34" charset="0"/>
              <a:ea typeface="SimSun" panose="02010600030101010101" pitchFamily="2" charset="-122"/>
              <a:cs typeface="Times New Roman" panose="02020603050405020304" pitchFamily="18" charset="0"/>
            </a:endParaRPr>
          </a:p>
        </p:txBody>
      </p:sp>
      <p:sp>
        <p:nvSpPr>
          <p:cNvPr id="5" name="Content Placeholder 4">
            <a:extLst>
              <a:ext uri="{FF2B5EF4-FFF2-40B4-BE49-F238E27FC236}">
                <a16:creationId xmlns:a16="http://schemas.microsoft.com/office/drawing/2014/main" id="{59D1921A-1635-F05B-3C5F-1FB1679BB9DC}"/>
              </a:ext>
            </a:extLst>
          </p:cNvPr>
          <p:cNvSpPr>
            <a:spLocks noGrp="1"/>
          </p:cNvSpPr>
          <p:nvPr>
            <p:ph idx="1"/>
          </p:nvPr>
        </p:nvSpPr>
        <p:spPr>
          <a:xfrm>
            <a:off x="959581" y="1499360"/>
            <a:ext cx="10336162" cy="1057410"/>
          </a:xfrm>
        </p:spPr>
        <p:txBody>
          <a:bodyPr>
            <a:normAutofit lnSpcReduction="10000"/>
          </a:bodyPr>
          <a:lstStyle/>
          <a:p>
            <a:pPr marL="0" marR="0" indent="0" algn="just">
              <a:spcBef>
                <a:spcPts val="0"/>
              </a:spcBef>
              <a:spcAft>
                <a:spcPts val="0"/>
              </a:spcAft>
              <a:buNone/>
              <a:tabLst>
                <a:tab pos="228600" algn="l"/>
              </a:tabLst>
            </a:pPr>
            <a:r>
              <a:rPr lang="en-GB" sz="1800" dirty="0">
                <a:solidFill>
                  <a:schemeClr val="tx1"/>
                </a:solidFill>
                <a:effectLst/>
                <a:latin typeface="Arial" panose="020B0604020202020204" pitchFamily="34" charset="0"/>
                <a:ea typeface="Times New Roman" panose="02020603050405020304" pitchFamily="18" charset="0"/>
              </a:rPr>
              <a:t>Describe how you have used Generative AI tools such as </a:t>
            </a:r>
            <a:r>
              <a:rPr lang="en-GB" sz="1800" dirty="0" err="1">
                <a:solidFill>
                  <a:schemeClr val="tx1"/>
                </a:solidFill>
                <a:effectLst/>
                <a:latin typeface="Arial" panose="020B0604020202020204" pitchFamily="34" charset="0"/>
                <a:ea typeface="Times New Roman" panose="02020603050405020304" pitchFamily="18" charset="0"/>
              </a:rPr>
              <a:t>ChatGPT</a:t>
            </a:r>
            <a:r>
              <a:rPr lang="en-GB" sz="1800" dirty="0">
                <a:solidFill>
                  <a:schemeClr val="tx1"/>
                </a:solidFill>
                <a:effectLst/>
                <a:latin typeface="Arial" panose="020B0604020202020204" pitchFamily="34" charset="0"/>
                <a:ea typeface="Times New Roman" panose="02020603050405020304" pitchFamily="18" charset="0"/>
              </a:rPr>
              <a:t> or Dall.E-2 in your assignment. </a:t>
            </a:r>
            <a:endParaRPr lang="en-US" sz="1800" dirty="0">
              <a:solidFill>
                <a:schemeClr val="tx1"/>
              </a:solidFill>
              <a:effectLst/>
              <a:latin typeface="Arial" panose="020B0604020202020204" pitchFamily="34" charset="0"/>
              <a:ea typeface="Times New Roman" panose="02020603050405020304" pitchFamily="18" charset="0"/>
            </a:endParaRPr>
          </a:p>
          <a:p>
            <a:pPr marL="0" marR="0" indent="0" algn="just">
              <a:spcBef>
                <a:spcPts val="0"/>
              </a:spcBef>
              <a:spcAft>
                <a:spcPts val="0"/>
              </a:spcAft>
              <a:buNone/>
              <a:tabLst>
                <a:tab pos="228600" algn="l"/>
              </a:tabLst>
            </a:pPr>
            <a:endParaRPr lang="en-US" sz="1800" dirty="0">
              <a:solidFill>
                <a:schemeClr val="tx1"/>
              </a:solidFill>
              <a:effectLst/>
              <a:latin typeface="Arial" panose="020B0604020202020204" pitchFamily="34" charset="0"/>
              <a:ea typeface="Times New Roman" panose="02020603050405020304" pitchFamily="18" charset="0"/>
            </a:endParaRPr>
          </a:p>
          <a:p>
            <a:pPr marL="0" marR="0" indent="0" algn="just">
              <a:spcBef>
                <a:spcPts val="0"/>
              </a:spcBef>
              <a:spcAft>
                <a:spcPts val="0"/>
              </a:spcAft>
              <a:buNone/>
              <a:tabLst>
                <a:tab pos="228600" algn="l"/>
              </a:tabLst>
            </a:pPr>
            <a:r>
              <a:rPr lang="en-GB" sz="1800" dirty="0">
                <a:solidFill>
                  <a:schemeClr val="tx1"/>
                </a:solidFill>
                <a:effectLst/>
                <a:latin typeface="Arial" panose="020B0604020202020204" pitchFamily="34" charset="0"/>
                <a:ea typeface="Times New Roman" panose="02020603050405020304" pitchFamily="18" charset="0"/>
              </a:rPr>
              <a:t>Show snapshots of the conversations with the AI tool (i.e., the prompts you used and the response you get from the AI tool).  </a:t>
            </a:r>
            <a:endParaRPr lang="en-US" sz="1800" dirty="0">
              <a:solidFill>
                <a:schemeClr val="tx1"/>
              </a:solidFill>
              <a:effectLst/>
              <a:latin typeface="Arial" panose="020B0604020202020204" pitchFamily="34" charset="0"/>
              <a:ea typeface="Times New Roman" panose="02020603050405020304" pitchFamily="18" charset="0"/>
            </a:endParaRPr>
          </a:p>
        </p:txBody>
      </p:sp>
      <p:sp>
        <p:nvSpPr>
          <p:cNvPr id="10" name="TextBox 9">
            <a:extLst>
              <a:ext uri="{FF2B5EF4-FFF2-40B4-BE49-F238E27FC236}">
                <a16:creationId xmlns:a16="http://schemas.microsoft.com/office/drawing/2014/main" id="{9877B34D-A3FD-6731-5308-300BCCC5C733}"/>
              </a:ext>
            </a:extLst>
          </p:cNvPr>
          <p:cNvSpPr txBox="1"/>
          <p:nvPr/>
        </p:nvSpPr>
        <p:spPr>
          <a:xfrm>
            <a:off x="959582" y="2663301"/>
            <a:ext cx="10336161" cy="2112885"/>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endParaRPr lang="en-US" dirty="0"/>
          </a:p>
        </p:txBody>
      </p:sp>
    </p:spTree>
    <p:extLst>
      <p:ext uri="{BB962C8B-B14F-4D97-AF65-F5344CB8AC3E}">
        <p14:creationId xmlns:p14="http://schemas.microsoft.com/office/powerpoint/2010/main" val="116405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91E037A-6BE5-7A11-AEC6-913324BAC69F}"/>
              </a:ext>
            </a:extLst>
          </p:cNvPr>
          <p:cNvSpPr txBox="1">
            <a:spLocks/>
          </p:cNvSpPr>
          <p:nvPr/>
        </p:nvSpPr>
        <p:spPr>
          <a:xfrm>
            <a:off x="959581" y="1184910"/>
            <a:ext cx="10336162" cy="2628758"/>
          </a:xfrm>
          <a:prstGeom prst="rect">
            <a:avLst/>
          </a:prstGeom>
        </p:spPr>
        <p:style>
          <a:lnRef idx="2">
            <a:schemeClr val="dk1"/>
          </a:lnRef>
          <a:fillRef idx="1">
            <a:schemeClr val="lt1"/>
          </a:fillRef>
          <a:effectRef idx="0">
            <a:schemeClr val="dk1"/>
          </a:effectRef>
          <a:fontRef idx="minor">
            <a:schemeClr val="dk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spcBef>
                <a:spcPts val="0"/>
              </a:spcBef>
              <a:buFont typeface="Arial" panose="020B0604020202020204" pitchFamily="34" charset="0"/>
              <a:buNone/>
            </a:pPr>
            <a:r>
              <a:rPr lang="en-SG" sz="1600" dirty="0">
                <a:solidFill>
                  <a:schemeClr val="tx1"/>
                </a:solidFill>
                <a:latin typeface="Arial" panose="020B0604020202020204" pitchFamily="34" charset="0"/>
                <a:ea typeface="Times New Roman" panose="02020603050405020304" pitchFamily="18" charset="0"/>
              </a:rPr>
              <a:t>The content generated by AI tools are not retrievable except by the user who generated them, so they are considered non-recoverable sources. Although non-recoverable data or quotations in APA Style papers are usually cited as personal communications, with </a:t>
            </a:r>
            <a:r>
              <a:rPr lang="en-SG" sz="1600" dirty="0" err="1">
                <a:solidFill>
                  <a:schemeClr val="tx1"/>
                </a:solidFill>
                <a:latin typeface="Arial" panose="020B0604020202020204" pitchFamily="34" charset="0"/>
                <a:ea typeface="Times New Roman" panose="02020603050405020304" pitchFamily="18" charset="0"/>
              </a:rPr>
              <a:t>ChatGPT</a:t>
            </a:r>
            <a:r>
              <a:rPr lang="en-SG" sz="1600" dirty="0">
                <a:solidFill>
                  <a:schemeClr val="tx1"/>
                </a:solidFill>
                <a:latin typeface="Arial" panose="020B0604020202020204" pitchFamily="34" charset="0"/>
                <a:ea typeface="Times New Roman" panose="02020603050405020304" pitchFamily="18" charset="0"/>
              </a:rPr>
              <a:t>-generated text there is no person communicating. Quoting text from </a:t>
            </a:r>
            <a:r>
              <a:rPr lang="en-SG" sz="1600" dirty="0" err="1">
                <a:solidFill>
                  <a:schemeClr val="tx1"/>
                </a:solidFill>
                <a:latin typeface="Arial" panose="020B0604020202020204" pitchFamily="34" charset="0"/>
                <a:ea typeface="Times New Roman" panose="02020603050405020304" pitchFamily="18" charset="0"/>
              </a:rPr>
              <a:t>ChatGPT</a:t>
            </a:r>
            <a:r>
              <a:rPr lang="en-SG" sz="1600" dirty="0">
                <a:solidFill>
                  <a:schemeClr val="tx1"/>
                </a:solidFill>
                <a:latin typeface="Arial" panose="020B0604020202020204" pitchFamily="34" charset="0"/>
                <a:ea typeface="Times New Roman" panose="02020603050405020304" pitchFamily="18" charset="0"/>
              </a:rPr>
              <a:t> chat is therefore more like sharing the output of an algorithm, with a reference list entry and the corresponding in-text citation.</a:t>
            </a:r>
          </a:p>
          <a:p>
            <a:pPr marL="0" indent="0" algn="just">
              <a:spcBef>
                <a:spcPts val="0"/>
              </a:spcBef>
              <a:buFont typeface="Arial" panose="020B0604020202020204" pitchFamily="34" charset="0"/>
              <a:buNone/>
            </a:pPr>
            <a:endParaRPr lang="en-SG" sz="1600" dirty="0">
              <a:solidFill>
                <a:schemeClr val="tx1"/>
              </a:solidFill>
              <a:latin typeface="Arial" panose="020B0604020202020204" pitchFamily="34" charset="0"/>
              <a:ea typeface="Times New Roman" panose="02020603050405020304" pitchFamily="18" charset="0"/>
            </a:endParaRPr>
          </a:p>
          <a:p>
            <a:pPr marL="0" indent="0" algn="just">
              <a:spcBef>
                <a:spcPts val="0"/>
              </a:spcBef>
              <a:buFont typeface="Arial" panose="020B0604020202020204" pitchFamily="34" charset="0"/>
              <a:buNone/>
            </a:pPr>
            <a:r>
              <a:rPr lang="en-SG" sz="1600" dirty="0">
                <a:solidFill>
                  <a:schemeClr val="tx1"/>
                </a:solidFill>
                <a:latin typeface="Arial" panose="020B0604020202020204" pitchFamily="34" charset="0"/>
                <a:ea typeface="Times New Roman" panose="02020603050405020304" pitchFamily="18" charset="0"/>
              </a:rPr>
              <a:t>According to the official APA Style site, </a:t>
            </a:r>
            <a:r>
              <a:rPr lang="en-SG" sz="1600" dirty="0" err="1">
                <a:solidFill>
                  <a:schemeClr val="tx1"/>
                </a:solidFill>
                <a:latin typeface="Arial" panose="020B0604020202020204" pitchFamily="34" charset="0"/>
                <a:ea typeface="Times New Roman" panose="02020603050405020304" pitchFamily="18" charset="0"/>
              </a:rPr>
              <a:t>ChatGPT</a:t>
            </a:r>
            <a:r>
              <a:rPr lang="en-SG" sz="1600" dirty="0">
                <a:solidFill>
                  <a:schemeClr val="tx1"/>
                </a:solidFill>
                <a:latin typeface="Arial" panose="020B0604020202020204" pitchFamily="34" charset="0"/>
                <a:ea typeface="Times New Roman" panose="02020603050405020304" pitchFamily="18" charset="0"/>
              </a:rPr>
              <a:t> references should be cited as:</a:t>
            </a:r>
          </a:p>
          <a:p>
            <a:pPr marL="0" indent="0" algn="just">
              <a:spcBef>
                <a:spcPts val="0"/>
              </a:spcBef>
              <a:buFont typeface="Arial" panose="020B0604020202020204" pitchFamily="34" charset="0"/>
              <a:buNone/>
            </a:pPr>
            <a:endParaRPr lang="en-SG" sz="1600" dirty="0">
              <a:solidFill>
                <a:schemeClr val="tx1"/>
              </a:solidFill>
              <a:latin typeface="Arial" panose="020B0604020202020204" pitchFamily="34" charset="0"/>
              <a:ea typeface="Times New Roman" panose="02020603050405020304" pitchFamily="18" charset="0"/>
            </a:endParaRPr>
          </a:p>
          <a:p>
            <a:pPr marL="0" indent="0" algn="just">
              <a:spcBef>
                <a:spcPts val="0"/>
              </a:spcBef>
              <a:buFont typeface="Arial" panose="020B0604020202020204" pitchFamily="34" charset="0"/>
              <a:buNone/>
            </a:pPr>
            <a:r>
              <a:rPr lang="en-SG" sz="1600" dirty="0">
                <a:solidFill>
                  <a:schemeClr val="tx1"/>
                </a:solidFill>
                <a:latin typeface="Arial" panose="020B0604020202020204" pitchFamily="34" charset="0"/>
                <a:ea typeface="Times New Roman" panose="02020603050405020304" pitchFamily="18" charset="0"/>
              </a:rPr>
              <a:t>E.g.   </a:t>
            </a:r>
            <a:r>
              <a:rPr lang="en-SG" sz="1600" dirty="0" err="1">
                <a:solidFill>
                  <a:schemeClr val="tx1"/>
                </a:solidFill>
                <a:latin typeface="Arial" panose="020B0604020202020204" pitchFamily="34" charset="0"/>
                <a:ea typeface="Times New Roman" panose="02020603050405020304" pitchFamily="18" charset="0"/>
              </a:rPr>
              <a:t>OpenAI</a:t>
            </a:r>
            <a:r>
              <a:rPr lang="en-SG" sz="1600" dirty="0">
                <a:solidFill>
                  <a:schemeClr val="tx1"/>
                </a:solidFill>
                <a:latin typeface="Arial" panose="020B0604020202020204" pitchFamily="34" charset="0"/>
                <a:ea typeface="Times New Roman" panose="02020603050405020304" pitchFamily="18" charset="0"/>
              </a:rPr>
              <a:t>. (2023). </a:t>
            </a:r>
            <a:r>
              <a:rPr lang="en-SG" sz="1600" dirty="0" err="1">
                <a:solidFill>
                  <a:schemeClr val="tx1"/>
                </a:solidFill>
                <a:latin typeface="Arial" panose="020B0604020202020204" pitchFamily="34" charset="0"/>
                <a:ea typeface="Times New Roman" panose="02020603050405020304" pitchFamily="18" charset="0"/>
              </a:rPr>
              <a:t>ChatGPT</a:t>
            </a:r>
            <a:r>
              <a:rPr lang="en-SG" sz="1600" dirty="0">
                <a:solidFill>
                  <a:schemeClr val="tx1"/>
                </a:solidFill>
                <a:latin typeface="Arial" panose="020B0604020202020204" pitchFamily="34" charset="0"/>
                <a:ea typeface="Times New Roman" panose="02020603050405020304" pitchFamily="18" charset="0"/>
              </a:rPr>
              <a:t> (Sep 25 version) [Large language model].       </a:t>
            </a:r>
          </a:p>
          <a:p>
            <a:pPr marL="0" indent="0" algn="just">
              <a:spcBef>
                <a:spcPts val="0"/>
              </a:spcBef>
              <a:buFont typeface="Arial" panose="020B0604020202020204" pitchFamily="34" charset="0"/>
              <a:buNone/>
            </a:pPr>
            <a:r>
              <a:rPr lang="en-SG" sz="1600" dirty="0">
                <a:latin typeface="Arial" panose="020B0604020202020204" pitchFamily="34" charset="0"/>
                <a:ea typeface="Times New Roman" panose="02020603050405020304" pitchFamily="18" charset="0"/>
              </a:rPr>
              <a:t>                    </a:t>
            </a:r>
            <a:r>
              <a:rPr lang="en-SG" sz="1600" dirty="0">
                <a:latin typeface="Arial" panose="020B0604020202020204" pitchFamily="34" charset="0"/>
                <a:ea typeface="Times New Roman" panose="02020603050405020304" pitchFamily="18" charset="0"/>
                <a:hlinkClick r:id="rId2"/>
              </a:rPr>
              <a:t>https://chat.openai.com/chat</a:t>
            </a:r>
            <a:r>
              <a:rPr lang="en-SG" sz="1600" dirty="0">
                <a:latin typeface="Arial" panose="020B0604020202020204" pitchFamily="34" charset="0"/>
                <a:ea typeface="Times New Roman" panose="02020603050405020304" pitchFamily="18" charset="0"/>
              </a:rPr>
              <a:t> </a:t>
            </a:r>
          </a:p>
        </p:txBody>
      </p:sp>
      <p:sp>
        <p:nvSpPr>
          <p:cNvPr id="3" name="Title 1">
            <a:extLst>
              <a:ext uri="{FF2B5EF4-FFF2-40B4-BE49-F238E27FC236}">
                <a16:creationId xmlns:a16="http://schemas.microsoft.com/office/drawing/2014/main" id="{5BDA16E0-F35F-9D0A-C62B-AB7CD8FD6F32}"/>
              </a:ext>
            </a:extLst>
          </p:cNvPr>
          <p:cNvSpPr txBox="1">
            <a:spLocks/>
          </p:cNvSpPr>
          <p:nvPr/>
        </p:nvSpPr>
        <p:spPr>
          <a:xfrm>
            <a:off x="959582" y="365126"/>
            <a:ext cx="10336161" cy="819784"/>
          </a:xfrm>
          <a:prstGeom prst="rect">
            <a:avLst/>
          </a:prstGeom>
        </p:spPr>
        <p:txBody>
          <a:bodyPr>
            <a:noAutofit/>
          </a:bodyPr>
          <a:lstStyle>
            <a:lvl1pPr algn="l" defTabSz="914400" rtl="0" eaLnBrk="1" latinLnBrk="0" hangingPunct="1">
              <a:lnSpc>
                <a:spcPct val="90000"/>
              </a:lnSpc>
              <a:spcBef>
                <a:spcPct val="0"/>
              </a:spcBef>
              <a:buNone/>
              <a:defRPr sz="3600" b="0" i="0" u="none" kern="1200">
                <a:solidFill>
                  <a:srgbClr val="0070C0"/>
                </a:solidFill>
                <a:latin typeface="+mn-lt"/>
                <a:ea typeface="+mj-ea"/>
                <a:cs typeface="+mj-cs"/>
              </a:defRPr>
            </a:lvl1pPr>
          </a:lstStyle>
          <a:p>
            <a:pPr algn="ctr">
              <a:lnSpc>
                <a:spcPct val="150000"/>
              </a:lnSpc>
              <a:spcBef>
                <a:spcPts val="0"/>
              </a:spcBef>
            </a:pPr>
            <a:r>
              <a:rPr lang="en-SG" sz="2400" b="1" dirty="0">
                <a:solidFill>
                  <a:srgbClr val="FF0000"/>
                </a:solidFill>
                <a:latin typeface="Arial" panose="020B0604020202020204" pitchFamily="34" charset="0"/>
                <a:ea typeface="Times New Roman" panose="02020603050405020304" pitchFamily="18" charset="0"/>
                <a:cs typeface="Arial" panose="020B0604020202020204" pitchFamily="34" charset="0"/>
              </a:rPr>
              <a:t>How do you indicate the reference?</a:t>
            </a:r>
            <a:endParaRPr lang="en-US" sz="1100" dirty="0">
              <a:latin typeface="Arial" panose="020B0604020202020204" pitchFamily="34" charset="0"/>
              <a:ea typeface="SimSun" panose="02010600030101010101" pitchFamily="2" charset="-122"/>
              <a:cs typeface="Times New Roman" panose="02020603050405020304" pitchFamily="18" charset="0"/>
            </a:endParaRPr>
          </a:p>
        </p:txBody>
      </p:sp>
      <p:sp>
        <p:nvSpPr>
          <p:cNvPr id="5" name="TextBox 4">
            <a:extLst>
              <a:ext uri="{FF2B5EF4-FFF2-40B4-BE49-F238E27FC236}">
                <a16:creationId xmlns:a16="http://schemas.microsoft.com/office/drawing/2014/main" id="{60EFE433-EAE2-4855-84B2-7012E3FCB36E}"/>
              </a:ext>
            </a:extLst>
          </p:cNvPr>
          <p:cNvSpPr txBox="1"/>
          <p:nvPr/>
        </p:nvSpPr>
        <p:spPr>
          <a:xfrm>
            <a:off x="959581" y="3813668"/>
            <a:ext cx="10336162" cy="255454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marL="0" marR="0" algn="just">
              <a:spcBef>
                <a:spcPts val="0"/>
              </a:spcBef>
              <a:spcAft>
                <a:spcPts val="0"/>
              </a:spcAft>
              <a:tabLst>
                <a:tab pos="228600" algn="l"/>
              </a:tabLst>
            </a:pPr>
            <a:r>
              <a:rPr lang="en-GB" sz="1600" b="1" dirty="0">
                <a:solidFill>
                  <a:srgbClr val="FF0000"/>
                </a:solidFill>
                <a:effectLst/>
                <a:latin typeface="Arial" panose="020B0604020202020204" pitchFamily="34" charset="0"/>
                <a:ea typeface="Times New Roman" panose="02020603050405020304" pitchFamily="18" charset="0"/>
              </a:rPr>
              <a:t>Important Note:</a:t>
            </a:r>
            <a:endParaRPr lang="en-US" sz="1600" dirty="0">
              <a:solidFill>
                <a:srgbClr val="FF0000"/>
              </a:solidFill>
              <a:effectLst/>
              <a:latin typeface="Arial" panose="020B0604020202020204" pitchFamily="34" charset="0"/>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tabLst>
                <a:tab pos="228600" algn="l"/>
              </a:tabLst>
            </a:pPr>
            <a:endParaRPr lang="en-GB" sz="1600" dirty="0">
              <a:effectLst/>
              <a:latin typeface="Arial" panose="020B0604020202020204" pitchFamily="34" charset="0"/>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tabLst>
                <a:tab pos="228600" algn="l"/>
              </a:tabLst>
            </a:pPr>
            <a:r>
              <a:rPr lang="en-GB" sz="1600" dirty="0">
                <a:effectLst/>
                <a:latin typeface="Arial" panose="020B0604020202020204" pitchFamily="34" charset="0"/>
                <a:ea typeface="Times New Roman" panose="02020603050405020304" pitchFamily="18" charset="0"/>
              </a:rPr>
              <a:t>Do not copy answers produced by the AI tool in totality as it is considered as plagiarism.  </a:t>
            </a:r>
            <a:endParaRPr lang="en-US" sz="1600" dirty="0">
              <a:effectLst/>
              <a:latin typeface="Arial" panose="020B0604020202020204" pitchFamily="34" charset="0"/>
              <a:ea typeface="Times New Roman" panose="02020603050405020304" pitchFamily="18" charset="0"/>
            </a:endParaRPr>
          </a:p>
          <a:p>
            <a:pPr marL="228600" marR="0" algn="just">
              <a:spcBef>
                <a:spcPts val="0"/>
              </a:spcBef>
              <a:spcAft>
                <a:spcPts val="0"/>
              </a:spcAft>
              <a:tabLst>
                <a:tab pos="228600" algn="l"/>
              </a:tabLst>
            </a:pPr>
            <a:r>
              <a:rPr lang="en-GB" sz="1600" dirty="0">
                <a:effectLst/>
                <a:latin typeface="Arial" panose="020B0604020202020204" pitchFamily="34" charset="0"/>
                <a:ea typeface="Times New Roman" panose="02020603050405020304" pitchFamily="18" charset="0"/>
              </a:rPr>
              <a:t> </a:t>
            </a:r>
            <a:endParaRPr lang="en-US" sz="1600" dirty="0">
              <a:effectLst/>
              <a:latin typeface="Arial" panose="020B0604020202020204" pitchFamily="34" charset="0"/>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tabLst>
                <a:tab pos="228600" algn="l"/>
              </a:tabLst>
            </a:pPr>
            <a:r>
              <a:rPr lang="en-GB" sz="1600" dirty="0">
                <a:effectLst/>
                <a:latin typeface="Arial" panose="020B0604020202020204" pitchFamily="34" charset="0"/>
                <a:ea typeface="Times New Roman" panose="02020603050405020304" pitchFamily="18" charset="0"/>
              </a:rPr>
              <a:t>Do not rely on any information produced by the AI tool blindly. You should always verify the answer with other sources. Do not assume that these answers provided by the AI tool are correct.  </a:t>
            </a:r>
            <a:endParaRPr lang="en-US" sz="1600" dirty="0">
              <a:effectLst/>
              <a:latin typeface="Arial" panose="020B0604020202020204" pitchFamily="34" charset="0"/>
              <a:ea typeface="Times New Roman" panose="02020603050405020304" pitchFamily="18" charset="0"/>
            </a:endParaRPr>
          </a:p>
          <a:p>
            <a:pPr marL="457200" marR="0">
              <a:spcBef>
                <a:spcPts val="0"/>
              </a:spcBef>
              <a:spcAft>
                <a:spcPts val="0"/>
              </a:spcAft>
            </a:pPr>
            <a:r>
              <a:rPr lang="en-GB" sz="1600" dirty="0">
                <a:effectLst/>
                <a:latin typeface="Arial" panose="020B0604020202020204" pitchFamily="34" charset="0"/>
                <a:ea typeface="Times New Roman" panose="02020603050405020304" pitchFamily="18" charset="0"/>
              </a:rPr>
              <a:t> </a:t>
            </a:r>
            <a:endParaRPr lang="en-US" sz="1600" dirty="0">
              <a:effectLst/>
              <a:latin typeface="Arial" panose="020B0604020202020204" pitchFamily="34" charset="0"/>
              <a:ea typeface="Times New Roman" panose="02020603050405020304" pitchFamily="18" charset="0"/>
            </a:endParaRPr>
          </a:p>
          <a:p>
            <a:pPr marL="342900" marR="0" lvl="0" indent="-342900" algn="just">
              <a:spcBef>
                <a:spcPts val="0"/>
              </a:spcBef>
              <a:spcAft>
                <a:spcPts val="0"/>
              </a:spcAft>
              <a:buFont typeface="Symbol" panose="05050102010706020507" pitchFamily="18" charset="2"/>
              <a:buChar char=""/>
              <a:tabLst>
                <a:tab pos="228600" algn="l"/>
              </a:tabLst>
            </a:pPr>
            <a:r>
              <a:rPr lang="en-GB" sz="1600" dirty="0">
                <a:effectLst/>
                <a:latin typeface="Arial" panose="020B0604020202020204" pitchFamily="34" charset="0"/>
                <a:ea typeface="Times New Roman" panose="02020603050405020304" pitchFamily="18" charset="0"/>
              </a:rPr>
              <a:t>To achieve quality outputs from the AI tool, you should provide good prompt that is clear and specific. Be precise and provide context.  Avoid asking open-ended questions. </a:t>
            </a:r>
          </a:p>
          <a:p>
            <a:pPr marR="0" lvl="0" algn="just">
              <a:spcBef>
                <a:spcPts val="0"/>
              </a:spcBef>
              <a:spcAft>
                <a:spcPts val="0"/>
              </a:spcAft>
              <a:tabLst>
                <a:tab pos="228600" algn="l"/>
              </a:tabLst>
            </a:pPr>
            <a:endParaRPr lang="en-US" sz="1600" dirty="0">
              <a:effectLst/>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011785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F8390-1DCE-4B11-9685-F96FE8A51F10}"/>
              </a:ext>
            </a:extLst>
          </p:cNvPr>
          <p:cNvSpPr>
            <a:spLocks noGrp="1"/>
          </p:cNvSpPr>
          <p:nvPr>
            <p:ph type="title"/>
          </p:nvPr>
        </p:nvSpPr>
        <p:spPr/>
        <p:txBody>
          <a:bodyPr/>
          <a:lstStyle/>
          <a:p>
            <a:r>
              <a:rPr lang="en-US" dirty="0">
                <a:solidFill>
                  <a:schemeClr val="tx1"/>
                </a:solidFill>
              </a:rPr>
              <a:t>Introduction</a:t>
            </a:r>
            <a:endParaRPr lang="en-GB" dirty="0">
              <a:solidFill>
                <a:schemeClr val="tx1"/>
              </a:solidFill>
            </a:endParaRPr>
          </a:p>
        </p:txBody>
      </p:sp>
      <p:sp>
        <p:nvSpPr>
          <p:cNvPr id="4" name="Content Placeholder 3">
            <a:extLst>
              <a:ext uri="{FF2B5EF4-FFF2-40B4-BE49-F238E27FC236}">
                <a16:creationId xmlns:a16="http://schemas.microsoft.com/office/drawing/2014/main" id="{02A6DE3B-7D6A-4465-8F68-CC3127F601B7}"/>
              </a:ext>
            </a:extLst>
          </p:cNvPr>
          <p:cNvSpPr>
            <a:spLocks noGrp="1"/>
          </p:cNvSpPr>
          <p:nvPr>
            <p:ph idx="1"/>
          </p:nvPr>
        </p:nvSpPr>
        <p:spPr/>
        <p:txBody>
          <a:bodyPr>
            <a:normAutofit fontScale="92500"/>
          </a:bodyPr>
          <a:lstStyle/>
          <a:p>
            <a:pPr marL="0" indent="0" algn="just">
              <a:buNone/>
            </a:pPr>
            <a:r>
              <a:rPr lang="en-US" dirty="0">
                <a:solidFill>
                  <a:schemeClr val="tx1"/>
                </a:solidFill>
              </a:rPr>
              <a:t>This project aligns with the course objectives by giving students hands-on experience in applying Agile methodology and design thinking to a real-world problem. It will assess their practical knowledge and technical skills in design thinking, Agile processes, and project management. The assessment includes three milestones—</a:t>
            </a:r>
            <a:r>
              <a:rPr lang="en-US" b="1" dirty="0">
                <a:solidFill>
                  <a:schemeClr val="tx1"/>
                </a:solidFill>
              </a:rPr>
              <a:t>Define</a:t>
            </a:r>
            <a:r>
              <a:rPr lang="en-US" dirty="0">
                <a:solidFill>
                  <a:schemeClr val="tx1"/>
                </a:solidFill>
              </a:rPr>
              <a:t>, </a:t>
            </a:r>
            <a:r>
              <a:rPr lang="en-US" b="1" dirty="0">
                <a:solidFill>
                  <a:schemeClr val="tx1"/>
                </a:solidFill>
              </a:rPr>
              <a:t>Ideate</a:t>
            </a:r>
            <a:r>
              <a:rPr lang="en-US" dirty="0">
                <a:solidFill>
                  <a:schemeClr val="tx1"/>
                </a:solidFill>
              </a:rPr>
              <a:t>, and </a:t>
            </a:r>
            <a:r>
              <a:rPr lang="en-US" b="1" dirty="0">
                <a:solidFill>
                  <a:schemeClr val="tx1"/>
                </a:solidFill>
              </a:rPr>
              <a:t>Prototype</a:t>
            </a:r>
            <a:r>
              <a:rPr lang="en-US" dirty="0">
                <a:solidFill>
                  <a:schemeClr val="tx1"/>
                </a:solidFill>
              </a:rPr>
              <a:t>.</a:t>
            </a:r>
          </a:p>
          <a:p>
            <a:pPr marL="0" indent="0" algn="just">
              <a:buNone/>
            </a:pPr>
            <a:endParaRPr lang="en-US" dirty="0">
              <a:solidFill>
                <a:schemeClr val="tx1"/>
              </a:solidFill>
            </a:endParaRPr>
          </a:p>
          <a:p>
            <a:pPr marL="0" indent="0" algn="just">
              <a:buNone/>
            </a:pPr>
            <a:r>
              <a:rPr lang="en-US" dirty="0">
                <a:solidFill>
                  <a:schemeClr val="tx1"/>
                </a:solidFill>
              </a:rPr>
              <a:t>This is an </a:t>
            </a:r>
            <a:r>
              <a:rPr lang="en-US" b="1" dirty="0">
                <a:solidFill>
                  <a:schemeClr val="tx1"/>
                </a:solidFill>
              </a:rPr>
              <a:t>individual</a:t>
            </a:r>
            <a:r>
              <a:rPr lang="en-US" dirty="0">
                <a:solidFill>
                  <a:schemeClr val="tx1"/>
                </a:solidFill>
              </a:rPr>
              <a:t> project</a:t>
            </a:r>
          </a:p>
          <a:p>
            <a:pPr marL="0" indent="0" algn="just">
              <a:buNone/>
            </a:pPr>
            <a:endParaRPr lang="en-US" dirty="0">
              <a:solidFill>
                <a:schemeClr val="tx1"/>
              </a:solidFill>
            </a:endParaRPr>
          </a:p>
          <a:p>
            <a:pPr marL="0" indent="0" algn="just">
              <a:buNone/>
            </a:pPr>
            <a:r>
              <a:rPr lang="en-US" dirty="0">
                <a:solidFill>
                  <a:schemeClr val="tx1"/>
                </a:solidFill>
              </a:rPr>
              <a:t>You will be given various case studies and </a:t>
            </a:r>
            <a:r>
              <a:rPr lang="en-US" b="1" dirty="0">
                <a:solidFill>
                  <a:schemeClr val="tx1"/>
                </a:solidFill>
              </a:rPr>
              <a:t>must select </a:t>
            </a:r>
            <a:r>
              <a:rPr lang="en-US" b="1" dirty="0">
                <a:solidFill>
                  <a:srgbClr val="FF0000"/>
                </a:solidFill>
              </a:rPr>
              <a:t>one</a:t>
            </a:r>
            <a:r>
              <a:rPr lang="en-US" b="1" dirty="0">
                <a:solidFill>
                  <a:schemeClr val="tx1"/>
                </a:solidFill>
              </a:rPr>
              <a:t> </a:t>
            </a:r>
            <a:r>
              <a:rPr lang="en-US" dirty="0">
                <a:solidFill>
                  <a:schemeClr val="tx1"/>
                </a:solidFill>
              </a:rPr>
              <a:t>that aligns with your experiences and interests. The chosen case study will be used throughout this assessment as you develop a solution to address it.</a:t>
            </a:r>
          </a:p>
        </p:txBody>
      </p:sp>
    </p:spTree>
    <p:extLst>
      <p:ext uri="{BB962C8B-B14F-4D97-AF65-F5344CB8AC3E}">
        <p14:creationId xmlns:p14="http://schemas.microsoft.com/office/powerpoint/2010/main" val="2954195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BA9A6-F7CD-8880-2FFE-0F009BF440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136AC4-FC32-851F-F4AA-AB0D1CD29B8D}"/>
              </a:ext>
            </a:extLst>
          </p:cNvPr>
          <p:cNvSpPr>
            <a:spLocks noGrp="1"/>
          </p:cNvSpPr>
          <p:nvPr>
            <p:ph type="title"/>
          </p:nvPr>
        </p:nvSpPr>
        <p:spPr/>
        <p:txBody>
          <a:bodyPr/>
          <a:lstStyle/>
          <a:p>
            <a:r>
              <a:rPr lang="en-US" dirty="0">
                <a:solidFill>
                  <a:schemeClr val="tx1"/>
                </a:solidFill>
              </a:rPr>
              <a:t>Assessment Components</a:t>
            </a:r>
            <a:endParaRPr lang="en-GB" dirty="0">
              <a:solidFill>
                <a:schemeClr val="tx1"/>
              </a:solidFill>
            </a:endParaRPr>
          </a:p>
        </p:txBody>
      </p:sp>
      <p:sp>
        <p:nvSpPr>
          <p:cNvPr id="4" name="Content Placeholder 3">
            <a:extLst>
              <a:ext uri="{FF2B5EF4-FFF2-40B4-BE49-F238E27FC236}">
                <a16:creationId xmlns:a16="http://schemas.microsoft.com/office/drawing/2014/main" id="{98A3AEBD-0A2D-FAC8-3A06-7A5F6577E17E}"/>
              </a:ext>
            </a:extLst>
          </p:cNvPr>
          <p:cNvSpPr>
            <a:spLocks noGrp="1"/>
          </p:cNvSpPr>
          <p:nvPr>
            <p:ph idx="1"/>
          </p:nvPr>
        </p:nvSpPr>
        <p:spPr/>
        <p:txBody>
          <a:bodyPr>
            <a:normAutofit/>
          </a:bodyPr>
          <a:lstStyle/>
          <a:p>
            <a:pPr marL="0" indent="0" algn="just">
              <a:buNone/>
            </a:pPr>
            <a:r>
              <a:rPr lang="en-US" dirty="0">
                <a:solidFill>
                  <a:schemeClr val="tx1"/>
                </a:solidFill>
              </a:rPr>
              <a:t>Case Study (80%)</a:t>
            </a:r>
          </a:p>
          <a:p>
            <a:pPr marL="0" indent="0" algn="just">
              <a:buNone/>
            </a:pPr>
            <a:r>
              <a:rPr lang="en-US" b="1" dirty="0">
                <a:solidFill>
                  <a:schemeClr val="tx1"/>
                </a:solidFill>
              </a:rPr>
              <a:t>•	Part 1: Define (20% | 100 marks): </a:t>
            </a:r>
            <a:r>
              <a:rPr lang="en-US" dirty="0">
                <a:solidFill>
                  <a:schemeClr val="tx1"/>
                </a:solidFill>
              </a:rPr>
              <a:t>Present a case study report that will be evaluated based on the clarity of the customer needs analysis, the alignment of product specifications with these needs, and the application of design thinking techniques.</a:t>
            </a:r>
          </a:p>
          <a:p>
            <a:pPr marL="0" indent="0" algn="just">
              <a:buNone/>
            </a:pPr>
            <a:r>
              <a:rPr lang="en-US" dirty="0">
                <a:solidFill>
                  <a:schemeClr val="tx1"/>
                </a:solidFill>
              </a:rPr>
              <a:t>•	Part 2: Ideate (30%)</a:t>
            </a:r>
          </a:p>
          <a:p>
            <a:pPr marL="0" indent="0" algn="just">
              <a:buNone/>
            </a:pPr>
            <a:r>
              <a:rPr lang="en-US" dirty="0">
                <a:solidFill>
                  <a:schemeClr val="tx1"/>
                </a:solidFill>
              </a:rPr>
              <a:t>•	Part 3: Prototype (30%)</a:t>
            </a:r>
          </a:p>
        </p:txBody>
      </p:sp>
    </p:spTree>
    <p:extLst>
      <p:ext uri="{BB962C8B-B14F-4D97-AF65-F5344CB8AC3E}">
        <p14:creationId xmlns:p14="http://schemas.microsoft.com/office/powerpoint/2010/main" val="1456527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7F8390-1DCE-4B11-9685-F96FE8A51F10}"/>
              </a:ext>
            </a:extLst>
          </p:cNvPr>
          <p:cNvSpPr>
            <a:spLocks noGrp="1"/>
          </p:cNvSpPr>
          <p:nvPr>
            <p:ph type="title"/>
          </p:nvPr>
        </p:nvSpPr>
        <p:spPr>
          <a:xfrm>
            <a:off x="959582" y="365126"/>
            <a:ext cx="10336161" cy="819784"/>
          </a:xfrm>
        </p:spPr>
        <p:txBody>
          <a:bodyPr anchor="ctr">
            <a:normAutofit/>
          </a:bodyPr>
          <a:lstStyle/>
          <a:p>
            <a:pPr marL="0" indent="0">
              <a:buNone/>
            </a:pPr>
            <a:r>
              <a:rPr lang="en-SG"/>
              <a:t>Your case study report must include the following:</a:t>
            </a:r>
          </a:p>
        </p:txBody>
      </p:sp>
      <p:sp>
        <p:nvSpPr>
          <p:cNvPr id="4" name="Content Placeholder 3">
            <a:extLst>
              <a:ext uri="{FF2B5EF4-FFF2-40B4-BE49-F238E27FC236}">
                <a16:creationId xmlns:a16="http://schemas.microsoft.com/office/drawing/2014/main" id="{02A6DE3B-7D6A-4465-8F68-CC3127F601B7}"/>
              </a:ext>
            </a:extLst>
          </p:cNvPr>
          <p:cNvSpPr>
            <a:spLocks noGrp="1"/>
          </p:cNvSpPr>
          <p:nvPr>
            <p:ph idx="1"/>
          </p:nvPr>
        </p:nvSpPr>
        <p:spPr>
          <a:xfrm>
            <a:off x="959581" y="1499359"/>
            <a:ext cx="5072831" cy="4586605"/>
          </a:xfrm>
        </p:spPr>
        <p:txBody>
          <a:bodyPr>
            <a:normAutofit/>
          </a:bodyPr>
          <a:lstStyle/>
          <a:p>
            <a:pPr marL="0" indent="0">
              <a:buNone/>
            </a:pPr>
            <a:r>
              <a:rPr lang="en-US" sz="1500" b="1" dirty="0"/>
              <a:t>1. Problem Identification (20 marks)</a:t>
            </a:r>
          </a:p>
          <a:p>
            <a:pPr lvl="1"/>
            <a:r>
              <a:rPr lang="en-US" sz="1500" dirty="0"/>
              <a:t>Identify and list all key problems from the given scenario.</a:t>
            </a:r>
          </a:p>
          <a:p>
            <a:pPr lvl="1"/>
            <a:r>
              <a:rPr lang="en-US" sz="1500" dirty="0"/>
              <a:t>Clearly define the stakeholder needs and challenges. (Secondary research)</a:t>
            </a:r>
          </a:p>
          <a:p>
            <a:pPr marL="457200" lvl="1" indent="0">
              <a:buNone/>
            </a:pPr>
            <a:endParaRPr lang="en-US" sz="1500" dirty="0"/>
          </a:p>
          <a:p>
            <a:pPr marL="0" indent="0">
              <a:buNone/>
            </a:pPr>
            <a:r>
              <a:rPr lang="en-US" sz="1500" b="1" dirty="0"/>
              <a:t>2. Solution Proposal, Key Features &amp; User Interaction (40 marks)</a:t>
            </a:r>
          </a:p>
          <a:p>
            <a:pPr marL="0" indent="0">
              <a:buNone/>
            </a:pPr>
            <a:r>
              <a:rPr lang="en-US" sz="1500" dirty="0"/>
              <a:t>Outline the functional and non-functional requirements of your proposed solution. </a:t>
            </a:r>
          </a:p>
          <a:p>
            <a:r>
              <a:rPr lang="en-US" sz="1500" dirty="0"/>
              <a:t>Specify whether it is a Web App or a Mobile App.</a:t>
            </a:r>
          </a:p>
          <a:p>
            <a:r>
              <a:rPr lang="en-US" sz="1500" dirty="0"/>
              <a:t>Define key functionalities and how they address the identified problems.</a:t>
            </a:r>
          </a:p>
          <a:p>
            <a:r>
              <a:rPr lang="en-US" sz="1500" dirty="0"/>
              <a:t>Identify your target users and explain how they interact with the solution. </a:t>
            </a:r>
          </a:p>
        </p:txBody>
      </p:sp>
      <p:sp>
        <p:nvSpPr>
          <p:cNvPr id="3" name="Content Placeholder 3">
            <a:extLst>
              <a:ext uri="{FF2B5EF4-FFF2-40B4-BE49-F238E27FC236}">
                <a16:creationId xmlns:a16="http://schemas.microsoft.com/office/drawing/2014/main" id="{426F3775-4FE7-1765-E2A7-91E6D9803237}"/>
              </a:ext>
            </a:extLst>
          </p:cNvPr>
          <p:cNvSpPr txBox="1">
            <a:spLocks/>
          </p:cNvSpPr>
          <p:nvPr/>
        </p:nvSpPr>
        <p:spPr>
          <a:xfrm>
            <a:off x="6222912" y="1499359"/>
            <a:ext cx="5072831" cy="45866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50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5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50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500" b="1" kern="1200" dirty="0"/>
              <a:t>3. Design Thinking Application (40 marks)</a:t>
            </a:r>
          </a:p>
          <a:p>
            <a:pPr marL="0" indent="0">
              <a:buFont typeface="Arial" panose="020B0604020202020204" pitchFamily="34" charset="0"/>
              <a:buNone/>
            </a:pPr>
            <a:r>
              <a:rPr lang="en-US" sz="1500" kern="1200" dirty="0"/>
              <a:t>Use design thinking techniques to deepen user understanding and validate the solution’s feasibility:</a:t>
            </a:r>
          </a:p>
          <a:p>
            <a:pPr marL="0"/>
            <a:r>
              <a:rPr lang="en-US" sz="1500" b="1" kern="1200" dirty="0"/>
              <a:t>User Persona</a:t>
            </a:r>
            <a:r>
              <a:rPr lang="en-US" sz="1500" dirty="0"/>
              <a:t>: </a:t>
            </a:r>
          </a:p>
          <a:p>
            <a:pPr marL="457200" lvl="1"/>
            <a:r>
              <a:rPr lang="en-US" sz="1500" kern="1200" dirty="0"/>
              <a:t>Develop a persona representing a key segment of your target audience.</a:t>
            </a:r>
          </a:p>
          <a:p>
            <a:pPr marL="457200" lvl="2"/>
            <a:r>
              <a:rPr lang="en-US" sz="1500" kern="1200" dirty="0"/>
              <a:t>Include motivations, frustrations, and goals. (Primary research, insights)</a:t>
            </a:r>
          </a:p>
          <a:p>
            <a:pPr marL="0"/>
            <a:r>
              <a:rPr lang="en-US" sz="1500" b="1" kern="1200" dirty="0"/>
              <a:t>Context Map:</a:t>
            </a:r>
          </a:p>
          <a:p>
            <a:pPr marL="457200" lvl="2"/>
            <a:r>
              <a:rPr lang="en-US" sz="1500" kern="1200" dirty="0"/>
              <a:t>Analyze the broader environment affecting the user experience.</a:t>
            </a:r>
          </a:p>
          <a:p>
            <a:pPr marL="457200" lvl="2"/>
            <a:r>
              <a:rPr lang="en-US" sz="1500" kern="1200" dirty="0"/>
              <a:t>Identify external factors influencing user behavior and decision-making.</a:t>
            </a:r>
          </a:p>
          <a:p>
            <a:pPr marL="0"/>
            <a:r>
              <a:rPr lang="en-US" sz="1500" b="1" kern="1200" dirty="0"/>
              <a:t>Empathy Map:</a:t>
            </a:r>
          </a:p>
          <a:p>
            <a:pPr marL="457200" lvl="2"/>
            <a:r>
              <a:rPr lang="en-US" sz="1500" kern="1200" dirty="0"/>
              <a:t>Capture user emotions, thoughts, and behaviors.</a:t>
            </a:r>
          </a:p>
          <a:p>
            <a:pPr marL="457200" lvl="2"/>
            <a:r>
              <a:rPr lang="en-US" sz="1500" kern="1200" dirty="0"/>
              <a:t>Use insights to refine the product benefits and specifications.</a:t>
            </a:r>
          </a:p>
        </p:txBody>
      </p:sp>
    </p:spTree>
    <p:extLst>
      <p:ext uri="{BB962C8B-B14F-4D97-AF65-F5344CB8AC3E}">
        <p14:creationId xmlns:p14="http://schemas.microsoft.com/office/powerpoint/2010/main" val="2472799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93BA8-79AE-4A0B-87BE-E4505FC66A98}"/>
              </a:ext>
            </a:extLst>
          </p:cNvPr>
          <p:cNvSpPr>
            <a:spLocks noGrp="1"/>
          </p:cNvSpPr>
          <p:nvPr>
            <p:ph type="title"/>
          </p:nvPr>
        </p:nvSpPr>
        <p:spPr/>
        <p:txBody>
          <a:bodyPr/>
          <a:lstStyle/>
          <a:p>
            <a:pPr marL="0" indent="0">
              <a:buNone/>
            </a:pPr>
            <a:r>
              <a:rPr lang="en-US" sz="3600" b="1" dirty="0"/>
              <a:t>1. Problem Identification (20 marks)</a:t>
            </a:r>
          </a:p>
        </p:txBody>
      </p:sp>
      <p:sp>
        <p:nvSpPr>
          <p:cNvPr id="3" name="TextBox 2">
            <a:extLst>
              <a:ext uri="{FF2B5EF4-FFF2-40B4-BE49-F238E27FC236}">
                <a16:creationId xmlns:a16="http://schemas.microsoft.com/office/drawing/2014/main" id="{A883819D-E87A-B989-B915-3237C7408404}"/>
              </a:ext>
            </a:extLst>
          </p:cNvPr>
          <p:cNvSpPr txBox="1"/>
          <p:nvPr/>
        </p:nvSpPr>
        <p:spPr>
          <a:xfrm>
            <a:off x="959582" y="1046410"/>
            <a:ext cx="2938881" cy="276999"/>
          </a:xfrm>
          <a:prstGeom prst="rect">
            <a:avLst/>
          </a:prstGeom>
          <a:noFill/>
        </p:spPr>
        <p:txBody>
          <a:bodyPr wrap="none" rtlCol="0">
            <a:spAutoFit/>
          </a:bodyPr>
          <a:lstStyle/>
          <a:p>
            <a:r>
              <a:rPr lang="en-US" sz="1200" dirty="0">
                <a:solidFill>
                  <a:srgbClr val="FF0000"/>
                </a:solidFill>
              </a:rPr>
              <a:t>*Feel free to duplicate this slide if necessary</a:t>
            </a:r>
          </a:p>
        </p:txBody>
      </p:sp>
      <p:sp>
        <p:nvSpPr>
          <p:cNvPr id="5" name="TextBox 4">
            <a:extLst>
              <a:ext uri="{FF2B5EF4-FFF2-40B4-BE49-F238E27FC236}">
                <a16:creationId xmlns:a16="http://schemas.microsoft.com/office/drawing/2014/main" id="{1E3B689B-1A58-F33C-5777-31E032503F8C}"/>
              </a:ext>
            </a:extLst>
          </p:cNvPr>
          <p:cNvSpPr txBox="1"/>
          <p:nvPr/>
        </p:nvSpPr>
        <p:spPr>
          <a:xfrm>
            <a:off x="959582" y="1323409"/>
            <a:ext cx="7193016" cy="456535"/>
          </a:xfrm>
          <a:prstGeom prst="rect">
            <a:avLst/>
          </a:prstGeom>
          <a:noFill/>
        </p:spPr>
        <p:txBody>
          <a:bodyPr wrap="square">
            <a:spAutoFit/>
          </a:bodyPr>
          <a:lstStyle/>
          <a:p>
            <a:pPr marL="0" marR="0" algn="just">
              <a:lnSpc>
                <a:spcPct val="150000"/>
              </a:lnSpc>
            </a:pPr>
            <a:r>
              <a:rPr lang="en-SG" sz="1800" dirty="0">
                <a:effectLst/>
                <a:latin typeface="Arial" panose="020B0604020202020204" pitchFamily="34" charset="0"/>
                <a:ea typeface="SimSun" panose="02010600030101010101" pitchFamily="2" charset="-122"/>
                <a:cs typeface="Times New Roman" panose="02020603050405020304" pitchFamily="18" charset="0"/>
              </a:rPr>
              <a:t>List down </a:t>
            </a:r>
            <a:r>
              <a:rPr lang="en-SG" sz="1800" b="1" dirty="0">
                <a:solidFill>
                  <a:srgbClr val="FF0000"/>
                </a:solidFill>
                <a:effectLst/>
                <a:latin typeface="Arial" panose="020B0604020202020204" pitchFamily="34" charset="0"/>
                <a:ea typeface="SimSun" panose="02010600030101010101" pitchFamily="2" charset="-122"/>
                <a:cs typeface="Times New Roman" panose="02020603050405020304" pitchFamily="18" charset="0"/>
              </a:rPr>
              <a:t>all the key problems </a:t>
            </a:r>
            <a:r>
              <a:rPr lang="en-SG" sz="1800" dirty="0">
                <a:effectLst/>
                <a:latin typeface="Arial" panose="020B0604020202020204" pitchFamily="34" charset="0"/>
                <a:ea typeface="SimSun" panose="02010600030101010101" pitchFamily="2" charset="-122"/>
                <a:cs typeface="Times New Roman" panose="02020603050405020304" pitchFamily="18" charset="0"/>
              </a:rPr>
              <a:t>identified from the scenario.</a:t>
            </a:r>
            <a:endParaRPr lang="en-US" sz="1800" dirty="0">
              <a:effectLst/>
              <a:latin typeface="Arial" panose="020B0604020202020204" pitchFamily="34" charset="0"/>
              <a:ea typeface="SimSun" panose="02010600030101010101" pitchFamily="2" charset="-122"/>
              <a:cs typeface="Times New Roman" panose="02020603050405020304" pitchFamily="18" charset="0"/>
            </a:endParaRPr>
          </a:p>
        </p:txBody>
      </p:sp>
      <p:graphicFrame>
        <p:nvGraphicFramePr>
          <p:cNvPr id="6" name="Table 5">
            <a:extLst>
              <a:ext uri="{FF2B5EF4-FFF2-40B4-BE49-F238E27FC236}">
                <a16:creationId xmlns:a16="http://schemas.microsoft.com/office/drawing/2014/main" id="{B5993B36-3D74-77F0-301D-663A0627E039}"/>
              </a:ext>
            </a:extLst>
          </p:cNvPr>
          <p:cNvGraphicFramePr>
            <a:graphicFrameLocks noGrp="1"/>
          </p:cNvGraphicFramePr>
          <p:nvPr>
            <p:extLst>
              <p:ext uri="{D42A27DB-BD31-4B8C-83A1-F6EECF244321}">
                <p14:modId xmlns:p14="http://schemas.microsoft.com/office/powerpoint/2010/main" val="2902041012"/>
              </p:ext>
            </p:extLst>
          </p:nvPr>
        </p:nvGraphicFramePr>
        <p:xfrm>
          <a:off x="844078" y="1918443"/>
          <a:ext cx="10773614" cy="4159389"/>
        </p:xfrm>
        <a:graphic>
          <a:graphicData uri="http://schemas.openxmlformats.org/drawingml/2006/table">
            <a:tbl>
              <a:tblPr firstRow="1" firstCol="1" bandRow="1">
                <a:tableStyleId>{5940675A-B579-460E-94D1-54222C63F5DA}</a:tableStyleId>
              </a:tblPr>
              <a:tblGrid>
                <a:gridCol w="3323660">
                  <a:extLst>
                    <a:ext uri="{9D8B030D-6E8A-4147-A177-3AD203B41FA5}">
                      <a16:colId xmlns:a16="http://schemas.microsoft.com/office/drawing/2014/main" val="3897805758"/>
                    </a:ext>
                  </a:extLst>
                </a:gridCol>
                <a:gridCol w="3801979">
                  <a:extLst>
                    <a:ext uri="{9D8B030D-6E8A-4147-A177-3AD203B41FA5}">
                      <a16:colId xmlns:a16="http://schemas.microsoft.com/office/drawing/2014/main" val="2895387299"/>
                    </a:ext>
                  </a:extLst>
                </a:gridCol>
                <a:gridCol w="3647975">
                  <a:extLst>
                    <a:ext uri="{9D8B030D-6E8A-4147-A177-3AD203B41FA5}">
                      <a16:colId xmlns:a16="http://schemas.microsoft.com/office/drawing/2014/main" val="3900847534"/>
                    </a:ext>
                  </a:extLst>
                </a:gridCol>
              </a:tblGrid>
              <a:tr h="319953">
                <a:tc gridSpan="3">
                  <a:txBody>
                    <a:bodyPr/>
                    <a:lstStyle/>
                    <a:p>
                      <a:pPr marL="0" marR="0" algn="ctr">
                        <a:lnSpc>
                          <a:spcPct val="150000"/>
                        </a:lnSpc>
                      </a:pPr>
                      <a:r>
                        <a:rPr lang="en-SG" sz="1400" b="1" dirty="0">
                          <a:effectLst/>
                          <a:latin typeface="+mn-lt"/>
                        </a:rPr>
                        <a:t>Problem Identified</a:t>
                      </a:r>
                      <a:endParaRPr lang="en-US" sz="1400" b="1" dirty="0">
                        <a:effectLst/>
                        <a:latin typeface="+mn-lt"/>
                        <a:ea typeface="SimSun" panose="02010600030101010101" pitchFamily="2" charset="-122"/>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387546281"/>
                  </a:ext>
                </a:extLst>
              </a:tr>
              <a:tr h="1919718">
                <a:tc>
                  <a:txBody>
                    <a:bodyPr/>
                    <a:lstStyle/>
                    <a:p>
                      <a:pPr marL="0" marR="0" algn="just">
                        <a:lnSpc>
                          <a:spcPct val="150000"/>
                        </a:lnSpc>
                      </a:pPr>
                      <a:r>
                        <a:rPr lang="en-US" sz="1400" b="1" dirty="0">
                          <a:latin typeface="+mn-lt"/>
                        </a:rPr>
                        <a:t>Problem 1:</a:t>
                      </a:r>
                      <a:r>
                        <a:rPr lang="en-US" sz="1400" dirty="0">
                          <a:latin typeface="+mn-lt"/>
                        </a:rPr>
                        <a:t> [Clearly describe the problem]</a:t>
                      </a:r>
                    </a:p>
                    <a:p>
                      <a:pPr marL="0" marR="0" algn="just">
                        <a:lnSpc>
                          <a:spcPct val="150000"/>
                        </a:lnSpc>
                      </a:pPr>
                      <a:r>
                        <a:rPr lang="en-SG" sz="1400" dirty="0">
                          <a:effectLst/>
                          <a:latin typeface="+mn-lt"/>
                        </a:rPr>
                        <a:t> </a:t>
                      </a:r>
                    </a:p>
                    <a:p>
                      <a:pPr marL="0" marR="0" algn="just">
                        <a:lnSpc>
                          <a:spcPct val="150000"/>
                        </a:lnSpc>
                      </a:pPr>
                      <a:r>
                        <a:rPr lang="en-SG" sz="1400" dirty="0">
                          <a:effectLst/>
                          <a:latin typeface="+mn-lt"/>
                        </a:rPr>
                        <a:t> </a:t>
                      </a:r>
                    </a:p>
                    <a:p>
                      <a:pPr marL="0" marR="0" algn="just">
                        <a:lnSpc>
                          <a:spcPct val="150000"/>
                        </a:lnSpc>
                      </a:pPr>
                      <a:r>
                        <a:rPr lang="en-SG" sz="1400" dirty="0">
                          <a:effectLst/>
                          <a:latin typeface="+mn-lt"/>
                        </a:rPr>
                        <a:t> </a:t>
                      </a:r>
                    </a:p>
                    <a:p>
                      <a:pPr marL="0" marR="0" algn="just">
                        <a:lnSpc>
                          <a:spcPct val="150000"/>
                        </a:lnSpc>
                      </a:pPr>
                      <a:r>
                        <a:rPr lang="en-SG" sz="1400" dirty="0">
                          <a:effectLst/>
                          <a:latin typeface="+mn-lt"/>
                        </a:rPr>
                        <a:t> </a:t>
                      </a:r>
                    </a:p>
                    <a:p>
                      <a:pPr marL="0" marR="0" algn="just">
                        <a:lnSpc>
                          <a:spcPct val="150000"/>
                        </a:lnSpc>
                      </a:pPr>
                      <a:r>
                        <a:rPr lang="en-SG" sz="1400" dirty="0">
                          <a:effectLst/>
                          <a:latin typeface="+mn-lt"/>
                        </a:rPr>
                        <a:t> </a:t>
                      </a:r>
                      <a:endParaRPr lang="en-US" sz="1400" dirty="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50000"/>
                        </a:lnSpc>
                      </a:pPr>
                      <a:r>
                        <a:rPr lang="en-US" sz="1400" b="1" dirty="0">
                          <a:latin typeface="+mn-lt"/>
                        </a:rPr>
                        <a:t>Details:</a:t>
                      </a:r>
                      <a:r>
                        <a:rPr lang="en-US" sz="1400" dirty="0">
                          <a:latin typeface="+mn-lt"/>
                        </a:rPr>
                        <a:t> [Provide context and evidence from the scenario]</a:t>
                      </a:r>
                      <a:endParaRPr lang="en-US" sz="1400" dirty="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marL="0" marR="0" algn="just">
                        <a:lnSpc>
                          <a:spcPct val="150000"/>
                        </a:lnSpc>
                      </a:pPr>
                      <a:r>
                        <a:rPr lang="en-US" sz="1400" b="1" dirty="0">
                          <a:effectLst/>
                          <a:latin typeface="+mn-lt"/>
                          <a:ea typeface="SimSun" panose="02010600030101010101" pitchFamily="2" charset="-122"/>
                          <a:cs typeface="Times New Roman" panose="02020603050405020304" pitchFamily="18" charset="0"/>
                        </a:rPr>
                        <a:t>Who: </a:t>
                      </a:r>
                      <a:r>
                        <a:rPr lang="en-US" sz="1400" dirty="0">
                          <a:effectLst/>
                          <a:latin typeface="+mn-lt"/>
                          <a:ea typeface="SimSun" panose="02010600030101010101" pitchFamily="2" charset="-122"/>
                          <a:cs typeface="Times New Roman" panose="02020603050405020304" pitchFamily="18" charset="0"/>
                        </a:rPr>
                        <a:t>[Who are the Primary &amp; Secondary Stakeholders? ]</a:t>
                      </a:r>
                    </a:p>
                  </a:txBody>
                  <a:tcPr marL="68580" marR="68580" marT="0" marB="0"/>
                </a:tc>
                <a:extLst>
                  <a:ext uri="{0D108BD9-81ED-4DB2-BD59-A6C34878D82A}">
                    <a16:rowId xmlns:a16="http://schemas.microsoft.com/office/drawing/2014/main" val="3115770621"/>
                  </a:ext>
                </a:extLst>
              </a:tr>
              <a:tr h="1919718">
                <a:tc>
                  <a:txBody>
                    <a:bodyPr/>
                    <a:lstStyle/>
                    <a:p>
                      <a:pPr marL="0" marR="0" algn="just">
                        <a:lnSpc>
                          <a:spcPct val="150000"/>
                        </a:lnSpc>
                      </a:pPr>
                      <a:r>
                        <a:rPr lang="en-US" sz="1400" b="1" dirty="0">
                          <a:effectLst/>
                          <a:latin typeface="+mn-lt"/>
                          <a:ea typeface="SimSun" panose="02010600030101010101" pitchFamily="2" charset="-122"/>
                          <a:cs typeface="Times New Roman" panose="02020603050405020304" pitchFamily="18" charset="0"/>
                        </a:rPr>
                        <a:t>Why: </a:t>
                      </a:r>
                      <a:r>
                        <a:rPr lang="en-US" sz="1400" dirty="0">
                          <a:effectLst/>
                          <a:latin typeface="+mn-lt"/>
                          <a:ea typeface="SimSun" panose="02010600030101010101" pitchFamily="2" charset="-122"/>
                          <a:cs typeface="Times New Roman" panose="02020603050405020304" pitchFamily="18" charset="0"/>
                        </a:rPr>
                        <a:t>[</a:t>
                      </a:r>
                      <a:r>
                        <a:rPr lang="en-US" sz="1400" dirty="0"/>
                        <a:t>Why does this problem exist?]</a:t>
                      </a:r>
                      <a:endParaRPr lang="en-US" sz="1400" dirty="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400" b="1" dirty="0">
                          <a:effectLst/>
                          <a:latin typeface="+mn-lt"/>
                          <a:ea typeface="SimSun" panose="02010600030101010101" pitchFamily="2" charset="-122"/>
                          <a:cs typeface="Times New Roman" panose="02020603050405020304" pitchFamily="18" charset="0"/>
                        </a:rPr>
                        <a:t>What: </a:t>
                      </a:r>
                      <a:r>
                        <a:rPr lang="en-US" sz="1400" dirty="0">
                          <a:effectLst/>
                          <a:latin typeface="+mn-lt"/>
                          <a:ea typeface="SimSun" panose="02010600030101010101" pitchFamily="2" charset="-122"/>
                          <a:cs typeface="Times New Roman" panose="02020603050405020304" pitchFamily="18" charset="0"/>
                        </a:rPr>
                        <a:t>[</a:t>
                      </a:r>
                      <a:r>
                        <a:rPr lang="en-US" sz="1400" dirty="0"/>
                        <a:t>What impact does this problem have on users and stakeholders?</a:t>
                      </a:r>
                      <a:r>
                        <a:rPr lang="en-US" sz="1400" dirty="0">
                          <a:effectLst/>
                          <a:latin typeface="+mn-lt"/>
                          <a:ea typeface="SimSun" panose="02010600030101010101" pitchFamily="2" charset="-122"/>
                          <a:cs typeface="Times New Roman" panose="02020603050405020304" pitchFamily="18" charset="0"/>
                        </a:rPr>
                        <a:t>]</a:t>
                      </a:r>
                    </a:p>
                    <a:p>
                      <a:pPr marL="0" marR="0" algn="just">
                        <a:lnSpc>
                          <a:spcPct val="150000"/>
                        </a:lnSpc>
                      </a:pPr>
                      <a:endParaRPr lang="en-US" sz="1400" dirty="0">
                        <a:effectLst/>
                        <a:latin typeface="+mn-lt"/>
                        <a:ea typeface="SimSun" panose="02010600030101010101" pitchFamily="2" charset="-122"/>
                        <a:cs typeface="Times New Roman" panose="02020603050405020304" pitchFamily="18" charset="0"/>
                      </a:endParaRPr>
                    </a:p>
                  </a:txBody>
                  <a:tcPr marL="68580" marR="68580" marT="0" marB="0"/>
                </a:tc>
                <a:tc>
                  <a:txBody>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lang="en-US" sz="1400" b="1" dirty="0">
                          <a:effectLst/>
                          <a:latin typeface="+mn-lt"/>
                          <a:ea typeface="SimSun" panose="02010600030101010101" pitchFamily="2" charset="-122"/>
                          <a:cs typeface="Times New Roman" panose="02020603050405020304" pitchFamily="18" charset="0"/>
                        </a:rPr>
                        <a:t>Data and Evidence: </a:t>
                      </a:r>
                      <a:r>
                        <a:rPr lang="en-US" sz="1400" dirty="0">
                          <a:effectLst/>
                          <a:latin typeface="+mn-lt"/>
                          <a:ea typeface="SimSun" panose="02010600030101010101" pitchFamily="2" charset="-122"/>
                          <a:cs typeface="Times New Roman" panose="02020603050405020304" pitchFamily="18" charset="0"/>
                        </a:rPr>
                        <a:t>[</a:t>
                      </a:r>
                      <a:r>
                        <a:rPr lang="en-US" sz="1400" dirty="0"/>
                        <a:t>What evidence and insights support your problem identification?</a:t>
                      </a:r>
                      <a:r>
                        <a:rPr lang="en-US" sz="1400" dirty="0">
                          <a:effectLst/>
                          <a:latin typeface="+mn-lt"/>
                          <a:ea typeface="SimSun" panose="02010600030101010101" pitchFamily="2" charset="-122"/>
                          <a:cs typeface="Times New Roman" panose="02020603050405020304" pitchFamily="18" charset="0"/>
                        </a:rPr>
                        <a:t>]</a:t>
                      </a:r>
                    </a:p>
                  </a:txBody>
                  <a:tcPr marL="68580" marR="68580" marT="0" marB="0"/>
                </a:tc>
                <a:extLst>
                  <a:ext uri="{0D108BD9-81ED-4DB2-BD59-A6C34878D82A}">
                    <a16:rowId xmlns:a16="http://schemas.microsoft.com/office/drawing/2014/main" val="3757149372"/>
                  </a:ext>
                </a:extLst>
              </a:tr>
            </a:tbl>
          </a:graphicData>
        </a:graphic>
      </p:graphicFrame>
    </p:spTree>
    <p:extLst>
      <p:ext uri="{BB962C8B-B14F-4D97-AF65-F5344CB8AC3E}">
        <p14:creationId xmlns:p14="http://schemas.microsoft.com/office/powerpoint/2010/main" val="89280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8B5D3-F0D9-810D-0EDF-390E82B232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BBCE4D-ABEF-8D34-01C7-97EE579425CE}"/>
              </a:ext>
            </a:extLst>
          </p:cNvPr>
          <p:cNvSpPr>
            <a:spLocks noGrp="1"/>
          </p:cNvSpPr>
          <p:nvPr>
            <p:ph type="title"/>
          </p:nvPr>
        </p:nvSpPr>
        <p:spPr/>
        <p:txBody>
          <a:bodyPr>
            <a:normAutofit fontScale="90000"/>
          </a:bodyPr>
          <a:lstStyle/>
          <a:p>
            <a:pPr marL="0" indent="0">
              <a:buNone/>
            </a:pPr>
            <a:r>
              <a:rPr lang="en-US" sz="3600" b="1" dirty="0"/>
              <a:t>2. Solution Proposal, Key Features &amp; User Interaction (40 marks)</a:t>
            </a:r>
          </a:p>
        </p:txBody>
      </p:sp>
      <p:sp>
        <p:nvSpPr>
          <p:cNvPr id="3" name="TextBox 2">
            <a:extLst>
              <a:ext uri="{FF2B5EF4-FFF2-40B4-BE49-F238E27FC236}">
                <a16:creationId xmlns:a16="http://schemas.microsoft.com/office/drawing/2014/main" id="{8915F3F9-04D7-B5EC-B869-0F2B611F6C86}"/>
              </a:ext>
            </a:extLst>
          </p:cNvPr>
          <p:cNvSpPr txBox="1"/>
          <p:nvPr/>
        </p:nvSpPr>
        <p:spPr>
          <a:xfrm>
            <a:off x="959582" y="1184910"/>
            <a:ext cx="2938881" cy="276999"/>
          </a:xfrm>
          <a:prstGeom prst="rect">
            <a:avLst/>
          </a:prstGeom>
          <a:noFill/>
        </p:spPr>
        <p:txBody>
          <a:bodyPr wrap="none" rtlCol="0">
            <a:spAutoFit/>
          </a:bodyPr>
          <a:lstStyle/>
          <a:p>
            <a:r>
              <a:rPr lang="en-US" sz="1200" dirty="0">
                <a:solidFill>
                  <a:srgbClr val="FF0000"/>
                </a:solidFill>
              </a:rPr>
              <a:t>*Feel free to duplicate this slide if necessary</a:t>
            </a:r>
          </a:p>
        </p:txBody>
      </p:sp>
      <p:sp>
        <p:nvSpPr>
          <p:cNvPr id="4" name="TextBox 3">
            <a:extLst>
              <a:ext uri="{FF2B5EF4-FFF2-40B4-BE49-F238E27FC236}">
                <a16:creationId xmlns:a16="http://schemas.microsoft.com/office/drawing/2014/main" id="{9BC6A6A6-A599-EDCC-39ED-832E385028C7}"/>
              </a:ext>
            </a:extLst>
          </p:cNvPr>
          <p:cNvSpPr txBox="1"/>
          <p:nvPr/>
        </p:nvSpPr>
        <p:spPr>
          <a:xfrm>
            <a:off x="959581" y="1390786"/>
            <a:ext cx="9859685" cy="456535"/>
          </a:xfrm>
          <a:prstGeom prst="rect">
            <a:avLst/>
          </a:prstGeom>
          <a:noFill/>
        </p:spPr>
        <p:txBody>
          <a:bodyPr wrap="square">
            <a:spAutoFit/>
          </a:bodyPr>
          <a:lstStyle/>
          <a:p>
            <a:pPr marL="0" marR="0" algn="just">
              <a:lnSpc>
                <a:spcPct val="150000"/>
              </a:lnSpc>
            </a:pPr>
            <a:r>
              <a:rPr lang="en-US" sz="1800" dirty="0">
                <a:effectLst/>
                <a:latin typeface="Arial" panose="020B0604020202020204" pitchFamily="34" charset="0"/>
                <a:ea typeface="SimSun" panose="02010600030101010101" pitchFamily="2" charset="-122"/>
                <a:cs typeface="Times New Roman" panose="02020603050405020304" pitchFamily="18" charset="0"/>
              </a:rPr>
              <a:t>Identify your </a:t>
            </a:r>
            <a:r>
              <a:rPr lang="en-US" sz="1800" b="1" dirty="0">
                <a:effectLst/>
                <a:latin typeface="Arial" panose="020B0604020202020204" pitchFamily="34" charset="0"/>
                <a:ea typeface="SimSun" panose="02010600030101010101" pitchFamily="2" charset="-122"/>
                <a:cs typeface="Times New Roman" panose="02020603050405020304" pitchFamily="18" charset="0"/>
              </a:rPr>
              <a:t>Proposed Solution </a:t>
            </a:r>
            <a:r>
              <a:rPr lang="en-US" sz="1800" dirty="0">
                <a:effectLst/>
                <a:latin typeface="Arial" panose="020B0604020202020204" pitchFamily="34" charset="0"/>
                <a:ea typeface="SimSun" panose="02010600030101010101" pitchFamily="2" charset="-122"/>
                <a:cs typeface="Times New Roman" panose="02020603050405020304" pitchFamily="18" charset="0"/>
              </a:rPr>
              <a:t>and list down all the </a:t>
            </a:r>
            <a:r>
              <a:rPr lang="en-US" sz="1800" b="1" dirty="0">
                <a:effectLst/>
                <a:latin typeface="Arial" panose="020B0604020202020204" pitchFamily="34" charset="0"/>
                <a:ea typeface="SimSun" panose="02010600030101010101" pitchFamily="2" charset="-122"/>
                <a:cs typeface="Times New Roman" panose="02020603050405020304" pitchFamily="18" charset="0"/>
              </a:rPr>
              <a:t>key features </a:t>
            </a:r>
            <a:r>
              <a:rPr lang="en-US" sz="1800" dirty="0">
                <a:effectLst/>
                <a:latin typeface="Arial" panose="020B0604020202020204" pitchFamily="34" charset="0"/>
                <a:ea typeface="SimSun" panose="02010600030101010101" pitchFamily="2" charset="-122"/>
                <a:cs typeface="Times New Roman" panose="02020603050405020304" pitchFamily="18" charset="0"/>
              </a:rPr>
              <a:t>of the proposed solution.</a:t>
            </a:r>
          </a:p>
        </p:txBody>
      </p:sp>
      <p:graphicFrame>
        <p:nvGraphicFramePr>
          <p:cNvPr id="8" name="Table 7">
            <a:extLst>
              <a:ext uri="{FF2B5EF4-FFF2-40B4-BE49-F238E27FC236}">
                <a16:creationId xmlns:a16="http://schemas.microsoft.com/office/drawing/2014/main" id="{13571198-0DBB-D55A-B271-DCD3128472C2}"/>
              </a:ext>
            </a:extLst>
          </p:cNvPr>
          <p:cNvGraphicFramePr>
            <a:graphicFrameLocks noGrp="1"/>
          </p:cNvGraphicFramePr>
          <p:nvPr>
            <p:extLst>
              <p:ext uri="{D42A27DB-BD31-4B8C-83A1-F6EECF244321}">
                <p14:modId xmlns:p14="http://schemas.microsoft.com/office/powerpoint/2010/main" val="1445885452"/>
              </p:ext>
            </p:extLst>
          </p:nvPr>
        </p:nvGraphicFramePr>
        <p:xfrm>
          <a:off x="1045737" y="2053196"/>
          <a:ext cx="9859686" cy="3981846"/>
        </p:xfrm>
        <a:graphic>
          <a:graphicData uri="http://schemas.openxmlformats.org/drawingml/2006/table">
            <a:tbl>
              <a:tblPr firstRow="1" firstCol="1" bandRow="1">
                <a:tableStyleId>{5940675A-B579-460E-94D1-54222C63F5DA}</a:tableStyleId>
              </a:tblPr>
              <a:tblGrid>
                <a:gridCol w="9859686">
                  <a:extLst>
                    <a:ext uri="{9D8B030D-6E8A-4147-A177-3AD203B41FA5}">
                      <a16:colId xmlns:a16="http://schemas.microsoft.com/office/drawing/2014/main" val="408188105"/>
                    </a:ext>
                  </a:extLst>
                </a:gridCol>
              </a:tblGrid>
              <a:tr h="436580">
                <a:tc>
                  <a:txBody>
                    <a:bodyPr/>
                    <a:lstStyle/>
                    <a:p>
                      <a:pPr marL="0" marR="0" algn="ctr">
                        <a:lnSpc>
                          <a:spcPct val="150000"/>
                        </a:lnSpc>
                      </a:pPr>
                      <a:r>
                        <a:rPr lang="en-SG" sz="1100" b="1" dirty="0">
                          <a:effectLst/>
                        </a:rPr>
                        <a:t>Proposed Solution</a:t>
                      </a:r>
                      <a:endParaRPr lang="en-US" sz="1100" b="1"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65141203"/>
                  </a:ext>
                </a:extLst>
              </a:tr>
              <a:tr h="436580">
                <a:tc>
                  <a:txBody>
                    <a:bodyPr/>
                    <a:lstStyle/>
                    <a:p>
                      <a:pPr marL="0" marR="0" algn="ctr">
                        <a:lnSpc>
                          <a:spcPct val="150000"/>
                        </a:lnSpc>
                      </a:pPr>
                      <a:r>
                        <a:rPr lang="en-SG" sz="1100">
                          <a:effectLst/>
                        </a:rPr>
                        <a:t>Insert the proposed solution name and elaborate what it does</a:t>
                      </a:r>
                      <a:endParaRPr lang="en-US" sz="11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816229668"/>
                  </a:ext>
                </a:extLst>
              </a:tr>
              <a:tr h="436580">
                <a:tc>
                  <a:txBody>
                    <a:bodyPr/>
                    <a:lstStyle/>
                    <a:p>
                      <a:pPr marL="0" marR="0" algn="ctr">
                        <a:lnSpc>
                          <a:spcPct val="150000"/>
                        </a:lnSpc>
                      </a:pPr>
                      <a:r>
                        <a:rPr lang="en-SG" sz="1100" b="1" dirty="0">
                          <a:effectLst/>
                        </a:rPr>
                        <a:t>Features</a:t>
                      </a:r>
                      <a:endParaRPr lang="en-US" sz="1100" b="1"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220430729"/>
                  </a:ext>
                </a:extLst>
              </a:tr>
              <a:tr h="436580">
                <a:tc>
                  <a:txBody>
                    <a:bodyPr/>
                    <a:lstStyle/>
                    <a:p>
                      <a:pPr marL="0" marR="0" algn="ctr">
                        <a:lnSpc>
                          <a:spcPct val="150000"/>
                        </a:lnSpc>
                      </a:pPr>
                      <a:r>
                        <a:rPr lang="en-SG" sz="1100" dirty="0">
                          <a:effectLst/>
                        </a:rPr>
                        <a:t>List down all the key features of the proposed solution</a:t>
                      </a:r>
                      <a:endParaRPr lang="en-US" sz="1100"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2381469"/>
                  </a:ext>
                </a:extLst>
              </a:tr>
              <a:tr h="436580">
                <a:tc>
                  <a:txBody>
                    <a:bodyPr/>
                    <a:lstStyle/>
                    <a:p>
                      <a:pPr marL="0" marR="0" algn="ctr">
                        <a:lnSpc>
                          <a:spcPct val="150000"/>
                        </a:lnSpc>
                      </a:pPr>
                      <a:r>
                        <a:rPr lang="en-SG" sz="1100">
                          <a:effectLst/>
                        </a:rPr>
                        <a:t> </a:t>
                      </a:r>
                      <a:endParaRPr lang="en-US" sz="11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32240903"/>
                  </a:ext>
                </a:extLst>
              </a:tr>
              <a:tr h="436580">
                <a:tc>
                  <a:txBody>
                    <a:bodyPr/>
                    <a:lstStyle/>
                    <a:p>
                      <a:pPr marL="0" marR="0" algn="ctr">
                        <a:lnSpc>
                          <a:spcPct val="150000"/>
                        </a:lnSpc>
                      </a:pPr>
                      <a:r>
                        <a:rPr lang="en-SG" sz="1100">
                          <a:effectLst/>
                        </a:rPr>
                        <a:t> </a:t>
                      </a:r>
                      <a:endParaRPr lang="en-US" sz="110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5225162"/>
                  </a:ext>
                </a:extLst>
              </a:tr>
              <a:tr h="436580">
                <a:tc>
                  <a:txBody>
                    <a:bodyPr/>
                    <a:lstStyle/>
                    <a:p>
                      <a:pPr marL="0" marR="0" algn="ctr">
                        <a:lnSpc>
                          <a:spcPct val="150000"/>
                        </a:lnSpc>
                      </a:pPr>
                      <a:endParaRPr lang="en-US" sz="1100"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62613909"/>
                  </a:ext>
                </a:extLst>
              </a:tr>
              <a:tr h="925786">
                <a:tc>
                  <a:txBody>
                    <a:bodyPr/>
                    <a:lstStyle/>
                    <a:p>
                      <a:pPr marL="0" marR="0" algn="ctr">
                        <a:lnSpc>
                          <a:spcPct val="150000"/>
                        </a:lnSpc>
                      </a:pPr>
                      <a:endParaRPr lang="en-US" sz="1100" dirty="0">
                        <a:effectLst/>
                        <a:latin typeface="Arial" panose="020B0604020202020204" pitchFamily="34"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213865676"/>
                  </a:ext>
                </a:extLst>
              </a:tr>
            </a:tbl>
          </a:graphicData>
        </a:graphic>
      </p:graphicFrame>
    </p:spTree>
    <p:extLst>
      <p:ext uri="{BB962C8B-B14F-4D97-AF65-F5344CB8AC3E}">
        <p14:creationId xmlns:p14="http://schemas.microsoft.com/office/powerpoint/2010/main" val="13639638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0.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Usability Testing&amp;quot;&quot;/&gt;&lt;property id=&quot;20307&quot; value=&quot;256&quot;/&gt;&lt;/object&gt;&lt;object type=&quot;3&quot; unique_id=&quot;10005&quot;&gt;&lt;property id=&quot;20148&quot; value=&quot;5&quot;/&gt;&lt;property id=&quot;20300&quot; value=&quot;Slide 2&quot;/&gt;&lt;property id=&quot;20307&quot; value=&quot;257&quot;/&gt;&lt;/object&gt;&lt;object type=&quot;3&quot; unique_id=&quot;10475&quot;&gt;&lt;property id=&quot;20148&quot; value=&quot;5&quot;/&gt;&lt;property id=&quot;20300&quot; value=&quot;Slide 6 - &amp;quot;Quick Recap | Tenets of Usability&amp;quot;&quot;/&gt;&lt;property id=&quot;20307&quot; value=&quot;268&quot;/&gt;&lt;/object&gt;&lt;object type=&quot;3&quot; unique_id=&quot;10477&quot;&gt;&lt;property id=&quot;20148&quot; value=&quot;5&quot;/&gt;&lt;property id=&quot;20300&quot; value=&quot;Slide 16&quot;/&gt;&lt;property id=&quot;20307&quot; value=&quot;260&quot;/&gt;&lt;/object&gt;&lt;object type=&quot;3&quot; unique_id=&quot;10615&quot;&gt;&lt;property id=&quot;20148&quot; value=&quot;5&quot;/&gt;&lt;property id=&quot;20300&quot; value=&quot;Slide 3&quot;/&gt;&lt;property id=&quot;20307&quot; value=&quot;272&quot;/&gt;&lt;/object&gt;&lt;object type=&quot;3&quot; unique_id=&quot;10616&quot;&gt;&lt;property id=&quot;20148&quot; value=&quot;5&quot;/&gt;&lt;property id=&quot;20300&quot; value=&quot;Slide 4&quot;/&gt;&lt;property id=&quot;20307&quot; value=&quot;273&quot;/&gt;&lt;/object&gt;&lt;object type=&quot;3&quot; unique_id=&quot;11145&quot;&gt;&lt;property id=&quot;20148&quot; value=&quot;5&quot;/&gt;&lt;property id=&quot;20300&quot; value=&quot;Slide 5 - &amp;quot;UXiD Project 2&amp;quot;&quot;/&gt;&lt;property id=&quot;20307&quot; value=&quot;282&quot;/&gt;&lt;/object&gt;&lt;object type=&quot;3&quot; unique_id=&quot;11246&quot;&gt;&lt;property id=&quot;20148&quot; value=&quot;5&quot;/&gt;&lt;property id=&quot;20300&quot; value=&quot;Slide 7&quot;/&gt;&lt;property id=&quot;20307&quot; value=&quot;284&quot;/&gt;&lt;/object&gt;&lt;object type=&quot;3&quot; unique_id=&quot;11247&quot;&gt;&lt;property id=&quot;20148&quot; value=&quot;5&quot;/&gt;&lt;property id=&quot;20300&quot; value=&quot;Slide 8 - &amp;quot;Usability Testing (UT)&amp;quot;&quot;/&gt;&lt;property id=&quot;20307&quot; value=&quot;285&quot;/&gt;&lt;/object&gt;&lt;object type=&quot;3&quot; unique_id=&quot;11369&quot;&gt;&lt;property id=&quot;20148&quot; value=&quot;5&quot;/&gt;&lt;property id=&quot;20300&quot; value=&quot;Slide 9 - &amp;quot;Usability Test Plan&amp;quot;&quot;/&gt;&lt;property id=&quot;20307&quot; value=&quot;286&quot;/&gt;&lt;/object&gt;&lt;object type=&quot;3&quot; unique_id=&quot;11370&quot;&gt;&lt;property id=&quot;20148&quot; value=&quot;5&quot;/&gt;&lt;property id=&quot;20300&quot; value=&quot;Slide 10 - &amp;quot;Content of a Usability Test Plan&amp;quot;&quot;/&gt;&lt;property id=&quot;20307&quot; value=&quot;287&quot;/&gt;&lt;/object&gt;&lt;object type=&quot;3&quot; unique_id=&quot;11474&quot;&gt;&lt;property id=&quot;20148&quot; value=&quot;5&quot;/&gt;&lt;property id=&quot;20300&quot; value=&quot;Slide 11 - &amp;quot;Examples of proceeding of UT&amp;quot;&quot;/&gt;&lt;property id=&quot;20307&quot; value=&quot;288&quot;/&gt;&lt;/object&gt;&lt;object type=&quot;3&quot; unique_id=&quot;11722&quot;&gt;&lt;property id=&quot;20148&quot; value=&quot;5&quot;/&gt;&lt;property id=&quot;20300&quot; value=&quot;Slide 12&quot;/&gt;&lt;property id=&quot;20307&quot; value=&quot;291&quot;/&gt;&lt;/object&gt;&lt;object type=&quot;3&quot; unique_id=&quot;11723&quot;&gt;&lt;property id=&quot;20148&quot; value=&quot;5&quot;/&gt;&lt;property id=&quot;20300&quot; value=&quot;Slide 13 - &amp;quot;Usability Test Plan – Usability Metrics&amp;quot;&quot;/&gt;&lt;property id=&quot;20307&quot; value=&quot;290&quot;/&gt;&lt;/object&gt;&lt;object type=&quot;3&quot; unique_id=&quot;11866&quot;&gt;&lt;property id=&quot;20148&quot; value=&quot;5&quot;/&gt;&lt;property id=&quot;20300&quot; value=&quot;Slide 14 - &amp;quot;An Extreme Example of  a good observation experiment &amp;quot;&quot;/&gt;&lt;property id=&quot;20307&quot; value=&quot;292&quot;/&gt;&lt;/object&gt;&lt;object type=&quot;3&quot; unique_id=&quot;11867&quot;&gt;&lt;property id=&quot;20148&quot; value=&quot;5&quot;/&gt;&lt;property id=&quot;20300&quot; value=&quot;Slide 15&quot;/&gt;&lt;property id=&quot;20307&quot; value=&quot;293&quot;/&gt;&lt;/object&gt;&lt;/object&gt;&lt;/object&gt;&lt;/database&gt;"/>
  <p:tag name="SECTOMILLISECCONVERTED" val="1"/>
</p:tagLst>
</file>

<file path=ppt/theme/theme1.xml><?xml version="1.0" encoding="utf-8"?>
<a:theme xmlns:a="http://schemas.openxmlformats.org/drawingml/2006/main" name="Office Theme">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escription xmlns="0c19ae56-3fd1-4134-ad5d-f1df2bf4580a" xsi:nil="true"/>
    <lcf76f155ced4ddcb4097134ff3c332f xmlns="0c19ae56-3fd1-4134-ad5d-f1df2bf4580a">
      <Terms xmlns="http://schemas.microsoft.com/office/infopath/2007/PartnerControls"/>
    </lcf76f155ced4ddcb4097134ff3c332f>
    <TaxCatchAll xmlns="8c74f92f-9345-451a-8fcd-82ad1ddda40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AAAFB2A4F81AF499435FEF2B8BF6527" ma:contentTypeVersion="20" ma:contentTypeDescription="Create a new document." ma:contentTypeScope="" ma:versionID="9ac7bd071b507adafe4d0e9654a6ed6a">
  <xsd:schema xmlns:xsd="http://www.w3.org/2001/XMLSchema" xmlns:xs="http://www.w3.org/2001/XMLSchema" xmlns:p="http://schemas.microsoft.com/office/2006/metadata/properties" xmlns:ns2="0c19ae56-3fd1-4134-ad5d-f1df2bf4580a" xmlns:ns3="8c74f92f-9345-451a-8fcd-82ad1ddda40a" targetNamespace="http://schemas.microsoft.com/office/2006/metadata/properties" ma:root="true" ma:fieldsID="8e09e55128ec78049206b040b6451dd5" ns2:_="" ns3:_="">
    <xsd:import namespace="0c19ae56-3fd1-4134-ad5d-f1df2bf4580a"/>
    <xsd:import namespace="8c74f92f-9345-451a-8fcd-82ad1ddda40a"/>
    <xsd:element name="properties">
      <xsd:complexType>
        <xsd:sequence>
          <xsd:element name="documentManagement">
            <xsd:complexType>
              <xsd:all>
                <xsd:element ref="ns2:Description" minOccurs="0"/>
                <xsd:element ref="ns3:SharedWithUsers" minOccurs="0"/>
                <xsd:element ref="ns3:SharedWithDetails" minOccurs="0"/>
                <xsd:element ref="ns2:MediaServiceMetadata" minOccurs="0"/>
                <xsd:element ref="ns2:MediaServiceFastMetadata" minOccurs="0"/>
                <xsd:element ref="ns2:MediaServiceObjectDetectorVersions" minOccurs="0"/>
                <xsd:element ref="ns2:MediaServiceSearchPropertie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c19ae56-3fd1-4134-ad5d-f1df2bf4580a" elementFormDefault="qualified">
    <xsd:import namespace="http://schemas.microsoft.com/office/2006/documentManagement/types"/>
    <xsd:import namespace="http://schemas.microsoft.com/office/infopath/2007/PartnerControls"/>
    <xsd:element name="Description" ma:index="4" nillable="true" ma:displayName="Description" ma:description="" ma:internalName="Description0" ma:readOnly="false">
      <xsd:simpleType>
        <xsd:restriction base="dms:Note">
          <xsd:maxLength value="255"/>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ObjectDetectorVersions" ma:index="13" nillable="true" ma:displayName="MediaServiceObjectDetectorVersions" ma:description="" ma:hidden="true" ma:internalName="MediaServiceObjectDetectorVersions" ma:readOnly="true">
      <xsd:simpleType>
        <xsd:restriction base="dms:Text"/>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a45bf55a-4f35-4525-96d9-1748649c08ec" ma:termSetId="09814cd3-568e-fe90-9814-8d621ff8fb84" ma:anchorId="fba54fb3-c3e1-fe81-a776-ca4b69148c4d" ma:open="true" ma:isKeyword="false">
      <xsd:complexType>
        <xsd:sequence>
          <xsd:element ref="pc:Terms" minOccurs="0" maxOccurs="1"/>
        </xsd:sequence>
      </xsd:complex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c74f92f-9345-451a-8fcd-82ad1ddda40a" elementFormDefault="qualified">
    <xsd:import namespace="http://schemas.microsoft.com/office/2006/documentManagement/types"/>
    <xsd:import namespace="http://schemas.microsoft.com/office/infopath/2007/PartnerControls"/>
    <xsd:element name="SharedWithUsers" ma:index="5"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TaxCatchAll" ma:index="17" nillable="true" ma:displayName="Taxonomy Catch All Column" ma:hidden="true" ma:list="{926a618a-99ec-4bae-a069-be77b10f9dbe}" ma:internalName="TaxCatchAll" ma:showField="CatchAllData" ma:web="8c74f92f-9345-451a-8fcd-82ad1ddda40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6"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437697A-F15F-4E45-B072-DF83D0C432C2}">
  <ds:schemaRefs>
    <ds:schemaRef ds:uri="http://schemas.microsoft.com/office/2006/metadata/properties"/>
    <ds:schemaRef ds:uri="http://schemas.microsoft.com/office/infopath/2007/PartnerControls"/>
    <ds:schemaRef ds:uri="0c19ae56-3fd1-4134-ad5d-f1df2bf4580a"/>
    <ds:schemaRef ds:uri="8c74f92f-9345-451a-8fcd-82ad1ddda40a"/>
  </ds:schemaRefs>
</ds:datastoreItem>
</file>

<file path=customXml/itemProps2.xml><?xml version="1.0" encoding="utf-8"?>
<ds:datastoreItem xmlns:ds="http://schemas.openxmlformats.org/officeDocument/2006/customXml" ds:itemID="{EE67439D-EE69-4910-8A0F-C1694EC236C6}">
  <ds:schemaRefs>
    <ds:schemaRef ds:uri="http://schemas.microsoft.com/sharepoint/v3/contenttype/forms"/>
  </ds:schemaRefs>
</ds:datastoreItem>
</file>

<file path=customXml/itemProps3.xml><?xml version="1.0" encoding="utf-8"?>
<ds:datastoreItem xmlns:ds="http://schemas.openxmlformats.org/officeDocument/2006/customXml" ds:itemID="{17D2C492-3353-4C7B-8927-78FC7226B7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c19ae56-3fd1-4134-ad5d-f1df2bf4580a"/>
    <ds:schemaRef ds:uri="8c74f92f-9345-451a-8fcd-82ad1ddda40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13472</TotalTime>
  <Words>1204</Words>
  <Application>Microsoft Office PowerPoint</Application>
  <PresentationFormat>Widescreen</PresentationFormat>
  <Paragraphs>134</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Symbol</vt:lpstr>
      <vt:lpstr>Office Theme</vt:lpstr>
      <vt:lpstr>PowerPoint Presentation</vt:lpstr>
      <vt:lpstr>Declaration of Originality</vt:lpstr>
      <vt:lpstr>Declaration on the use of Generative AI tools for assignments</vt:lpstr>
      <vt:lpstr>PowerPoint Presentation</vt:lpstr>
      <vt:lpstr>Introduction</vt:lpstr>
      <vt:lpstr>Assessment Components</vt:lpstr>
      <vt:lpstr>Your case study report must include the following:</vt:lpstr>
      <vt:lpstr>1. Problem Identification (20 marks)</vt:lpstr>
      <vt:lpstr>2. Solution Proposal, Key Features &amp; User Interaction (40 marks)</vt:lpstr>
      <vt:lpstr>2. Solution Proposal, Key Features &amp; User Interaction (40 marks)</vt:lpstr>
      <vt:lpstr>2. Solution Proposal, Key Features &amp; User Interaction (40 marks)</vt:lpstr>
      <vt:lpstr>3. Design Thinking Application (40 marks)</vt:lpstr>
      <vt:lpstr>3. Design Thinking Application (40 marks)</vt:lpstr>
      <vt:lpstr>3. Design Thinking Application (40 marks)</vt:lpstr>
      <vt:lpstr>References</vt:lpstr>
    </vt:vector>
  </TitlesOfParts>
  <Company>Temasek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Proposal Template</dc:title>
  <dc:creator>Zhao Hong LAU (TP)</dc:creator>
  <cp:lastModifiedBy>Zhao Hong LAU (TP)</cp:lastModifiedBy>
  <cp:revision>319</cp:revision>
  <dcterms:created xsi:type="dcterms:W3CDTF">2016-03-04T00:57:19Z</dcterms:created>
  <dcterms:modified xsi:type="dcterms:W3CDTF">2025-03-20T02:41:00Z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69d7fc4-da81-42e5-b309-526f71322d86_Enabled">
    <vt:lpwstr>true</vt:lpwstr>
  </property>
  <property fmtid="{D5CDD505-2E9C-101B-9397-08002B2CF9AE}" pid="3" name="MSIP_Label_f69d7fc4-da81-42e5-b309-526f71322d86_SetDate">
    <vt:lpwstr>2022-04-06T05:48:39Z</vt:lpwstr>
  </property>
  <property fmtid="{D5CDD505-2E9C-101B-9397-08002B2CF9AE}" pid="4" name="MSIP_Label_f69d7fc4-da81-42e5-b309-526f71322d86_Method">
    <vt:lpwstr>Standard</vt:lpwstr>
  </property>
  <property fmtid="{D5CDD505-2E9C-101B-9397-08002B2CF9AE}" pid="5" name="MSIP_Label_f69d7fc4-da81-42e5-b309-526f71322d86_Name">
    <vt:lpwstr>Non Sensitive</vt:lpwstr>
  </property>
  <property fmtid="{D5CDD505-2E9C-101B-9397-08002B2CF9AE}" pid="6" name="MSIP_Label_f69d7fc4-da81-42e5-b309-526f71322d86_SiteId">
    <vt:lpwstr>25a99bf0-8e72-472a-ae50-adfbdf0df6f1</vt:lpwstr>
  </property>
  <property fmtid="{D5CDD505-2E9C-101B-9397-08002B2CF9AE}" pid="7" name="MSIP_Label_f69d7fc4-da81-42e5-b309-526f71322d86_ActionId">
    <vt:lpwstr>bc27cbba-0367-4459-add2-c2c6ac5320c0</vt:lpwstr>
  </property>
  <property fmtid="{D5CDD505-2E9C-101B-9397-08002B2CF9AE}" pid="8" name="MSIP_Label_f69d7fc4-da81-42e5-b309-526f71322d86_ContentBits">
    <vt:lpwstr>0</vt:lpwstr>
  </property>
  <property fmtid="{D5CDD505-2E9C-101B-9397-08002B2CF9AE}" pid="9" name="ContentTypeId">
    <vt:lpwstr>0x0101006AAAFB2A4F81AF499435FEF2B8BF6527</vt:lpwstr>
  </property>
  <property fmtid="{D5CDD505-2E9C-101B-9397-08002B2CF9AE}" pid="10" name="MediaServiceImageTags">
    <vt:lpwstr/>
  </property>
</Properties>
</file>