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4"/>
  </p:notesMasterIdLst>
  <p:handoutMasterIdLst>
    <p:handoutMasterId r:id="rId25"/>
  </p:handoutMasterIdLst>
  <p:sldIdLst>
    <p:sldId id="306" r:id="rId5"/>
    <p:sldId id="278" r:id="rId6"/>
    <p:sldId id="310" r:id="rId7"/>
    <p:sldId id="311" r:id="rId8"/>
    <p:sldId id="307" r:id="rId9"/>
    <p:sldId id="313" r:id="rId10"/>
    <p:sldId id="295" r:id="rId11"/>
    <p:sldId id="302" r:id="rId12"/>
    <p:sldId id="322" r:id="rId13"/>
    <p:sldId id="323" r:id="rId14"/>
    <p:sldId id="324" r:id="rId15"/>
    <p:sldId id="331" r:id="rId16"/>
    <p:sldId id="325" r:id="rId17"/>
    <p:sldId id="326" r:id="rId18"/>
    <p:sldId id="327" r:id="rId19"/>
    <p:sldId id="328" r:id="rId20"/>
    <p:sldId id="330" r:id="rId21"/>
    <p:sldId id="329" r:id="rId22"/>
    <p:sldId id="314"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2B90FB-BEF9-4698-AF2A-1A37170BC8E8}">
          <p14:sldIdLst>
            <p14:sldId id="306"/>
            <p14:sldId id="278"/>
            <p14:sldId id="310"/>
            <p14:sldId id="311"/>
            <p14:sldId id="307"/>
            <p14:sldId id="313"/>
            <p14:sldId id="295"/>
            <p14:sldId id="302"/>
            <p14:sldId id="322"/>
            <p14:sldId id="323"/>
            <p14:sldId id="324"/>
            <p14:sldId id="331"/>
            <p14:sldId id="325"/>
            <p14:sldId id="326"/>
          </p14:sldIdLst>
        </p14:section>
        <p14:section name="Example: User Story with screenshots" id="{A9C2201E-666A-4B8D-B4B9-A8C1A02C9426}">
          <p14:sldIdLst>
            <p14:sldId id="327"/>
            <p14:sldId id="328"/>
            <p14:sldId id="330"/>
            <p14:sldId id="329"/>
            <p14:sldId id="31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CB0005-84D2-4360-2BA2-AC45BDD89950}" name="Hong Yap TAN (TP)" initials="HYT(" userId="S::hongyap@tp.edu.sg::0799d296-a5f5-4f98-9c36-a5b3fb02acc0" providerId="AD"/>
  <p188:author id="{E1B5EB1E-81D7-3337-E87C-E8F189A271BD}" name="Zhao Hong LAU (TP)" initials="ZHL(" userId="S::zhaohong@TP.EDU.SG::f195b425-1f12-426c-964c-75b48c020563" providerId="AD"/>
  <p188:author id="{169F274F-F098-C1F6-D601-B0112F09B271}" name="Huimei HU (TP)" initials="HH(" userId="S::huhuimei@TP.EDU.SG::a29a4bbc-18db-490d-a67f-1aa7bbd5f92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lena Saleh" initials="S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33"/>
    <a:srgbClr val="FFC000"/>
    <a:srgbClr val="EEEEEE"/>
    <a:srgbClr val="FAD22C"/>
    <a:srgbClr val="1CADE4"/>
    <a:srgbClr val="61C5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4" autoAdjust="0"/>
    <p:restoredTop sz="93910" autoAdjust="0"/>
  </p:normalViewPr>
  <p:slideViewPr>
    <p:cSldViewPr snapToGrid="0">
      <p:cViewPr varScale="1">
        <p:scale>
          <a:sx n="66" d="100"/>
          <a:sy n="66" d="100"/>
        </p:scale>
        <p:origin x="512" y="27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C11234-2D62-4BBD-86D3-88BD3B70B2B6}" type="datetimeFigureOut">
              <a:rPr lang="en-SG" smtClean="0"/>
              <a:t>16/4/2025</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EECAF8-34D8-484C-A1FD-90CACC324DCB}" type="slidenum">
              <a:rPr lang="en-SG" smtClean="0"/>
              <a:t>‹#›</a:t>
            </a:fld>
            <a:endParaRPr lang="en-SG"/>
          </a:p>
        </p:txBody>
      </p:sp>
    </p:spTree>
    <p:extLst>
      <p:ext uri="{BB962C8B-B14F-4D97-AF65-F5344CB8AC3E}">
        <p14:creationId xmlns:p14="http://schemas.microsoft.com/office/powerpoint/2010/main" val="2556645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7268A-7AE4-432A-9318-AFE0CD5AF515}" type="datetimeFigureOut">
              <a:rPr lang="en-SG" smtClean="0"/>
              <a:t>16/4/2025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443D8-64E2-477C-8585-147863024541}" type="slidenum">
              <a:rPr lang="en-SG" smtClean="0"/>
              <a:t>‹#›</a:t>
            </a:fld>
            <a:endParaRPr lang="en-SG"/>
          </a:p>
        </p:txBody>
      </p:sp>
    </p:spTree>
    <p:extLst>
      <p:ext uri="{BB962C8B-B14F-4D97-AF65-F5344CB8AC3E}">
        <p14:creationId xmlns:p14="http://schemas.microsoft.com/office/powerpoint/2010/main" val="85176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SG" dirty="0"/>
          </a:p>
        </p:txBody>
      </p:sp>
      <p:sp>
        <p:nvSpPr>
          <p:cNvPr id="4" name="Slide Number Placeholder 3"/>
          <p:cNvSpPr>
            <a:spLocks noGrp="1"/>
          </p:cNvSpPr>
          <p:nvPr>
            <p:ph type="sldNum" sz="quarter" idx="10"/>
          </p:nvPr>
        </p:nvSpPr>
        <p:spPr/>
        <p:txBody>
          <a:bodyPr/>
          <a:lstStyle/>
          <a:p>
            <a:fld id="{5048880A-75DD-4838-AFBC-E75FBE476E55}" type="slidenum">
              <a:rPr lang="en-SG" smtClean="0"/>
              <a:t>1</a:t>
            </a:fld>
            <a:endParaRPr lang="en-SG"/>
          </a:p>
        </p:txBody>
      </p:sp>
    </p:spTree>
    <p:extLst>
      <p:ext uri="{BB962C8B-B14F-4D97-AF65-F5344CB8AC3E}">
        <p14:creationId xmlns:p14="http://schemas.microsoft.com/office/powerpoint/2010/main" val="11904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070C0"/>
                </a:solidFill>
              </a:defRPr>
            </a:lvl1pPr>
          </a:lstStyle>
          <a:p>
            <a:r>
              <a:rPr lang="en-US" dirty="0"/>
              <a:t>Click to edit Master title style</a:t>
            </a:r>
            <a:endParaRPr lang="en-SG"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48543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SG"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049BF6B-4274-4F8F-BAA2-B27082AD9967}" type="datetimeFigureOut">
              <a:rPr lang="en-SG" smtClean="0"/>
              <a:t>16/4/2025</a:t>
            </a:fld>
            <a:endParaRPr lang="en-SG"/>
          </a:p>
        </p:txBody>
      </p:sp>
      <p:sp>
        <p:nvSpPr>
          <p:cNvPr id="4" name="Footer Placeholder 3"/>
          <p:cNvSpPr>
            <a:spLocks noGrp="1"/>
          </p:cNvSpPr>
          <p:nvPr>
            <p:ph type="ftr" sz="quarter" idx="11"/>
          </p:nvPr>
        </p:nvSpPr>
        <p:spPr>
          <a:xfrm>
            <a:off x="1017637" y="6356350"/>
            <a:ext cx="7462685" cy="365125"/>
          </a:xfrm>
          <a:prstGeom prst="rect">
            <a:avLst/>
          </a:prstGeom>
        </p:spPr>
        <p:txBody>
          <a:bodyPr/>
          <a:lstStyle/>
          <a:p>
            <a:endParaRPr lang="en-SG"/>
          </a:p>
        </p:txBody>
      </p:sp>
      <p:sp>
        <p:nvSpPr>
          <p:cNvPr id="5" name="Slide Number Placeholder 4"/>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113519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100582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6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25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76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16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9581" y="1499359"/>
            <a:ext cx="10336162" cy="45866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4"/>
          </p:nvPr>
        </p:nvSpPr>
        <p:spPr>
          <a:xfrm>
            <a:off x="11547987" y="6341602"/>
            <a:ext cx="469489"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E9E4023-6F3A-457B-B0BB-8C1F114B424F}" type="slidenum">
              <a:rPr lang="en-SG" smtClean="0"/>
              <a:pPr/>
              <a:t>‹#›</a:t>
            </a:fld>
            <a:endParaRPr lang="en-SG"/>
          </a:p>
        </p:txBody>
      </p:sp>
      <p:sp>
        <p:nvSpPr>
          <p:cNvPr id="2" name="Title Placeholder 1"/>
          <p:cNvSpPr>
            <a:spLocks noGrp="1"/>
          </p:cNvSpPr>
          <p:nvPr>
            <p:ph type="title"/>
          </p:nvPr>
        </p:nvSpPr>
        <p:spPr>
          <a:xfrm>
            <a:off x="959582" y="365126"/>
            <a:ext cx="10336161" cy="819784"/>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12" name="Rectangle 11"/>
          <p:cNvSpPr/>
          <p:nvPr userDrawn="1"/>
        </p:nvSpPr>
        <p:spPr>
          <a:xfrm>
            <a:off x="914083" y="6341602"/>
            <a:ext cx="10633904" cy="461665"/>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spc="80" dirty="0">
                <a:solidFill>
                  <a:srgbClr val="0070C0"/>
                </a:solidFill>
                <a:latin typeface="Calibri" panose="020F0502020204030204" pitchFamily="34" charset="0"/>
                <a:cs typeface="Calibri" panose="020F0502020204030204" pitchFamily="34" charset="0"/>
              </a:rPr>
              <a:t>CIT2C23 – Agile Methodology &amp; Design Thinking</a:t>
            </a:r>
            <a:endParaRPr lang="en-SG" sz="1200" spc="80" baseline="0" dirty="0">
              <a:solidFill>
                <a:srgbClr val="0070C0"/>
              </a:solidFill>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80" dirty="0">
                <a:solidFill>
                  <a:schemeClr val="bg2">
                    <a:lumMod val="50000"/>
                  </a:schemeClr>
                </a:solidFill>
                <a:latin typeface="Calibri" panose="020F0502020204030204" pitchFamily="34" charset="0"/>
                <a:cs typeface="Calibri" panose="020F0502020204030204" pitchFamily="34" charset="0"/>
              </a:rPr>
              <a:t>TEMASEK POLYTECHNIC I </a:t>
            </a:r>
            <a:r>
              <a:rPr lang="en-US" sz="1200" b="1" spc="80" dirty="0">
                <a:solidFill>
                  <a:schemeClr val="bg2">
                    <a:lumMod val="50000"/>
                  </a:schemeClr>
                </a:solidFill>
                <a:latin typeface="Calibri" panose="020F0502020204030204" pitchFamily="34" charset="0"/>
                <a:cs typeface="Calibri" panose="020F0502020204030204" pitchFamily="34" charset="0"/>
              </a:rPr>
              <a:t>School of Informatics &amp; IT</a:t>
            </a:r>
          </a:p>
        </p:txBody>
      </p:sp>
      <p:sp>
        <p:nvSpPr>
          <p:cNvPr id="9" name="Rectangle 8"/>
          <p:cNvSpPr/>
          <p:nvPr userDrawn="1"/>
        </p:nvSpPr>
        <p:spPr>
          <a:xfrm>
            <a:off x="0" y="365126"/>
            <a:ext cx="284813" cy="8197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583451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8" r:id="rId3"/>
    <p:sldLayoutId id="2147483679" r:id="rId4"/>
    <p:sldLayoutId id="2147483680" r:id="rId5"/>
    <p:sldLayoutId id="2147483681" r:id="rId6"/>
    <p:sldLayoutId id="2147483682" r:id="rId7"/>
    <p:sldLayoutId id="2147483683" r:id="rId8"/>
  </p:sldLayoutIdLst>
  <p:txStyles>
    <p:titleStyle>
      <a:lvl1pPr algn="l" defTabSz="914400" rtl="0" eaLnBrk="1" latinLnBrk="0" hangingPunct="1">
        <a:lnSpc>
          <a:spcPct val="90000"/>
        </a:lnSpc>
        <a:spcBef>
          <a:spcPct val="0"/>
        </a:spcBef>
        <a:buNone/>
        <a:defRPr sz="3600" b="0" i="0" u="none" kern="1200">
          <a:solidFill>
            <a:srgbClr val="0070C0"/>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bolddesk.com/blogs/customer-journey-map"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7030D-F9A5-469C-B08C-422CD33EDF0E}"/>
              </a:ext>
            </a:extLst>
          </p:cNvPr>
          <p:cNvSpPr txBox="1"/>
          <p:nvPr/>
        </p:nvSpPr>
        <p:spPr>
          <a:xfrm>
            <a:off x="1885249" y="1118215"/>
            <a:ext cx="7512056" cy="2062103"/>
          </a:xfrm>
          <a:prstGeom prst="rect">
            <a:avLst/>
          </a:prstGeom>
          <a:noFill/>
        </p:spPr>
        <p:txBody>
          <a:bodyPr wrap="none" rtlCol="0">
            <a:spAutoFit/>
          </a:bodyPr>
          <a:lstStyle/>
          <a:p>
            <a:pPr algn="ctr"/>
            <a:r>
              <a:rPr lang="en-GB" sz="3600" b="1" dirty="0"/>
              <a:t>CIT2C23</a:t>
            </a:r>
          </a:p>
          <a:p>
            <a:pPr algn="ctr"/>
            <a:r>
              <a:rPr lang="en-GB" sz="3600" b="1" dirty="0"/>
              <a:t>Agile Methodology &amp; Design Thinking</a:t>
            </a:r>
          </a:p>
          <a:p>
            <a:pPr algn="ctr"/>
            <a:endParaRPr lang="en-GB" sz="2800" b="1" dirty="0">
              <a:solidFill>
                <a:schemeClr val="accent1"/>
              </a:solidFill>
            </a:endParaRPr>
          </a:p>
          <a:p>
            <a:pPr algn="ctr"/>
            <a:r>
              <a:rPr lang="en-GB" sz="2800" b="1" dirty="0">
                <a:solidFill>
                  <a:schemeClr val="accent1"/>
                </a:solidFill>
              </a:rPr>
              <a:t>Case Study: Ideate (30%)</a:t>
            </a:r>
          </a:p>
        </p:txBody>
      </p:sp>
      <p:sp>
        <p:nvSpPr>
          <p:cNvPr id="6" name="TextBox 5">
            <a:extLst>
              <a:ext uri="{FF2B5EF4-FFF2-40B4-BE49-F238E27FC236}">
                <a16:creationId xmlns:a16="http://schemas.microsoft.com/office/drawing/2014/main" id="{D8258169-E062-40F0-8371-2EA35A7D9BA1}"/>
              </a:ext>
            </a:extLst>
          </p:cNvPr>
          <p:cNvSpPr txBox="1"/>
          <p:nvPr/>
        </p:nvSpPr>
        <p:spPr>
          <a:xfrm>
            <a:off x="1092837" y="4860150"/>
            <a:ext cx="9096866" cy="1631216"/>
          </a:xfrm>
          <a:prstGeom prst="rect">
            <a:avLst/>
          </a:prstGeom>
          <a:noFill/>
        </p:spPr>
        <p:txBody>
          <a:bodyPr wrap="square" rtlCol="0">
            <a:spAutoFit/>
          </a:bodyPr>
          <a:lstStyle/>
          <a:p>
            <a:pPr marL="285750" indent="-285750">
              <a:buFont typeface="Arial" panose="020B0604020202020204" pitchFamily="34" charset="0"/>
              <a:buChar char="•"/>
            </a:pPr>
            <a:r>
              <a:rPr lang="en-SG" sz="2000" dirty="0"/>
              <a:t>Student Name (Admin No.):</a:t>
            </a:r>
          </a:p>
          <a:p>
            <a:pPr marL="285750" indent="-285750">
              <a:buFont typeface="Arial" panose="020B0604020202020204" pitchFamily="34" charset="0"/>
              <a:buChar char="•"/>
            </a:pPr>
            <a:r>
              <a:rPr lang="en-SG" sz="2000" dirty="0"/>
              <a:t>Tutorial Group: </a:t>
            </a:r>
          </a:p>
          <a:p>
            <a:pPr marL="285750" indent="-285750">
              <a:buFont typeface="Arial" panose="020B0604020202020204" pitchFamily="34" charset="0"/>
              <a:buChar char="•"/>
            </a:pPr>
            <a:r>
              <a:rPr lang="en-SG" sz="2000" dirty="0"/>
              <a:t>Tutor:</a:t>
            </a:r>
          </a:p>
          <a:p>
            <a:pPr marL="285750" indent="-285750">
              <a:buFont typeface="Arial" panose="020B0604020202020204" pitchFamily="34" charset="0"/>
              <a:buChar char="•"/>
            </a:pPr>
            <a:r>
              <a:rPr lang="en-SG" sz="2000" dirty="0"/>
              <a:t>Submission Date: </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413102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103DB-5818-9B09-A808-53FE7D13F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57489-E5D2-4A53-940A-45F7748B2CBA}"/>
              </a:ext>
            </a:extLst>
          </p:cNvPr>
          <p:cNvSpPr>
            <a:spLocks noGrp="1"/>
          </p:cNvSpPr>
          <p:nvPr>
            <p:ph type="title"/>
          </p:nvPr>
        </p:nvSpPr>
        <p:spPr/>
        <p:txBody>
          <a:bodyPr>
            <a:normAutofit/>
          </a:bodyPr>
          <a:lstStyle/>
          <a:p>
            <a:pPr marL="0" indent="0">
              <a:buNone/>
            </a:pPr>
            <a:r>
              <a:rPr lang="en-US" sz="3600" b="1" dirty="0"/>
              <a:t>1. Idea Evaluation (50 marks)</a:t>
            </a:r>
          </a:p>
        </p:txBody>
      </p:sp>
      <p:sp>
        <p:nvSpPr>
          <p:cNvPr id="3" name="TextBox 2">
            <a:extLst>
              <a:ext uri="{FF2B5EF4-FFF2-40B4-BE49-F238E27FC236}">
                <a16:creationId xmlns:a16="http://schemas.microsoft.com/office/drawing/2014/main" id="{9507340C-ED55-8B78-67E5-1685CC00D430}"/>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7" name="TextBox 6">
            <a:extLst>
              <a:ext uri="{FF2B5EF4-FFF2-40B4-BE49-F238E27FC236}">
                <a16:creationId xmlns:a16="http://schemas.microsoft.com/office/drawing/2014/main" id="{C7A9EC3E-823A-6C11-85CA-787DC20B97BF}"/>
              </a:ext>
            </a:extLst>
          </p:cNvPr>
          <p:cNvSpPr txBox="1"/>
          <p:nvPr/>
        </p:nvSpPr>
        <p:spPr>
          <a:xfrm>
            <a:off x="959582" y="1375603"/>
            <a:ext cx="6442245" cy="383823"/>
          </a:xfrm>
          <a:prstGeom prst="rect">
            <a:avLst/>
          </a:prstGeom>
          <a:noFill/>
        </p:spPr>
        <p:txBody>
          <a:bodyPr wrap="square">
            <a:spAutoFit/>
          </a:bodyPr>
          <a:lstStyle/>
          <a:p>
            <a:pPr marL="0" marR="0" algn="l">
              <a:lnSpc>
                <a:spcPct val="115000"/>
              </a:lnSpc>
              <a:spcAft>
                <a:spcPts val="1000"/>
              </a:spcAft>
            </a:pPr>
            <a:r>
              <a:rPr lang="en-SG" sz="1800" b="1"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Distinct Screen 2:</a:t>
            </a:r>
            <a:r>
              <a:rPr lang="en-SG"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 </a:t>
            </a:r>
            <a:r>
              <a:rPr lang="en-SG" sz="1800"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rPr>
              <a:t>Insert screen name / functionality name</a:t>
            </a:r>
            <a:endParaRPr lang="en-US" sz="16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8" name="Table 7">
            <a:extLst>
              <a:ext uri="{FF2B5EF4-FFF2-40B4-BE49-F238E27FC236}">
                <a16:creationId xmlns:a16="http://schemas.microsoft.com/office/drawing/2014/main" id="{FB54E37E-9BDE-52E8-D1ED-07B15B758333}"/>
              </a:ext>
            </a:extLst>
          </p:cNvPr>
          <p:cNvGraphicFramePr>
            <a:graphicFrameLocks noGrp="1"/>
          </p:cNvGraphicFramePr>
          <p:nvPr/>
        </p:nvGraphicFramePr>
        <p:xfrm>
          <a:off x="959582" y="1866194"/>
          <a:ext cx="10455981" cy="4787564"/>
        </p:xfrm>
        <a:graphic>
          <a:graphicData uri="http://schemas.openxmlformats.org/drawingml/2006/table">
            <a:tbl>
              <a:tblPr firstRow="1" firstCol="1" bandRow="1">
                <a:tableStyleId>{5940675A-B579-460E-94D1-54222C63F5DA}</a:tableStyleId>
              </a:tblPr>
              <a:tblGrid>
                <a:gridCol w="2193559">
                  <a:extLst>
                    <a:ext uri="{9D8B030D-6E8A-4147-A177-3AD203B41FA5}">
                      <a16:colId xmlns:a16="http://schemas.microsoft.com/office/drawing/2014/main" val="3313522825"/>
                    </a:ext>
                  </a:extLst>
                </a:gridCol>
                <a:gridCol w="2875886">
                  <a:extLst>
                    <a:ext uri="{9D8B030D-6E8A-4147-A177-3AD203B41FA5}">
                      <a16:colId xmlns:a16="http://schemas.microsoft.com/office/drawing/2014/main" val="2431192806"/>
                    </a:ext>
                  </a:extLst>
                </a:gridCol>
                <a:gridCol w="5386536">
                  <a:extLst>
                    <a:ext uri="{9D8B030D-6E8A-4147-A177-3AD203B41FA5}">
                      <a16:colId xmlns:a16="http://schemas.microsoft.com/office/drawing/2014/main" val="1103564992"/>
                    </a:ext>
                  </a:extLst>
                </a:gridCol>
              </a:tblGrid>
              <a:tr h="271579">
                <a:tc gridSpan="2">
                  <a:txBody>
                    <a:bodyPr/>
                    <a:lstStyle/>
                    <a:p>
                      <a:pPr marL="0" marR="0" algn="ctr">
                        <a:lnSpc>
                          <a:spcPct val="115000"/>
                        </a:lnSpc>
                        <a:spcAft>
                          <a:spcPts val="1000"/>
                        </a:spcAft>
                      </a:pPr>
                      <a:r>
                        <a:rPr lang="en-SG" sz="1100" b="1" kern="1400" dirty="0">
                          <a:effectLst/>
                        </a:rPr>
                        <a:t>Design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15000"/>
                        </a:lnSpc>
                        <a:spcAft>
                          <a:spcPts val="1000"/>
                        </a:spcAft>
                      </a:pPr>
                      <a:r>
                        <a:rPr lang="en-SG" sz="1100" b="1" kern="1400" dirty="0">
                          <a:effectLst/>
                        </a:rPr>
                        <a:t>Design 2</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4918771"/>
                  </a:ext>
                </a:extLst>
              </a:tr>
              <a:tr h="1762727">
                <a:tc gridSpan="2">
                  <a:txBody>
                    <a:bodyPr/>
                    <a:lstStyle/>
                    <a:p>
                      <a:pPr marL="0" marR="0" algn="ctr">
                        <a:lnSpc>
                          <a:spcPct val="115000"/>
                        </a:lnSpc>
                        <a:spcAft>
                          <a:spcPts val="1000"/>
                        </a:spcAft>
                      </a:pPr>
                      <a:r>
                        <a:rPr lang="en-SG" sz="1100" kern="1400" dirty="0">
                          <a:effectLst/>
                        </a:rPr>
                        <a:t>Insert screenshot of Design 1</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15000"/>
                        </a:lnSpc>
                        <a:spcAft>
                          <a:spcPts val="1000"/>
                        </a:spcAft>
                      </a:pPr>
                      <a:r>
                        <a:rPr lang="en-SG" sz="1100" kern="1400" dirty="0">
                          <a:effectLst/>
                        </a:rPr>
                        <a:t>Insert screenshot of Design 2</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9465181"/>
                  </a:ext>
                </a:extLst>
              </a:tr>
              <a:tr h="271579">
                <a:tc gridSpan="3">
                  <a:txBody>
                    <a:bodyPr/>
                    <a:lstStyle/>
                    <a:p>
                      <a:pPr marL="0" marR="0" algn="ctr">
                        <a:lnSpc>
                          <a:spcPct val="115000"/>
                        </a:lnSpc>
                        <a:spcAft>
                          <a:spcPts val="1000"/>
                        </a:spcAft>
                      </a:pPr>
                      <a:r>
                        <a:rPr lang="en-SG" sz="1100" b="1" kern="1400" dirty="0">
                          <a:effectLst/>
                        </a:rPr>
                        <a:t>Elaborate on the chosen design</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9546341"/>
                  </a:ext>
                </a:extLst>
              </a:tr>
              <a:tr h="271579">
                <a:tc>
                  <a:txBody>
                    <a:bodyPr/>
                    <a:lstStyle/>
                    <a:p>
                      <a:pPr marL="0" marR="0" algn="l">
                        <a:lnSpc>
                          <a:spcPct val="115000"/>
                        </a:lnSpc>
                        <a:spcAft>
                          <a:spcPts val="1000"/>
                        </a:spcAft>
                      </a:pPr>
                      <a:r>
                        <a:rPr lang="en-SG" sz="1100" b="1" kern="1400">
                          <a:effectLst/>
                        </a:rPr>
                        <a:t>Chosen Design: </a:t>
                      </a:r>
                      <a:endParaRPr lang="en-US" sz="1100" b="1">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gridSpan="2">
                  <a:txBody>
                    <a:bodyPr/>
                    <a:lstStyle/>
                    <a:p>
                      <a:pPr marL="0" marR="0" algn="l">
                        <a:lnSpc>
                          <a:spcPct val="115000"/>
                        </a:lnSpc>
                        <a:spcAft>
                          <a:spcPts val="1000"/>
                        </a:spcAft>
                      </a:pPr>
                      <a:r>
                        <a:rPr lang="en-SG" sz="1100" kern="1400" dirty="0">
                          <a:effectLst/>
                        </a:rPr>
                        <a:t>Indicate design 1 or 2</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861486838"/>
                  </a:ext>
                </a:extLst>
              </a:tr>
              <a:tr h="2210100">
                <a:tc>
                  <a:txBody>
                    <a:bodyPr/>
                    <a:lstStyle/>
                    <a:p>
                      <a:pPr marL="0" marR="0" algn="l">
                        <a:lnSpc>
                          <a:spcPct val="115000"/>
                        </a:lnSpc>
                        <a:spcAft>
                          <a:spcPts val="1000"/>
                        </a:spcAft>
                      </a:pPr>
                      <a:r>
                        <a:rPr lang="en-SG" sz="1100" b="1" kern="1400" dirty="0">
                          <a:effectLst/>
                        </a:rPr>
                        <a:t>Explain:</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gridSpan="2">
                  <a:txBody>
                    <a:bodyPr/>
                    <a:lstStyle/>
                    <a:p>
                      <a:pPr marL="0" marR="0" algn="l">
                        <a:lnSpc>
                          <a:spcPct val="115000"/>
                        </a:lnSpc>
                        <a:spcAft>
                          <a:spcPts val="1000"/>
                        </a:spcAft>
                      </a:pPr>
                      <a:r>
                        <a:rPr lang="en-SG" sz="1150" dirty="0">
                          <a:effectLst/>
                        </a:rPr>
                        <a:t>Explain </a:t>
                      </a:r>
                      <a:r>
                        <a:rPr lang="en-SG" sz="1150" b="1" dirty="0">
                          <a:effectLst/>
                        </a:rPr>
                        <a:t>why</a:t>
                      </a:r>
                      <a:r>
                        <a:rPr lang="en-SG" sz="1150" dirty="0">
                          <a:effectLst/>
                        </a:rPr>
                        <a:t> a particular design was chosen over alternatives, highlighting its impact on user experience, addressing users' needs, and enhancing usability.</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93958202"/>
                  </a:ext>
                </a:extLst>
              </a:tr>
            </a:tbl>
          </a:graphicData>
        </a:graphic>
      </p:graphicFrame>
    </p:spTree>
    <p:extLst>
      <p:ext uri="{BB962C8B-B14F-4D97-AF65-F5344CB8AC3E}">
        <p14:creationId xmlns:p14="http://schemas.microsoft.com/office/powerpoint/2010/main" val="321405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A247D-710B-38A9-EE9A-D8A1CB625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17D26-B7DF-1391-833F-1095752C5793}"/>
              </a:ext>
            </a:extLst>
          </p:cNvPr>
          <p:cNvSpPr>
            <a:spLocks noGrp="1"/>
          </p:cNvSpPr>
          <p:nvPr>
            <p:ph type="title"/>
          </p:nvPr>
        </p:nvSpPr>
        <p:spPr/>
        <p:txBody>
          <a:bodyPr>
            <a:normAutofit/>
          </a:bodyPr>
          <a:lstStyle/>
          <a:p>
            <a:pPr marL="0" indent="0">
              <a:buNone/>
            </a:pPr>
            <a:r>
              <a:rPr lang="en-US" sz="3600" b="1" dirty="0"/>
              <a:t>1. Idea Evaluation (50 marks)</a:t>
            </a:r>
          </a:p>
        </p:txBody>
      </p:sp>
      <p:sp>
        <p:nvSpPr>
          <p:cNvPr id="3" name="TextBox 2">
            <a:extLst>
              <a:ext uri="{FF2B5EF4-FFF2-40B4-BE49-F238E27FC236}">
                <a16:creationId xmlns:a16="http://schemas.microsoft.com/office/drawing/2014/main" id="{13153A70-36EB-4FB4-5DEB-9215F611E28E}"/>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pic>
        <p:nvPicPr>
          <p:cNvPr id="6" name="Picture 5">
            <a:extLst>
              <a:ext uri="{FF2B5EF4-FFF2-40B4-BE49-F238E27FC236}">
                <a16:creationId xmlns:a16="http://schemas.microsoft.com/office/drawing/2014/main" id="{A105CA86-602E-FADC-33B5-9C9D3FA10B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2601" y="1838398"/>
            <a:ext cx="8886798" cy="4507576"/>
          </a:xfrm>
          <a:prstGeom prst="rect">
            <a:avLst/>
          </a:prstGeom>
        </p:spPr>
      </p:pic>
      <p:sp>
        <p:nvSpPr>
          <p:cNvPr id="9" name="TextBox 8">
            <a:extLst>
              <a:ext uri="{FF2B5EF4-FFF2-40B4-BE49-F238E27FC236}">
                <a16:creationId xmlns:a16="http://schemas.microsoft.com/office/drawing/2014/main" id="{05C7D236-101C-DA32-8B90-46CA0ECE7C2B}"/>
              </a:ext>
            </a:extLst>
          </p:cNvPr>
          <p:cNvSpPr txBox="1"/>
          <p:nvPr/>
        </p:nvSpPr>
        <p:spPr>
          <a:xfrm>
            <a:off x="723341" y="1676816"/>
            <a:ext cx="929260" cy="323165"/>
          </a:xfrm>
          <a:prstGeom prst="rect">
            <a:avLst/>
          </a:prstGeom>
          <a:noFill/>
        </p:spPr>
        <p:txBody>
          <a:bodyPr wrap="square">
            <a:spAutoFit/>
          </a:bodyPr>
          <a:lstStyle/>
          <a:p>
            <a:r>
              <a:rPr lang="en-US" sz="1500" b="1" dirty="0"/>
              <a:t>Example:</a:t>
            </a:r>
          </a:p>
        </p:txBody>
      </p:sp>
      <p:sp>
        <p:nvSpPr>
          <p:cNvPr id="11" name="TextBox 10">
            <a:extLst>
              <a:ext uri="{FF2B5EF4-FFF2-40B4-BE49-F238E27FC236}">
                <a16:creationId xmlns:a16="http://schemas.microsoft.com/office/drawing/2014/main" id="{B5A36CFD-E7BD-73F8-EC0F-A10D66E228F8}"/>
              </a:ext>
            </a:extLst>
          </p:cNvPr>
          <p:cNvSpPr txBox="1"/>
          <p:nvPr/>
        </p:nvSpPr>
        <p:spPr>
          <a:xfrm>
            <a:off x="849661" y="1269213"/>
            <a:ext cx="9689738" cy="369332"/>
          </a:xfrm>
          <a:prstGeom prst="rect">
            <a:avLst/>
          </a:prstGeom>
          <a:noFill/>
        </p:spPr>
        <p:txBody>
          <a:bodyPr wrap="square">
            <a:spAutoFit/>
          </a:bodyPr>
          <a:lstStyle/>
          <a:p>
            <a:r>
              <a:rPr lang="en-US" sz="1800" dirty="0">
                <a:effectLst/>
                <a:latin typeface="Aptos" panose="020B0004020202020204" pitchFamily="34" charset="0"/>
                <a:ea typeface="Palatino Linotype" panose="02040502050505030304" pitchFamily="18" charset="0"/>
                <a:cs typeface="Palatino Linotype" panose="02040502050505030304" pitchFamily="18" charset="0"/>
              </a:rPr>
              <a:t>List down key elements that make up a user journey map </a:t>
            </a:r>
            <a:endParaRPr lang="en-US" dirty="0"/>
          </a:p>
        </p:txBody>
      </p:sp>
      <p:sp>
        <p:nvSpPr>
          <p:cNvPr id="12" name="TextBox 11">
            <a:extLst>
              <a:ext uri="{FF2B5EF4-FFF2-40B4-BE49-F238E27FC236}">
                <a16:creationId xmlns:a16="http://schemas.microsoft.com/office/drawing/2014/main" id="{0DE4D606-7A16-D96B-170B-4B031512286E}"/>
              </a:ext>
            </a:extLst>
          </p:cNvPr>
          <p:cNvSpPr txBox="1"/>
          <p:nvPr/>
        </p:nvSpPr>
        <p:spPr>
          <a:xfrm>
            <a:off x="6127662" y="6546447"/>
            <a:ext cx="6097604" cy="276999"/>
          </a:xfrm>
          <a:prstGeom prst="rect">
            <a:avLst/>
          </a:prstGeom>
          <a:noFill/>
        </p:spPr>
        <p:txBody>
          <a:bodyPr wrap="square">
            <a:spAutoFit/>
          </a:bodyPr>
          <a:lstStyle/>
          <a:p>
            <a:r>
              <a:rPr lang="en-US" sz="1200" dirty="0"/>
              <a:t>Source: https://miro.com/customer-journey-map/what-is-a-customer-journey-map/</a:t>
            </a:r>
          </a:p>
        </p:txBody>
      </p:sp>
    </p:spTree>
    <p:extLst>
      <p:ext uri="{BB962C8B-B14F-4D97-AF65-F5344CB8AC3E}">
        <p14:creationId xmlns:p14="http://schemas.microsoft.com/office/powerpoint/2010/main" val="178892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92AA4-210A-BED1-3937-3B2C04CF81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39BB2-3596-E1B8-3BE3-689C9C36A4F1}"/>
              </a:ext>
            </a:extLst>
          </p:cNvPr>
          <p:cNvSpPr>
            <a:spLocks noGrp="1"/>
          </p:cNvSpPr>
          <p:nvPr>
            <p:ph type="title"/>
          </p:nvPr>
        </p:nvSpPr>
        <p:spPr/>
        <p:txBody>
          <a:bodyPr>
            <a:normAutofit/>
          </a:bodyPr>
          <a:lstStyle/>
          <a:p>
            <a:pPr marL="0" indent="0">
              <a:buNone/>
            </a:pPr>
            <a:r>
              <a:rPr lang="en-US" sz="3600" b="1" dirty="0"/>
              <a:t>1. Idea Evaluation (50 marks)</a:t>
            </a:r>
          </a:p>
        </p:txBody>
      </p:sp>
      <p:sp>
        <p:nvSpPr>
          <p:cNvPr id="3" name="TextBox 2">
            <a:extLst>
              <a:ext uri="{FF2B5EF4-FFF2-40B4-BE49-F238E27FC236}">
                <a16:creationId xmlns:a16="http://schemas.microsoft.com/office/drawing/2014/main" id="{F10F68ED-1F58-C4B1-0841-469050DD164C}"/>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pic>
        <p:nvPicPr>
          <p:cNvPr id="6" name="Picture 5">
            <a:extLst>
              <a:ext uri="{FF2B5EF4-FFF2-40B4-BE49-F238E27FC236}">
                <a16:creationId xmlns:a16="http://schemas.microsoft.com/office/drawing/2014/main" id="{7E8DCF93-D4F2-45FC-0B63-0493A4CCC6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2601" y="1665397"/>
            <a:ext cx="8761934" cy="5013471"/>
          </a:xfrm>
          <a:prstGeom prst="rect">
            <a:avLst/>
          </a:prstGeom>
        </p:spPr>
      </p:pic>
      <p:sp>
        <p:nvSpPr>
          <p:cNvPr id="9" name="TextBox 8">
            <a:extLst>
              <a:ext uri="{FF2B5EF4-FFF2-40B4-BE49-F238E27FC236}">
                <a16:creationId xmlns:a16="http://schemas.microsoft.com/office/drawing/2014/main" id="{4FF5B949-CD95-4D84-AC95-84EA012A4F86}"/>
              </a:ext>
            </a:extLst>
          </p:cNvPr>
          <p:cNvSpPr txBox="1"/>
          <p:nvPr/>
        </p:nvSpPr>
        <p:spPr>
          <a:xfrm>
            <a:off x="723341" y="1676816"/>
            <a:ext cx="929260" cy="323165"/>
          </a:xfrm>
          <a:prstGeom prst="rect">
            <a:avLst/>
          </a:prstGeom>
          <a:noFill/>
        </p:spPr>
        <p:txBody>
          <a:bodyPr wrap="square">
            <a:spAutoFit/>
          </a:bodyPr>
          <a:lstStyle/>
          <a:p>
            <a:r>
              <a:rPr lang="en-US" sz="1500" b="1" dirty="0"/>
              <a:t>Example:</a:t>
            </a:r>
          </a:p>
        </p:txBody>
      </p:sp>
      <p:sp>
        <p:nvSpPr>
          <p:cNvPr id="11" name="TextBox 10">
            <a:extLst>
              <a:ext uri="{FF2B5EF4-FFF2-40B4-BE49-F238E27FC236}">
                <a16:creationId xmlns:a16="http://schemas.microsoft.com/office/drawing/2014/main" id="{E58F29E9-9A5F-E5BF-7553-8AE736DB407F}"/>
              </a:ext>
            </a:extLst>
          </p:cNvPr>
          <p:cNvSpPr txBox="1"/>
          <p:nvPr/>
        </p:nvSpPr>
        <p:spPr>
          <a:xfrm>
            <a:off x="723341" y="1298060"/>
            <a:ext cx="11153042" cy="369332"/>
          </a:xfrm>
          <a:prstGeom prst="rect">
            <a:avLst/>
          </a:prstGeom>
          <a:noFill/>
        </p:spPr>
        <p:txBody>
          <a:bodyPr wrap="square">
            <a:spAutoFit/>
          </a:bodyPr>
          <a:lstStyle/>
          <a:p>
            <a:r>
              <a:rPr lang="en-US" sz="1800" b="1" dirty="0">
                <a:effectLst/>
                <a:latin typeface="Aptos" panose="020B0004020202020204" pitchFamily="34" charset="0"/>
                <a:ea typeface="Palatino Linotype" panose="02040502050505030304" pitchFamily="18" charset="0"/>
                <a:cs typeface="Palatino Linotype" panose="02040502050505030304" pitchFamily="18" charset="0"/>
              </a:rPr>
              <a:t>User Journey Map </a:t>
            </a:r>
            <a:r>
              <a:rPr lang="en-US" sz="1800" dirty="0">
                <a:effectLst/>
                <a:latin typeface="Aptos" panose="020B0004020202020204" pitchFamily="34" charset="0"/>
                <a:ea typeface="Palatino Linotype" panose="02040502050505030304" pitchFamily="18" charset="0"/>
                <a:cs typeface="Palatino Linotype" panose="02040502050505030304" pitchFamily="18" charset="0"/>
              </a:rPr>
              <a:t>- Illustrate the end-to-end experience of various users interacting with your proposed system.</a:t>
            </a:r>
            <a:endParaRPr lang="en-US" dirty="0"/>
          </a:p>
        </p:txBody>
      </p:sp>
      <p:sp>
        <p:nvSpPr>
          <p:cNvPr id="12" name="TextBox 11">
            <a:extLst>
              <a:ext uri="{FF2B5EF4-FFF2-40B4-BE49-F238E27FC236}">
                <a16:creationId xmlns:a16="http://schemas.microsoft.com/office/drawing/2014/main" id="{1CF8ECBF-0130-DDDA-1CA7-F0395AA4B5B3}"/>
              </a:ext>
            </a:extLst>
          </p:cNvPr>
          <p:cNvSpPr txBox="1"/>
          <p:nvPr/>
        </p:nvSpPr>
        <p:spPr>
          <a:xfrm>
            <a:off x="6127662" y="6581001"/>
            <a:ext cx="6097604" cy="276999"/>
          </a:xfrm>
          <a:prstGeom prst="rect">
            <a:avLst/>
          </a:prstGeom>
          <a:noFill/>
        </p:spPr>
        <p:txBody>
          <a:bodyPr wrap="square">
            <a:spAutoFit/>
          </a:bodyPr>
          <a:lstStyle/>
          <a:p>
            <a:r>
              <a:rPr lang="en-US" sz="1200" dirty="0"/>
              <a:t>Source: </a:t>
            </a:r>
            <a:r>
              <a:rPr lang="en-US" sz="1200" dirty="0">
                <a:hlinkClick r:id="rId3"/>
              </a:rPr>
              <a:t>https://www.bolddesk.com/blogs/customer-journey-map</a:t>
            </a:r>
            <a:r>
              <a:rPr lang="en-US" sz="1200" dirty="0"/>
              <a:t> </a:t>
            </a:r>
          </a:p>
        </p:txBody>
      </p:sp>
    </p:spTree>
    <p:extLst>
      <p:ext uri="{BB962C8B-B14F-4D97-AF65-F5344CB8AC3E}">
        <p14:creationId xmlns:p14="http://schemas.microsoft.com/office/powerpoint/2010/main" val="339859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FC30F-F0B9-DFCD-828E-7EEFDB64D2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94CF4-91ED-444E-6501-EF4D53CDC696}"/>
              </a:ext>
            </a:extLst>
          </p:cNvPr>
          <p:cNvSpPr>
            <a:spLocks noGrp="1"/>
          </p:cNvSpPr>
          <p:nvPr>
            <p:ph type="title"/>
          </p:nvPr>
        </p:nvSpPr>
        <p:spPr/>
        <p:txBody>
          <a:bodyPr>
            <a:normAutofit/>
          </a:bodyPr>
          <a:lstStyle/>
          <a:p>
            <a:pPr marL="0" indent="0">
              <a:buNone/>
            </a:pPr>
            <a:r>
              <a:rPr lang="en-US" b="1" dirty="0"/>
              <a:t>2</a:t>
            </a:r>
            <a:r>
              <a:rPr lang="en-US" sz="3600" b="1" dirty="0"/>
              <a:t>. JIRA-related activities (50 marks)</a:t>
            </a:r>
          </a:p>
        </p:txBody>
      </p:sp>
      <p:sp>
        <p:nvSpPr>
          <p:cNvPr id="3" name="TextBox 2">
            <a:extLst>
              <a:ext uri="{FF2B5EF4-FFF2-40B4-BE49-F238E27FC236}">
                <a16:creationId xmlns:a16="http://schemas.microsoft.com/office/drawing/2014/main" id="{AF664E5D-9301-9A8B-34EE-46C664848B16}"/>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19FFC114-3AC7-1EFF-F3E2-2C55CA02B1FA}"/>
              </a:ext>
            </a:extLst>
          </p:cNvPr>
          <p:cNvSpPr txBox="1"/>
          <p:nvPr/>
        </p:nvSpPr>
        <p:spPr>
          <a:xfrm>
            <a:off x="959582" y="1323409"/>
            <a:ext cx="9820713" cy="872034"/>
          </a:xfrm>
          <a:prstGeom prst="rect">
            <a:avLst/>
          </a:prstGeom>
          <a:noFill/>
        </p:spPr>
        <p:txBody>
          <a:bodyPr wrap="square">
            <a:spAutoFit/>
          </a:bodyPr>
          <a:lstStyle/>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Create the Product Backlog of the proposed system in JIRA including screenshots and explain the rationale behind its specific ordering.</a:t>
            </a:r>
          </a:p>
        </p:txBody>
      </p:sp>
      <p:graphicFrame>
        <p:nvGraphicFramePr>
          <p:cNvPr id="4" name="Table 3">
            <a:extLst>
              <a:ext uri="{FF2B5EF4-FFF2-40B4-BE49-F238E27FC236}">
                <a16:creationId xmlns:a16="http://schemas.microsoft.com/office/drawing/2014/main" id="{4CAB48AB-1C60-0A18-8338-1BD38C3DB791}"/>
              </a:ext>
            </a:extLst>
          </p:cNvPr>
          <p:cNvGraphicFramePr>
            <a:graphicFrameLocks noGrp="1"/>
          </p:cNvGraphicFramePr>
          <p:nvPr>
            <p:extLst>
              <p:ext uri="{D42A27DB-BD31-4B8C-83A1-F6EECF244321}">
                <p14:modId xmlns:p14="http://schemas.microsoft.com/office/powerpoint/2010/main" val="2835712937"/>
              </p:ext>
            </p:extLst>
          </p:nvPr>
        </p:nvGraphicFramePr>
        <p:xfrm>
          <a:off x="1120182" y="2333941"/>
          <a:ext cx="9820712" cy="3973237"/>
        </p:xfrm>
        <a:graphic>
          <a:graphicData uri="http://schemas.openxmlformats.org/drawingml/2006/table">
            <a:tbl>
              <a:tblPr firstRow="1" firstCol="1" bandRow="1">
                <a:tableStyleId>{5940675A-B579-460E-94D1-54222C63F5DA}</a:tableStyleId>
              </a:tblPr>
              <a:tblGrid>
                <a:gridCol w="9820712">
                  <a:extLst>
                    <a:ext uri="{9D8B030D-6E8A-4147-A177-3AD203B41FA5}">
                      <a16:colId xmlns:a16="http://schemas.microsoft.com/office/drawing/2014/main" val="3269556646"/>
                    </a:ext>
                  </a:extLst>
                </a:gridCol>
              </a:tblGrid>
              <a:tr h="372972">
                <a:tc>
                  <a:txBody>
                    <a:bodyPr/>
                    <a:lstStyle/>
                    <a:p>
                      <a:pPr marL="0" marR="0" algn="ctr">
                        <a:lnSpc>
                          <a:spcPct val="150000"/>
                        </a:lnSpc>
                      </a:pPr>
                      <a:r>
                        <a:rPr lang="en-SG" sz="1100" b="1" dirty="0">
                          <a:effectLst/>
                        </a:rPr>
                        <a:t>Product Backlog</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1793384"/>
                  </a:ext>
                </a:extLst>
              </a:tr>
              <a:tr h="1749584">
                <a:tc>
                  <a:txBody>
                    <a:bodyPr/>
                    <a:lstStyle/>
                    <a:p>
                      <a:pPr marL="0" marR="0" algn="just">
                        <a:lnSpc>
                          <a:spcPct val="150000"/>
                        </a:lnSpc>
                      </a:pPr>
                      <a:r>
                        <a:rPr lang="en-SG" sz="1100" kern="1400" dirty="0">
                          <a:effectLst/>
                        </a:rPr>
                        <a:t>Insert screenshot(s) of the product backlog. </a:t>
                      </a:r>
                      <a:endParaRPr lang="en-US" sz="1100" dirty="0">
                        <a:effectLst/>
                      </a:endParaRPr>
                    </a:p>
                    <a:p>
                      <a:pPr marL="0" marR="0" algn="just">
                        <a:lnSpc>
                          <a:spcPct val="150000"/>
                        </a:lnSpc>
                      </a:pPr>
                      <a:r>
                        <a:rPr lang="en-SG" sz="1100" kern="1400" dirty="0">
                          <a:effectLst/>
                        </a:rPr>
                        <a:t>If words are truncated, paste the text in as well by creating a new table below</a:t>
                      </a:r>
                      <a:endParaRPr lang="en-US" sz="1100" dirty="0">
                        <a:effectLst/>
                      </a:endParaRPr>
                    </a:p>
                    <a:p>
                      <a:pPr marL="0" marR="0" algn="just">
                        <a:lnSpc>
                          <a:spcPct val="150000"/>
                        </a:lnSpc>
                      </a:pPr>
                      <a:r>
                        <a:rPr lang="en-SG" sz="1100" dirty="0">
                          <a:effectLst/>
                        </a:rPr>
                        <a:t> </a:t>
                      </a:r>
                      <a:endParaRPr lang="en-US" sz="1100" dirty="0">
                        <a:effectLst/>
                      </a:endParaRPr>
                    </a:p>
                    <a:p>
                      <a:pPr marL="0" marR="0" algn="just">
                        <a:lnSpc>
                          <a:spcPct val="150000"/>
                        </a:lnSpc>
                      </a:pPr>
                      <a:r>
                        <a:rPr lang="en-SG" sz="1100" dirty="0">
                          <a:effectLst/>
                        </a:rPr>
                        <a:t> </a:t>
                      </a:r>
                      <a:endParaRPr lang="en-US" sz="1100" dirty="0">
                        <a:effectLst/>
                      </a:endParaRPr>
                    </a:p>
                    <a:p>
                      <a:pPr marL="0" marR="0" algn="just">
                        <a:lnSpc>
                          <a:spcPct val="150000"/>
                        </a:lnSpc>
                      </a:pPr>
                      <a:r>
                        <a:rPr lang="en-SG" sz="1100" dirty="0">
                          <a:effectLst/>
                        </a:rPr>
                        <a:t> </a:t>
                      </a:r>
                      <a:endParaRPr lang="en-US" sz="1100" dirty="0">
                        <a:effectLst/>
                      </a:endParaRPr>
                    </a:p>
                    <a:p>
                      <a:pPr marL="0" marR="0" algn="just">
                        <a:lnSpc>
                          <a:spcPct val="150000"/>
                        </a:lnSpc>
                      </a:pPr>
                      <a:r>
                        <a:rPr lang="en-SG" sz="1100" dirty="0">
                          <a:effectLst/>
                        </a:rPr>
                        <a:t> </a:t>
                      </a:r>
                      <a:endParaRPr lang="en-US" sz="1100" dirty="0">
                        <a:effectLst/>
                      </a:endParaRPr>
                    </a:p>
                    <a:p>
                      <a:pPr marL="0" marR="0" algn="just">
                        <a:lnSpc>
                          <a:spcPct val="150000"/>
                        </a:lnSpc>
                      </a:pPr>
                      <a:r>
                        <a:rPr lang="en-SG" sz="1100" dirty="0">
                          <a:effectLst/>
                        </a:rPr>
                        <a:t> </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3688936"/>
                  </a:ext>
                </a:extLst>
              </a:tr>
              <a:tr h="372972">
                <a:tc>
                  <a:txBody>
                    <a:bodyPr/>
                    <a:lstStyle/>
                    <a:p>
                      <a:pPr marL="0" marR="0" algn="ctr">
                        <a:lnSpc>
                          <a:spcPct val="150000"/>
                        </a:lnSpc>
                      </a:pPr>
                      <a:r>
                        <a:rPr lang="en-SG" sz="1100" b="1" dirty="0">
                          <a:effectLst/>
                        </a:rPr>
                        <a:t>Elaborate on the rationale behind the specific ordering</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70781824"/>
                  </a:ext>
                </a:extLst>
              </a:tr>
              <a:tr h="372972">
                <a:tc>
                  <a:txBody>
                    <a:bodyPr/>
                    <a:lstStyle/>
                    <a:p>
                      <a:pPr marL="0" marR="0" algn="just">
                        <a:lnSpc>
                          <a:spcPct val="150000"/>
                        </a:lnSpc>
                      </a:pPr>
                      <a:r>
                        <a:rPr lang="en-SG" sz="1100" dirty="0">
                          <a:effectLst/>
                        </a:rPr>
                        <a:t>Explain on the rationale behind the specific ordering</a:t>
                      </a:r>
                    </a:p>
                    <a:p>
                      <a:pPr marL="0" marR="0" algn="just">
                        <a:lnSpc>
                          <a:spcPct val="150000"/>
                        </a:lnSpc>
                      </a:pPr>
                      <a:endParaRPr lang="en-SG" sz="1100" dirty="0">
                        <a:effectLst/>
                        <a:latin typeface="Arial" panose="020B0604020202020204" pitchFamily="34" charset="0"/>
                        <a:ea typeface="SimSun" panose="02010600030101010101" pitchFamily="2" charset="-122"/>
                        <a:cs typeface="Times New Roman" panose="02020603050405020304" pitchFamily="18" charset="0"/>
                      </a:endParaRPr>
                    </a:p>
                    <a:p>
                      <a:pPr marL="0" marR="0" algn="just">
                        <a:lnSpc>
                          <a:spcPct val="150000"/>
                        </a:lnSpc>
                      </a:pPr>
                      <a:endParaRPr lang="en-SG" sz="1100" dirty="0">
                        <a:effectLst/>
                        <a:latin typeface="Arial" panose="020B0604020202020204" pitchFamily="34" charset="0"/>
                        <a:ea typeface="SimSun" panose="02010600030101010101" pitchFamily="2" charset="-122"/>
                        <a:cs typeface="Times New Roman" panose="02020603050405020304" pitchFamily="18" charset="0"/>
                      </a:endParaRPr>
                    </a:p>
                    <a:p>
                      <a:pPr marL="0" marR="0" algn="just">
                        <a:lnSpc>
                          <a:spcPct val="150000"/>
                        </a:lnSpc>
                      </a:pPr>
                      <a:endParaRPr lang="en-SG" sz="1100" dirty="0">
                        <a:effectLst/>
                        <a:latin typeface="Arial" panose="020B0604020202020204" pitchFamily="34" charset="0"/>
                        <a:ea typeface="SimSun" panose="02010600030101010101" pitchFamily="2" charset="-122"/>
                        <a:cs typeface="Times New Roman" panose="02020603050405020304" pitchFamily="18" charset="0"/>
                      </a:endParaRPr>
                    </a:p>
                    <a:p>
                      <a:pPr marL="0" marR="0" algn="just">
                        <a:lnSpc>
                          <a:spcPct val="150000"/>
                        </a:lnSpc>
                      </a:pPr>
                      <a:endParaRPr lang="en-SG" sz="1100" dirty="0">
                        <a:effectLst/>
                        <a:latin typeface="Arial" panose="020B0604020202020204" pitchFamily="34" charset="0"/>
                        <a:ea typeface="SimSun" panose="02010600030101010101" pitchFamily="2" charset="-122"/>
                        <a:cs typeface="Times New Roman" panose="02020603050405020304" pitchFamily="18" charset="0"/>
                      </a:endParaRPr>
                    </a:p>
                    <a:p>
                      <a:pPr marL="0" marR="0" algn="just">
                        <a:lnSpc>
                          <a:spcPct val="150000"/>
                        </a:lnSpc>
                      </a:pPr>
                      <a:endParaRPr lang="en-SG"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864479"/>
                  </a:ext>
                </a:extLst>
              </a:tr>
            </a:tbl>
          </a:graphicData>
        </a:graphic>
      </p:graphicFrame>
    </p:spTree>
    <p:extLst>
      <p:ext uri="{BB962C8B-B14F-4D97-AF65-F5344CB8AC3E}">
        <p14:creationId xmlns:p14="http://schemas.microsoft.com/office/powerpoint/2010/main" val="83634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1D3B8-0E05-2710-4FB5-52AE9C28B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2A3A5-B12E-58B3-2B5E-D99D70B2A813}"/>
              </a:ext>
            </a:extLst>
          </p:cNvPr>
          <p:cNvSpPr>
            <a:spLocks noGrp="1"/>
          </p:cNvSpPr>
          <p:nvPr>
            <p:ph type="title"/>
          </p:nvPr>
        </p:nvSpPr>
        <p:spPr/>
        <p:txBody>
          <a:bodyPr>
            <a:normAutofit/>
          </a:bodyPr>
          <a:lstStyle/>
          <a:p>
            <a:pPr marL="0" indent="0">
              <a:buNone/>
            </a:pPr>
            <a:r>
              <a:rPr lang="en-US" b="1" dirty="0"/>
              <a:t>2</a:t>
            </a:r>
            <a:r>
              <a:rPr lang="en-US" sz="3600" b="1" dirty="0"/>
              <a:t>. JIRA-related activities (50 marks)</a:t>
            </a:r>
          </a:p>
        </p:txBody>
      </p:sp>
      <p:sp>
        <p:nvSpPr>
          <p:cNvPr id="3" name="TextBox 2">
            <a:extLst>
              <a:ext uri="{FF2B5EF4-FFF2-40B4-BE49-F238E27FC236}">
                <a16:creationId xmlns:a16="http://schemas.microsoft.com/office/drawing/2014/main" id="{66E4D3EC-34D5-005D-E6A9-924668E23A65}"/>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22469869-E3C0-6016-9AD2-F2872FB8F858}"/>
              </a:ext>
            </a:extLst>
          </p:cNvPr>
          <p:cNvSpPr txBox="1"/>
          <p:nvPr/>
        </p:nvSpPr>
        <p:spPr>
          <a:xfrm>
            <a:off x="959582" y="1323409"/>
            <a:ext cx="10975744" cy="2949525"/>
          </a:xfrm>
          <a:prstGeom prst="rect">
            <a:avLst/>
          </a:prstGeom>
          <a:noFill/>
        </p:spPr>
        <p:txBody>
          <a:bodyPr wrap="square">
            <a:spAutoFit/>
          </a:bodyPr>
          <a:lstStyle/>
          <a:p>
            <a:pPr marL="0" marR="0" algn="just">
              <a:lnSpc>
                <a:spcPct val="150000"/>
              </a:lnSpc>
            </a:pPr>
            <a:r>
              <a:rPr lang="en-US" dirty="0">
                <a:effectLst/>
                <a:latin typeface="Arial" panose="020B0604020202020204" pitchFamily="34" charset="0"/>
                <a:ea typeface="SimSun" panose="02010600030101010101" pitchFamily="2" charset="-122"/>
                <a:cs typeface="Arial" panose="020B0604020202020204" pitchFamily="34" charset="0"/>
              </a:rPr>
              <a:t>Provide Screenshots </a:t>
            </a:r>
            <a:r>
              <a:rPr lang="en-US" b="1" dirty="0">
                <a:effectLst/>
                <a:latin typeface="Arial" panose="020B0604020202020204" pitchFamily="34" charset="0"/>
                <a:ea typeface="SimSun" panose="02010600030101010101" pitchFamily="2" charset="-122"/>
                <a:cs typeface="Arial" panose="020B0604020202020204" pitchFamily="34" charset="0"/>
              </a:rPr>
              <a:t>of at least 5 User Stories from Jira</a:t>
            </a:r>
            <a:r>
              <a:rPr lang="en-US" dirty="0">
                <a:effectLst/>
                <a:latin typeface="Arial" panose="020B0604020202020204" pitchFamily="34" charset="0"/>
                <a:ea typeface="SimSun" panose="02010600030101010101" pitchFamily="2" charset="-122"/>
                <a:cs typeface="Arial" panose="020B0604020202020204" pitchFamily="34" charset="0"/>
              </a:rPr>
              <a:t>. </a:t>
            </a:r>
          </a:p>
          <a:p>
            <a:pPr marL="0" marR="0" algn="just">
              <a:lnSpc>
                <a:spcPct val="150000"/>
              </a:lnSpc>
            </a:pPr>
            <a:r>
              <a:rPr lang="en-US" dirty="0">
                <a:effectLst/>
                <a:latin typeface="Arial" panose="020B0604020202020204" pitchFamily="34" charset="0"/>
                <a:ea typeface="SimSun" panose="02010600030101010101" pitchFamily="2" charset="-122"/>
                <a:cs typeface="Arial" panose="020B0604020202020204" pitchFamily="34" charset="0"/>
              </a:rPr>
              <a:t>All User Stories must show the following:</a:t>
            </a:r>
          </a:p>
          <a:p>
            <a:pPr marL="342900" marR="0" indent="-342900" algn="just">
              <a:lnSpc>
                <a:spcPct val="150000"/>
              </a:lnSpc>
              <a:buFont typeface="+mj-lt"/>
              <a:buAutoNum type="arabicPeriod"/>
            </a:pPr>
            <a:r>
              <a:rPr lang="en-US" dirty="0">
                <a:effectLst/>
                <a:latin typeface="Arial" panose="020B0604020202020204" pitchFamily="34" charset="0"/>
                <a:ea typeface="SimSun" panose="02010600030101010101" pitchFamily="2" charset="-122"/>
                <a:cs typeface="Arial" panose="020B0604020202020204" pitchFamily="34" charset="0"/>
              </a:rPr>
              <a:t>Screenshot(s) of user story description and acceptance criteria</a:t>
            </a:r>
          </a:p>
          <a:p>
            <a:pPr marL="342900" marR="0" indent="-342900" algn="just">
              <a:lnSpc>
                <a:spcPct val="150000"/>
              </a:lnSpc>
              <a:buFont typeface="+mj-lt"/>
              <a:buAutoNum type="arabicPeriod"/>
            </a:pPr>
            <a:r>
              <a:rPr lang="en-SG" kern="1400" dirty="0">
                <a:latin typeface="Arial" panose="020B0604020202020204" pitchFamily="34" charset="0"/>
                <a:cs typeface="Arial" panose="020B0604020202020204" pitchFamily="34" charset="0"/>
              </a:rPr>
              <a:t>S</a:t>
            </a:r>
            <a:r>
              <a:rPr lang="en-SG" kern="1400" dirty="0">
                <a:effectLst/>
                <a:latin typeface="Arial" panose="020B0604020202020204" pitchFamily="34" charset="0"/>
                <a:cs typeface="Arial" panose="020B0604020202020204" pitchFamily="34" charset="0"/>
              </a:rPr>
              <a:t>creenshot(s) of attachments and sub-tasks</a:t>
            </a:r>
          </a:p>
          <a:p>
            <a:pPr marL="342900" marR="0" indent="-342900" algn="just">
              <a:lnSpc>
                <a:spcPct val="150000"/>
              </a:lnSpc>
              <a:buFont typeface="+mj-lt"/>
              <a:buAutoNum type="arabicPeriod"/>
            </a:pPr>
            <a:r>
              <a:rPr lang="en-SG" kern="1400" dirty="0">
                <a:latin typeface="Arial" panose="020B0604020202020204" pitchFamily="34" charset="0"/>
                <a:cs typeface="Arial" panose="020B0604020202020204" pitchFamily="34" charset="0"/>
              </a:rPr>
              <a:t>A s</a:t>
            </a:r>
            <a:r>
              <a:rPr lang="en-SG" kern="1400" dirty="0">
                <a:effectLst/>
                <a:latin typeface="Arial" panose="020B0604020202020204" pitchFamily="34" charset="0"/>
                <a:cs typeface="Arial" panose="020B0604020202020204" pitchFamily="34" charset="0"/>
              </a:rPr>
              <a:t>creenshot of the user story details</a:t>
            </a:r>
            <a:endParaRPr lang="en-US" kern="1400" dirty="0">
              <a:latin typeface="Arial" panose="020B0604020202020204" pitchFamily="34" charset="0"/>
              <a:ea typeface="SimSun" panose="02010600030101010101" pitchFamily="2" charset="-122"/>
              <a:cs typeface="Arial" panose="020B0604020202020204" pitchFamily="34" charset="0"/>
            </a:endParaRPr>
          </a:p>
          <a:p>
            <a:pPr marR="0" algn="just">
              <a:lnSpc>
                <a:spcPct val="150000"/>
              </a:lnSpc>
            </a:pPr>
            <a:endParaRPr lang="en-US" kern="1400" dirty="0">
              <a:latin typeface="Arial" panose="020B0604020202020204" pitchFamily="34" charset="0"/>
              <a:ea typeface="SimSun" panose="02010600030101010101" pitchFamily="2" charset="-122"/>
              <a:cs typeface="Arial" panose="020B0604020202020204" pitchFamily="34" charset="0"/>
            </a:endParaRPr>
          </a:p>
          <a:p>
            <a:pPr marR="0" algn="just">
              <a:lnSpc>
                <a:spcPct val="150000"/>
              </a:lnSpc>
            </a:pPr>
            <a:r>
              <a:rPr lang="en-US" kern="1400" dirty="0">
                <a:solidFill>
                  <a:srgbClr val="FF0000"/>
                </a:solidFill>
                <a:latin typeface="Arial" panose="020B0604020202020204" pitchFamily="34" charset="0"/>
                <a:ea typeface="SimSun" panose="02010600030101010101" pitchFamily="2" charset="-122"/>
                <a:cs typeface="Arial" panose="020B0604020202020204" pitchFamily="34" charset="0"/>
                <a:hlinkClick r:id="rId2" action="ppaction://hlinksldjump"/>
              </a:rPr>
              <a:t>Note: An Example of a user story with screenshots is provided in the next section</a:t>
            </a:r>
            <a:endParaRPr lang="en-SG" kern="1400" dirty="0">
              <a:solidFill>
                <a:srgbClr val="FF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21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54079-CE15-3855-5F02-1BAE86433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EB5A6-0992-7353-D718-1E9545177AFE}"/>
              </a:ext>
            </a:extLst>
          </p:cNvPr>
          <p:cNvSpPr>
            <a:spLocks noGrp="1"/>
          </p:cNvSpPr>
          <p:nvPr>
            <p:ph type="title"/>
          </p:nvPr>
        </p:nvSpPr>
        <p:spPr/>
        <p:txBody>
          <a:bodyPr>
            <a:normAutofit/>
          </a:bodyPr>
          <a:lstStyle/>
          <a:p>
            <a:pPr marL="0" indent="0">
              <a:buNone/>
            </a:pPr>
            <a:r>
              <a:rPr lang="en-US" b="1" dirty="0"/>
              <a:t>2</a:t>
            </a:r>
            <a:r>
              <a:rPr lang="en-US" sz="3600" b="1" dirty="0"/>
              <a:t>. JIRA-related activities (50 marks) - Example</a:t>
            </a:r>
          </a:p>
        </p:txBody>
      </p:sp>
      <p:sp>
        <p:nvSpPr>
          <p:cNvPr id="3" name="TextBox 2">
            <a:extLst>
              <a:ext uri="{FF2B5EF4-FFF2-40B4-BE49-F238E27FC236}">
                <a16:creationId xmlns:a16="http://schemas.microsoft.com/office/drawing/2014/main" id="{411FED59-B10A-08A8-B7ED-1F77D5AC4EBB}"/>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E6DCF8C7-ECB1-FED8-4185-FE2E58AD19EF}"/>
              </a:ext>
            </a:extLst>
          </p:cNvPr>
          <p:cNvSpPr txBox="1"/>
          <p:nvPr/>
        </p:nvSpPr>
        <p:spPr>
          <a:xfrm>
            <a:off x="959582" y="1323409"/>
            <a:ext cx="10975744" cy="456535"/>
          </a:xfrm>
          <a:prstGeom prst="rect">
            <a:avLst/>
          </a:prstGeom>
          <a:noFill/>
        </p:spPr>
        <p:txBody>
          <a:bodyPr wrap="square">
            <a:spAutoFit/>
          </a:bodyPr>
          <a:lstStyle/>
          <a:p>
            <a:pPr marL="0" marR="0" algn="just">
              <a:lnSpc>
                <a:spcPct val="150000"/>
              </a:lnSpc>
            </a:pPr>
            <a:r>
              <a:rPr lang="en-SG" sz="1800" b="1" u="sng" dirty="0">
                <a:effectLst/>
                <a:latin typeface="Arial" panose="020B0604020202020204" pitchFamily="34" charset="0"/>
                <a:ea typeface="SimSun" panose="02010600030101010101" pitchFamily="2" charset="-122"/>
                <a:cs typeface="Times New Roman" panose="02020603050405020304" pitchFamily="18" charset="0"/>
              </a:rPr>
              <a:t>Example: User Story with screenshots</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7" name="Table 6">
            <a:extLst>
              <a:ext uri="{FF2B5EF4-FFF2-40B4-BE49-F238E27FC236}">
                <a16:creationId xmlns:a16="http://schemas.microsoft.com/office/drawing/2014/main" id="{B942CF62-3355-94B3-5238-19F9E5B19210}"/>
              </a:ext>
            </a:extLst>
          </p:cNvPr>
          <p:cNvGraphicFramePr>
            <a:graphicFrameLocks noGrp="1"/>
          </p:cNvGraphicFramePr>
          <p:nvPr>
            <p:extLst>
              <p:ext uri="{D42A27DB-BD31-4B8C-83A1-F6EECF244321}">
                <p14:modId xmlns:p14="http://schemas.microsoft.com/office/powerpoint/2010/main" val="1460493321"/>
              </p:ext>
            </p:extLst>
          </p:nvPr>
        </p:nvGraphicFramePr>
        <p:xfrm>
          <a:off x="935220" y="1926197"/>
          <a:ext cx="10658111" cy="4063493"/>
        </p:xfrm>
        <a:graphic>
          <a:graphicData uri="http://schemas.openxmlformats.org/drawingml/2006/table">
            <a:tbl>
              <a:tblPr firstRow="1" firstCol="1" bandRow="1">
                <a:tableStyleId>{5940675A-B579-460E-94D1-54222C63F5DA}</a:tableStyleId>
              </a:tblPr>
              <a:tblGrid>
                <a:gridCol w="10658111">
                  <a:extLst>
                    <a:ext uri="{9D8B030D-6E8A-4147-A177-3AD203B41FA5}">
                      <a16:colId xmlns:a16="http://schemas.microsoft.com/office/drawing/2014/main" val="3470468660"/>
                    </a:ext>
                  </a:extLst>
                </a:gridCol>
              </a:tblGrid>
              <a:tr h="551244">
                <a:tc>
                  <a:txBody>
                    <a:bodyPr/>
                    <a:lstStyle/>
                    <a:p>
                      <a:pPr marL="0" marR="0" algn="l">
                        <a:lnSpc>
                          <a:spcPct val="150000"/>
                        </a:lnSpc>
                      </a:pPr>
                      <a:r>
                        <a:rPr lang="en-US" sz="1200" b="1" kern="1400" dirty="0">
                          <a:effectLst/>
                        </a:rPr>
                        <a:t>User Story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1412240"/>
                  </a:ext>
                </a:extLst>
              </a:tr>
              <a:tr h="551244">
                <a:tc>
                  <a:txBody>
                    <a:bodyPr/>
                    <a:lstStyle/>
                    <a:p>
                      <a:pPr marL="0" marR="0" algn="l">
                        <a:lnSpc>
                          <a:spcPct val="150000"/>
                        </a:lnSpc>
                      </a:pPr>
                      <a:r>
                        <a:rPr lang="en-US" sz="1200" b="1" kern="1400" dirty="0">
                          <a:effectLst/>
                        </a:rPr>
                        <a:t>Screenshot(s) of User Story Description and </a:t>
                      </a:r>
                    </a:p>
                    <a:p>
                      <a:pPr marL="0" marR="0" algn="l">
                        <a:lnSpc>
                          <a:spcPct val="150000"/>
                        </a:lnSpc>
                      </a:pPr>
                      <a:r>
                        <a:rPr lang="en-US" sz="1200" b="1" kern="1400" dirty="0">
                          <a:effectLst/>
                        </a:rPr>
                        <a:t>Acceptance Criteria:</a:t>
                      </a: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67670"/>
                  </a:ext>
                </a:extLst>
              </a:tr>
            </a:tbl>
          </a:graphicData>
        </a:graphic>
      </p:graphicFrame>
      <p:pic>
        <p:nvPicPr>
          <p:cNvPr id="10" name="Picture 9">
            <a:extLst>
              <a:ext uri="{FF2B5EF4-FFF2-40B4-BE49-F238E27FC236}">
                <a16:creationId xmlns:a16="http://schemas.microsoft.com/office/drawing/2014/main" id="{6218AC18-CEB2-701A-F9E6-57A064F6E809}"/>
              </a:ext>
            </a:extLst>
          </p:cNvPr>
          <p:cNvPicPr>
            <a:picLocks noChangeAspect="1"/>
          </p:cNvPicPr>
          <p:nvPr/>
        </p:nvPicPr>
        <p:blipFill>
          <a:blip r:embed="rId2"/>
          <a:stretch>
            <a:fillRect/>
          </a:stretch>
        </p:blipFill>
        <p:spPr>
          <a:xfrm>
            <a:off x="4607452" y="2616200"/>
            <a:ext cx="6524976" cy="2858363"/>
          </a:xfrm>
          <a:prstGeom prst="rect">
            <a:avLst/>
          </a:prstGeom>
          <a:ln>
            <a:solidFill>
              <a:schemeClr val="tx1"/>
            </a:solidFill>
          </a:ln>
        </p:spPr>
      </p:pic>
    </p:spTree>
    <p:extLst>
      <p:ext uri="{BB962C8B-B14F-4D97-AF65-F5344CB8AC3E}">
        <p14:creationId xmlns:p14="http://schemas.microsoft.com/office/powerpoint/2010/main" val="130405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7671F-8665-B9D8-F09F-6598244068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6B86B3-43B2-CAAF-1ABF-1F5A6646C8F1}"/>
              </a:ext>
            </a:extLst>
          </p:cNvPr>
          <p:cNvSpPr>
            <a:spLocks noGrp="1"/>
          </p:cNvSpPr>
          <p:nvPr>
            <p:ph type="title"/>
          </p:nvPr>
        </p:nvSpPr>
        <p:spPr/>
        <p:txBody>
          <a:bodyPr>
            <a:normAutofit/>
          </a:bodyPr>
          <a:lstStyle/>
          <a:p>
            <a:pPr marL="0" indent="0">
              <a:buNone/>
            </a:pPr>
            <a:r>
              <a:rPr lang="en-US" b="1" dirty="0"/>
              <a:t>2</a:t>
            </a:r>
            <a:r>
              <a:rPr lang="en-US" sz="3600" b="1" dirty="0"/>
              <a:t>. JIRA-related activities (50 marks) - Example</a:t>
            </a:r>
          </a:p>
        </p:txBody>
      </p:sp>
      <p:sp>
        <p:nvSpPr>
          <p:cNvPr id="3" name="TextBox 2">
            <a:extLst>
              <a:ext uri="{FF2B5EF4-FFF2-40B4-BE49-F238E27FC236}">
                <a16:creationId xmlns:a16="http://schemas.microsoft.com/office/drawing/2014/main" id="{28E77F80-51B8-C84A-0835-C29D5634DE2F}"/>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E6EE2BAD-ED44-8761-337F-6A02FB9CC719}"/>
              </a:ext>
            </a:extLst>
          </p:cNvPr>
          <p:cNvSpPr txBox="1"/>
          <p:nvPr/>
        </p:nvSpPr>
        <p:spPr>
          <a:xfrm>
            <a:off x="959582" y="1323409"/>
            <a:ext cx="10975744" cy="456535"/>
          </a:xfrm>
          <a:prstGeom prst="rect">
            <a:avLst/>
          </a:prstGeom>
          <a:noFill/>
        </p:spPr>
        <p:txBody>
          <a:bodyPr wrap="square">
            <a:spAutoFit/>
          </a:bodyPr>
          <a:lstStyle/>
          <a:p>
            <a:pPr marL="0" marR="0" algn="just">
              <a:lnSpc>
                <a:spcPct val="150000"/>
              </a:lnSpc>
            </a:pPr>
            <a:r>
              <a:rPr lang="en-SG" sz="1800" b="1" u="sng" dirty="0">
                <a:effectLst/>
                <a:latin typeface="Arial" panose="020B0604020202020204" pitchFamily="34" charset="0"/>
                <a:ea typeface="SimSun" panose="02010600030101010101" pitchFamily="2" charset="-122"/>
                <a:cs typeface="Times New Roman" panose="02020603050405020304" pitchFamily="18" charset="0"/>
              </a:rPr>
              <a:t>Example: User Story with screenshots</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996B0C5-8C94-3ED6-E9D7-67AD380A503A}"/>
              </a:ext>
            </a:extLst>
          </p:cNvPr>
          <p:cNvGraphicFramePr>
            <a:graphicFrameLocks noGrp="1"/>
          </p:cNvGraphicFramePr>
          <p:nvPr>
            <p:extLst>
              <p:ext uri="{D42A27DB-BD31-4B8C-83A1-F6EECF244321}">
                <p14:modId xmlns:p14="http://schemas.microsoft.com/office/powerpoint/2010/main" val="4026328444"/>
              </p:ext>
            </p:extLst>
          </p:nvPr>
        </p:nvGraphicFramePr>
        <p:xfrm>
          <a:off x="935220" y="1926197"/>
          <a:ext cx="10658111" cy="3789173"/>
        </p:xfrm>
        <a:graphic>
          <a:graphicData uri="http://schemas.openxmlformats.org/drawingml/2006/table">
            <a:tbl>
              <a:tblPr firstRow="1" firstCol="1" bandRow="1">
                <a:tableStyleId>{5940675A-B579-460E-94D1-54222C63F5DA}</a:tableStyleId>
              </a:tblPr>
              <a:tblGrid>
                <a:gridCol w="10658111">
                  <a:extLst>
                    <a:ext uri="{9D8B030D-6E8A-4147-A177-3AD203B41FA5}">
                      <a16:colId xmlns:a16="http://schemas.microsoft.com/office/drawing/2014/main" val="3470468660"/>
                    </a:ext>
                  </a:extLst>
                </a:gridCol>
              </a:tblGrid>
              <a:tr h="551244">
                <a:tc>
                  <a:txBody>
                    <a:bodyPr/>
                    <a:lstStyle/>
                    <a:p>
                      <a:pPr marL="0" marR="0" algn="l">
                        <a:lnSpc>
                          <a:spcPct val="150000"/>
                        </a:lnSpc>
                      </a:pPr>
                      <a:r>
                        <a:rPr lang="en-US" sz="1200" b="1" kern="1400" dirty="0">
                          <a:effectLst/>
                        </a:rPr>
                        <a:t>User Story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1412240"/>
                  </a:ext>
                </a:extLst>
              </a:tr>
              <a:tr h="551244">
                <a:tc>
                  <a:txBody>
                    <a:bodyPr/>
                    <a:lstStyle/>
                    <a:p>
                      <a:pPr marL="0" marR="0" algn="l">
                        <a:lnSpc>
                          <a:spcPct val="150000"/>
                        </a:lnSpc>
                      </a:pPr>
                      <a:r>
                        <a:rPr lang="en-US" sz="1200" b="1" kern="1400" dirty="0">
                          <a:effectLst/>
                        </a:rPr>
                        <a:t>Screenshot(s) of attachments and sub-tasks</a:t>
                      </a: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67670"/>
                  </a:ext>
                </a:extLst>
              </a:tr>
            </a:tbl>
          </a:graphicData>
        </a:graphic>
      </p:graphicFrame>
      <p:pic>
        <p:nvPicPr>
          <p:cNvPr id="10" name="Picture 9">
            <a:extLst>
              <a:ext uri="{FF2B5EF4-FFF2-40B4-BE49-F238E27FC236}">
                <a16:creationId xmlns:a16="http://schemas.microsoft.com/office/drawing/2014/main" id="{F7995EB6-0188-27B4-0E6A-C10C579FA3C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46929" y="3429000"/>
            <a:ext cx="3125914" cy="1464912"/>
          </a:xfrm>
          <a:prstGeom prst="rect">
            <a:avLst/>
          </a:prstGeom>
          <a:ln>
            <a:solidFill>
              <a:schemeClr val="tx1"/>
            </a:solidFill>
          </a:ln>
        </p:spPr>
      </p:pic>
      <p:pic>
        <p:nvPicPr>
          <p:cNvPr id="4" name="Picture 3">
            <a:extLst>
              <a:ext uri="{FF2B5EF4-FFF2-40B4-BE49-F238E27FC236}">
                <a16:creationId xmlns:a16="http://schemas.microsoft.com/office/drawing/2014/main" id="{FE0DE399-381A-E1F0-F62E-281A9D70F965}"/>
              </a:ext>
            </a:extLst>
          </p:cNvPr>
          <p:cNvPicPr>
            <a:picLocks noChangeAspect="1"/>
          </p:cNvPicPr>
          <p:nvPr/>
        </p:nvPicPr>
        <p:blipFill>
          <a:blip r:embed="rId3"/>
          <a:stretch>
            <a:fillRect/>
          </a:stretch>
        </p:blipFill>
        <p:spPr>
          <a:xfrm>
            <a:off x="8129305" y="2616201"/>
            <a:ext cx="3280905" cy="2323699"/>
          </a:xfrm>
          <a:prstGeom prst="rect">
            <a:avLst/>
          </a:prstGeom>
          <a:ln>
            <a:solidFill>
              <a:schemeClr val="accent1"/>
            </a:solidFill>
          </a:ln>
        </p:spPr>
      </p:pic>
      <p:pic>
        <p:nvPicPr>
          <p:cNvPr id="6" name="Picture 5">
            <a:extLst>
              <a:ext uri="{FF2B5EF4-FFF2-40B4-BE49-F238E27FC236}">
                <a16:creationId xmlns:a16="http://schemas.microsoft.com/office/drawing/2014/main" id="{2B0B64D0-C1D7-A06D-1FB4-101E58370D51}"/>
              </a:ext>
            </a:extLst>
          </p:cNvPr>
          <p:cNvPicPr>
            <a:picLocks noChangeAspect="1"/>
          </p:cNvPicPr>
          <p:nvPr/>
        </p:nvPicPr>
        <p:blipFill>
          <a:blip r:embed="rId4"/>
          <a:stretch>
            <a:fillRect/>
          </a:stretch>
        </p:blipFill>
        <p:spPr>
          <a:xfrm>
            <a:off x="4623822" y="2585486"/>
            <a:ext cx="3280905" cy="2364104"/>
          </a:xfrm>
          <a:prstGeom prst="rect">
            <a:avLst/>
          </a:prstGeom>
          <a:ln>
            <a:solidFill>
              <a:schemeClr val="tx1"/>
            </a:solidFill>
          </a:ln>
        </p:spPr>
      </p:pic>
    </p:spTree>
    <p:extLst>
      <p:ext uri="{BB962C8B-B14F-4D97-AF65-F5344CB8AC3E}">
        <p14:creationId xmlns:p14="http://schemas.microsoft.com/office/powerpoint/2010/main" val="133589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1EED8-CB64-15A9-B28D-D7F0A0D9F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2DBDE-4C90-5C5D-3825-F87FFCA8AEA6}"/>
              </a:ext>
            </a:extLst>
          </p:cNvPr>
          <p:cNvSpPr>
            <a:spLocks noGrp="1"/>
          </p:cNvSpPr>
          <p:nvPr>
            <p:ph type="title"/>
          </p:nvPr>
        </p:nvSpPr>
        <p:spPr/>
        <p:txBody>
          <a:bodyPr>
            <a:normAutofit/>
          </a:bodyPr>
          <a:lstStyle/>
          <a:p>
            <a:pPr marL="0" indent="0">
              <a:buNone/>
            </a:pPr>
            <a:r>
              <a:rPr lang="en-US" b="1" dirty="0"/>
              <a:t>2</a:t>
            </a:r>
            <a:r>
              <a:rPr lang="en-US" sz="3600" b="1" dirty="0"/>
              <a:t>. JIRA-related activities (50 marks) - Example</a:t>
            </a:r>
          </a:p>
        </p:txBody>
      </p:sp>
      <p:sp>
        <p:nvSpPr>
          <p:cNvPr id="3" name="TextBox 2">
            <a:extLst>
              <a:ext uri="{FF2B5EF4-FFF2-40B4-BE49-F238E27FC236}">
                <a16:creationId xmlns:a16="http://schemas.microsoft.com/office/drawing/2014/main" id="{99696C71-0A37-1C71-64A4-677107D76054}"/>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019CE1F5-8288-887A-272B-AD8E74426124}"/>
              </a:ext>
            </a:extLst>
          </p:cNvPr>
          <p:cNvSpPr txBox="1"/>
          <p:nvPr/>
        </p:nvSpPr>
        <p:spPr>
          <a:xfrm>
            <a:off x="959582" y="1323409"/>
            <a:ext cx="10975744" cy="456535"/>
          </a:xfrm>
          <a:prstGeom prst="rect">
            <a:avLst/>
          </a:prstGeom>
          <a:noFill/>
        </p:spPr>
        <p:txBody>
          <a:bodyPr wrap="square">
            <a:spAutoFit/>
          </a:bodyPr>
          <a:lstStyle/>
          <a:p>
            <a:pPr marL="0" marR="0" algn="just">
              <a:lnSpc>
                <a:spcPct val="150000"/>
              </a:lnSpc>
            </a:pPr>
            <a:r>
              <a:rPr lang="en-SG" sz="1800" b="1" u="sng" dirty="0">
                <a:effectLst/>
                <a:latin typeface="Arial" panose="020B0604020202020204" pitchFamily="34" charset="0"/>
                <a:ea typeface="SimSun" panose="02010600030101010101" pitchFamily="2" charset="-122"/>
                <a:cs typeface="Times New Roman" panose="02020603050405020304" pitchFamily="18" charset="0"/>
              </a:rPr>
              <a:t>Example: User Story with screenshots</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7" name="Table 6">
            <a:extLst>
              <a:ext uri="{FF2B5EF4-FFF2-40B4-BE49-F238E27FC236}">
                <a16:creationId xmlns:a16="http://schemas.microsoft.com/office/drawing/2014/main" id="{F8DEA0F7-7DD6-4739-5D38-988936681AAF}"/>
              </a:ext>
            </a:extLst>
          </p:cNvPr>
          <p:cNvGraphicFramePr>
            <a:graphicFrameLocks noGrp="1"/>
          </p:cNvGraphicFramePr>
          <p:nvPr>
            <p:extLst>
              <p:ext uri="{D42A27DB-BD31-4B8C-83A1-F6EECF244321}">
                <p14:modId xmlns:p14="http://schemas.microsoft.com/office/powerpoint/2010/main" val="2767625283"/>
              </p:ext>
            </p:extLst>
          </p:nvPr>
        </p:nvGraphicFramePr>
        <p:xfrm>
          <a:off x="935220" y="1926197"/>
          <a:ext cx="10658111" cy="3789173"/>
        </p:xfrm>
        <a:graphic>
          <a:graphicData uri="http://schemas.openxmlformats.org/drawingml/2006/table">
            <a:tbl>
              <a:tblPr firstRow="1" firstCol="1" bandRow="1">
                <a:tableStyleId>{5940675A-B579-460E-94D1-54222C63F5DA}</a:tableStyleId>
              </a:tblPr>
              <a:tblGrid>
                <a:gridCol w="10658111">
                  <a:extLst>
                    <a:ext uri="{9D8B030D-6E8A-4147-A177-3AD203B41FA5}">
                      <a16:colId xmlns:a16="http://schemas.microsoft.com/office/drawing/2014/main" val="3470468660"/>
                    </a:ext>
                  </a:extLst>
                </a:gridCol>
              </a:tblGrid>
              <a:tr h="551244">
                <a:tc>
                  <a:txBody>
                    <a:bodyPr/>
                    <a:lstStyle/>
                    <a:p>
                      <a:pPr marL="0" marR="0" algn="l">
                        <a:lnSpc>
                          <a:spcPct val="150000"/>
                        </a:lnSpc>
                      </a:pPr>
                      <a:r>
                        <a:rPr lang="en-US" sz="1200" b="1" kern="1400" dirty="0">
                          <a:effectLst/>
                        </a:rPr>
                        <a:t>User Story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1412240"/>
                  </a:ext>
                </a:extLst>
              </a:tr>
              <a:tr h="551244">
                <a:tc>
                  <a:txBody>
                    <a:bodyPr/>
                    <a:lstStyle/>
                    <a:p>
                      <a:pPr marL="0" marR="0" algn="l">
                        <a:lnSpc>
                          <a:spcPct val="150000"/>
                        </a:lnSpc>
                      </a:pPr>
                      <a:r>
                        <a:rPr lang="en-US" sz="1200" b="1" kern="1400" dirty="0">
                          <a:effectLst/>
                        </a:rPr>
                        <a:t>Screenshot(s) of attachments and sub-tasks</a:t>
                      </a: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67670"/>
                  </a:ext>
                </a:extLst>
              </a:tr>
            </a:tbl>
          </a:graphicData>
        </a:graphic>
      </p:graphicFrame>
      <p:pic>
        <p:nvPicPr>
          <p:cNvPr id="8" name="Picture 7">
            <a:extLst>
              <a:ext uri="{FF2B5EF4-FFF2-40B4-BE49-F238E27FC236}">
                <a16:creationId xmlns:a16="http://schemas.microsoft.com/office/drawing/2014/main" id="{7FCD0B96-F99E-2E9D-2B9F-CB11A3B97C91}"/>
              </a:ext>
            </a:extLst>
          </p:cNvPr>
          <p:cNvPicPr>
            <a:picLocks noChangeAspect="1"/>
          </p:cNvPicPr>
          <p:nvPr/>
        </p:nvPicPr>
        <p:blipFill>
          <a:blip r:embed="rId2"/>
          <a:stretch>
            <a:fillRect/>
          </a:stretch>
        </p:blipFill>
        <p:spPr>
          <a:xfrm>
            <a:off x="1973410" y="3009054"/>
            <a:ext cx="7155213" cy="2008467"/>
          </a:xfrm>
          <a:prstGeom prst="rect">
            <a:avLst/>
          </a:prstGeom>
          <a:ln>
            <a:solidFill>
              <a:schemeClr val="tx1"/>
            </a:solidFill>
          </a:ln>
        </p:spPr>
      </p:pic>
    </p:spTree>
    <p:extLst>
      <p:ext uri="{BB962C8B-B14F-4D97-AF65-F5344CB8AC3E}">
        <p14:creationId xmlns:p14="http://schemas.microsoft.com/office/powerpoint/2010/main" val="107645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188DB-995A-7754-9746-285E49C54B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2369E-CD5B-F803-EA5A-4FDE8D2A36B1}"/>
              </a:ext>
            </a:extLst>
          </p:cNvPr>
          <p:cNvSpPr>
            <a:spLocks noGrp="1"/>
          </p:cNvSpPr>
          <p:nvPr>
            <p:ph type="title"/>
          </p:nvPr>
        </p:nvSpPr>
        <p:spPr/>
        <p:txBody>
          <a:bodyPr>
            <a:normAutofit/>
          </a:bodyPr>
          <a:lstStyle/>
          <a:p>
            <a:pPr marL="0" indent="0">
              <a:buNone/>
            </a:pPr>
            <a:r>
              <a:rPr lang="en-US" b="1" dirty="0"/>
              <a:t>2</a:t>
            </a:r>
            <a:r>
              <a:rPr lang="en-US" sz="3600" b="1" dirty="0"/>
              <a:t>. JIRA-related activities (50 marks) - Example</a:t>
            </a:r>
          </a:p>
        </p:txBody>
      </p:sp>
      <p:sp>
        <p:nvSpPr>
          <p:cNvPr id="3" name="TextBox 2">
            <a:extLst>
              <a:ext uri="{FF2B5EF4-FFF2-40B4-BE49-F238E27FC236}">
                <a16:creationId xmlns:a16="http://schemas.microsoft.com/office/drawing/2014/main" id="{11BDA156-9444-E597-58B6-3047A7B99F4C}"/>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A6B0B958-5643-76A0-E102-3E6D01404B8E}"/>
              </a:ext>
            </a:extLst>
          </p:cNvPr>
          <p:cNvSpPr txBox="1"/>
          <p:nvPr/>
        </p:nvSpPr>
        <p:spPr>
          <a:xfrm>
            <a:off x="959582" y="1323409"/>
            <a:ext cx="10975744" cy="456535"/>
          </a:xfrm>
          <a:prstGeom prst="rect">
            <a:avLst/>
          </a:prstGeom>
          <a:noFill/>
        </p:spPr>
        <p:txBody>
          <a:bodyPr wrap="square">
            <a:spAutoFit/>
          </a:bodyPr>
          <a:lstStyle/>
          <a:p>
            <a:pPr marL="0" marR="0" algn="just">
              <a:lnSpc>
                <a:spcPct val="150000"/>
              </a:lnSpc>
            </a:pPr>
            <a:r>
              <a:rPr lang="en-SG" sz="1800" b="1" u="sng" dirty="0">
                <a:effectLst/>
                <a:latin typeface="Arial" panose="020B0604020202020204" pitchFamily="34" charset="0"/>
                <a:ea typeface="SimSun" panose="02010600030101010101" pitchFamily="2" charset="-122"/>
                <a:cs typeface="Times New Roman" panose="02020603050405020304" pitchFamily="18" charset="0"/>
              </a:rPr>
              <a:t>Example: User Story with screenshots</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7" name="Table 6">
            <a:extLst>
              <a:ext uri="{FF2B5EF4-FFF2-40B4-BE49-F238E27FC236}">
                <a16:creationId xmlns:a16="http://schemas.microsoft.com/office/drawing/2014/main" id="{08156716-330E-FD6B-57E7-FF8592A3FE72}"/>
              </a:ext>
            </a:extLst>
          </p:cNvPr>
          <p:cNvGraphicFramePr>
            <a:graphicFrameLocks noGrp="1"/>
          </p:cNvGraphicFramePr>
          <p:nvPr>
            <p:extLst>
              <p:ext uri="{D42A27DB-BD31-4B8C-83A1-F6EECF244321}">
                <p14:modId xmlns:p14="http://schemas.microsoft.com/office/powerpoint/2010/main" val="232585254"/>
              </p:ext>
            </p:extLst>
          </p:nvPr>
        </p:nvGraphicFramePr>
        <p:xfrm>
          <a:off x="935220" y="1926197"/>
          <a:ext cx="10658111" cy="4566677"/>
        </p:xfrm>
        <a:graphic>
          <a:graphicData uri="http://schemas.openxmlformats.org/drawingml/2006/table">
            <a:tbl>
              <a:tblPr firstRow="1" firstCol="1" bandRow="1">
                <a:tableStyleId>{5940675A-B579-460E-94D1-54222C63F5DA}</a:tableStyleId>
              </a:tblPr>
              <a:tblGrid>
                <a:gridCol w="10658111">
                  <a:extLst>
                    <a:ext uri="{9D8B030D-6E8A-4147-A177-3AD203B41FA5}">
                      <a16:colId xmlns:a16="http://schemas.microsoft.com/office/drawing/2014/main" val="3470468660"/>
                    </a:ext>
                  </a:extLst>
                </a:gridCol>
              </a:tblGrid>
              <a:tr h="664354">
                <a:tc>
                  <a:txBody>
                    <a:bodyPr/>
                    <a:lstStyle/>
                    <a:p>
                      <a:pPr marL="0" marR="0" algn="l">
                        <a:lnSpc>
                          <a:spcPct val="150000"/>
                        </a:lnSpc>
                      </a:pPr>
                      <a:r>
                        <a:rPr lang="en-US" sz="1200" b="1" kern="1400" dirty="0">
                          <a:effectLst/>
                        </a:rPr>
                        <a:t>User Story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1412240"/>
                  </a:ext>
                </a:extLst>
              </a:tr>
              <a:tr h="3902323">
                <a:tc>
                  <a:txBody>
                    <a:bodyPr/>
                    <a:lstStyle/>
                    <a:p>
                      <a:pPr marL="0" marR="0" algn="l">
                        <a:lnSpc>
                          <a:spcPct val="150000"/>
                        </a:lnSpc>
                      </a:pPr>
                      <a:r>
                        <a:rPr lang="en-SG" sz="1200" b="1" kern="1400" dirty="0">
                          <a:effectLst/>
                        </a:rPr>
                        <a:t>A screenshot of the user story details </a:t>
                      </a:r>
                    </a:p>
                    <a:p>
                      <a:pPr marL="0" marR="0" algn="l">
                        <a:lnSpc>
                          <a:spcPct val="150000"/>
                        </a:lnSpc>
                      </a:pPr>
                      <a:r>
                        <a:rPr lang="en-SG" sz="1200" b="1" kern="1400" dirty="0">
                          <a:solidFill>
                            <a:srgbClr val="FF0000"/>
                          </a:solidFill>
                          <a:effectLst/>
                        </a:rPr>
                        <a:t>(Note: </a:t>
                      </a:r>
                      <a:r>
                        <a:rPr lang="en-US" sz="1200" b="1" kern="1400" dirty="0">
                          <a:solidFill>
                            <a:srgbClr val="FF0000"/>
                          </a:solidFill>
                          <a:effectLst/>
                        </a:rPr>
                        <a:t>Details must show, Assignee, Parent (linked to Epic), Story Point Estimate, </a:t>
                      </a:r>
                    </a:p>
                    <a:p>
                      <a:pPr marL="0" marR="0" algn="l">
                        <a:lnSpc>
                          <a:spcPct val="150000"/>
                        </a:lnSpc>
                      </a:pPr>
                      <a:r>
                        <a:rPr lang="en-US" sz="1200" b="1" kern="1400" dirty="0">
                          <a:solidFill>
                            <a:srgbClr val="FF0000"/>
                          </a:solidFill>
                          <a:effectLst/>
                        </a:rPr>
                        <a:t>Target Start and End.)</a:t>
                      </a:r>
                      <a:endParaRPr lang="en-US" sz="1200" b="1"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200" kern="1400" dirty="0">
                        <a:effectLst/>
                      </a:endParaRPr>
                    </a:p>
                    <a:p>
                      <a:pPr marL="0" marR="0" algn="l">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67670"/>
                  </a:ext>
                </a:extLst>
              </a:tr>
            </a:tbl>
          </a:graphicData>
        </a:graphic>
      </p:graphicFrame>
      <p:pic>
        <p:nvPicPr>
          <p:cNvPr id="9" name="Picture 8">
            <a:extLst>
              <a:ext uri="{FF2B5EF4-FFF2-40B4-BE49-F238E27FC236}">
                <a16:creationId xmlns:a16="http://schemas.microsoft.com/office/drawing/2014/main" id="{47878E50-E191-4360-6A59-7E7962020E52}"/>
              </a:ext>
            </a:extLst>
          </p:cNvPr>
          <p:cNvPicPr>
            <a:picLocks noChangeAspect="1"/>
          </p:cNvPicPr>
          <p:nvPr/>
        </p:nvPicPr>
        <p:blipFill>
          <a:blip r:embed="rId2"/>
          <a:stretch>
            <a:fillRect/>
          </a:stretch>
        </p:blipFill>
        <p:spPr>
          <a:xfrm>
            <a:off x="6700135" y="1999735"/>
            <a:ext cx="4143375" cy="4419600"/>
          </a:xfrm>
          <a:prstGeom prst="rect">
            <a:avLst/>
          </a:prstGeom>
          <a:ln>
            <a:solidFill>
              <a:schemeClr val="tx1"/>
            </a:solidFill>
          </a:ln>
        </p:spPr>
      </p:pic>
    </p:spTree>
    <p:extLst>
      <p:ext uri="{BB962C8B-B14F-4D97-AF65-F5344CB8AC3E}">
        <p14:creationId xmlns:p14="http://schemas.microsoft.com/office/powerpoint/2010/main" val="192123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8468B-ABFD-75F8-7D29-C9EFF6B99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43B03-094D-C9B6-E659-815398A0062D}"/>
              </a:ext>
            </a:extLst>
          </p:cNvPr>
          <p:cNvSpPr>
            <a:spLocks noGrp="1"/>
          </p:cNvSpPr>
          <p:nvPr>
            <p:ph type="title"/>
          </p:nvPr>
        </p:nvSpPr>
        <p:spPr/>
        <p:txBody>
          <a:bodyPr/>
          <a:lstStyle/>
          <a:p>
            <a:pPr marL="0" indent="0">
              <a:buNone/>
            </a:pPr>
            <a:r>
              <a:rPr lang="en-US" sz="3600" b="1" dirty="0"/>
              <a:t>References</a:t>
            </a:r>
          </a:p>
        </p:txBody>
      </p:sp>
    </p:spTree>
    <p:extLst>
      <p:ext uri="{BB962C8B-B14F-4D97-AF65-F5344CB8AC3E}">
        <p14:creationId xmlns:p14="http://schemas.microsoft.com/office/powerpoint/2010/main" val="130533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lstStyle/>
          <a:p>
            <a:pPr marL="0" marR="0" algn="ctr">
              <a:lnSpc>
                <a:spcPct val="150000"/>
              </a:lnSpc>
              <a:spcBef>
                <a:spcPts val="0"/>
              </a:spcBef>
              <a:spcAft>
                <a:spcPts val="0"/>
              </a:spcAft>
            </a:pPr>
            <a:r>
              <a:rPr lang="en-GB" sz="3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of Originality</a:t>
            </a:r>
            <a:endParaRPr lang="en-US" sz="16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7C877F9F-D62A-45BB-9799-246A29611BAA}"/>
              </a:ext>
            </a:extLst>
          </p:cNvPr>
          <p:cNvSpPr>
            <a:spLocks noGrp="1"/>
          </p:cNvSpPr>
          <p:nvPr>
            <p:ph idx="1"/>
          </p:nvPr>
        </p:nvSpPr>
        <p:spPr/>
        <p:txBody>
          <a:bodyPr>
            <a:normAutofit fontScale="92500" lnSpcReduction="10000"/>
          </a:bodyPr>
          <a:lstStyle/>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am the originator of this work and </a:t>
            </a:r>
            <a:r>
              <a:rPr lang="en-US" sz="2400" dirty="0">
                <a:solidFill>
                  <a:schemeClr val="tx1"/>
                </a:solidFill>
                <a:effectLst/>
                <a:latin typeface="Arial" panose="020B0604020202020204" pitchFamily="34" charset="0"/>
                <a:ea typeface="Times New Roman" panose="02020603050405020304" pitchFamily="18" charset="0"/>
              </a:rPr>
              <a:t>I have </a:t>
            </a:r>
            <a:r>
              <a:rPr lang="en-GB" sz="2400" dirty="0">
                <a:solidFill>
                  <a:schemeClr val="tx1"/>
                </a:solidFill>
                <a:effectLst/>
                <a:latin typeface="Arial" panose="020B0604020202020204" pitchFamily="34" charset="0"/>
                <a:ea typeface="Times New Roman" panose="02020603050405020304" pitchFamily="18" charset="0"/>
              </a:rPr>
              <a:t>appropriately acknowledged all other original sources used as my references for this work.</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the act of taking and using the whole or any part of another person’s work, including work generated by AI, and presenting it as my own.</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an academic offence</a:t>
            </a: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and if I am found to have committed or abetted the offence of plagiarism in relation to this submitted work, disciplinary action will be enforced.</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and Signature of Student: </a:t>
            </a:r>
          </a:p>
          <a:p>
            <a:pPr marL="0" indent="0">
              <a:lnSpc>
                <a:spcPct val="107000"/>
              </a:lnSpc>
              <a:spcAft>
                <a:spcPts val="800"/>
              </a:spcAft>
              <a:buNone/>
            </a:pPr>
            <a:r>
              <a:rPr lang="en-US"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&lt;&lt;Replace this with Name and Signature of student&gt;&gt;</a:t>
            </a:r>
            <a:endParaRPr lang="en-SG"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SG" sz="3600" dirty="0"/>
          </a:p>
        </p:txBody>
      </p:sp>
    </p:spTree>
    <p:extLst>
      <p:ext uri="{BB962C8B-B14F-4D97-AF65-F5344CB8AC3E}">
        <p14:creationId xmlns:p14="http://schemas.microsoft.com/office/powerpoint/2010/main" val="424107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noAutofit/>
          </a:bodyPr>
          <a:lstStyle/>
          <a:p>
            <a:pPr marL="0" marR="0" algn="ctr">
              <a:lnSpc>
                <a:spcPct val="150000"/>
              </a:lnSpc>
              <a:spcBef>
                <a:spcPts val="0"/>
              </a:spcBef>
              <a:spcAft>
                <a:spcPts val="0"/>
              </a:spcAft>
            </a:pPr>
            <a:r>
              <a:rPr lang="en-SG"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on the use of Generative AI tools for assignments</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5" name="Content Placeholder 4">
            <a:extLst>
              <a:ext uri="{FF2B5EF4-FFF2-40B4-BE49-F238E27FC236}">
                <a16:creationId xmlns:a16="http://schemas.microsoft.com/office/drawing/2014/main" id="{59D1921A-1635-F05B-3C5F-1FB1679BB9DC}"/>
              </a:ext>
            </a:extLst>
          </p:cNvPr>
          <p:cNvSpPr>
            <a:spLocks noGrp="1"/>
          </p:cNvSpPr>
          <p:nvPr>
            <p:ph idx="1"/>
          </p:nvPr>
        </p:nvSpPr>
        <p:spPr>
          <a:xfrm>
            <a:off x="959581" y="1499360"/>
            <a:ext cx="10336162" cy="1057410"/>
          </a:xfrm>
        </p:spPr>
        <p:txBody>
          <a:bodyPr>
            <a:normAutofit lnSpcReduction="10000"/>
          </a:bodyPr>
          <a:lstStyle/>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Describe how you have used Generative AI tools such as </a:t>
            </a:r>
            <a:r>
              <a:rPr lang="en-GB" sz="1800" dirty="0" err="1">
                <a:solidFill>
                  <a:schemeClr val="tx1"/>
                </a:solidFill>
                <a:effectLst/>
                <a:latin typeface="Arial" panose="020B0604020202020204" pitchFamily="34" charset="0"/>
                <a:ea typeface="Times New Roman" panose="02020603050405020304" pitchFamily="18" charset="0"/>
              </a:rPr>
              <a:t>ChatGPT</a:t>
            </a:r>
            <a:r>
              <a:rPr lang="en-GB" sz="1800" dirty="0">
                <a:solidFill>
                  <a:schemeClr val="tx1"/>
                </a:solidFill>
                <a:effectLst/>
                <a:latin typeface="Arial" panose="020B0604020202020204" pitchFamily="34" charset="0"/>
                <a:ea typeface="Times New Roman" panose="02020603050405020304" pitchFamily="18" charset="0"/>
              </a:rPr>
              <a:t> or Dall.E-2 in your assignment. </a:t>
            </a: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Show snapshots of the conversations with the AI tool (i.e., the prompts you used and the response you get from the AI tool).  </a:t>
            </a:r>
            <a:endParaRPr lang="en-US" sz="1800" dirty="0">
              <a:solidFill>
                <a:schemeClr val="tx1"/>
              </a:solidFill>
              <a:effectLst/>
              <a:latin typeface="Arial" panose="020B0604020202020204" pitchFamily="34" charset="0"/>
              <a:ea typeface="Times New Roman" panose="02020603050405020304" pitchFamily="18" charset="0"/>
            </a:endParaRPr>
          </a:p>
        </p:txBody>
      </p:sp>
      <p:sp>
        <p:nvSpPr>
          <p:cNvPr id="10" name="TextBox 9">
            <a:extLst>
              <a:ext uri="{FF2B5EF4-FFF2-40B4-BE49-F238E27FC236}">
                <a16:creationId xmlns:a16="http://schemas.microsoft.com/office/drawing/2014/main" id="{9877B34D-A3FD-6731-5308-300BCCC5C733}"/>
              </a:ext>
            </a:extLst>
          </p:cNvPr>
          <p:cNvSpPr txBox="1"/>
          <p:nvPr/>
        </p:nvSpPr>
        <p:spPr>
          <a:xfrm>
            <a:off x="959582" y="2663301"/>
            <a:ext cx="10336161" cy="21128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11640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1E037A-6BE5-7A11-AEC6-913324BAC69F}"/>
              </a:ext>
            </a:extLst>
          </p:cNvPr>
          <p:cNvSpPr txBox="1">
            <a:spLocks/>
          </p:cNvSpPr>
          <p:nvPr/>
        </p:nvSpPr>
        <p:spPr>
          <a:xfrm>
            <a:off x="959581" y="1184910"/>
            <a:ext cx="10336162" cy="2628758"/>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The content generated by AI tools are not retrievable except by the user who generated them, so they are considered non-recoverable sources. Although non-recoverable data or quotations in APA Style papers are usually cited as personal communications, with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-generated text there is no person communicating. Quoting text from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chat is therefore more like sharing the output of an algorithm, with a reference list entry and the corresponding in-text citation.</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According to the official APA Style site,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references should be cited as:</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E.g.   </a:t>
            </a:r>
            <a:r>
              <a:rPr lang="en-SG" sz="1600" dirty="0" err="1">
                <a:solidFill>
                  <a:schemeClr val="tx1"/>
                </a:solidFill>
                <a:latin typeface="Arial" panose="020B0604020202020204" pitchFamily="34" charset="0"/>
                <a:ea typeface="Times New Roman" panose="02020603050405020304" pitchFamily="18" charset="0"/>
              </a:rPr>
              <a:t>OpenAI</a:t>
            </a:r>
            <a:r>
              <a:rPr lang="en-SG" sz="1600" dirty="0">
                <a:solidFill>
                  <a:schemeClr val="tx1"/>
                </a:solidFill>
                <a:latin typeface="Arial" panose="020B0604020202020204" pitchFamily="34" charset="0"/>
                <a:ea typeface="Times New Roman" panose="02020603050405020304" pitchFamily="18" charset="0"/>
              </a:rPr>
              <a:t>. (2023).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(Sep 25 version) [Large language model].       </a:t>
            </a:r>
          </a:p>
          <a:p>
            <a:pPr marL="0" indent="0" algn="just">
              <a:spcBef>
                <a:spcPts val="0"/>
              </a:spcBef>
              <a:buFont typeface="Arial" panose="020B0604020202020204" pitchFamily="34" charset="0"/>
              <a:buNone/>
            </a:pPr>
            <a:r>
              <a:rPr lang="en-SG" sz="1600" dirty="0">
                <a:latin typeface="Arial" panose="020B0604020202020204" pitchFamily="34" charset="0"/>
                <a:ea typeface="Times New Roman" panose="02020603050405020304" pitchFamily="18" charset="0"/>
              </a:rPr>
              <a:t>                    </a:t>
            </a:r>
            <a:r>
              <a:rPr lang="en-SG" sz="1600" dirty="0">
                <a:latin typeface="Arial" panose="020B0604020202020204" pitchFamily="34" charset="0"/>
                <a:ea typeface="Times New Roman" panose="02020603050405020304" pitchFamily="18" charset="0"/>
                <a:hlinkClick r:id="rId2"/>
              </a:rPr>
              <a:t>https://chat.openai.com/chat</a:t>
            </a:r>
            <a:r>
              <a:rPr lang="en-SG" sz="1600" dirty="0">
                <a:latin typeface="Arial" panose="020B0604020202020204" pitchFamily="34" charset="0"/>
                <a:ea typeface="Times New Roman" panose="02020603050405020304" pitchFamily="18" charset="0"/>
              </a:rPr>
              <a:t> </a:t>
            </a:r>
          </a:p>
        </p:txBody>
      </p:sp>
      <p:sp>
        <p:nvSpPr>
          <p:cNvPr id="3" name="Title 1">
            <a:extLst>
              <a:ext uri="{FF2B5EF4-FFF2-40B4-BE49-F238E27FC236}">
                <a16:creationId xmlns:a16="http://schemas.microsoft.com/office/drawing/2014/main" id="{5BDA16E0-F35F-9D0A-C62B-AB7CD8FD6F32}"/>
              </a:ext>
            </a:extLst>
          </p:cNvPr>
          <p:cNvSpPr txBox="1">
            <a:spLocks/>
          </p:cNvSpPr>
          <p:nvPr/>
        </p:nvSpPr>
        <p:spPr>
          <a:xfrm>
            <a:off x="959582" y="365126"/>
            <a:ext cx="10336161" cy="819784"/>
          </a:xfrm>
          <a:prstGeom prst="rect">
            <a:avLst/>
          </a:prstGeom>
        </p:spPr>
        <p:txBody>
          <a:bodyPr>
            <a:noAutofit/>
          </a:bodyPr>
          <a:lstStyle>
            <a:lvl1pPr algn="l" defTabSz="914400" rtl="0" eaLnBrk="1" latinLnBrk="0" hangingPunct="1">
              <a:lnSpc>
                <a:spcPct val="90000"/>
              </a:lnSpc>
              <a:spcBef>
                <a:spcPct val="0"/>
              </a:spcBef>
              <a:buNone/>
              <a:defRPr sz="3600" b="0" i="0" u="none" kern="1200">
                <a:solidFill>
                  <a:srgbClr val="0070C0"/>
                </a:solidFill>
                <a:latin typeface="+mn-lt"/>
                <a:ea typeface="+mj-ea"/>
                <a:cs typeface="+mj-cs"/>
              </a:defRPr>
            </a:lvl1pPr>
          </a:lstStyle>
          <a:p>
            <a:pPr algn="ctr">
              <a:lnSpc>
                <a:spcPct val="150000"/>
              </a:lnSpc>
              <a:spcBef>
                <a:spcPts val="0"/>
              </a:spcBef>
            </a:pPr>
            <a:r>
              <a:rPr lang="en-SG" sz="2400" b="1" dirty="0">
                <a:solidFill>
                  <a:srgbClr val="FF0000"/>
                </a:solidFill>
                <a:latin typeface="Arial" panose="020B0604020202020204" pitchFamily="34" charset="0"/>
                <a:ea typeface="Times New Roman" panose="02020603050405020304" pitchFamily="18" charset="0"/>
                <a:cs typeface="Arial" panose="020B0604020202020204" pitchFamily="34" charset="0"/>
              </a:rPr>
              <a:t>How do you indicate the reference?</a:t>
            </a:r>
            <a:endParaRPr lang="en-US" sz="1100" dirty="0">
              <a:latin typeface="Arial" panose="020B060402020202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0EFE433-EAE2-4855-84B2-7012E3FCB36E}"/>
              </a:ext>
            </a:extLst>
          </p:cNvPr>
          <p:cNvSpPr txBox="1"/>
          <p:nvPr/>
        </p:nvSpPr>
        <p:spPr>
          <a:xfrm>
            <a:off x="959581" y="3813668"/>
            <a:ext cx="10336162"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tabLst>
                <a:tab pos="228600" algn="l"/>
              </a:tabLst>
            </a:pPr>
            <a:r>
              <a:rPr lang="en-GB" sz="1600" b="1" dirty="0">
                <a:solidFill>
                  <a:srgbClr val="FF0000"/>
                </a:solidFill>
                <a:effectLst/>
                <a:latin typeface="Arial" panose="020B0604020202020204" pitchFamily="34" charset="0"/>
                <a:ea typeface="Times New Roman" panose="02020603050405020304" pitchFamily="18" charset="0"/>
              </a:rPr>
              <a:t>Important Note:</a:t>
            </a:r>
            <a:endParaRPr lang="en-US" sz="1600" dirty="0">
              <a:solidFill>
                <a:srgbClr val="FF0000"/>
              </a:solidFill>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endParaRPr lang="en-GB"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copy answers produced by the AI tool in totality as it is considered as plagiarism.  </a:t>
            </a:r>
            <a:endParaRPr lang="en-US" sz="1600" dirty="0">
              <a:effectLst/>
              <a:latin typeface="Arial" panose="020B0604020202020204" pitchFamily="34" charset="0"/>
              <a:ea typeface="Times New Roman" panose="02020603050405020304" pitchFamily="18" charset="0"/>
            </a:endParaRPr>
          </a:p>
          <a:p>
            <a:pPr marL="228600" marR="0" algn="just">
              <a:spcBef>
                <a:spcPts val="0"/>
              </a:spcBef>
              <a:spcAft>
                <a:spcPts val="0"/>
              </a:spcAft>
              <a:tabLst>
                <a:tab pos="228600" algn="l"/>
              </a:tabLs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rely on any information produced by the AI tool blindly. You should always verify the answer with other sources. Do not assume that these answers provided by the AI tool are correct.  </a:t>
            </a:r>
            <a:endParaRPr lang="en-US" sz="1600" dirty="0">
              <a:effectLst/>
              <a:latin typeface="Arial" panose="020B0604020202020204" pitchFamily="34" charset="0"/>
              <a:ea typeface="Times New Roman" panose="02020603050405020304" pitchFamily="18" charset="0"/>
            </a:endParaRPr>
          </a:p>
          <a:p>
            <a:pPr marL="457200" marR="0">
              <a:spcBef>
                <a:spcPts val="0"/>
              </a:spcBef>
              <a:spcAft>
                <a:spcPts val="0"/>
              </a:spcAf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To achieve quality outputs from the AI tool, you should provide good prompt that is clear and specific. Be precise and provide context.  Avoid asking open-ended questions. </a:t>
            </a:r>
          </a:p>
          <a:p>
            <a:pPr marR="0" lvl="0" algn="just">
              <a:spcBef>
                <a:spcPts val="0"/>
              </a:spcBef>
              <a:spcAft>
                <a:spcPts val="0"/>
              </a:spcAft>
              <a:tabLst>
                <a:tab pos="228600" algn="l"/>
              </a:tabLst>
            </a:pPr>
            <a:endParaRPr lang="en-US" sz="16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01178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8390-1DCE-4B11-9685-F96FE8A51F10}"/>
              </a:ext>
            </a:extLst>
          </p:cNvPr>
          <p:cNvSpPr>
            <a:spLocks noGrp="1"/>
          </p:cNvSpPr>
          <p:nvPr>
            <p:ph type="title"/>
          </p:nvPr>
        </p:nvSpPr>
        <p:spPr/>
        <p:txBody>
          <a:bodyPr/>
          <a:lstStyle/>
          <a:p>
            <a:r>
              <a:rPr lang="en-US" dirty="0">
                <a:solidFill>
                  <a:schemeClr val="tx1"/>
                </a:solidFill>
              </a:rPr>
              <a:t>Introduction</a:t>
            </a:r>
            <a:endParaRPr lang="en-GB" dirty="0">
              <a:solidFill>
                <a:schemeClr val="tx1"/>
              </a:solidFill>
            </a:endParaRPr>
          </a:p>
        </p:txBody>
      </p:sp>
      <p:sp>
        <p:nvSpPr>
          <p:cNvPr id="4" name="Content Placeholder 3">
            <a:extLst>
              <a:ext uri="{FF2B5EF4-FFF2-40B4-BE49-F238E27FC236}">
                <a16:creationId xmlns:a16="http://schemas.microsoft.com/office/drawing/2014/main" id="{02A6DE3B-7D6A-4465-8F68-CC3127F601B7}"/>
              </a:ext>
            </a:extLst>
          </p:cNvPr>
          <p:cNvSpPr>
            <a:spLocks noGrp="1"/>
          </p:cNvSpPr>
          <p:nvPr>
            <p:ph idx="1"/>
          </p:nvPr>
        </p:nvSpPr>
        <p:spPr/>
        <p:txBody>
          <a:bodyPr>
            <a:normAutofit fontScale="92500"/>
          </a:bodyPr>
          <a:lstStyle/>
          <a:p>
            <a:pPr marL="0" indent="0" algn="just">
              <a:buNone/>
            </a:pPr>
            <a:r>
              <a:rPr lang="en-US" dirty="0">
                <a:solidFill>
                  <a:schemeClr val="tx1"/>
                </a:solidFill>
              </a:rPr>
              <a:t>This project aligns with the course objectives by giving students hands-on experience in applying Agile methodology and design thinking to a real-world problem. It will assess their practical knowledge and technical skills in design thinking, Agile processes, and project management. The assessment includes three milestones—</a:t>
            </a:r>
            <a:r>
              <a:rPr lang="en-US" b="1" dirty="0">
                <a:solidFill>
                  <a:schemeClr val="tx1"/>
                </a:solidFill>
              </a:rPr>
              <a:t>Define</a:t>
            </a:r>
            <a:r>
              <a:rPr lang="en-US" dirty="0">
                <a:solidFill>
                  <a:schemeClr val="tx1"/>
                </a:solidFill>
              </a:rPr>
              <a:t>, </a:t>
            </a:r>
            <a:r>
              <a:rPr lang="en-US" b="1" dirty="0">
                <a:solidFill>
                  <a:schemeClr val="tx1"/>
                </a:solidFill>
              </a:rPr>
              <a:t>Ideate</a:t>
            </a:r>
            <a:r>
              <a:rPr lang="en-US" dirty="0">
                <a:solidFill>
                  <a:schemeClr val="tx1"/>
                </a:solidFill>
              </a:rPr>
              <a:t>, and </a:t>
            </a:r>
            <a:r>
              <a:rPr lang="en-US" b="1" dirty="0">
                <a:solidFill>
                  <a:schemeClr val="tx1"/>
                </a:solidFill>
              </a:rPr>
              <a:t>Prototype</a:t>
            </a:r>
            <a:r>
              <a:rPr lang="en-US" dirty="0">
                <a:solidFill>
                  <a:schemeClr val="tx1"/>
                </a:solidFill>
              </a:rPr>
              <a:t>.</a:t>
            </a:r>
          </a:p>
          <a:p>
            <a:pPr marL="0" indent="0" algn="just">
              <a:buNone/>
            </a:pPr>
            <a:endParaRPr lang="en-US" dirty="0">
              <a:solidFill>
                <a:schemeClr val="tx1"/>
              </a:solidFill>
            </a:endParaRPr>
          </a:p>
          <a:p>
            <a:pPr marL="0" indent="0" algn="just">
              <a:buNone/>
            </a:pPr>
            <a:r>
              <a:rPr lang="en-US" dirty="0">
                <a:solidFill>
                  <a:schemeClr val="tx1"/>
                </a:solidFill>
              </a:rPr>
              <a:t>This is an </a:t>
            </a:r>
            <a:r>
              <a:rPr lang="en-US" b="1" dirty="0">
                <a:solidFill>
                  <a:schemeClr val="tx1"/>
                </a:solidFill>
              </a:rPr>
              <a:t>individual</a:t>
            </a:r>
            <a:r>
              <a:rPr lang="en-US" dirty="0">
                <a:solidFill>
                  <a:schemeClr val="tx1"/>
                </a:solidFill>
              </a:rPr>
              <a:t> project</a:t>
            </a:r>
          </a:p>
          <a:p>
            <a:pPr marL="0" indent="0" algn="just">
              <a:buNone/>
            </a:pPr>
            <a:endParaRPr lang="en-US" dirty="0">
              <a:solidFill>
                <a:schemeClr val="tx1"/>
              </a:solidFill>
            </a:endParaRPr>
          </a:p>
          <a:p>
            <a:pPr marL="0" indent="0" algn="just">
              <a:buNone/>
            </a:pPr>
            <a:r>
              <a:rPr lang="en-US" dirty="0">
                <a:solidFill>
                  <a:schemeClr val="tx1"/>
                </a:solidFill>
              </a:rPr>
              <a:t>You will be given various case studies and </a:t>
            </a:r>
            <a:r>
              <a:rPr lang="en-US" b="1" dirty="0">
                <a:solidFill>
                  <a:schemeClr val="tx1"/>
                </a:solidFill>
              </a:rPr>
              <a:t>must select </a:t>
            </a:r>
            <a:r>
              <a:rPr lang="en-US" b="1" dirty="0">
                <a:solidFill>
                  <a:srgbClr val="FF0000"/>
                </a:solidFill>
              </a:rPr>
              <a:t>one</a:t>
            </a:r>
            <a:r>
              <a:rPr lang="en-US" b="1" dirty="0">
                <a:solidFill>
                  <a:schemeClr val="tx1"/>
                </a:solidFill>
              </a:rPr>
              <a:t> </a:t>
            </a:r>
            <a:r>
              <a:rPr lang="en-US" dirty="0">
                <a:solidFill>
                  <a:schemeClr val="tx1"/>
                </a:solidFill>
              </a:rPr>
              <a:t>that aligns with your experiences and interests. The chosen case study will be used throughout this assessment as you develop a solution to address it.</a:t>
            </a:r>
          </a:p>
        </p:txBody>
      </p:sp>
    </p:spTree>
    <p:extLst>
      <p:ext uri="{BB962C8B-B14F-4D97-AF65-F5344CB8AC3E}">
        <p14:creationId xmlns:p14="http://schemas.microsoft.com/office/powerpoint/2010/main" val="295419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BA9A6-F7CD-8880-2FFE-0F009BF44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36AC4-FC32-851F-F4AA-AB0D1CD29B8D}"/>
              </a:ext>
            </a:extLst>
          </p:cNvPr>
          <p:cNvSpPr>
            <a:spLocks noGrp="1"/>
          </p:cNvSpPr>
          <p:nvPr>
            <p:ph type="title"/>
          </p:nvPr>
        </p:nvSpPr>
        <p:spPr/>
        <p:txBody>
          <a:bodyPr/>
          <a:lstStyle/>
          <a:p>
            <a:r>
              <a:rPr lang="en-US" dirty="0">
                <a:solidFill>
                  <a:schemeClr val="tx1"/>
                </a:solidFill>
              </a:rPr>
              <a:t>Assessment Components</a:t>
            </a:r>
            <a:endParaRPr lang="en-GB" dirty="0">
              <a:solidFill>
                <a:schemeClr val="tx1"/>
              </a:solidFill>
            </a:endParaRPr>
          </a:p>
        </p:txBody>
      </p:sp>
      <p:sp>
        <p:nvSpPr>
          <p:cNvPr id="4" name="Content Placeholder 3">
            <a:extLst>
              <a:ext uri="{FF2B5EF4-FFF2-40B4-BE49-F238E27FC236}">
                <a16:creationId xmlns:a16="http://schemas.microsoft.com/office/drawing/2014/main" id="{98A3AEBD-0A2D-FAC8-3A06-7A5F6577E17E}"/>
              </a:ext>
            </a:extLst>
          </p:cNvPr>
          <p:cNvSpPr>
            <a:spLocks noGrp="1"/>
          </p:cNvSpPr>
          <p:nvPr>
            <p:ph idx="1"/>
          </p:nvPr>
        </p:nvSpPr>
        <p:spPr/>
        <p:txBody>
          <a:bodyPr>
            <a:normAutofit/>
          </a:bodyPr>
          <a:lstStyle/>
          <a:p>
            <a:pPr marL="0" indent="0" algn="just">
              <a:buNone/>
            </a:pPr>
            <a:r>
              <a:rPr lang="en-US" dirty="0">
                <a:solidFill>
                  <a:schemeClr val="tx1"/>
                </a:solidFill>
              </a:rPr>
              <a:t>Case Study (80%)</a:t>
            </a:r>
          </a:p>
          <a:p>
            <a:pPr marL="0" indent="0" algn="just">
              <a:buNone/>
            </a:pPr>
            <a:r>
              <a:rPr lang="en-US" dirty="0">
                <a:solidFill>
                  <a:schemeClr val="tx1"/>
                </a:solidFill>
              </a:rPr>
              <a:t>•	Part 1: Define (20%)</a:t>
            </a:r>
          </a:p>
          <a:p>
            <a:pPr marL="0" indent="0" algn="just">
              <a:buNone/>
            </a:pPr>
            <a:r>
              <a:rPr lang="en-US" dirty="0">
                <a:solidFill>
                  <a:schemeClr val="tx1"/>
                </a:solidFill>
              </a:rPr>
              <a:t>•	</a:t>
            </a:r>
            <a:r>
              <a:rPr lang="en-US" b="1" dirty="0">
                <a:solidFill>
                  <a:schemeClr val="tx1"/>
                </a:solidFill>
              </a:rPr>
              <a:t>Part 2: Ideate (30% | 100 marks): </a:t>
            </a:r>
            <a:r>
              <a:rPr lang="en-US" dirty="0">
                <a:solidFill>
                  <a:schemeClr val="tx1"/>
                </a:solidFill>
              </a:rPr>
              <a:t>Present a comprehensive design proposal for the proposed app, including journey maps, and Product Backlog with corresponding user stories and wireframes.</a:t>
            </a:r>
          </a:p>
          <a:p>
            <a:pPr marL="0" indent="0" algn="just">
              <a:buNone/>
            </a:pPr>
            <a:r>
              <a:rPr lang="en-US" dirty="0">
                <a:solidFill>
                  <a:schemeClr val="tx1"/>
                </a:solidFill>
              </a:rPr>
              <a:t>•	Part 3: Prototype (30%)</a:t>
            </a:r>
          </a:p>
        </p:txBody>
      </p:sp>
    </p:spTree>
    <p:extLst>
      <p:ext uri="{BB962C8B-B14F-4D97-AF65-F5344CB8AC3E}">
        <p14:creationId xmlns:p14="http://schemas.microsoft.com/office/powerpoint/2010/main" val="145652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8390-1DCE-4B11-9685-F96FE8A51F10}"/>
              </a:ext>
            </a:extLst>
          </p:cNvPr>
          <p:cNvSpPr>
            <a:spLocks noGrp="1"/>
          </p:cNvSpPr>
          <p:nvPr>
            <p:ph type="title"/>
          </p:nvPr>
        </p:nvSpPr>
        <p:spPr>
          <a:xfrm>
            <a:off x="959582" y="365126"/>
            <a:ext cx="10336161" cy="819784"/>
          </a:xfrm>
        </p:spPr>
        <p:txBody>
          <a:bodyPr anchor="ctr">
            <a:normAutofit/>
          </a:bodyPr>
          <a:lstStyle/>
          <a:p>
            <a:pPr marL="0" indent="0">
              <a:buNone/>
            </a:pPr>
            <a:r>
              <a:rPr lang="en-SG" dirty="0"/>
              <a:t>Your design report must include the following:</a:t>
            </a:r>
          </a:p>
        </p:txBody>
      </p:sp>
      <p:sp>
        <p:nvSpPr>
          <p:cNvPr id="4" name="Content Placeholder 3">
            <a:extLst>
              <a:ext uri="{FF2B5EF4-FFF2-40B4-BE49-F238E27FC236}">
                <a16:creationId xmlns:a16="http://schemas.microsoft.com/office/drawing/2014/main" id="{02A6DE3B-7D6A-4465-8F68-CC3127F601B7}"/>
              </a:ext>
            </a:extLst>
          </p:cNvPr>
          <p:cNvSpPr>
            <a:spLocks noGrp="1"/>
          </p:cNvSpPr>
          <p:nvPr>
            <p:ph idx="1"/>
          </p:nvPr>
        </p:nvSpPr>
        <p:spPr>
          <a:xfrm>
            <a:off x="959581" y="1499359"/>
            <a:ext cx="5072831" cy="4586605"/>
          </a:xfrm>
        </p:spPr>
        <p:txBody>
          <a:bodyPr>
            <a:normAutofit/>
          </a:bodyPr>
          <a:lstStyle/>
          <a:p>
            <a:pPr marL="342900" indent="-342900">
              <a:buAutoNum type="arabicPeriod"/>
            </a:pPr>
            <a:r>
              <a:rPr lang="en-US" sz="1800" b="1" dirty="0"/>
              <a:t>Idea Evaluation (50 marks)</a:t>
            </a:r>
          </a:p>
          <a:p>
            <a:pPr marL="0" indent="0">
              <a:buNone/>
            </a:pPr>
            <a:r>
              <a:rPr lang="en-US" sz="1800" dirty="0"/>
              <a:t>Develop a comprehensive design evaluation that includes:</a:t>
            </a:r>
          </a:p>
          <a:p>
            <a:r>
              <a:rPr lang="en-US" sz="1800" b="1" dirty="0"/>
              <a:t>User Journey Map</a:t>
            </a:r>
            <a:r>
              <a:rPr lang="en-US" sz="1800" dirty="0"/>
              <a:t> – Illustrate the end-to-end experience of various users interacting with your proposed system.</a:t>
            </a:r>
          </a:p>
          <a:p>
            <a:r>
              <a:rPr lang="en-US" sz="1800" b="1" dirty="0"/>
              <a:t>Wireframes</a:t>
            </a:r>
            <a:r>
              <a:rPr lang="en-US" sz="1800" dirty="0"/>
              <a:t> – Design clear visual representations of the user interface. Include at least two screens highlighting key functionalities of the proposed system. Justify your final design choice over the alternatives.</a:t>
            </a:r>
          </a:p>
          <a:p>
            <a:pPr marL="0" indent="0">
              <a:buNone/>
            </a:pPr>
            <a:r>
              <a:rPr lang="en-US" sz="1800" dirty="0">
                <a:solidFill>
                  <a:srgbClr val="FF0000"/>
                </a:solidFill>
              </a:rPr>
              <a:t>Note: You can use Figma/Miro or other tools to design the GUI, capture screenshots of your designs, and include links to the GUI.</a:t>
            </a:r>
          </a:p>
        </p:txBody>
      </p:sp>
      <p:sp>
        <p:nvSpPr>
          <p:cNvPr id="3" name="Content Placeholder 3">
            <a:extLst>
              <a:ext uri="{FF2B5EF4-FFF2-40B4-BE49-F238E27FC236}">
                <a16:creationId xmlns:a16="http://schemas.microsoft.com/office/drawing/2014/main" id="{426F3775-4FE7-1765-E2A7-91E6D9803237}"/>
              </a:ext>
            </a:extLst>
          </p:cNvPr>
          <p:cNvSpPr txBox="1">
            <a:spLocks/>
          </p:cNvSpPr>
          <p:nvPr/>
        </p:nvSpPr>
        <p:spPr>
          <a:xfrm>
            <a:off x="6222912" y="1499359"/>
            <a:ext cx="5072831" cy="4586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startAt="2"/>
            </a:pPr>
            <a:r>
              <a:rPr lang="en-US" sz="1800" b="1" kern="1200" dirty="0"/>
              <a:t>JIRA-related activities (50 marks)</a:t>
            </a:r>
          </a:p>
          <a:p>
            <a:r>
              <a:rPr lang="en-US" sz="1800" kern="1200" dirty="0"/>
              <a:t>Create the Product Backlog of the proposed system in JIRA along with screenshots and explain the rationale behind its specific ordering. </a:t>
            </a:r>
          </a:p>
          <a:p>
            <a:r>
              <a:rPr lang="en-US" sz="1800" kern="1200" dirty="0"/>
              <a:t>Submit five User </a:t>
            </a:r>
            <a:r>
              <a:rPr lang="en-US" sz="1800" dirty="0"/>
              <a:t>S</a:t>
            </a:r>
            <a:r>
              <a:rPr lang="en-US" sz="1800" kern="1200" dirty="0"/>
              <a:t>tories with screenshots from JIRA. </a:t>
            </a:r>
          </a:p>
          <a:p>
            <a:r>
              <a:rPr lang="en-US" sz="1800" kern="1200" dirty="0"/>
              <a:t>All User Stories screenshots must include the following:</a:t>
            </a:r>
          </a:p>
          <a:p>
            <a:pPr lvl="1"/>
            <a:r>
              <a:rPr lang="en-US" sz="1800" kern="1200" dirty="0"/>
              <a:t>Description</a:t>
            </a:r>
          </a:p>
          <a:p>
            <a:pPr lvl="1"/>
            <a:r>
              <a:rPr lang="en-US" sz="1800" kern="1200" dirty="0"/>
              <a:t>Details</a:t>
            </a:r>
          </a:p>
          <a:p>
            <a:pPr lvl="1"/>
            <a:r>
              <a:rPr lang="en-US" sz="1800" kern="1200" dirty="0"/>
              <a:t>Attachments</a:t>
            </a:r>
          </a:p>
          <a:p>
            <a:pPr lvl="1"/>
            <a:r>
              <a:rPr lang="en-US" sz="1800" kern="1200" dirty="0"/>
              <a:t>Sub-tasks</a:t>
            </a:r>
          </a:p>
          <a:p>
            <a:endParaRPr lang="en-US" sz="1800" kern="1200" dirty="0"/>
          </a:p>
        </p:txBody>
      </p:sp>
      <p:sp>
        <p:nvSpPr>
          <p:cNvPr id="6" name="TextBox 5">
            <a:extLst>
              <a:ext uri="{FF2B5EF4-FFF2-40B4-BE49-F238E27FC236}">
                <a16:creationId xmlns:a16="http://schemas.microsoft.com/office/drawing/2014/main" id="{7C152DF9-A842-118D-47D3-5DB129101F81}"/>
              </a:ext>
            </a:extLst>
          </p:cNvPr>
          <p:cNvSpPr txBox="1"/>
          <p:nvPr/>
        </p:nvSpPr>
        <p:spPr>
          <a:xfrm>
            <a:off x="959581" y="5822564"/>
            <a:ext cx="10908368" cy="369332"/>
          </a:xfrm>
          <a:prstGeom prst="rect">
            <a:avLst/>
          </a:prstGeom>
          <a:noFill/>
        </p:spPr>
        <p:txBody>
          <a:bodyPr wrap="square">
            <a:spAutoFit/>
          </a:bodyPr>
          <a:lstStyle/>
          <a:p>
            <a:pPr marL="0" marR="0"/>
            <a:r>
              <a:rPr lang="en-US" sz="1800" dirty="0">
                <a:solidFill>
                  <a:srgbClr val="FF0000"/>
                </a:solidFill>
                <a:effectLst/>
                <a:latin typeface="Aptos" panose="020B0004020202020204" pitchFamily="34" charset="0"/>
                <a:ea typeface="Palatino Linotype" panose="02040502050505030304" pitchFamily="18" charset="0"/>
                <a:cs typeface="Palatino Linotype" panose="02040502050505030304" pitchFamily="18" charset="0"/>
              </a:rPr>
              <a:t>Note: You must be prepared to explain your report and the processes involved when your tutor requests it.</a:t>
            </a:r>
            <a:endParaRPr lang="en-US"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spTree>
    <p:extLst>
      <p:ext uri="{BB962C8B-B14F-4D97-AF65-F5344CB8AC3E}">
        <p14:creationId xmlns:p14="http://schemas.microsoft.com/office/powerpoint/2010/main" val="24727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3BA8-79AE-4A0B-87BE-E4505FC66A98}"/>
              </a:ext>
            </a:extLst>
          </p:cNvPr>
          <p:cNvSpPr>
            <a:spLocks noGrp="1"/>
          </p:cNvSpPr>
          <p:nvPr>
            <p:ph type="title"/>
          </p:nvPr>
        </p:nvSpPr>
        <p:spPr/>
        <p:txBody>
          <a:bodyPr>
            <a:normAutofit/>
          </a:bodyPr>
          <a:lstStyle/>
          <a:p>
            <a:pPr marL="0" indent="0">
              <a:buNone/>
            </a:pPr>
            <a:r>
              <a:rPr lang="en-US" sz="3600" b="1" dirty="0"/>
              <a:t>1. Idea Evaluation (50 marks)</a:t>
            </a:r>
          </a:p>
        </p:txBody>
      </p:sp>
      <p:sp>
        <p:nvSpPr>
          <p:cNvPr id="3" name="TextBox 2">
            <a:extLst>
              <a:ext uri="{FF2B5EF4-FFF2-40B4-BE49-F238E27FC236}">
                <a16:creationId xmlns:a16="http://schemas.microsoft.com/office/drawing/2014/main" id="{A883819D-E87A-B989-B915-3237C7408404}"/>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1E3B689B-1A58-F33C-5777-31E032503F8C}"/>
              </a:ext>
            </a:extLst>
          </p:cNvPr>
          <p:cNvSpPr txBox="1"/>
          <p:nvPr/>
        </p:nvSpPr>
        <p:spPr>
          <a:xfrm>
            <a:off x="959582" y="1621792"/>
            <a:ext cx="9820713" cy="1287532"/>
          </a:xfrm>
          <a:prstGeom prst="rect">
            <a:avLst/>
          </a:prstGeom>
          <a:noFill/>
        </p:spPr>
        <p:txBody>
          <a:bodyPr wrap="square">
            <a:spAutoFit/>
          </a:bodyPr>
          <a:lstStyle/>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Design </a:t>
            </a:r>
            <a:r>
              <a:rPr lang="en-US" sz="1800" b="1" dirty="0">
                <a:effectLst/>
                <a:latin typeface="Arial" panose="020B0604020202020204" pitchFamily="34" charset="0"/>
                <a:ea typeface="SimSun" panose="02010600030101010101" pitchFamily="2" charset="-122"/>
                <a:cs typeface="Times New Roman" panose="02020603050405020304" pitchFamily="18" charset="0"/>
              </a:rPr>
              <a:t>two separate screens</a:t>
            </a:r>
            <a:r>
              <a:rPr lang="en-US" sz="1800" dirty="0">
                <a:effectLst/>
                <a:latin typeface="Arial" panose="020B0604020202020204" pitchFamily="34" charset="0"/>
                <a:ea typeface="SimSun" panose="02010600030101010101" pitchFamily="2" charset="-122"/>
                <a:cs typeface="Times New Roman" panose="02020603050405020304" pitchFamily="18" charset="0"/>
              </a:rPr>
              <a:t>, each demonstrating a key functionality of the proposed system. For each screen, </a:t>
            </a:r>
            <a:r>
              <a:rPr lang="en-US" sz="1800" b="1" dirty="0">
                <a:effectLst/>
                <a:latin typeface="Arial" panose="020B0604020202020204" pitchFamily="34" charset="0"/>
                <a:ea typeface="SimSun" panose="02010600030101010101" pitchFamily="2" charset="-122"/>
                <a:cs typeface="Times New Roman" panose="02020603050405020304" pitchFamily="18" charset="0"/>
              </a:rPr>
              <a:t>provide alternative design options </a:t>
            </a:r>
            <a:r>
              <a:rPr lang="en-US" sz="1800" dirty="0">
                <a:effectLst/>
                <a:latin typeface="Arial" panose="020B0604020202020204" pitchFamily="34" charset="0"/>
                <a:ea typeface="SimSun" panose="02010600030101010101" pitchFamily="2" charset="-122"/>
                <a:cs typeface="Times New Roman" panose="02020603050405020304" pitchFamily="18" charset="0"/>
              </a:rPr>
              <a:t>and explain why you chose the final design over the others.</a:t>
            </a:r>
          </a:p>
        </p:txBody>
      </p:sp>
    </p:spTree>
    <p:extLst>
      <p:ext uri="{BB962C8B-B14F-4D97-AF65-F5344CB8AC3E}">
        <p14:creationId xmlns:p14="http://schemas.microsoft.com/office/powerpoint/2010/main" val="892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C6853-ABF7-941D-41A0-757A2B414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D6171D-8E37-7868-B708-2BFF89348554}"/>
              </a:ext>
            </a:extLst>
          </p:cNvPr>
          <p:cNvSpPr>
            <a:spLocks noGrp="1"/>
          </p:cNvSpPr>
          <p:nvPr>
            <p:ph type="title"/>
          </p:nvPr>
        </p:nvSpPr>
        <p:spPr/>
        <p:txBody>
          <a:bodyPr>
            <a:normAutofit/>
          </a:bodyPr>
          <a:lstStyle/>
          <a:p>
            <a:pPr marL="0" indent="0">
              <a:buNone/>
            </a:pPr>
            <a:r>
              <a:rPr lang="en-US" sz="3600" b="1" dirty="0"/>
              <a:t>1. Idea Evaluation (50 marks)</a:t>
            </a:r>
          </a:p>
        </p:txBody>
      </p:sp>
      <p:sp>
        <p:nvSpPr>
          <p:cNvPr id="3" name="TextBox 2">
            <a:extLst>
              <a:ext uri="{FF2B5EF4-FFF2-40B4-BE49-F238E27FC236}">
                <a16:creationId xmlns:a16="http://schemas.microsoft.com/office/drawing/2014/main" id="{67692873-1C41-3538-D186-AC51C14B170A}"/>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7" name="TextBox 6">
            <a:extLst>
              <a:ext uri="{FF2B5EF4-FFF2-40B4-BE49-F238E27FC236}">
                <a16:creationId xmlns:a16="http://schemas.microsoft.com/office/drawing/2014/main" id="{079A56AD-C08D-2604-DD5D-CE2EF1FD5A56}"/>
              </a:ext>
            </a:extLst>
          </p:cNvPr>
          <p:cNvSpPr txBox="1"/>
          <p:nvPr/>
        </p:nvSpPr>
        <p:spPr>
          <a:xfrm>
            <a:off x="959582" y="1375603"/>
            <a:ext cx="6442245" cy="383823"/>
          </a:xfrm>
          <a:prstGeom prst="rect">
            <a:avLst/>
          </a:prstGeom>
          <a:noFill/>
        </p:spPr>
        <p:txBody>
          <a:bodyPr wrap="square">
            <a:spAutoFit/>
          </a:bodyPr>
          <a:lstStyle/>
          <a:p>
            <a:pPr marL="0" marR="0" algn="l">
              <a:lnSpc>
                <a:spcPct val="115000"/>
              </a:lnSpc>
              <a:spcAft>
                <a:spcPts val="1000"/>
              </a:spcAft>
            </a:pPr>
            <a:r>
              <a:rPr lang="en-SG" sz="1800" b="1"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Distinct Screen 1:</a:t>
            </a:r>
            <a:r>
              <a:rPr lang="en-SG"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 </a:t>
            </a:r>
            <a:r>
              <a:rPr lang="en-SG" sz="1800"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rPr>
              <a:t>Insert screen name / functionality name</a:t>
            </a:r>
            <a:endParaRPr lang="en-US" sz="16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8" name="Table 7">
            <a:extLst>
              <a:ext uri="{FF2B5EF4-FFF2-40B4-BE49-F238E27FC236}">
                <a16:creationId xmlns:a16="http://schemas.microsoft.com/office/drawing/2014/main" id="{87F83FE9-DB0F-5168-E288-A939BC10E336}"/>
              </a:ext>
            </a:extLst>
          </p:cNvPr>
          <p:cNvGraphicFramePr>
            <a:graphicFrameLocks noGrp="1"/>
          </p:cNvGraphicFramePr>
          <p:nvPr>
            <p:extLst>
              <p:ext uri="{D42A27DB-BD31-4B8C-83A1-F6EECF244321}">
                <p14:modId xmlns:p14="http://schemas.microsoft.com/office/powerpoint/2010/main" val="1924883401"/>
              </p:ext>
            </p:extLst>
          </p:nvPr>
        </p:nvGraphicFramePr>
        <p:xfrm>
          <a:off x="959582" y="1866194"/>
          <a:ext cx="10455981" cy="4787564"/>
        </p:xfrm>
        <a:graphic>
          <a:graphicData uri="http://schemas.openxmlformats.org/drawingml/2006/table">
            <a:tbl>
              <a:tblPr firstRow="1" firstCol="1" bandRow="1">
                <a:tableStyleId>{5940675A-B579-460E-94D1-54222C63F5DA}</a:tableStyleId>
              </a:tblPr>
              <a:tblGrid>
                <a:gridCol w="2193559">
                  <a:extLst>
                    <a:ext uri="{9D8B030D-6E8A-4147-A177-3AD203B41FA5}">
                      <a16:colId xmlns:a16="http://schemas.microsoft.com/office/drawing/2014/main" val="3313522825"/>
                    </a:ext>
                  </a:extLst>
                </a:gridCol>
                <a:gridCol w="2875886">
                  <a:extLst>
                    <a:ext uri="{9D8B030D-6E8A-4147-A177-3AD203B41FA5}">
                      <a16:colId xmlns:a16="http://schemas.microsoft.com/office/drawing/2014/main" val="2431192806"/>
                    </a:ext>
                  </a:extLst>
                </a:gridCol>
                <a:gridCol w="5386536">
                  <a:extLst>
                    <a:ext uri="{9D8B030D-6E8A-4147-A177-3AD203B41FA5}">
                      <a16:colId xmlns:a16="http://schemas.microsoft.com/office/drawing/2014/main" val="1103564992"/>
                    </a:ext>
                  </a:extLst>
                </a:gridCol>
              </a:tblGrid>
              <a:tr h="271579">
                <a:tc gridSpan="2">
                  <a:txBody>
                    <a:bodyPr/>
                    <a:lstStyle/>
                    <a:p>
                      <a:pPr marL="0" marR="0" algn="ctr">
                        <a:lnSpc>
                          <a:spcPct val="115000"/>
                        </a:lnSpc>
                        <a:spcAft>
                          <a:spcPts val="1000"/>
                        </a:spcAft>
                      </a:pPr>
                      <a:r>
                        <a:rPr lang="en-SG" sz="1100" b="1" kern="1400" dirty="0">
                          <a:effectLst/>
                        </a:rPr>
                        <a:t>Design 1</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15000"/>
                        </a:lnSpc>
                        <a:spcAft>
                          <a:spcPts val="1000"/>
                        </a:spcAft>
                      </a:pPr>
                      <a:r>
                        <a:rPr lang="en-SG" sz="1100" b="1" kern="1400" dirty="0">
                          <a:effectLst/>
                        </a:rPr>
                        <a:t>Design 2</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4918771"/>
                  </a:ext>
                </a:extLst>
              </a:tr>
              <a:tr h="1762727">
                <a:tc gridSpan="2">
                  <a:txBody>
                    <a:bodyPr/>
                    <a:lstStyle/>
                    <a:p>
                      <a:pPr marL="0" marR="0" algn="ctr">
                        <a:lnSpc>
                          <a:spcPct val="115000"/>
                        </a:lnSpc>
                        <a:spcAft>
                          <a:spcPts val="1000"/>
                        </a:spcAft>
                      </a:pPr>
                      <a:r>
                        <a:rPr lang="en-SG" sz="1100" kern="1400" dirty="0">
                          <a:effectLst/>
                        </a:rPr>
                        <a:t>Insert screenshot of Design 1</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15000"/>
                        </a:lnSpc>
                        <a:spcAft>
                          <a:spcPts val="1000"/>
                        </a:spcAft>
                      </a:pPr>
                      <a:r>
                        <a:rPr lang="en-SG" sz="1100" kern="1400" dirty="0">
                          <a:effectLst/>
                        </a:rPr>
                        <a:t>Insert screenshot of Design 2</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9465181"/>
                  </a:ext>
                </a:extLst>
              </a:tr>
              <a:tr h="271579">
                <a:tc gridSpan="3">
                  <a:txBody>
                    <a:bodyPr/>
                    <a:lstStyle/>
                    <a:p>
                      <a:pPr marL="0" marR="0" algn="ctr">
                        <a:lnSpc>
                          <a:spcPct val="115000"/>
                        </a:lnSpc>
                        <a:spcAft>
                          <a:spcPts val="1000"/>
                        </a:spcAft>
                      </a:pPr>
                      <a:r>
                        <a:rPr lang="en-SG" sz="1100" b="1" kern="1400" dirty="0">
                          <a:effectLst/>
                        </a:rPr>
                        <a:t>Elaborate on the chosen design</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9546341"/>
                  </a:ext>
                </a:extLst>
              </a:tr>
              <a:tr h="271579">
                <a:tc>
                  <a:txBody>
                    <a:bodyPr/>
                    <a:lstStyle/>
                    <a:p>
                      <a:pPr marL="0" marR="0" algn="l">
                        <a:lnSpc>
                          <a:spcPct val="115000"/>
                        </a:lnSpc>
                        <a:spcAft>
                          <a:spcPts val="1000"/>
                        </a:spcAft>
                      </a:pPr>
                      <a:r>
                        <a:rPr lang="en-SG" sz="1100" b="1" kern="1400">
                          <a:effectLst/>
                        </a:rPr>
                        <a:t>Chosen Design: </a:t>
                      </a:r>
                      <a:endParaRPr lang="en-US" sz="1100" b="1">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gridSpan="2">
                  <a:txBody>
                    <a:bodyPr/>
                    <a:lstStyle/>
                    <a:p>
                      <a:pPr marL="0" marR="0" algn="l">
                        <a:lnSpc>
                          <a:spcPct val="115000"/>
                        </a:lnSpc>
                        <a:spcAft>
                          <a:spcPts val="1000"/>
                        </a:spcAft>
                      </a:pPr>
                      <a:r>
                        <a:rPr lang="en-SG" sz="1100" kern="1400" dirty="0">
                          <a:effectLst/>
                        </a:rPr>
                        <a:t>Indicate design 1 or 2</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861486838"/>
                  </a:ext>
                </a:extLst>
              </a:tr>
              <a:tr h="2210100">
                <a:tc>
                  <a:txBody>
                    <a:bodyPr/>
                    <a:lstStyle/>
                    <a:p>
                      <a:pPr marL="0" marR="0" algn="l">
                        <a:lnSpc>
                          <a:spcPct val="115000"/>
                        </a:lnSpc>
                        <a:spcAft>
                          <a:spcPts val="1000"/>
                        </a:spcAft>
                      </a:pPr>
                      <a:r>
                        <a:rPr lang="en-SG" sz="1100" b="1" kern="1400" dirty="0">
                          <a:effectLst/>
                        </a:rPr>
                        <a:t>Explain:</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gridSpan="2">
                  <a:txBody>
                    <a:bodyPr/>
                    <a:lstStyle/>
                    <a:p>
                      <a:pPr marL="0" marR="0" algn="l">
                        <a:lnSpc>
                          <a:spcPct val="115000"/>
                        </a:lnSpc>
                        <a:spcAft>
                          <a:spcPts val="1000"/>
                        </a:spcAft>
                      </a:pPr>
                      <a:r>
                        <a:rPr lang="en-SG" sz="1150" dirty="0">
                          <a:effectLst/>
                        </a:rPr>
                        <a:t>Explain </a:t>
                      </a:r>
                      <a:r>
                        <a:rPr lang="en-SG" sz="1150" b="1" dirty="0">
                          <a:effectLst/>
                        </a:rPr>
                        <a:t>why</a:t>
                      </a:r>
                      <a:r>
                        <a:rPr lang="en-SG" sz="1150" dirty="0">
                          <a:effectLst/>
                        </a:rPr>
                        <a:t> a particular design was chosen over alternatives, highlighting its impact on user experience, addressing users' needs, and enhancing usability.</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93958202"/>
                  </a:ext>
                </a:extLst>
              </a:tr>
            </a:tbl>
          </a:graphicData>
        </a:graphic>
      </p:graphicFrame>
    </p:spTree>
    <p:extLst>
      <p:ext uri="{BB962C8B-B14F-4D97-AF65-F5344CB8AC3E}">
        <p14:creationId xmlns:p14="http://schemas.microsoft.com/office/powerpoint/2010/main" val="17991230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Usability Testing&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475&quot;&gt;&lt;property id=&quot;20148&quot; value=&quot;5&quot;/&gt;&lt;property id=&quot;20300&quot; value=&quot;Slide 6 - &amp;quot;Quick Recap | Tenets of Usability&amp;quot;&quot;/&gt;&lt;property id=&quot;20307&quot; value=&quot;268&quot;/&gt;&lt;/object&gt;&lt;object type=&quot;3&quot; unique_id=&quot;10477&quot;&gt;&lt;property id=&quot;20148&quot; value=&quot;5&quot;/&gt;&lt;property id=&quot;20300&quot; value=&quot;Slide 16&quot;/&gt;&lt;property id=&quot;20307&quot; value=&quot;260&quot;/&gt;&lt;/object&gt;&lt;object type=&quot;3&quot; unique_id=&quot;10615&quot;&gt;&lt;property id=&quot;20148&quot; value=&quot;5&quot;/&gt;&lt;property id=&quot;20300&quot; value=&quot;Slide 3&quot;/&gt;&lt;property id=&quot;20307&quot; value=&quot;272&quot;/&gt;&lt;/object&gt;&lt;object type=&quot;3&quot; unique_id=&quot;10616&quot;&gt;&lt;property id=&quot;20148&quot; value=&quot;5&quot;/&gt;&lt;property id=&quot;20300&quot; value=&quot;Slide 4&quot;/&gt;&lt;property id=&quot;20307&quot; value=&quot;273&quot;/&gt;&lt;/object&gt;&lt;object type=&quot;3&quot; unique_id=&quot;11145&quot;&gt;&lt;property id=&quot;20148&quot; value=&quot;5&quot;/&gt;&lt;property id=&quot;20300&quot; value=&quot;Slide 5 - &amp;quot;UXiD Project 2&amp;quot;&quot;/&gt;&lt;property id=&quot;20307&quot; value=&quot;282&quot;/&gt;&lt;/object&gt;&lt;object type=&quot;3&quot; unique_id=&quot;11246&quot;&gt;&lt;property id=&quot;20148&quot; value=&quot;5&quot;/&gt;&lt;property id=&quot;20300&quot; value=&quot;Slide 7&quot;/&gt;&lt;property id=&quot;20307&quot; value=&quot;284&quot;/&gt;&lt;/object&gt;&lt;object type=&quot;3&quot; unique_id=&quot;11247&quot;&gt;&lt;property id=&quot;20148&quot; value=&quot;5&quot;/&gt;&lt;property id=&quot;20300&quot; value=&quot;Slide 8 - &amp;quot;Usability Testing (UT)&amp;quot;&quot;/&gt;&lt;property id=&quot;20307&quot; value=&quot;285&quot;/&gt;&lt;/object&gt;&lt;object type=&quot;3&quot; unique_id=&quot;11369&quot;&gt;&lt;property id=&quot;20148&quot; value=&quot;5&quot;/&gt;&lt;property id=&quot;20300&quot; value=&quot;Slide 9 - &amp;quot;Usability Test Plan&amp;quot;&quot;/&gt;&lt;property id=&quot;20307&quot; value=&quot;286&quot;/&gt;&lt;/object&gt;&lt;object type=&quot;3&quot; unique_id=&quot;11370&quot;&gt;&lt;property id=&quot;20148&quot; value=&quot;5&quot;/&gt;&lt;property id=&quot;20300&quot; value=&quot;Slide 10 - &amp;quot;Content of a Usability Test Plan&amp;quot;&quot;/&gt;&lt;property id=&quot;20307&quot; value=&quot;287&quot;/&gt;&lt;/object&gt;&lt;object type=&quot;3&quot; unique_id=&quot;11474&quot;&gt;&lt;property id=&quot;20148&quot; value=&quot;5&quot;/&gt;&lt;property id=&quot;20300&quot; value=&quot;Slide 11 - &amp;quot;Examples of proceeding of UT&amp;quot;&quot;/&gt;&lt;property id=&quot;20307&quot; value=&quot;288&quot;/&gt;&lt;/object&gt;&lt;object type=&quot;3&quot; unique_id=&quot;11722&quot;&gt;&lt;property id=&quot;20148&quot; value=&quot;5&quot;/&gt;&lt;property id=&quot;20300&quot; value=&quot;Slide 12&quot;/&gt;&lt;property id=&quot;20307&quot; value=&quot;291&quot;/&gt;&lt;/object&gt;&lt;object type=&quot;3&quot; unique_id=&quot;11723&quot;&gt;&lt;property id=&quot;20148&quot; value=&quot;5&quot;/&gt;&lt;property id=&quot;20300&quot; value=&quot;Slide 13 - &amp;quot;Usability Test Plan – Usability Metrics&amp;quot;&quot;/&gt;&lt;property id=&quot;20307&quot; value=&quot;290&quot;/&gt;&lt;/object&gt;&lt;object type=&quot;3&quot; unique_id=&quot;11866&quot;&gt;&lt;property id=&quot;20148&quot; value=&quot;5&quot;/&gt;&lt;property id=&quot;20300&quot; value=&quot;Slide 14 - &amp;quot;An Extreme Example of  a good observation experiment &amp;quot;&quot;/&gt;&lt;property id=&quot;20307&quot; value=&quot;292&quot;/&gt;&lt;/object&gt;&lt;object type=&quot;3&quot; unique_id=&quot;11867&quot;&gt;&lt;property id=&quot;20148&quot; value=&quot;5&quot;/&gt;&lt;property id=&quot;20300&quot; value=&quot;Slide 15&quot;/&gt;&lt;property id=&quot;20307&quot; value=&quot;293&quot;/&gt;&lt;/object&gt;&lt;/object&gt;&lt;/object&gt;&lt;/database&gt;"/>
  <p:tag name="SECTOMILLISECCONVERTED" val="1"/>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0c19ae56-3fd1-4134-ad5d-f1df2bf4580a" xsi:nil="true"/>
    <lcf76f155ced4ddcb4097134ff3c332f xmlns="0c19ae56-3fd1-4134-ad5d-f1df2bf4580a">
      <Terms xmlns="http://schemas.microsoft.com/office/infopath/2007/PartnerControls"/>
    </lcf76f155ced4ddcb4097134ff3c332f>
    <TaxCatchAll xmlns="8c74f92f-9345-451a-8fcd-82ad1ddda40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AAFB2A4F81AF499435FEF2B8BF6527" ma:contentTypeVersion="20" ma:contentTypeDescription="Create a new document." ma:contentTypeScope="" ma:versionID="9ac7bd071b507adafe4d0e9654a6ed6a">
  <xsd:schema xmlns:xsd="http://www.w3.org/2001/XMLSchema" xmlns:xs="http://www.w3.org/2001/XMLSchema" xmlns:p="http://schemas.microsoft.com/office/2006/metadata/properties" xmlns:ns2="0c19ae56-3fd1-4134-ad5d-f1df2bf4580a" xmlns:ns3="8c74f92f-9345-451a-8fcd-82ad1ddda40a" targetNamespace="http://schemas.microsoft.com/office/2006/metadata/properties" ma:root="true" ma:fieldsID="8e09e55128ec78049206b040b6451dd5" ns2:_="" ns3:_="">
    <xsd:import namespace="0c19ae56-3fd1-4134-ad5d-f1df2bf4580a"/>
    <xsd:import namespace="8c74f92f-9345-451a-8fcd-82ad1ddda40a"/>
    <xsd:element name="properties">
      <xsd:complexType>
        <xsd:sequence>
          <xsd:element name="documentManagement">
            <xsd:complexType>
              <xsd:all>
                <xsd:element ref="ns2:Description" minOccurs="0"/>
                <xsd:element ref="ns3:SharedWithUsers" minOccurs="0"/>
                <xsd:element ref="ns3:SharedWithDetails" minOccurs="0"/>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19ae56-3fd1-4134-ad5d-f1df2bf4580a" elementFormDefault="qualified">
    <xsd:import namespace="http://schemas.microsoft.com/office/2006/documentManagement/types"/>
    <xsd:import namespace="http://schemas.microsoft.com/office/infopath/2007/PartnerControls"/>
    <xsd:element name="Description" ma:index="4" nillable="true" ma:displayName="Description" ma:description="" ma:internalName="Description0" ma:readOnly="false">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description="" ma:hidden="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a45bf55a-4f35-4525-96d9-1748649c08ec"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74f92f-9345-451a-8fcd-82ad1ddda40a" elementFormDefault="qualified">
    <xsd:import namespace="http://schemas.microsoft.com/office/2006/documentManagement/types"/>
    <xsd:import namespace="http://schemas.microsoft.com/office/infopath/2007/PartnerControls"/>
    <xsd:element name="SharedWithUsers" ma:index="5"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26a618a-99ec-4bae-a069-be77b10f9dbe}" ma:internalName="TaxCatchAll" ma:showField="CatchAllData" ma:web="8c74f92f-9345-451a-8fcd-82ad1ddda4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37697A-F15F-4E45-B072-DF83D0C432C2}">
  <ds:schemaRefs>
    <ds:schemaRef ds:uri="http://schemas.microsoft.com/office/2006/metadata/properties"/>
    <ds:schemaRef ds:uri="http://schemas.microsoft.com/office/infopath/2007/PartnerControls"/>
    <ds:schemaRef ds:uri="0c19ae56-3fd1-4134-ad5d-f1df2bf4580a"/>
    <ds:schemaRef ds:uri="8c74f92f-9345-451a-8fcd-82ad1ddda40a"/>
  </ds:schemaRefs>
</ds:datastoreItem>
</file>

<file path=customXml/itemProps2.xml><?xml version="1.0" encoding="utf-8"?>
<ds:datastoreItem xmlns:ds="http://schemas.openxmlformats.org/officeDocument/2006/customXml" ds:itemID="{17D2C492-3353-4C7B-8927-78FC7226B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19ae56-3fd1-4134-ad5d-f1df2bf4580a"/>
    <ds:schemaRef ds:uri="8c74f92f-9345-451a-8fcd-82ad1ddda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67439D-EE69-4910-8A0F-C1694EC236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18825</TotalTime>
  <Words>1395</Words>
  <Application>Microsoft Office PowerPoint</Application>
  <PresentationFormat>Widescreen</PresentationFormat>
  <Paragraphs>185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Calibri</vt:lpstr>
      <vt:lpstr>Palatino Linotype</vt:lpstr>
      <vt:lpstr>Symbol</vt:lpstr>
      <vt:lpstr>Office Theme</vt:lpstr>
      <vt:lpstr>PowerPoint Presentation</vt:lpstr>
      <vt:lpstr>Declaration of Originality</vt:lpstr>
      <vt:lpstr>Declaration on the use of Generative AI tools for assignments</vt:lpstr>
      <vt:lpstr>PowerPoint Presentation</vt:lpstr>
      <vt:lpstr>Introduction</vt:lpstr>
      <vt:lpstr>Assessment Components</vt:lpstr>
      <vt:lpstr>Your design report must include the following:</vt:lpstr>
      <vt:lpstr>1. Idea Evaluation (50 marks)</vt:lpstr>
      <vt:lpstr>1. Idea Evaluation (50 marks)</vt:lpstr>
      <vt:lpstr>1. Idea Evaluation (50 marks)</vt:lpstr>
      <vt:lpstr>1. Idea Evaluation (50 marks)</vt:lpstr>
      <vt:lpstr>1. Idea Evaluation (50 marks)</vt:lpstr>
      <vt:lpstr>2. JIRA-related activities (50 marks)</vt:lpstr>
      <vt:lpstr>2. JIRA-related activities (50 marks)</vt:lpstr>
      <vt:lpstr>2. JIRA-related activities (50 marks) - Example</vt:lpstr>
      <vt:lpstr>2. JIRA-related activities (50 marks) - Example</vt:lpstr>
      <vt:lpstr>2. JIRA-related activities (50 marks) - Example</vt:lpstr>
      <vt:lpstr>2. JIRA-related activities (50 marks) - Example</vt:lpstr>
      <vt:lpstr>References</vt:lpstr>
    </vt:vector>
  </TitlesOfParts>
  <Company>Temasek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Template</dc:title>
  <dc:creator>Zhao Hong LAU (TP)</dc:creator>
  <cp:lastModifiedBy>Zhao Hong LAU (TP)</cp:lastModifiedBy>
  <cp:revision>376</cp:revision>
  <dcterms:created xsi:type="dcterms:W3CDTF">2016-03-04T00:57:19Z</dcterms:created>
  <dcterms:modified xsi:type="dcterms:W3CDTF">2025-04-16T02:12:00Z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9d7fc4-da81-42e5-b309-526f71322d86_Enabled">
    <vt:lpwstr>true</vt:lpwstr>
  </property>
  <property fmtid="{D5CDD505-2E9C-101B-9397-08002B2CF9AE}" pid="3" name="MSIP_Label_f69d7fc4-da81-42e5-b309-526f71322d86_SetDate">
    <vt:lpwstr>2022-04-06T05:48:39Z</vt:lpwstr>
  </property>
  <property fmtid="{D5CDD505-2E9C-101B-9397-08002B2CF9AE}" pid="4" name="MSIP_Label_f69d7fc4-da81-42e5-b309-526f71322d86_Method">
    <vt:lpwstr>Standard</vt:lpwstr>
  </property>
  <property fmtid="{D5CDD505-2E9C-101B-9397-08002B2CF9AE}" pid="5" name="MSIP_Label_f69d7fc4-da81-42e5-b309-526f71322d86_Name">
    <vt:lpwstr>Non Sensitive</vt:lpwstr>
  </property>
  <property fmtid="{D5CDD505-2E9C-101B-9397-08002B2CF9AE}" pid="6" name="MSIP_Label_f69d7fc4-da81-42e5-b309-526f71322d86_SiteId">
    <vt:lpwstr>25a99bf0-8e72-472a-ae50-adfbdf0df6f1</vt:lpwstr>
  </property>
  <property fmtid="{D5CDD505-2E9C-101B-9397-08002B2CF9AE}" pid="7" name="MSIP_Label_f69d7fc4-da81-42e5-b309-526f71322d86_ActionId">
    <vt:lpwstr>bc27cbba-0367-4459-add2-c2c6ac5320c0</vt:lpwstr>
  </property>
  <property fmtid="{D5CDD505-2E9C-101B-9397-08002B2CF9AE}" pid="8" name="MSIP_Label_f69d7fc4-da81-42e5-b309-526f71322d86_ContentBits">
    <vt:lpwstr>0</vt:lpwstr>
  </property>
  <property fmtid="{D5CDD505-2E9C-101B-9397-08002B2CF9AE}" pid="9" name="ContentTypeId">
    <vt:lpwstr>0x0101006AAAFB2A4F81AF499435FEF2B8BF6527</vt:lpwstr>
  </property>
  <property fmtid="{D5CDD505-2E9C-101B-9397-08002B2CF9AE}" pid="10" name="MediaServiceImageTags">
    <vt:lpwstr/>
  </property>
</Properties>
</file>