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2"/>
  </p:notesMasterIdLst>
  <p:handoutMasterIdLst>
    <p:handoutMasterId r:id="rId23"/>
  </p:handoutMasterIdLst>
  <p:sldIdLst>
    <p:sldId id="306" r:id="rId5"/>
    <p:sldId id="278" r:id="rId6"/>
    <p:sldId id="310" r:id="rId7"/>
    <p:sldId id="311" r:id="rId8"/>
    <p:sldId id="307" r:id="rId9"/>
    <p:sldId id="313" r:id="rId10"/>
    <p:sldId id="295" r:id="rId11"/>
    <p:sldId id="302" r:id="rId12"/>
    <p:sldId id="315" r:id="rId13"/>
    <p:sldId id="319" r:id="rId14"/>
    <p:sldId id="320" r:id="rId15"/>
    <p:sldId id="323" r:id="rId16"/>
    <p:sldId id="316" r:id="rId17"/>
    <p:sldId id="317" r:id="rId18"/>
    <p:sldId id="318" r:id="rId19"/>
    <p:sldId id="322" r:id="rId20"/>
    <p:sldId id="314"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25B7C4-9C78-4442-B863-51271A8EE332}">
          <p14:sldIdLst>
            <p14:sldId id="306"/>
            <p14:sldId id="278"/>
            <p14:sldId id="310"/>
            <p14:sldId id="311"/>
            <p14:sldId id="307"/>
            <p14:sldId id="313"/>
            <p14:sldId id="295"/>
            <p14:sldId id="302"/>
            <p14:sldId id="315"/>
            <p14:sldId id="319"/>
            <p14:sldId id="320"/>
            <p14:sldId id="323"/>
          </p14:sldIdLst>
        </p14:section>
        <p14:section name="Example: Sprint Backlog" id="{D83C82D4-06D1-4238-94FA-0B274609978A}">
          <p14:sldIdLst>
            <p14:sldId id="316"/>
            <p14:sldId id="317"/>
            <p14:sldId id="318"/>
          </p14:sldIdLst>
        </p14:section>
        <p14:section name="Example: Feedback Capture Grid" id="{C0B90866-A04A-485B-A47F-907E033B1A09}">
          <p14:sldIdLst>
            <p14:sldId id="322"/>
            <p14:sldId id="31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2CB0005-84D2-4360-2BA2-AC45BDD89950}" name="Hong Yap TAN (TP)" initials="HYT(" userId="S::hongyap@tp.edu.sg::0799d296-a5f5-4f98-9c36-a5b3fb02acc0" providerId="AD"/>
  <p188:author id="{E1B5EB1E-81D7-3337-E87C-E8F189A271BD}" name="Zhao Hong LAU (TP)" initials="ZHL(" userId="S::zhaohong@TP.EDU.SG::f195b425-1f12-426c-964c-75b48c020563" providerId="AD"/>
  <p188:author id="{169F274F-F098-C1F6-D601-B0112F09B271}" name="Huimei HU (TP)" initials="HH(" userId="S::huhuimei@TP.EDU.SG::a29a4bbc-18db-490d-a67f-1aa7bbd5f92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lena Saleh" initials="S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33"/>
    <a:srgbClr val="FFC000"/>
    <a:srgbClr val="EEEEEE"/>
    <a:srgbClr val="FAD22C"/>
    <a:srgbClr val="1CADE4"/>
    <a:srgbClr val="61C5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4" autoAdjust="0"/>
    <p:restoredTop sz="93910" autoAdjust="0"/>
  </p:normalViewPr>
  <p:slideViewPr>
    <p:cSldViewPr snapToGrid="0">
      <p:cViewPr varScale="1">
        <p:scale>
          <a:sx n="66" d="100"/>
          <a:sy n="66" d="100"/>
        </p:scale>
        <p:origin x="512" y="27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326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C11234-2D62-4BBD-86D3-88BD3B70B2B6}" type="datetimeFigureOut">
              <a:rPr lang="en-SG" smtClean="0"/>
              <a:t>16/4/2025</a:t>
            </a:fld>
            <a:endParaRPr lang="en-S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EECAF8-34D8-484C-A1FD-90CACC324DCB}" type="slidenum">
              <a:rPr lang="en-SG" smtClean="0"/>
              <a:t>‹#›</a:t>
            </a:fld>
            <a:endParaRPr lang="en-SG"/>
          </a:p>
        </p:txBody>
      </p:sp>
    </p:spTree>
    <p:extLst>
      <p:ext uri="{BB962C8B-B14F-4D97-AF65-F5344CB8AC3E}">
        <p14:creationId xmlns:p14="http://schemas.microsoft.com/office/powerpoint/2010/main" val="2556645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7268A-7AE4-432A-9318-AFE0CD5AF515}" type="datetimeFigureOut">
              <a:rPr lang="en-SG" smtClean="0"/>
              <a:t>16/4/2025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5443D8-64E2-477C-8585-147863024541}" type="slidenum">
              <a:rPr lang="en-SG" smtClean="0"/>
              <a:t>‹#›</a:t>
            </a:fld>
            <a:endParaRPr lang="en-SG"/>
          </a:p>
        </p:txBody>
      </p:sp>
    </p:spTree>
    <p:extLst>
      <p:ext uri="{BB962C8B-B14F-4D97-AF65-F5344CB8AC3E}">
        <p14:creationId xmlns:p14="http://schemas.microsoft.com/office/powerpoint/2010/main" val="851762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SG" dirty="0"/>
          </a:p>
        </p:txBody>
      </p:sp>
      <p:sp>
        <p:nvSpPr>
          <p:cNvPr id="4" name="Slide Number Placeholder 3"/>
          <p:cNvSpPr>
            <a:spLocks noGrp="1"/>
          </p:cNvSpPr>
          <p:nvPr>
            <p:ph type="sldNum" sz="quarter" idx="10"/>
          </p:nvPr>
        </p:nvSpPr>
        <p:spPr/>
        <p:txBody>
          <a:bodyPr/>
          <a:lstStyle/>
          <a:p>
            <a:fld id="{5048880A-75DD-4838-AFBC-E75FBE476E55}" type="slidenum">
              <a:rPr lang="en-SG" smtClean="0"/>
              <a:t>1</a:t>
            </a:fld>
            <a:endParaRPr lang="en-SG"/>
          </a:p>
        </p:txBody>
      </p:sp>
    </p:spTree>
    <p:extLst>
      <p:ext uri="{BB962C8B-B14F-4D97-AF65-F5344CB8AC3E}">
        <p14:creationId xmlns:p14="http://schemas.microsoft.com/office/powerpoint/2010/main" val="119046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solidFill>
                  <a:srgbClr val="0070C0"/>
                </a:solidFill>
              </a:defRPr>
            </a:lvl1pPr>
          </a:lstStyle>
          <a:p>
            <a:r>
              <a:rPr lang="en-US" dirty="0"/>
              <a:t>Click to edit Master title style</a:t>
            </a:r>
            <a:endParaRPr lang="en-SG"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6" name="Slide Number Placeholder 5"/>
          <p:cNvSpPr>
            <a:spLocks noGrp="1"/>
          </p:cNvSpPr>
          <p:nvPr>
            <p:ph type="sldNum" sz="quarter" idx="12"/>
          </p:nvPr>
        </p:nvSpPr>
        <p:spPr/>
        <p:txBody>
          <a:bodyPr/>
          <a:lstStyle/>
          <a:p>
            <a:fld id="{8E9E4023-6F3A-457B-B0BB-8C1F114B424F}" type="slidenum">
              <a:rPr lang="en-SG" smtClean="0"/>
              <a:t>‹#›</a:t>
            </a:fld>
            <a:endParaRPr lang="en-SG"/>
          </a:p>
        </p:txBody>
      </p:sp>
    </p:spTree>
    <p:extLst>
      <p:ext uri="{BB962C8B-B14F-4D97-AF65-F5344CB8AC3E}">
        <p14:creationId xmlns:p14="http://schemas.microsoft.com/office/powerpoint/2010/main" val="485431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1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a:t>Click to edit Master title style</a:t>
            </a:r>
            <a:endParaRPr lang="en-SG"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5049BF6B-4274-4F8F-BAA2-B27082AD9967}" type="datetimeFigureOut">
              <a:rPr lang="en-SG" smtClean="0"/>
              <a:t>16/4/2025</a:t>
            </a:fld>
            <a:endParaRPr lang="en-SG"/>
          </a:p>
        </p:txBody>
      </p:sp>
      <p:sp>
        <p:nvSpPr>
          <p:cNvPr id="4" name="Footer Placeholder 3"/>
          <p:cNvSpPr>
            <a:spLocks noGrp="1"/>
          </p:cNvSpPr>
          <p:nvPr>
            <p:ph type="ftr" sz="quarter" idx="11"/>
          </p:nvPr>
        </p:nvSpPr>
        <p:spPr>
          <a:xfrm>
            <a:off x="1017637" y="6356350"/>
            <a:ext cx="7462685" cy="365125"/>
          </a:xfrm>
          <a:prstGeom prst="rect">
            <a:avLst/>
          </a:prstGeom>
        </p:spPr>
        <p:txBody>
          <a:bodyPr/>
          <a:lstStyle/>
          <a:p>
            <a:endParaRPr lang="en-SG"/>
          </a:p>
        </p:txBody>
      </p:sp>
      <p:sp>
        <p:nvSpPr>
          <p:cNvPr id="5" name="Slide Number Placeholder 4"/>
          <p:cNvSpPr>
            <a:spLocks noGrp="1"/>
          </p:cNvSpPr>
          <p:nvPr>
            <p:ph type="sldNum" sz="quarter" idx="12"/>
          </p:nvPr>
        </p:nvSpPr>
        <p:spPr/>
        <p:txBody>
          <a:bodyPr/>
          <a:lstStyle/>
          <a:p>
            <a:fld id="{8E9E4023-6F3A-457B-B0BB-8C1F114B424F}" type="slidenum">
              <a:rPr lang="en-SG" smtClean="0"/>
              <a:t>‹#›</a:t>
            </a:fld>
            <a:endParaRPr lang="en-SG"/>
          </a:p>
        </p:txBody>
      </p:sp>
    </p:spTree>
    <p:extLst>
      <p:ext uri="{BB962C8B-B14F-4D97-AF65-F5344CB8AC3E}">
        <p14:creationId xmlns:p14="http://schemas.microsoft.com/office/powerpoint/2010/main" val="113519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E9E4023-6F3A-457B-B0BB-8C1F114B424F}" type="slidenum">
              <a:rPr lang="en-SG" smtClean="0"/>
              <a:t>‹#›</a:t>
            </a:fld>
            <a:endParaRPr lang="en-SG"/>
          </a:p>
        </p:txBody>
      </p:sp>
    </p:spTree>
    <p:extLst>
      <p:ext uri="{BB962C8B-B14F-4D97-AF65-F5344CB8AC3E}">
        <p14:creationId xmlns:p14="http://schemas.microsoft.com/office/powerpoint/2010/main" val="1005826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68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25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76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169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9581" y="1499359"/>
            <a:ext cx="10336162" cy="45866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6" name="Slide Number Placeholder 5"/>
          <p:cNvSpPr>
            <a:spLocks noGrp="1"/>
          </p:cNvSpPr>
          <p:nvPr>
            <p:ph type="sldNum" sz="quarter" idx="4"/>
          </p:nvPr>
        </p:nvSpPr>
        <p:spPr>
          <a:xfrm>
            <a:off x="11547987" y="6341602"/>
            <a:ext cx="469489"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8E9E4023-6F3A-457B-B0BB-8C1F114B424F}" type="slidenum">
              <a:rPr lang="en-SG" smtClean="0"/>
              <a:pPr/>
              <a:t>‹#›</a:t>
            </a:fld>
            <a:endParaRPr lang="en-SG"/>
          </a:p>
        </p:txBody>
      </p:sp>
      <p:sp>
        <p:nvSpPr>
          <p:cNvPr id="2" name="Title Placeholder 1"/>
          <p:cNvSpPr>
            <a:spLocks noGrp="1"/>
          </p:cNvSpPr>
          <p:nvPr>
            <p:ph type="title"/>
          </p:nvPr>
        </p:nvSpPr>
        <p:spPr>
          <a:xfrm>
            <a:off x="959582" y="365126"/>
            <a:ext cx="10336161" cy="819784"/>
          </a:xfrm>
          <a:prstGeom prst="rect">
            <a:avLst/>
          </a:prstGeom>
        </p:spPr>
        <p:txBody>
          <a:bodyPr vert="horz" lIns="91440" tIns="45720" rIns="91440" bIns="45720" rtlCol="0" anchor="ctr">
            <a:normAutofit/>
          </a:bodyPr>
          <a:lstStyle/>
          <a:p>
            <a:r>
              <a:rPr lang="en-US" dirty="0"/>
              <a:t>Click to edit Master title style</a:t>
            </a:r>
            <a:endParaRPr lang="en-SG" dirty="0"/>
          </a:p>
        </p:txBody>
      </p:sp>
      <p:sp>
        <p:nvSpPr>
          <p:cNvPr id="12" name="Rectangle 11"/>
          <p:cNvSpPr/>
          <p:nvPr userDrawn="1"/>
        </p:nvSpPr>
        <p:spPr>
          <a:xfrm>
            <a:off x="914083" y="6341602"/>
            <a:ext cx="10633904" cy="461665"/>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200" spc="80" dirty="0">
                <a:solidFill>
                  <a:srgbClr val="0070C0"/>
                </a:solidFill>
                <a:latin typeface="Calibri" panose="020F0502020204030204" pitchFamily="34" charset="0"/>
                <a:cs typeface="Calibri" panose="020F0502020204030204" pitchFamily="34" charset="0"/>
              </a:rPr>
              <a:t>CIT2C23 – Agile Methodology &amp; Design Thinking</a:t>
            </a:r>
            <a:endParaRPr lang="en-SG" sz="1200" spc="80" baseline="0" dirty="0">
              <a:solidFill>
                <a:srgbClr val="0070C0"/>
              </a:solidFill>
              <a:latin typeface="Calibri" panose="020F0502020204030204" pitchFamily="34" charset="0"/>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spc="80" dirty="0">
                <a:solidFill>
                  <a:schemeClr val="bg2">
                    <a:lumMod val="50000"/>
                  </a:schemeClr>
                </a:solidFill>
                <a:latin typeface="Calibri" panose="020F0502020204030204" pitchFamily="34" charset="0"/>
                <a:cs typeface="Calibri" panose="020F0502020204030204" pitchFamily="34" charset="0"/>
              </a:rPr>
              <a:t>TEMASEK POLYTECHNIC I </a:t>
            </a:r>
            <a:r>
              <a:rPr lang="en-US" sz="1200" b="1" spc="80" dirty="0">
                <a:solidFill>
                  <a:schemeClr val="bg2">
                    <a:lumMod val="50000"/>
                  </a:schemeClr>
                </a:solidFill>
                <a:latin typeface="Calibri" panose="020F0502020204030204" pitchFamily="34" charset="0"/>
                <a:cs typeface="Calibri" panose="020F0502020204030204" pitchFamily="34" charset="0"/>
              </a:rPr>
              <a:t>School of Informatics &amp; IT</a:t>
            </a:r>
          </a:p>
        </p:txBody>
      </p:sp>
      <p:sp>
        <p:nvSpPr>
          <p:cNvPr id="9" name="Rectangle 8"/>
          <p:cNvSpPr/>
          <p:nvPr userDrawn="1"/>
        </p:nvSpPr>
        <p:spPr>
          <a:xfrm>
            <a:off x="0" y="365126"/>
            <a:ext cx="284813" cy="8197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583451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8" r:id="rId3"/>
    <p:sldLayoutId id="2147483679" r:id="rId4"/>
    <p:sldLayoutId id="2147483680" r:id="rId5"/>
    <p:sldLayoutId id="2147483681" r:id="rId6"/>
    <p:sldLayoutId id="2147483682" r:id="rId7"/>
    <p:sldLayoutId id="2147483683" r:id="rId8"/>
  </p:sldLayoutIdLst>
  <p:txStyles>
    <p:titleStyle>
      <a:lvl1pPr algn="l" defTabSz="914400" rtl="0" eaLnBrk="1" latinLnBrk="0" hangingPunct="1">
        <a:lnSpc>
          <a:spcPct val="90000"/>
        </a:lnSpc>
        <a:spcBef>
          <a:spcPct val="0"/>
        </a:spcBef>
        <a:buNone/>
        <a:defRPr sz="3600" b="0" i="0" u="none" kern="1200">
          <a:solidFill>
            <a:srgbClr val="0070C0"/>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chat.openai.com/cha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17030D-F9A5-469C-B08C-422CD33EDF0E}"/>
              </a:ext>
            </a:extLst>
          </p:cNvPr>
          <p:cNvSpPr txBox="1"/>
          <p:nvPr/>
        </p:nvSpPr>
        <p:spPr>
          <a:xfrm>
            <a:off x="1885249" y="1118215"/>
            <a:ext cx="7512056" cy="2062103"/>
          </a:xfrm>
          <a:prstGeom prst="rect">
            <a:avLst/>
          </a:prstGeom>
          <a:noFill/>
        </p:spPr>
        <p:txBody>
          <a:bodyPr wrap="none" rtlCol="0">
            <a:spAutoFit/>
          </a:bodyPr>
          <a:lstStyle/>
          <a:p>
            <a:pPr algn="ctr"/>
            <a:r>
              <a:rPr lang="en-GB" sz="3600" b="1" dirty="0"/>
              <a:t>CIT2C23</a:t>
            </a:r>
          </a:p>
          <a:p>
            <a:pPr algn="ctr"/>
            <a:r>
              <a:rPr lang="en-GB" sz="3600" b="1" dirty="0"/>
              <a:t>Agile Methodology &amp; Design Thinking</a:t>
            </a:r>
          </a:p>
          <a:p>
            <a:pPr algn="ctr"/>
            <a:endParaRPr lang="en-GB" sz="2800" b="1" dirty="0">
              <a:solidFill>
                <a:schemeClr val="accent1"/>
              </a:solidFill>
            </a:endParaRPr>
          </a:p>
          <a:p>
            <a:pPr algn="ctr"/>
            <a:r>
              <a:rPr lang="en-GB" sz="2800" b="1" dirty="0">
                <a:solidFill>
                  <a:schemeClr val="accent1"/>
                </a:solidFill>
              </a:rPr>
              <a:t>Case Study: Prototype (30%)</a:t>
            </a:r>
          </a:p>
        </p:txBody>
      </p:sp>
      <p:sp>
        <p:nvSpPr>
          <p:cNvPr id="6" name="TextBox 5">
            <a:extLst>
              <a:ext uri="{FF2B5EF4-FFF2-40B4-BE49-F238E27FC236}">
                <a16:creationId xmlns:a16="http://schemas.microsoft.com/office/drawing/2014/main" id="{D8258169-E062-40F0-8371-2EA35A7D9BA1}"/>
              </a:ext>
            </a:extLst>
          </p:cNvPr>
          <p:cNvSpPr txBox="1"/>
          <p:nvPr/>
        </p:nvSpPr>
        <p:spPr>
          <a:xfrm>
            <a:off x="1092837" y="4860150"/>
            <a:ext cx="9096866" cy="1631216"/>
          </a:xfrm>
          <a:prstGeom prst="rect">
            <a:avLst/>
          </a:prstGeom>
          <a:noFill/>
        </p:spPr>
        <p:txBody>
          <a:bodyPr wrap="square" rtlCol="0">
            <a:spAutoFit/>
          </a:bodyPr>
          <a:lstStyle/>
          <a:p>
            <a:pPr marL="285750" indent="-285750">
              <a:buFont typeface="Arial" panose="020B0604020202020204" pitchFamily="34" charset="0"/>
              <a:buChar char="•"/>
            </a:pPr>
            <a:r>
              <a:rPr lang="en-SG" sz="2000" dirty="0"/>
              <a:t>Student Name (Admin No.):</a:t>
            </a:r>
          </a:p>
          <a:p>
            <a:pPr marL="285750" indent="-285750">
              <a:buFont typeface="Arial" panose="020B0604020202020204" pitchFamily="34" charset="0"/>
              <a:buChar char="•"/>
            </a:pPr>
            <a:r>
              <a:rPr lang="en-SG" sz="2000" dirty="0"/>
              <a:t>Tutorial Group: </a:t>
            </a:r>
          </a:p>
          <a:p>
            <a:pPr marL="285750" indent="-285750">
              <a:buFont typeface="Arial" panose="020B0604020202020204" pitchFamily="34" charset="0"/>
              <a:buChar char="•"/>
            </a:pPr>
            <a:r>
              <a:rPr lang="en-SG" sz="2000" dirty="0"/>
              <a:t>Tutor:</a:t>
            </a:r>
          </a:p>
          <a:p>
            <a:pPr marL="285750" indent="-285750">
              <a:buFont typeface="Arial" panose="020B0604020202020204" pitchFamily="34" charset="0"/>
              <a:buChar char="•"/>
            </a:pPr>
            <a:r>
              <a:rPr lang="en-SG" sz="2000" dirty="0"/>
              <a:t>Submission Date: </a:t>
            </a:r>
          </a:p>
          <a:p>
            <a:pPr marL="285750" indent="-285750">
              <a:buFont typeface="Arial" panose="020B0604020202020204" pitchFamily="34" charset="0"/>
              <a:buChar char="•"/>
            </a:pPr>
            <a:endParaRPr lang="en-GB" sz="2000" dirty="0"/>
          </a:p>
        </p:txBody>
      </p:sp>
    </p:spTree>
    <p:extLst>
      <p:ext uri="{BB962C8B-B14F-4D97-AF65-F5344CB8AC3E}">
        <p14:creationId xmlns:p14="http://schemas.microsoft.com/office/powerpoint/2010/main" val="413102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B3EB9-BFD8-6AA6-A2C8-B9C814C81C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C6554D-D590-3CD6-31C0-2F91FD6B2ED7}"/>
              </a:ext>
            </a:extLst>
          </p:cNvPr>
          <p:cNvSpPr>
            <a:spLocks noGrp="1"/>
          </p:cNvSpPr>
          <p:nvPr>
            <p:ph type="title"/>
          </p:nvPr>
        </p:nvSpPr>
        <p:spPr/>
        <p:txBody>
          <a:bodyPr>
            <a:normAutofit/>
          </a:bodyPr>
          <a:lstStyle/>
          <a:p>
            <a:pPr marL="342900" indent="-342900">
              <a:buFont typeface="Arial" panose="020B0604020202020204" pitchFamily="34" charset="0"/>
              <a:buAutoNum type="arabicPeriod" startAt="3"/>
            </a:pPr>
            <a:r>
              <a:rPr lang="en-US" sz="3600" b="1" kern="1200" dirty="0"/>
              <a:t>User Testing Effectiveness and Impact  (30 marks)</a:t>
            </a:r>
          </a:p>
        </p:txBody>
      </p:sp>
      <p:sp>
        <p:nvSpPr>
          <p:cNvPr id="3" name="TextBox 2">
            <a:extLst>
              <a:ext uri="{FF2B5EF4-FFF2-40B4-BE49-F238E27FC236}">
                <a16:creationId xmlns:a16="http://schemas.microsoft.com/office/drawing/2014/main" id="{44A5C5D4-CC43-E32D-8ED6-19BE890C8D90}"/>
              </a:ext>
            </a:extLst>
          </p:cNvPr>
          <p:cNvSpPr txBox="1"/>
          <p:nvPr/>
        </p:nvSpPr>
        <p:spPr>
          <a:xfrm>
            <a:off x="959582" y="1136178"/>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
        <p:nvSpPr>
          <p:cNvPr id="5" name="TextBox 4">
            <a:extLst>
              <a:ext uri="{FF2B5EF4-FFF2-40B4-BE49-F238E27FC236}">
                <a16:creationId xmlns:a16="http://schemas.microsoft.com/office/drawing/2014/main" id="{6FAE02E2-261B-CCEC-FD79-C790450872B1}"/>
              </a:ext>
            </a:extLst>
          </p:cNvPr>
          <p:cNvSpPr txBox="1"/>
          <p:nvPr/>
        </p:nvSpPr>
        <p:spPr>
          <a:xfrm>
            <a:off x="959582" y="1413177"/>
            <a:ext cx="10272836" cy="1703030"/>
          </a:xfrm>
          <a:prstGeom prst="rect">
            <a:avLst/>
          </a:prstGeom>
          <a:noFill/>
        </p:spPr>
        <p:txBody>
          <a:bodyPr wrap="square">
            <a:spAutoFit/>
          </a:bodyPr>
          <a:lstStyle/>
          <a:p>
            <a:pPr marL="0" marR="0" algn="just">
              <a:lnSpc>
                <a:spcPct val="150000"/>
              </a:lnSpc>
            </a:pPr>
            <a:r>
              <a:rPr lang="en-US" sz="1800" dirty="0">
                <a:effectLst/>
                <a:latin typeface="Arial" panose="020B0604020202020204" pitchFamily="34" charset="0"/>
                <a:ea typeface="SimSun" panose="02010600030101010101" pitchFamily="2" charset="-122"/>
                <a:cs typeface="Times New Roman" panose="02020603050405020304" pitchFamily="18" charset="0"/>
              </a:rPr>
              <a:t>Conduct prototype testing and use a </a:t>
            </a:r>
            <a:r>
              <a:rPr lang="en-US" sz="1800" b="1" dirty="0">
                <a:effectLst/>
                <a:latin typeface="Arial" panose="020B0604020202020204" pitchFamily="34" charset="0"/>
                <a:ea typeface="SimSun" panose="02010600030101010101" pitchFamily="2" charset="-122"/>
                <a:cs typeface="Times New Roman" panose="02020603050405020304" pitchFamily="18" charset="0"/>
              </a:rPr>
              <a:t>Feedback Capture Grid </a:t>
            </a:r>
            <a:r>
              <a:rPr lang="en-US" sz="1800" dirty="0">
                <a:effectLst/>
                <a:latin typeface="Arial" panose="020B0604020202020204" pitchFamily="34" charset="0"/>
                <a:ea typeface="SimSun" panose="02010600030101010101" pitchFamily="2" charset="-122"/>
                <a:cs typeface="Times New Roman" panose="02020603050405020304" pitchFamily="18" charset="0"/>
              </a:rPr>
              <a:t>to gather user feedback.</a:t>
            </a:r>
          </a:p>
          <a:p>
            <a:pPr marL="0" marR="0" algn="just">
              <a:lnSpc>
                <a:spcPct val="150000"/>
              </a:lnSpc>
            </a:pPr>
            <a:endParaRPr lang="en-US" sz="1800" dirty="0">
              <a:effectLst/>
              <a:latin typeface="Arial" panose="020B0604020202020204" pitchFamily="34" charset="0"/>
              <a:ea typeface="SimSun" panose="02010600030101010101" pitchFamily="2" charset="-122"/>
              <a:cs typeface="Times New Roman" panose="02020603050405020304" pitchFamily="18" charset="0"/>
            </a:endParaRPr>
          </a:p>
          <a:p>
            <a:pPr marL="0" marR="0" algn="just">
              <a:lnSpc>
                <a:spcPct val="150000"/>
              </a:lnSpc>
            </a:pPr>
            <a:r>
              <a:rPr lang="en-US" sz="1800" dirty="0">
                <a:effectLst/>
                <a:latin typeface="Arial" panose="020B0604020202020204" pitchFamily="34" charset="0"/>
                <a:ea typeface="SimSun" panose="02010600030101010101" pitchFamily="2" charset="-122"/>
                <a:cs typeface="Times New Roman" panose="02020603050405020304" pitchFamily="18" charset="0"/>
              </a:rPr>
              <a:t>Summarize the results of your prototype testing (videos and notes), including any necessary revisions or improvements. (Rank feedback comments and next steps).</a:t>
            </a:r>
          </a:p>
        </p:txBody>
      </p:sp>
    </p:spTree>
    <p:extLst>
      <p:ext uri="{BB962C8B-B14F-4D97-AF65-F5344CB8AC3E}">
        <p14:creationId xmlns:p14="http://schemas.microsoft.com/office/powerpoint/2010/main" val="3958972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40542-B5BA-7EF6-89EC-E2C857A33C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EE75F8-3AAB-D9EA-88BA-D5440557D0E1}"/>
              </a:ext>
            </a:extLst>
          </p:cNvPr>
          <p:cNvSpPr>
            <a:spLocks noGrp="1"/>
          </p:cNvSpPr>
          <p:nvPr>
            <p:ph type="title"/>
          </p:nvPr>
        </p:nvSpPr>
        <p:spPr/>
        <p:txBody>
          <a:bodyPr>
            <a:normAutofit/>
          </a:bodyPr>
          <a:lstStyle/>
          <a:p>
            <a:pPr marL="342900" indent="-342900">
              <a:buFont typeface="Arial" panose="020B0604020202020204" pitchFamily="34" charset="0"/>
              <a:buAutoNum type="arabicPeriod" startAt="3"/>
            </a:pPr>
            <a:r>
              <a:rPr lang="en-US" sz="3600" b="1" kern="1200" dirty="0"/>
              <a:t>User Testing Effectiveness and Impact  (30 marks)</a:t>
            </a:r>
          </a:p>
        </p:txBody>
      </p:sp>
      <p:sp>
        <p:nvSpPr>
          <p:cNvPr id="3" name="TextBox 2">
            <a:extLst>
              <a:ext uri="{FF2B5EF4-FFF2-40B4-BE49-F238E27FC236}">
                <a16:creationId xmlns:a16="http://schemas.microsoft.com/office/drawing/2014/main" id="{2AC51E37-92E2-164A-625E-BE1B2AC0710B}"/>
              </a:ext>
            </a:extLst>
          </p:cNvPr>
          <p:cNvSpPr txBox="1"/>
          <p:nvPr/>
        </p:nvSpPr>
        <p:spPr>
          <a:xfrm>
            <a:off x="959582" y="1136178"/>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graphicFrame>
        <p:nvGraphicFramePr>
          <p:cNvPr id="9" name="Table 8">
            <a:extLst>
              <a:ext uri="{FF2B5EF4-FFF2-40B4-BE49-F238E27FC236}">
                <a16:creationId xmlns:a16="http://schemas.microsoft.com/office/drawing/2014/main" id="{E448B190-7782-3BF0-8ABC-209467F4649D}"/>
              </a:ext>
            </a:extLst>
          </p:cNvPr>
          <p:cNvGraphicFramePr>
            <a:graphicFrameLocks noGrp="1"/>
          </p:cNvGraphicFramePr>
          <p:nvPr>
            <p:extLst>
              <p:ext uri="{D42A27DB-BD31-4B8C-83A1-F6EECF244321}">
                <p14:modId xmlns:p14="http://schemas.microsoft.com/office/powerpoint/2010/main" val="2636529219"/>
              </p:ext>
            </p:extLst>
          </p:nvPr>
        </p:nvGraphicFramePr>
        <p:xfrm>
          <a:off x="739302" y="1955962"/>
          <a:ext cx="10556441" cy="3609944"/>
        </p:xfrm>
        <a:graphic>
          <a:graphicData uri="http://schemas.openxmlformats.org/drawingml/2006/table">
            <a:tbl>
              <a:tblPr firstRow="1" firstCol="1" bandRow="1">
                <a:tableStyleId>{5940675A-B579-460E-94D1-54222C63F5DA}</a:tableStyleId>
              </a:tblPr>
              <a:tblGrid>
                <a:gridCol w="5277664">
                  <a:extLst>
                    <a:ext uri="{9D8B030D-6E8A-4147-A177-3AD203B41FA5}">
                      <a16:colId xmlns:a16="http://schemas.microsoft.com/office/drawing/2014/main" val="2726707367"/>
                    </a:ext>
                  </a:extLst>
                </a:gridCol>
                <a:gridCol w="5278777">
                  <a:extLst>
                    <a:ext uri="{9D8B030D-6E8A-4147-A177-3AD203B41FA5}">
                      <a16:colId xmlns:a16="http://schemas.microsoft.com/office/drawing/2014/main" val="1133503653"/>
                    </a:ext>
                  </a:extLst>
                </a:gridCol>
              </a:tblGrid>
              <a:tr h="2001542">
                <a:tc>
                  <a:txBody>
                    <a:bodyPr/>
                    <a:lstStyle/>
                    <a:p>
                      <a:pPr marL="0" marR="118745" algn="ctr">
                        <a:lnSpc>
                          <a:spcPct val="150000"/>
                        </a:lnSpc>
                      </a:pPr>
                      <a:r>
                        <a:rPr lang="en-SG" sz="800" b="1" kern="1400" cap="all" dirty="0">
                          <a:effectLst/>
                        </a:rPr>
                        <a:t>Like</a:t>
                      </a:r>
                      <a:endParaRPr lang="en-US" sz="800" b="1" dirty="0">
                        <a:effectLst/>
                      </a:endParaRPr>
                    </a:p>
                    <a:p>
                      <a:pPr marL="0" marR="118745" algn="ctr">
                        <a:lnSpc>
                          <a:spcPct val="150000"/>
                        </a:lnSpc>
                      </a:pPr>
                      <a:r>
                        <a:rPr lang="en-US" sz="800" b="1" kern="1400" dirty="0">
                          <a:effectLst/>
                        </a:rPr>
                        <a:t>THINGS THAT THE USERS LIKE</a:t>
                      </a:r>
                      <a:endParaRPr lang="en-US" sz="800" b="1" dirty="0">
                        <a:effectLst/>
                      </a:endParaRPr>
                    </a:p>
                    <a:p>
                      <a:pPr marL="0" marR="118745" algn="just">
                        <a:lnSpc>
                          <a:spcPct val="150000"/>
                        </a:lnSpc>
                      </a:pPr>
                      <a:r>
                        <a:rPr lang="en-SG" sz="800" kern="1400" cap="all" dirty="0">
                          <a:effectLst/>
                        </a:rPr>
                        <a:t> </a:t>
                      </a:r>
                      <a:endParaRPr lang="en-US" sz="800" dirty="0">
                        <a:effectLst/>
                      </a:endParaRPr>
                    </a:p>
                  </a:txBody>
                  <a:tcPr marL="16453" marR="16453" marT="0" marB="0"/>
                </a:tc>
                <a:tc>
                  <a:txBody>
                    <a:bodyPr/>
                    <a:lstStyle/>
                    <a:p>
                      <a:pPr marL="0" marR="118745" algn="ctr">
                        <a:lnSpc>
                          <a:spcPct val="150000"/>
                        </a:lnSpc>
                      </a:pPr>
                      <a:r>
                        <a:rPr lang="en-SG" sz="800" b="1" kern="1400" cap="all" dirty="0">
                          <a:effectLst/>
                        </a:rPr>
                        <a:t>Wishes</a:t>
                      </a:r>
                      <a:endParaRPr lang="en-US" sz="800" b="1" dirty="0">
                        <a:effectLst/>
                      </a:endParaRPr>
                    </a:p>
                    <a:p>
                      <a:pPr marL="0" marR="118745" algn="ctr">
                        <a:lnSpc>
                          <a:spcPct val="150000"/>
                        </a:lnSpc>
                      </a:pPr>
                      <a:r>
                        <a:rPr lang="en-SG" sz="800" b="1" kern="1400" cap="all" dirty="0">
                          <a:effectLst/>
                        </a:rPr>
                        <a:t>Things that can be improved </a:t>
                      </a:r>
                      <a:endParaRPr lang="en-US" sz="800" b="1" dirty="0">
                        <a:effectLst/>
                      </a:endParaRPr>
                    </a:p>
                    <a:p>
                      <a:pPr marL="0" marR="118745" algn="just">
                        <a:lnSpc>
                          <a:spcPct val="150000"/>
                        </a:lnSpc>
                      </a:pPr>
                      <a:r>
                        <a:rPr lang="en-SG" sz="800" kern="1400" cap="all" dirty="0">
                          <a:effectLst/>
                        </a:rPr>
                        <a:t> </a:t>
                      </a:r>
                      <a:endParaRPr lang="en-US" sz="800" dirty="0">
                        <a:effectLst/>
                      </a:endParaRPr>
                    </a:p>
                  </a:txBody>
                  <a:tcPr marL="16453" marR="16453" marT="0" marB="0"/>
                </a:tc>
                <a:extLst>
                  <a:ext uri="{0D108BD9-81ED-4DB2-BD59-A6C34878D82A}">
                    <a16:rowId xmlns:a16="http://schemas.microsoft.com/office/drawing/2014/main" val="2983846794"/>
                  </a:ext>
                </a:extLst>
              </a:tr>
              <a:tr h="1608402">
                <a:tc>
                  <a:txBody>
                    <a:bodyPr/>
                    <a:lstStyle/>
                    <a:p>
                      <a:pPr marL="0" marR="118745" algn="ctr">
                        <a:lnSpc>
                          <a:spcPct val="150000"/>
                        </a:lnSpc>
                      </a:pPr>
                      <a:r>
                        <a:rPr lang="en-SG" sz="800" b="1" kern="1400" cap="all" dirty="0">
                          <a:effectLst/>
                        </a:rPr>
                        <a:t>Questions</a:t>
                      </a:r>
                      <a:br>
                        <a:rPr lang="en-SG" sz="800" b="1" kern="1400" cap="all" dirty="0">
                          <a:effectLst/>
                        </a:rPr>
                      </a:br>
                      <a:r>
                        <a:rPr lang="en-SG" sz="800" b="1" kern="1400" cap="all" dirty="0">
                          <a:effectLst/>
                        </a:rPr>
                        <a:t>Questions that have arisen</a:t>
                      </a:r>
                      <a:endParaRPr lang="en-US" sz="800" b="1" dirty="0">
                        <a:effectLst/>
                      </a:endParaRPr>
                    </a:p>
                    <a:p>
                      <a:pPr marL="0" marR="118745" algn="just">
                        <a:lnSpc>
                          <a:spcPct val="150000"/>
                        </a:lnSpc>
                      </a:pPr>
                      <a:r>
                        <a:rPr lang="en-SG" sz="800" kern="1400" cap="all" dirty="0">
                          <a:effectLst/>
                        </a:rPr>
                        <a:t> </a:t>
                      </a:r>
                      <a:endParaRPr lang="en-US" sz="800" dirty="0">
                        <a:effectLst/>
                      </a:endParaRPr>
                    </a:p>
                    <a:p>
                      <a:pPr marL="0" marR="118745" algn="just">
                        <a:lnSpc>
                          <a:spcPct val="150000"/>
                        </a:lnSpc>
                      </a:pPr>
                      <a:r>
                        <a:rPr lang="en-SG" sz="800" kern="1400" cap="all" dirty="0">
                          <a:effectLst/>
                        </a:rPr>
                        <a:t> </a:t>
                      </a:r>
                      <a:endParaRPr lang="en-US" sz="800" dirty="0">
                        <a:effectLst/>
                        <a:latin typeface="Arial" panose="020B0604020202020204" pitchFamily="34" charset="0"/>
                        <a:ea typeface="SimSun" panose="02010600030101010101" pitchFamily="2" charset="-122"/>
                        <a:cs typeface="Times New Roman" panose="02020603050405020304" pitchFamily="18" charset="0"/>
                      </a:endParaRPr>
                    </a:p>
                  </a:txBody>
                  <a:tcPr marL="16453" marR="16453" marT="0" marB="0"/>
                </a:tc>
                <a:tc>
                  <a:txBody>
                    <a:bodyPr/>
                    <a:lstStyle/>
                    <a:p>
                      <a:pPr marL="0" marR="118745" algn="ctr">
                        <a:lnSpc>
                          <a:spcPct val="150000"/>
                        </a:lnSpc>
                      </a:pPr>
                      <a:r>
                        <a:rPr lang="en-SG" sz="800" b="1" kern="1400" cap="all" dirty="0">
                          <a:effectLst/>
                        </a:rPr>
                        <a:t>Ideas</a:t>
                      </a:r>
                      <a:endParaRPr lang="en-US" sz="800" b="1" dirty="0">
                        <a:effectLst/>
                      </a:endParaRPr>
                    </a:p>
                    <a:p>
                      <a:pPr marL="0" marR="118745" algn="ctr">
                        <a:lnSpc>
                          <a:spcPct val="150000"/>
                        </a:lnSpc>
                      </a:pPr>
                      <a:r>
                        <a:rPr lang="en-SG" sz="800" b="1" kern="1400" cap="all" dirty="0">
                          <a:effectLst/>
                        </a:rPr>
                        <a:t>Ideas that have arisen from the experience</a:t>
                      </a:r>
                      <a:endParaRPr lang="en-US" sz="800" b="1" dirty="0">
                        <a:effectLst/>
                      </a:endParaRPr>
                    </a:p>
                    <a:p>
                      <a:pPr marL="0" marR="118745" algn="just">
                        <a:lnSpc>
                          <a:spcPct val="150000"/>
                        </a:lnSpc>
                      </a:pPr>
                      <a:r>
                        <a:rPr lang="en-SG" sz="800" kern="1400" dirty="0">
                          <a:effectLst/>
                        </a:rPr>
                        <a:t> </a:t>
                      </a:r>
                      <a:endParaRPr lang="en-US" sz="800" dirty="0">
                        <a:effectLst/>
                      </a:endParaRPr>
                    </a:p>
                    <a:p>
                      <a:pPr marL="0" marR="118745" algn="just">
                        <a:lnSpc>
                          <a:spcPct val="150000"/>
                        </a:lnSpc>
                      </a:pPr>
                      <a:r>
                        <a:rPr lang="en-SG" sz="800" kern="1400" cap="all" dirty="0">
                          <a:effectLst/>
                        </a:rPr>
                        <a:t> </a:t>
                      </a:r>
                      <a:endParaRPr lang="en-US" sz="800" dirty="0">
                        <a:effectLst/>
                        <a:latin typeface="Arial" panose="020B0604020202020204" pitchFamily="34" charset="0"/>
                        <a:ea typeface="SimSun" panose="02010600030101010101" pitchFamily="2" charset="-122"/>
                        <a:cs typeface="Times New Roman" panose="02020603050405020304" pitchFamily="18" charset="0"/>
                      </a:endParaRPr>
                    </a:p>
                  </a:txBody>
                  <a:tcPr marL="16453" marR="16453" marT="0" marB="0"/>
                </a:tc>
                <a:extLst>
                  <a:ext uri="{0D108BD9-81ED-4DB2-BD59-A6C34878D82A}">
                    <a16:rowId xmlns:a16="http://schemas.microsoft.com/office/drawing/2014/main" val="3606289128"/>
                  </a:ext>
                </a:extLst>
              </a:tr>
            </a:tbl>
          </a:graphicData>
        </a:graphic>
      </p:graphicFrame>
      <p:sp>
        <p:nvSpPr>
          <p:cNvPr id="10" name="TextBox 9">
            <a:extLst>
              <a:ext uri="{FF2B5EF4-FFF2-40B4-BE49-F238E27FC236}">
                <a16:creationId xmlns:a16="http://schemas.microsoft.com/office/drawing/2014/main" id="{832FFE6E-4BFE-92AB-0AD8-9B0CAFC89C76}"/>
              </a:ext>
            </a:extLst>
          </p:cNvPr>
          <p:cNvSpPr txBox="1"/>
          <p:nvPr/>
        </p:nvSpPr>
        <p:spPr>
          <a:xfrm>
            <a:off x="855133" y="1499903"/>
            <a:ext cx="7068795" cy="369332"/>
          </a:xfrm>
          <a:prstGeom prst="rect">
            <a:avLst/>
          </a:prstGeom>
          <a:noFill/>
        </p:spPr>
        <p:txBody>
          <a:bodyPr wrap="none" rtlCol="0">
            <a:spAutoFit/>
          </a:bodyPr>
          <a:lstStyle/>
          <a:p>
            <a:r>
              <a:rPr lang="en-US" dirty="0"/>
              <a:t>Feedback Capture Grid </a:t>
            </a:r>
            <a:r>
              <a:rPr lang="en-US" dirty="0">
                <a:solidFill>
                  <a:srgbClr val="FF0000"/>
                </a:solidFill>
                <a:hlinkClick r:id="rId2" action="ppaction://hlinksldjump"/>
              </a:rPr>
              <a:t>(Note: An example is provided in the next section)</a:t>
            </a:r>
            <a:r>
              <a:rPr lang="en-US" dirty="0"/>
              <a:t> </a:t>
            </a:r>
          </a:p>
        </p:txBody>
      </p:sp>
    </p:spTree>
    <p:extLst>
      <p:ext uri="{BB962C8B-B14F-4D97-AF65-F5344CB8AC3E}">
        <p14:creationId xmlns:p14="http://schemas.microsoft.com/office/powerpoint/2010/main" val="306841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1107B-E461-4CC6-AAAC-FE68831D40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3A412B-FCFE-4B7A-197C-DB9D9FFCF577}"/>
              </a:ext>
            </a:extLst>
          </p:cNvPr>
          <p:cNvSpPr>
            <a:spLocks noGrp="1"/>
          </p:cNvSpPr>
          <p:nvPr>
            <p:ph type="title"/>
          </p:nvPr>
        </p:nvSpPr>
        <p:spPr/>
        <p:txBody>
          <a:bodyPr>
            <a:normAutofit/>
          </a:bodyPr>
          <a:lstStyle/>
          <a:p>
            <a:pPr marL="342900" indent="-342900">
              <a:buFont typeface="Arial" panose="020B0604020202020204" pitchFamily="34" charset="0"/>
              <a:buAutoNum type="arabicPeriod" startAt="3"/>
            </a:pPr>
            <a:r>
              <a:rPr lang="en-US" sz="3600" b="1" kern="1200" dirty="0"/>
              <a:t>User Testing Effectiveness and Impact  (30 marks)</a:t>
            </a:r>
          </a:p>
        </p:txBody>
      </p:sp>
      <p:sp>
        <p:nvSpPr>
          <p:cNvPr id="3" name="TextBox 2">
            <a:extLst>
              <a:ext uri="{FF2B5EF4-FFF2-40B4-BE49-F238E27FC236}">
                <a16:creationId xmlns:a16="http://schemas.microsoft.com/office/drawing/2014/main" id="{AF22B358-BA5A-06FC-90F5-5102720571A6}"/>
              </a:ext>
            </a:extLst>
          </p:cNvPr>
          <p:cNvSpPr txBox="1"/>
          <p:nvPr/>
        </p:nvSpPr>
        <p:spPr>
          <a:xfrm>
            <a:off x="959582" y="1136178"/>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
        <p:nvSpPr>
          <p:cNvPr id="5" name="TextBox 4">
            <a:extLst>
              <a:ext uri="{FF2B5EF4-FFF2-40B4-BE49-F238E27FC236}">
                <a16:creationId xmlns:a16="http://schemas.microsoft.com/office/drawing/2014/main" id="{510F7EA3-35D4-0A6E-0DFA-71704CFC990D}"/>
              </a:ext>
            </a:extLst>
          </p:cNvPr>
          <p:cNvSpPr txBox="1"/>
          <p:nvPr/>
        </p:nvSpPr>
        <p:spPr>
          <a:xfrm>
            <a:off x="959582" y="1413177"/>
            <a:ext cx="10272836" cy="2949525"/>
          </a:xfrm>
          <a:prstGeom prst="rect">
            <a:avLst/>
          </a:prstGeom>
          <a:noFill/>
        </p:spPr>
        <p:txBody>
          <a:bodyPr wrap="square">
            <a:spAutoFit/>
          </a:bodyPr>
          <a:lstStyle/>
          <a:p>
            <a:pPr marL="0" marR="0" algn="just">
              <a:lnSpc>
                <a:spcPct val="150000"/>
              </a:lnSpc>
            </a:pPr>
            <a:r>
              <a:rPr lang="en-US" sz="1800" dirty="0">
                <a:effectLst/>
                <a:latin typeface="Arial" panose="020B0604020202020204" pitchFamily="34" charset="0"/>
                <a:ea typeface="SimSun" panose="02010600030101010101" pitchFamily="2" charset="-122"/>
                <a:cs typeface="Times New Roman" panose="02020603050405020304" pitchFamily="18" charset="0"/>
              </a:rPr>
              <a:t>Summarize the results of your prototype testing (videos and notes), including any necessary revisions or improvements. (Rank feedback comments and next steps).</a:t>
            </a:r>
          </a:p>
          <a:p>
            <a:pPr marL="0" marR="0" algn="just">
              <a:lnSpc>
                <a:spcPct val="150000"/>
              </a:lnSpc>
            </a:pPr>
            <a:r>
              <a:rPr lang="en-US" sz="1800" dirty="0">
                <a:effectLst/>
                <a:latin typeface="Arial" panose="020B0604020202020204" pitchFamily="34" charset="0"/>
                <a:ea typeface="SimSun" panose="02010600030101010101" pitchFamily="2" charset="-122"/>
                <a:cs typeface="Times New Roman" panose="02020603050405020304" pitchFamily="18" charset="0"/>
              </a:rPr>
              <a:t>Include the following:</a:t>
            </a:r>
            <a:endParaRPr lang="en-US" dirty="0">
              <a:latin typeface="Arial" panose="020B0604020202020204" pitchFamily="34" charset="0"/>
              <a:ea typeface="SimSun" panose="02010600030101010101" pitchFamily="2" charset="-122"/>
              <a:cs typeface="Times New Roman" panose="02020603050405020304" pitchFamily="18" charset="0"/>
            </a:endParaRPr>
          </a:p>
          <a:p>
            <a:pPr marL="285750" marR="0" indent="-285750" algn="just">
              <a:lnSpc>
                <a:spcPct val="150000"/>
              </a:lnSpc>
              <a:buFont typeface="Arial" panose="020B0604020202020204" pitchFamily="34" charset="0"/>
              <a:buChar char="•"/>
            </a:pPr>
            <a:r>
              <a:rPr lang="en-US" sz="1800" dirty="0">
                <a:effectLst/>
                <a:latin typeface="Arial" panose="020B0604020202020204" pitchFamily="34" charset="0"/>
                <a:ea typeface="SimSun" panose="02010600030101010101" pitchFamily="2" charset="-122"/>
                <a:cs typeface="Times New Roman" panose="02020603050405020304" pitchFamily="18" charset="0"/>
              </a:rPr>
              <a:t>Videos or detailed notes of user feedback</a:t>
            </a:r>
            <a:endParaRPr lang="en-US" dirty="0">
              <a:latin typeface="Arial" panose="020B0604020202020204" pitchFamily="34" charset="0"/>
              <a:ea typeface="SimSun" panose="02010600030101010101" pitchFamily="2" charset="-122"/>
              <a:cs typeface="Times New Roman" panose="02020603050405020304" pitchFamily="18" charset="0"/>
            </a:endParaRPr>
          </a:p>
          <a:p>
            <a:pPr marL="285750" marR="0" indent="-285750" algn="just">
              <a:lnSpc>
                <a:spcPct val="150000"/>
              </a:lnSpc>
              <a:buFont typeface="Arial" panose="020B0604020202020204" pitchFamily="34" charset="0"/>
              <a:buChar char="•"/>
            </a:pPr>
            <a:r>
              <a:rPr lang="en-US" sz="1800" dirty="0">
                <a:effectLst/>
                <a:latin typeface="Arial" panose="020B0604020202020204" pitchFamily="34" charset="0"/>
                <a:ea typeface="SimSun" panose="02010600030101010101" pitchFamily="2" charset="-122"/>
                <a:cs typeface="Times New Roman" panose="02020603050405020304" pitchFamily="18" charset="0"/>
              </a:rPr>
              <a:t>Detailed analysis of user feedback</a:t>
            </a:r>
          </a:p>
          <a:p>
            <a:pPr marL="285750" marR="0" indent="-285750" algn="just">
              <a:lnSpc>
                <a:spcPct val="150000"/>
              </a:lnSpc>
              <a:buFont typeface="Arial" panose="020B0604020202020204" pitchFamily="34" charset="0"/>
              <a:buChar char="•"/>
            </a:pPr>
            <a:r>
              <a:rPr lang="en-US" dirty="0">
                <a:latin typeface="Arial" panose="020B0604020202020204" pitchFamily="34" charset="0"/>
                <a:ea typeface="SimSun" panose="02010600030101010101" pitchFamily="2" charset="-122"/>
                <a:cs typeface="Times New Roman" panose="02020603050405020304" pitchFamily="18" charset="0"/>
              </a:rPr>
              <a:t>Key insights and actionable recommendations drawn from the feedback to improve the prototype. </a:t>
            </a:r>
            <a:endParaRPr lang="en-US" sz="1800" dirty="0">
              <a:effectLst/>
              <a:latin typeface="Arial" panose="020B060402020202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35579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E77C2-52B5-A470-8D50-2A59EB1CC121}"/>
              </a:ext>
            </a:extLst>
          </p:cNvPr>
          <p:cNvSpPr>
            <a:spLocks noGrp="1"/>
          </p:cNvSpPr>
          <p:nvPr>
            <p:ph type="title"/>
          </p:nvPr>
        </p:nvSpPr>
        <p:spPr/>
        <p:txBody>
          <a:bodyPr>
            <a:normAutofit fontScale="90000"/>
          </a:bodyPr>
          <a:lstStyle/>
          <a:p>
            <a:r>
              <a:rPr lang="en-US" b="1" dirty="0"/>
              <a:t>2</a:t>
            </a:r>
            <a:r>
              <a:rPr lang="en-US" sz="3600" b="1" dirty="0"/>
              <a:t>. Prototyping Sprint Planning in JIRA for at least 2 iterations (40 marks) – Example</a:t>
            </a:r>
            <a:endParaRPr lang="en-US" dirty="0"/>
          </a:p>
        </p:txBody>
      </p:sp>
      <p:sp>
        <p:nvSpPr>
          <p:cNvPr id="3" name="TextBox 2">
            <a:extLst>
              <a:ext uri="{FF2B5EF4-FFF2-40B4-BE49-F238E27FC236}">
                <a16:creationId xmlns:a16="http://schemas.microsoft.com/office/drawing/2014/main" id="{A8043F6D-B5CB-1300-1143-42B348591C75}"/>
              </a:ext>
            </a:extLst>
          </p:cNvPr>
          <p:cNvSpPr txBox="1"/>
          <p:nvPr/>
        </p:nvSpPr>
        <p:spPr>
          <a:xfrm>
            <a:off x="959582" y="1323409"/>
            <a:ext cx="10975744" cy="456535"/>
          </a:xfrm>
          <a:prstGeom prst="rect">
            <a:avLst/>
          </a:prstGeom>
          <a:noFill/>
        </p:spPr>
        <p:txBody>
          <a:bodyPr wrap="square">
            <a:spAutoFit/>
          </a:bodyPr>
          <a:lstStyle/>
          <a:p>
            <a:pPr marL="0" marR="0" algn="just">
              <a:lnSpc>
                <a:spcPct val="150000"/>
              </a:lnSpc>
            </a:pPr>
            <a:r>
              <a:rPr lang="en-SG" sz="1800" b="1" u="sng" dirty="0">
                <a:effectLst/>
                <a:latin typeface="Arial" panose="020B0604020202020204" pitchFamily="34" charset="0"/>
                <a:ea typeface="SimSun" panose="02010600030101010101" pitchFamily="2" charset="-122"/>
                <a:cs typeface="Times New Roman" panose="02020603050405020304" pitchFamily="18" charset="0"/>
              </a:rPr>
              <a:t>Example: Spring Planning Iteration in JIRA</a:t>
            </a:r>
            <a:r>
              <a:rPr lang="en-SG" b="1" u="sng" dirty="0">
                <a:latin typeface="Arial" panose="020B0604020202020204" pitchFamily="34" charset="0"/>
                <a:ea typeface="SimSun" panose="02010600030101010101" pitchFamily="2" charset="-122"/>
                <a:cs typeface="Times New Roman" panose="02020603050405020304" pitchFamily="18" charset="0"/>
              </a:rPr>
              <a:t> </a:t>
            </a:r>
            <a:r>
              <a:rPr lang="en-SG" sz="1800" b="1" u="sng" dirty="0">
                <a:effectLst/>
                <a:latin typeface="Arial" panose="020B0604020202020204" pitchFamily="34" charset="0"/>
                <a:ea typeface="SimSun" panose="02010600030101010101" pitchFamily="2" charset="-122"/>
                <a:cs typeface="Times New Roman" panose="02020603050405020304" pitchFamily="18" charset="0"/>
              </a:rPr>
              <a:t>with screenshots</a:t>
            </a:r>
            <a:endParaRPr lang="en-US" sz="1800" dirty="0">
              <a:effectLst/>
              <a:latin typeface="Arial" panose="020B0604020202020204" pitchFamily="34" charset="0"/>
              <a:ea typeface="SimSun" panose="02010600030101010101" pitchFamily="2" charset="-122"/>
              <a:cs typeface="Times New Roman" panose="02020603050405020304" pitchFamily="18" charset="0"/>
            </a:endParaRPr>
          </a:p>
        </p:txBody>
      </p:sp>
      <p:graphicFrame>
        <p:nvGraphicFramePr>
          <p:cNvPr id="4" name="Table 3">
            <a:extLst>
              <a:ext uri="{FF2B5EF4-FFF2-40B4-BE49-F238E27FC236}">
                <a16:creationId xmlns:a16="http://schemas.microsoft.com/office/drawing/2014/main" id="{45F359BC-1C9B-3875-B9D9-1001FA48FA6C}"/>
              </a:ext>
            </a:extLst>
          </p:cNvPr>
          <p:cNvGraphicFramePr>
            <a:graphicFrameLocks noGrp="1"/>
          </p:cNvGraphicFramePr>
          <p:nvPr>
            <p:extLst>
              <p:ext uri="{D42A27DB-BD31-4B8C-83A1-F6EECF244321}">
                <p14:modId xmlns:p14="http://schemas.microsoft.com/office/powerpoint/2010/main" val="470301886"/>
              </p:ext>
            </p:extLst>
          </p:nvPr>
        </p:nvGraphicFramePr>
        <p:xfrm>
          <a:off x="935220" y="1926197"/>
          <a:ext cx="10658111" cy="4195470"/>
        </p:xfrm>
        <a:graphic>
          <a:graphicData uri="http://schemas.openxmlformats.org/drawingml/2006/table">
            <a:tbl>
              <a:tblPr firstRow="1" firstCol="1" bandRow="1">
                <a:tableStyleId>{5940675A-B579-460E-94D1-54222C63F5DA}</a:tableStyleId>
              </a:tblPr>
              <a:tblGrid>
                <a:gridCol w="10658111">
                  <a:extLst>
                    <a:ext uri="{9D8B030D-6E8A-4147-A177-3AD203B41FA5}">
                      <a16:colId xmlns:a16="http://schemas.microsoft.com/office/drawing/2014/main" val="3470468660"/>
                    </a:ext>
                  </a:extLst>
                </a:gridCol>
              </a:tblGrid>
              <a:tr h="610352">
                <a:tc>
                  <a:txBody>
                    <a:bodyPr/>
                    <a:lstStyle/>
                    <a:p>
                      <a:pPr marL="0" marR="0" algn="l">
                        <a:lnSpc>
                          <a:spcPct val="150000"/>
                        </a:lnSpc>
                      </a:pPr>
                      <a:r>
                        <a:rPr lang="en-US" sz="1200" b="1" kern="1400" dirty="0">
                          <a:effectLst/>
                        </a:rPr>
                        <a:t>Sprint Iteration 1</a:t>
                      </a: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51412240"/>
                  </a:ext>
                </a:extLst>
              </a:tr>
              <a:tr h="3585118">
                <a:tc>
                  <a:txBody>
                    <a:bodyPr/>
                    <a:lstStyle/>
                    <a:p>
                      <a:pPr marL="0" marR="0" algn="l">
                        <a:lnSpc>
                          <a:spcPct val="150000"/>
                        </a:lnSpc>
                      </a:pPr>
                      <a:r>
                        <a:rPr lang="en-US" sz="1200" b="1" kern="1400" dirty="0">
                          <a:effectLst/>
                        </a:rPr>
                        <a:t>Screenshot(s) of sprint overview</a:t>
                      </a: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667670"/>
                  </a:ext>
                </a:extLst>
              </a:tr>
            </a:tbl>
          </a:graphicData>
        </a:graphic>
      </p:graphicFrame>
      <p:pic>
        <p:nvPicPr>
          <p:cNvPr id="5" name="Picture 4">
            <a:extLst>
              <a:ext uri="{FF2B5EF4-FFF2-40B4-BE49-F238E27FC236}">
                <a16:creationId xmlns:a16="http://schemas.microsoft.com/office/drawing/2014/main" id="{E4FAA28F-6CDD-D876-EAD5-F55F5B8CCB3F}"/>
              </a:ext>
            </a:extLst>
          </p:cNvPr>
          <p:cNvPicPr>
            <a:picLocks noChangeAspect="1"/>
          </p:cNvPicPr>
          <p:nvPr/>
        </p:nvPicPr>
        <p:blipFill>
          <a:blip r:embed="rId2"/>
          <a:stretch>
            <a:fillRect/>
          </a:stretch>
        </p:blipFill>
        <p:spPr>
          <a:xfrm>
            <a:off x="6544977" y="1996779"/>
            <a:ext cx="4524075" cy="4054306"/>
          </a:xfrm>
          <a:prstGeom prst="rect">
            <a:avLst/>
          </a:prstGeom>
          <a:ln>
            <a:solidFill>
              <a:schemeClr val="tx1"/>
            </a:solidFill>
          </a:ln>
        </p:spPr>
      </p:pic>
    </p:spTree>
    <p:extLst>
      <p:ext uri="{BB962C8B-B14F-4D97-AF65-F5344CB8AC3E}">
        <p14:creationId xmlns:p14="http://schemas.microsoft.com/office/powerpoint/2010/main" val="3175555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FA999-FF8D-3E05-FE38-3606CCE503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E8054F-81A2-3D95-11B9-9A9EBACB9947}"/>
              </a:ext>
            </a:extLst>
          </p:cNvPr>
          <p:cNvSpPr>
            <a:spLocks noGrp="1"/>
          </p:cNvSpPr>
          <p:nvPr>
            <p:ph type="title"/>
          </p:nvPr>
        </p:nvSpPr>
        <p:spPr/>
        <p:txBody>
          <a:bodyPr>
            <a:normAutofit fontScale="90000"/>
          </a:bodyPr>
          <a:lstStyle/>
          <a:p>
            <a:r>
              <a:rPr lang="en-US" b="1" dirty="0"/>
              <a:t>2</a:t>
            </a:r>
            <a:r>
              <a:rPr lang="en-US" sz="3600" b="1" dirty="0"/>
              <a:t>. Prototyping Sprint Planning in JIRA for at least 2 iterations (40 marks) – Example </a:t>
            </a:r>
            <a:endParaRPr lang="en-US" dirty="0"/>
          </a:p>
        </p:txBody>
      </p:sp>
      <p:sp>
        <p:nvSpPr>
          <p:cNvPr id="3" name="TextBox 2">
            <a:extLst>
              <a:ext uri="{FF2B5EF4-FFF2-40B4-BE49-F238E27FC236}">
                <a16:creationId xmlns:a16="http://schemas.microsoft.com/office/drawing/2014/main" id="{2734C278-F759-FEF9-A254-7F7A00920232}"/>
              </a:ext>
            </a:extLst>
          </p:cNvPr>
          <p:cNvSpPr txBox="1"/>
          <p:nvPr/>
        </p:nvSpPr>
        <p:spPr>
          <a:xfrm>
            <a:off x="959582" y="1323409"/>
            <a:ext cx="10975744" cy="456535"/>
          </a:xfrm>
          <a:prstGeom prst="rect">
            <a:avLst/>
          </a:prstGeom>
          <a:noFill/>
        </p:spPr>
        <p:txBody>
          <a:bodyPr wrap="square">
            <a:spAutoFit/>
          </a:bodyPr>
          <a:lstStyle/>
          <a:p>
            <a:pPr marL="0" marR="0" algn="just">
              <a:lnSpc>
                <a:spcPct val="150000"/>
              </a:lnSpc>
            </a:pPr>
            <a:r>
              <a:rPr lang="en-SG" sz="1800" b="1" u="sng" dirty="0">
                <a:effectLst/>
                <a:latin typeface="Arial" panose="020B0604020202020204" pitchFamily="34" charset="0"/>
                <a:ea typeface="SimSun" panose="02010600030101010101" pitchFamily="2" charset="-122"/>
                <a:cs typeface="Times New Roman" panose="02020603050405020304" pitchFamily="18" charset="0"/>
              </a:rPr>
              <a:t>Example: Spring Planning Iteration in JIRA</a:t>
            </a:r>
            <a:r>
              <a:rPr lang="en-SG" b="1" u="sng" dirty="0">
                <a:latin typeface="Arial" panose="020B0604020202020204" pitchFamily="34" charset="0"/>
                <a:ea typeface="SimSun" panose="02010600030101010101" pitchFamily="2" charset="-122"/>
                <a:cs typeface="Times New Roman" panose="02020603050405020304" pitchFamily="18" charset="0"/>
              </a:rPr>
              <a:t> </a:t>
            </a:r>
            <a:r>
              <a:rPr lang="en-SG" sz="1800" b="1" u="sng" dirty="0">
                <a:effectLst/>
                <a:latin typeface="Arial" panose="020B0604020202020204" pitchFamily="34" charset="0"/>
                <a:ea typeface="SimSun" panose="02010600030101010101" pitchFamily="2" charset="-122"/>
                <a:cs typeface="Times New Roman" panose="02020603050405020304" pitchFamily="18" charset="0"/>
              </a:rPr>
              <a:t>with screenshots</a:t>
            </a:r>
            <a:endParaRPr lang="en-US" sz="1800" dirty="0">
              <a:effectLst/>
              <a:latin typeface="Arial" panose="020B0604020202020204" pitchFamily="34" charset="0"/>
              <a:ea typeface="SimSun" panose="02010600030101010101" pitchFamily="2" charset="-122"/>
              <a:cs typeface="Times New Roman" panose="02020603050405020304" pitchFamily="18" charset="0"/>
            </a:endParaRPr>
          </a:p>
        </p:txBody>
      </p:sp>
      <p:graphicFrame>
        <p:nvGraphicFramePr>
          <p:cNvPr id="4" name="Table 3">
            <a:extLst>
              <a:ext uri="{FF2B5EF4-FFF2-40B4-BE49-F238E27FC236}">
                <a16:creationId xmlns:a16="http://schemas.microsoft.com/office/drawing/2014/main" id="{1619ABF6-56B5-47D0-0289-B8A69DEA9F38}"/>
              </a:ext>
            </a:extLst>
          </p:cNvPr>
          <p:cNvGraphicFramePr>
            <a:graphicFrameLocks noGrp="1"/>
          </p:cNvGraphicFramePr>
          <p:nvPr>
            <p:extLst>
              <p:ext uri="{D42A27DB-BD31-4B8C-83A1-F6EECF244321}">
                <p14:modId xmlns:p14="http://schemas.microsoft.com/office/powerpoint/2010/main" val="3729869778"/>
              </p:ext>
            </p:extLst>
          </p:nvPr>
        </p:nvGraphicFramePr>
        <p:xfrm>
          <a:off x="935220" y="1926198"/>
          <a:ext cx="10658111" cy="4455352"/>
        </p:xfrm>
        <a:graphic>
          <a:graphicData uri="http://schemas.openxmlformats.org/drawingml/2006/table">
            <a:tbl>
              <a:tblPr firstRow="1" firstCol="1" bandRow="1">
                <a:tableStyleId>{5940675A-B579-460E-94D1-54222C63F5DA}</a:tableStyleId>
              </a:tblPr>
              <a:tblGrid>
                <a:gridCol w="10658111">
                  <a:extLst>
                    <a:ext uri="{9D8B030D-6E8A-4147-A177-3AD203B41FA5}">
                      <a16:colId xmlns:a16="http://schemas.microsoft.com/office/drawing/2014/main" val="3470468660"/>
                    </a:ext>
                  </a:extLst>
                </a:gridCol>
              </a:tblGrid>
              <a:tr h="494946">
                <a:tc>
                  <a:txBody>
                    <a:bodyPr/>
                    <a:lstStyle/>
                    <a:p>
                      <a:pPr marL="0" marR="0" algn="l">
                        <a:lnSpc>
                          <a:spcPct val="150000"/>
                        </a:lnSpc>
                      </a:pPr>
                      <a:r>
                        <a:rPr lang="en-US" sz="1200" b="1" kern="1400" dirty="0">
                          <a:effectLst/>
                        </a:rPr>
                        <a:t>Sprint Iteration 1</a:t>
                      </a: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51412240"/>
                  </a:ext>
                </a:extLst>
              </a:tr>
              <a:tr h="3960406">
                <a:tc>
                  <a:txBody>
                    <a:bodyPr/>
                    <a:lstStyle/>
                    <a:p>
                      <a:pPr marL="0" marR="0" algn="l">
                        <a:lnSpc>
                          <a:spcPct val="150000"/>
                        </a:lnSpc>
                      </a:pPr>
                      <a:r>
                        <a:rPr lang="en-US" sz="1200" b="1" kern="1400" dirty="0">
                          <a:effectLst/>
                        </a:rPr>
                        <a:t>Screenshot(s) of sprint backlog</a:t>
                      </a: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r>
                        <a:rPr lang="en-US" sz="1200" b="1" kern="1400" dirty="0">
                          <a:effectLst/>
                        </a:rPr>
                        <a:t>FA-1:  </a:t>
                      </a:r>
                      <a:r>
                        <a:rPr lang="en-US" sz="1200" kern="1400" dirty="0">
                          <a:effectLst/>
                        </a:rPr>
                        <a:t>As a customer, I want to be able to view the selection of food via the category type, so that I do not need to scroll through the long list of food options that I am not interested in (5 estimate points)</a:t>
                      </a:r>
                    </a:p>
                    <a:p>
                      <a:pPr marL="0" marR="0" algn="l">
                        <a:lnSpc>
                          <a:spcPct val="150000"/>
                        </a:lnSpc>
                      </a:pPr>
                      <a:r>
                        <a:rPr lang="en-US" sz="1200" b="1" kern="1400" dirty="0">
                          <a:effectLst/>
                        </a:rPr>
                        <a:t>FA-5:  </a:t>
                      </a:r>
                      <a:r>
                        <a:rPr lang="en-US" sz="1200" kern="1400" dirty="0">
                          <a:effectLst/>
                        </a:rPr>
                        <a:t>As an Admin, I want to be able to add a new food option to the menu, so that I can update the menu when there are seasonal food for sale (5 estimate points)</a:t>
                      </a:r>
                    </a:p>
                    <a:p>
                      <a:pPr marL="0" marR="0" algn="l">
                        <a:lnSpc>
                          <a:spcPct val="150000"/>
                        </a:lnSpc>
                      </a:pPr>
                      <a:r>
                        <a:rPr lang="en-US" sz="1200" b="1" kern="1400" dirty="0">
                          <a:effectLst/>
                        </a:rPr>
                        <a:t>FA-7:  </a:t>
                      </a:r>
                      <a:r>
                        <a:rPr lang="en-US" sz="1200" kern="1400" dirty="0">
                          <a:effectLst/>
                        </a:rPr>
                        <a:t>As a customer, I want to be able to reset my order cart, so that I do not need to remove the item one by one if I decide to order something else</a:t>
                      </a:r>
                    </a:p>
                    <a:p>
                      <a:pPr marL="0" marR="0" algn="l">
                        <a:lnSpc>
                          <a:spcPct val="150000"/>
                        </a:lnSpc>
                      </a:pPr>
                      <a:r>
                        <a:rPr lang="en-US" sz="1200" kern="1400" dirty="0">
                          <a:solidFill>
                            <a:srgbClr val="FF0000"/>
                          </a:solidFill>
                          <a:effectLst/>
                        </a:rPr>
                        <a:t>Words must be visible upon zooming in. For user stories that are too long and truncated with '…', you will need to copy and paste the user story and mention the story point estimate.</a:t>
                      </a: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667670"/>
                  </a:ext>
                </a:extLst>
              </a:tr>
            </a:tbl>
          </a:graphicData>
        </a:graphic>
      </p:graphicFrame>
      <p:pic>
        <p:nvPicPr>
          <p:cNvPr id="6" name="Picture 5">
            <a:extLst>
              <a:ext uri="{FF2B5EF4-FFF2-40B4-BE49-F238E27FC236}">
                <a16:creationId xmlns:a16="http://schemas.microsoft.com/office/drawing/2014/main" id="{7F9BDE20-B7D5-4C7F-2C45-66B744F970C2}"/>
              </a:ext>
            </a:extLst>
          </p:cNvPr>
          <p:cNvPicPr>
            <a:picLocks noChangeAspect="1"/>
          </p:cNvPicPr>
          <p:nvPr/>
        </p:nvPicPr>
        <p:blipFill>
          <a:blip r:embed="rId2"/>
          <a:stretch>
            <a:fillRect/>
          </a:stretch>
        </p:blipFill>
        <p:spPr>
          <a:xfrm>
            <a:off x="1078981" y="2963761"/>
            <a:ext cx="9467977" cy="1444609"/>
          </a:xfrm>
          <a:prstGeom prst="rect">
            <a:avLst/>
          </a:prstGeom>
          <a:ln>
            <a:solidFill>
              <a:schemeClr val="tx1"/>
            </a:solidFill>
          </a:ln>
        </p:spPr>
      </p:pic>
    </p:spTree>
    <p:extLst>
      <p:ext uri="{BB962C8B-B14F-4D97-AF65-F5344CB8AC3E}">
        <p14:creationId xmlns:p14="http://schemas.microsoft.com/office/powerpoint/2010/main" val="3510615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0E5DE-3AFE-210F-7D11-7C292BF931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48AFC7-BE73-8DD3-63DE-4E4565B10C2C}"/>
              </a:ext>
            </a:extLst>
          </p:cNvPr>
          <p:cNvSpPr>
            <a:spLocks noGrp="1"/>
          </p:cNvSpPr>
          <p:nvPr>
            <p:ph type="title"/>
          </p:nvPr>
        </p:nvSpPr>
        <p:spPr/>
        <p:txBody>
          <a:bodyPr>
            <a:normAutofit fontScale="90000"/>
          </a:bodyPr>
          <a:lstStyle/>
          <a:p>
            <a:r>
              <a:rPr lang="en-US" b="1" dirty="0"/>
              <a:t>2</a:t>
            </a:r>
            <a:r>
              <a:rPr lang="en-US" sz="3600" b="1" dirty="0"/>
              <a:t>. Prototyping Sprint Planning in JIRA for at least 2 iterations (40 marks) – Example </a:t>
            </a:r>
            <a:endParaRPr lang="en-US" dirty="0"/>
          </a:p>
        </p:txBody>
      </p:sp>
      <p:sp>
        <p:nvSpPr>
          <p:cNvPr id="3" name="TextBox 2">
            <a:extLst>
              <a:ext uri="{FF2B5EF4-FFF2-40B4-BE49-F238E27FC236}">
                <a16:creationId xmlns:a16="http://schemas.microsoft.com/office/drawing/2014/main" id="{1880F261-C98D-CC7A-6347-2CAB9112B5BF}"/>
              </a:ext>
            </a:extLst>
          </p:cNvPr>
          <p:cNvSpPr txBox="1"/>
          <p:nvPr/>
        </p:nvSpPr>
        <p:spPr>
          <a:xfrm>
            <a:off x="959582" y="1323409"/>
            <a:ext cx="10975744" cy="456535"/>
          </a:xfrm>
          <a:prstGeom prst="rect">
            <a:avLst/>
          </a:prstGeom>
          <a:noFill/>
        </p:spPr>
        <p:txBody>
          <a:bodyPr wrap="square">
            <a:spAutoFit/>
          </a:bodyPr>
          <a:lstStyle/>
          <a:p>
            <a:pPr marL="0" marR="0" algn="just">
              <a:lnSpc>
                <a:spcPct val="150000"/>
              </a:lnSpc>
            </a:pPr>
            <a:r>
              <a:rPr lang="en-SG" sz="1800" b="1" u="sng" dirty="0">
                <a:effectLst/>
                <a:latin typeface="Arial" panose="020B0604020202020204" pitchFamily="34" charset="0"/>
                <a:ea typeface="SimSun" panose="02010600030101010101" pitchFamily="2" charset="-122"/>
                <a:cs typeface="Times New Roman" panose="02020603050405020304" pitchFamily="18" charset="0"/>
              </a:rPr>
              <a:t>Example: Spring Planning Iteration in JIRA</a:t>
            </a:r>
            <a:r>
              <a:rPr lang="en-SG" b="1" u="sng" dirty="0">
                <a:latin typeface="Arial" panose="020B0604020202020204" pitchFamily="34" charset="0"/>
                <a:ea typeface="SimSun" panose="02010600030101010101" pitchFamily="2" charset="-122"/>
                <a:cs typeface="Times New Roman" panose="02020603050405020304" pitchFamily="18" charset="0"/>
              </a:rPr>
              <a:t> </a:t>
            </a:r>
            <a:r>
              <a:rPr lang="en-SG" sz="1800" b="1" u="sng" dirty="0">
                <a:effectLst/>
                <a:latin typeface="Arial" panose="020B0604020202020204" pitchFamily="34" charset="0"/>
                <a:ea typeface="SimSun" panose="02010600030101010101" pitchFamily="2" charset="-122"/>
                <a:cs typeface="Times New Roman" panose="02020603050405020304" pitchFamily="18" charset="0"/>
              </a:rPr>
              <a:t>with screenshots</a:t>
            </a:r>
            <a:endParaRPr lang="en-US" sz="1800" dirty="0">
              <a:effectLst/>
              <a:latin typeface="Arial" panose="020B0604020202020204" pitchFamily="34" charset="0"/>
              <a:ea typeface="SimSun" panose="02010600030101010101" pitchFamily="2" charset="-122"/>
              <a:cs typeface="Times New Roman" panose="02020603050405020304" pitchFamily="18" charset="0"/>
            </a:endParaRPr>
          </a:p>
        </p:txBody>
      </p:sp>
      <p:graphicFrame>
        <p:nvGraphicFramePr>
          <p:cNvPr id="4" name="Table 3">
            <a:extLst>
              <a:ext uri="{FF2B5EF4-FFF2-40B4-BE49-F238E27FC236}">
                <a16:creationId xmlns:a16="http://schemas.microsoft.com/office/drawing/2014/main" id="{45C6790F-6F80-9EAE-612B-5BD0D8E53DB2}"/>
              </a:ext>
            </a:extLst>
          </p:cNvPr>
          <p:cNvGraphicFramePr>
            <a:graphicFrameLocks noGrp="1"/>
          </p:cNvGraphicFramePr>
          <p:nvPr>
            <p:extLst>
              <p:ext uri="{D42A27DB-BD31-4B8C-83A1-F6EECF244321}">
                <p14:modId xmlns:p14="http://schemas.microsoft.com/office/powerpoint/2010/main" val="782416772"/>
              </p:ext>
            </p:extLst>
          </p:nvPr>
        </p:nvGraphicFramePr>
        <p:xfrm>
          <a:off x="935220" y="1926198"/>
          <a:ext cx="10658111" cy="4455352"/>
        </p:xfrm>
        <a:graphic>
          <a:graphicData uri="http://schemas.openxmlformats.org/drawingml/2006/table">
            <a:tbl>
              <a:tblPr firstRow="1" firstCol="1" bandRow="1">
                <a:tableStyleId>{5940675A-B579-460E-94D1-54222C63F5DA}</a:tableStyleId>
              </a:tblPr>
              <a:tblGrid>
                <a:gridCol w="10658111">
                  <a:extLst>
                    <a:ext uri="{9D8B030D-6E8A-4147-A177-3AD203B41FA5}">
                      <a16:colId xmlns:a16="http://schemas.microsoft.com/office/drawing/2014/main" val="3470468660"/>
                    </a:ext>
                  </a:extLst>
                </a:gridCol>
              </a:tblGrid>
              <a:tr h="494946">
                <a:tc>
                  <a:txBody>
                    <a:bodyPr/>
                    <a:lstStyle/>
                    <a:p>
                      <a:pPr marL="0" marR="0" algn="l">
                        <a:lnSpc>
                          <a:spcPct val="150000"/>
                        </a:lnSpc>
                      </a:pPr>
                      <a:r>
                        <a:rPr lang="en-US" sz="1200" b="1" kern="1400" dirty="0">
                          <a:effectLst/>
                        </a:rPr>
                        <a:t>Sprint Iteration 1</a:t>
                      </a: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51412240"/>
                  </a:ext>
                </a:extLst>
              </a:tr>
              <a:tr h="3960406">
                <a:tc>
                  <a:txBody>
                    <a:bodyPr/>
                    <a:lstStyle/>
                    <a:p>
                      <a:pPr marL="0" marR="0" algn="l">
                        <a:lnSpc>
                          <a:spcPct val="150000"/>
                        </a:lnSpc>
                      </a:pPr>
                      <a:r>
                        <a:rPr lang="en-US" sz="1200" b="1" kern="1400" dirty="0">
                          <a:effectLst/>
                        </a:rPr>
                        <a:t>Indicate the total story points assigned for the sprint &amp;</a:t>
                      </a:r>
                    </a:p>
                    <a:p>
                      <a:pPr marL="0" marR="0" algn="l">
                        <a:lnSpc>
                          <a:spcPct val="150000"/>
                        </a:lnSpc>
                      </a:pPr>
                      <a:r>
                        <a:rPr lang="en-US" sz="1200" b="1" kern="1400" dirty="0">
                          <a:effectLst/>
                        </a:rPr>
                        <a:t>Reasons why these Product Backlog Items(PBIs) are selected and the value of the sprint. </a:t>
                      </a:r>
                    </a:p>
                    <a:p>
                      <a:pPr marL="0" marR="0" algn="l">
                        <a:lnSpc>
                          <a:spcPct val="150000"/>
                        </a:lnSpc>
                      </a:pPr>
                      <a:endParaRPr lang="en-US" sz="1200" b="1"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txBody>
                  <a:tcPr marL="68580" marR="68580" marT="0" marB="0"/>
                </a:tc>
                <a:extLst>
                  <a:ext uri="{0D108BD9-81ED-4DB2-BD59-A6C34878D82A}">
                    <a16:rowId xmlns:a16="http://schemas.microsoft.com/office/drawing/2014/main" val="8667670"/>
                  </a:ext>
                </a:extLst>
              </a:tr>
            </a:tbl>
          </a:graphicData>
        </a:graphic>
      </p:graphicFrame>
      <p:graphicFrame>
        <p:nvGraphicFramePr>
          <p:cNvPr id="5" name="Table 4">
            <a:extLst>
              <a:ext uri="{FF2B5EF4-FFF2-40B4-BE49-F238E27FC236}">
                <a16:creationId xmlns:a16="http://schemas.microsoft.com/office/drawing/2014/main" id="{F1AA99D5-3463-6DAD-0524-D690FD0C9333}"/>
              </a:ext>
            </a:extLst>
          </p:cNvPr>
          <p:cNvGraphicFramePr>
            <a:graphicFrameLocks noGrp="1"/>
          </p:cNvGraphicFramePr>
          <p:nvPr>
            <p:extLst>
              <p:ext uri="{D42A27DB-BD31-4B8C-83A1-F6EECF244321}">
                <p14:modId xmlns:p14="http://schemas.microsoft.com/office/powerpoint/2010/main" val="3206504259"/>
              </p:ext>
            </p:extLst>
          </p:nvPr>
        </p:nvGraphicFramePr>
        <p:xfrm>
          <a:off x="1081212" y="3344194"/>
          <a:ext cx="9930089" cy="2767848"/>
        </p:xfrm>
        <a:graphic>
          <a:graphicData uri="http://schemas.openxmlformats.org/drawingml/2006/table">
            <a:tbl>
              <a:tblPr firstRow="1" firstCol="1" bandRow="1">
                <a:tableStyleId>{5940675A-B579-460E-94D1-54222C63F5DA}</a:tableStyleId>
              </a:tblPr>
              <a:tblGrid>
                <a:gridCol w="1805471">
                  <a:extLst>
                    <a:ext uri="{9D8B030D-6E8A-4147-A177-3AD203B41FA5}">
                      <a16:colId xmlns:a16="http://schemas.microsoft.com/office/drawing/2014/main" val="197382741"/>
                    </a:ext>
                  </a:extLst>
                </a:gridCol>
                <a:gridCol w="8124618">
                  <a:extLst>
                    <a:ext uri="{9D8B030D-6E8A-4147-A177-3AD203B41FA5}">
                      <a16:colId xmlns:a16="http://schemas.microsoft.com/office/drawing/2014/main" val="2865432593"/>
                    </a:ext>
                  </a:extLst>
                </a:gridCol>
              </a:tblGrid>
              <a:tr h="360281">
                <a:tc>
                  <a:txBody>
                    <a:bodyPr/>
                    <a:lstStyle/>
                    <a:p>
                      <a:pPr marL="0" marR="0" algn="l">
                        <a:lnSpc>
                          <a:spcPct val="115000"/>
                        </a:lnSpc>
                        <a:spcAft>
                          <a:spcPts val="1000"/>
                        </a:spcAft>
                      </a:pPr>
                      <a:r>
                        <a:rPr lang="en-SG" sz="1100" b="1" dirty="0">
                          <a:effectLst/>
                        </a:rPr>
                        <a:t>Total Story Points</a:t>
                      </a: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5000"/>
                        </a:lnSpc>
                        <a:spcAft>
                          <a:spcPts val="1000"/>
                        </a:spcAft>
                      </a:pPr>
                      <a:r>
                        <a:rPr lang="en-SG" sz="1100">
                          <a:effectLst/>
                        </a:rPr>
                        <a:t>19</a:t>
                      </a:r>
                      <a:endParaRPr lang="en-US" sz="11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7673648"/>
                  </a:ext>
                </a:extLst>
              </a:tr>
              <a:tr h="2407567">
                <a:tc>
                  <a:txBody>
                    <a:bodyPr/>
                    <a:lstStyle/>
                    <a:p>
                      <a:pPr marL="0" marR="0" algn="l">
                        <a:lnSpc>
                          <a:spcPct val="115000"/>
                        </a:lnSpc>
                        <a:spcAft>
                          <a:spcPts val="1000"/>
                        </a:spcAft>
                      </a:pPr>
                      <a:r>
                        <a:rPr lang="en-SG" sz="1100" b="1" dirty="0">
                          <a:effectLst/>
                        </a:rPr>
                        <a:t>Reasons for selected PBIs and the value</a:t>
                      </a: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lnSpc>
                          <a:spcPct val="115000"/>
                        </a:lnSpc>
                        <a:spcAft>
                          <a:spcPts val="1000"/>
                        </a:spcAft>
                      </a:pPr>
                      <a:r>
                        <a:rPr lang="en-SG" sz="1100" dirty="0" err="1">
                          <a:effectLst/>
                        </a:rPr>
                        <a:t>E.g</a:t>
                      </a:r>
                      <a:r>
                        <a:rPr lang="en-SG" sz="1100" dirty="0">
                          <a:effectLst/>
                        </a:rPr>
                        <a:t> : </a:t>
                      </a:r>
                      <a:endParaRPr lang="en-US" sz="1100" dirty="0">
                        <a:effectLst/>
                      </a:endParaRPr>
                    </a:p>
                    <a:p>
                      <a:pPr marL="0" marR="0" algn="l">
                        <a:lnSpc>
                          <a:spcPct val="115000"/>
                        </a:lnSpc>
                        <a:spcAft>
                          <a:spcPts val="1000"/>
                        </a:spcAft>
                      </a:pPr>
                      <a:r>
                        <a:rPr lang="en-SG" sz="1100" dirty="0">
                          <a:effectLst/>
                        </a:rPr>
                        <a:t>The full e-commerce website is expected to be completed in 8 months. Instead of making the client wait for the full product, we decided to deliver the static pages of the website….</a:t>
                      </a:r>
                      <a:endParaRPr lang="en-US" sz="1100" dirty="0">
                        <a:effectLst/>
                      </a:endParaRPr>
                    </a:p>
                    <a:p>
                      <a:pPr marL="0" marR="0" algn="l">
                        <a:lnSpc>
                          <a:spcPct val="115000"/>
                        </a:lnSpc>
                        <a:spcAft>
                          <a:spcPts val="1000"/>
                        </a:spcAft>
                      </a:pPr>
                      <a:r>
                        <a:rPr lang="en-SG" sz="1100" dirty="0">
                          <a:effectLst/>
                        </a:rPr>
                        <a:t>With the static pages done, the client can use the website to advertise while waiting for the full application to be ready….</a:t>
                      </a: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40116586"/>
                  </a:ext>
                </a:extLst>
              </a:tr>
            </a:tbl>
          </a:graphicData>
        </a:graphic>
      </p:graphicFrame>
    </p:spTree>
    <p:extLst>
      <p:ext uri="{BB962C8B-B14F-4D97-AF65-F5344CB8AC3E}">
        <p14:creationId xmlns:p14="http://schemas.microsoft.com/office/powerpoint/2010/main" val="4015014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477B0-B1E2-5258-FA4C-7FE804831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30DE5B-3B85-758F-18B3-86A1FA2D3DD7}"/>
              </a:ext>
            </a:extLst>
          </p:cNvPr>
          <p:cNvSpPr>
            <a:spLocks noGrp="1"/>
          </p:cNvSpPr>
          <p:nvPr>
            <p:ph type="title"/>
          </p:nvPr>
        </p:nvSpPr>
        <p:spPr/>
        <p:txBody>
          <a:bodyPr>
            <a:normAutofit fontScale="90000"/>
          </a:bodyPr>
          <a:lstStyle/>
          <a:p>
            <a:pPr marL="342900" indent="-342900">
              <a:buFont typeface="Arial" panose="020B0604020202020204" pitchFamily="34" charset="0"/>
              <a:buAutoNum type="arabicPeriod" startAt="3"/>
            </a:pPr>
            <a:r>
              <a:rPr lang="en-US" sz="3600" b="1" kern="1200" dirty="0"/>
              <a:t>User Testing Effectiveness and Impact  (30 marks) - Example</a:t>
            </a:r>
          </a:p>
        </p:txBody>
      </p:sp>
      <p:graphicFrame>
        <p:nvGraphicFramePr>
          <p:cNvPr id="9" name="Table 8">
            <a:extLst>
              <a:ext uri="{FF2B5EF4-FFF2-40B4-BE49-F238E27FC236}">
                <a16:creationId xmlns:a16="http://schemas.microsoft.com/office/drawing/2014/main" id="{39C32930-A632-94A7-4F4E-627BF77B5468}"/>
              </a:ext>
            </a:extLst>
          </p:cNvPr>
          <p:cNvGraphicFramePr>
            <a:graphicFrameLocks noGrp="1"/>
          </p:cNvGraphicFramePr>
          <p:nvPr>
            <p:extLst>
              <p:ext uri="{D42A27DB-BD31-4B8C-83A1-F6EECF244321}">
                <p14:modId xmlns:p14="http://schemas.microsoft.com/office/powerpoint/2010/main" val="2533207439"/>
              </p:ext>
            </p:extLst>
          </p:nvPr>
        </p:nvGraphicFramePr>
        <p:xfrm>
          <a:off x="739302" y="1292806"/>
          <a:ext cx="10556441" cy="4971468"/>
        </p:xfrm>
        <a:graphic>
          <a:graphicData uri="http://schemas.openxmlformats.org/drawingml/2006/table">
            <a:tbl>
              <a:tblPr firstRow="1" firstCol="1" bandRow="1">
                <a:tableStyleId>{5940675A-B579-460E-94D1-54222C63F5DA}</a:tableStyleId>
              </a:tblPr>
              <a:tblGrid>
                <a:gridCol w="5277664">
                  <a:extLst>
                    <a:ext uri="{9D8B030D-6E8A-4147-A177-3AD203B41FA5}">
                      <a16:colId xmlns:a16="http://schemas.microsoft.com/office/drawing/2014/main" val="2726707367"/>
                    </a:ext>
                  </a:extLst>
                </a:gridCol>
                <a:gridCol w="5278777">
                  <a:extLst>
                    <a:ext uri="{9D8B030D-6E8A-4147-A177-3AD203B41FA5}">
                      <a16:colId xmlns:a16="http://schemas.microsoft.com/office/drawing/2014/main" val="1133503653"/>
                    </a:ext>
                  </a:extLst>
                </a:gridCol>
              </a:tblGrid>
              <a:tr h="2979473">
                <a:tc>
                  <a:txBody>
                    <a:bodyPr/>
                    <a:lstStyle/>
                    <a:p>
                      <a:pPr marL="0" marR="118745" algn="ctr">
                        <a:lnSpc>
                          <a:spcPct val="150000"/>
                        </a:lnSpc>
                      </a:pPr>
                      <a:r>
                        <a:rPr lang="en-SG" sz="800" b="1" kern="1400" cap="all" dirty="0">
                          <a:effectLst/>
                        </a:rPr>
                        <a:t>Like</a:t>
                      </a:r>
                      <a:endParaRPr lang="en-US" sz="800" b="1" dirty="0">
                        <a:effectLst/>
                      </a:endParaRPr>
                    </a:p>
                    <a:p>
                      <a:pPr marL="0" marR="118745" algn="ctr">
                        <a:lnSpc>
                          <a:spcPct val="150000"/>
                        </a:lnSpc>
                      </a:pPr>
                      <a:r>
                        <a:rPr lang="en-US" sz="800" b="1" kern="1400" dirty="0">
                          <a:effectLst/>
                        </a:rPr>
                        <a:t>THINGS THAT THE USERS LIKE</a:t>
                      </a:r>
                      <a:endParaRPr lang="en-US" sz="800" b="1" dirty="0">
                        <a:effectLst/>
                      </a:endParaRPr>
                    </a:p>
                    <a:p>
                      <a:pPr marL="0" marR="118745" algn="just">
                        <a:lnSpc>
                          <a:spcPct val="150000"/>
                        </a:lnSpc>
                      </a:pPr>
                      <a:r>
                        <a:rPr lang="en-SG" sz="800" kern="1400" cap="all" dirty="0">
                          <a:effectLst/>
                        </a:rPr>
                        <a:t> </a:t>
                      </a:r>
                      <a:endParaRPr lang="en-US" sz="800" dirty="0">
                        <a:effectLst/>
                      </a:endParaRPr>
                    </a:p>
                    <a:p>
                      <a:pPr marL="342900" marR="118745" lvl="0" indent="-342900" algn="just">
                        <a:lnSpc>
                          <a:spcPct val="150000"/>
                        </a:lnSpc>
                        <a:buFont typeface="Symbol" panose="05050102010706020507" pitchFamily="18" charset="2"/>
                        <a:buChar char=""/>
                      </a:pPr>
                      <a:r>
                        <a:rPr lang="en-SG" sz="800" kern="1400" dirty="0">
                          <a:effectLst/>
                        </a:rPr>
                        <a:t>The buttons are big and clearly labelled, like "Plan Journey" and "Stop Navigation." They are easy to see and tap.</a:t>
                      </a:r>
                      <a:endParaRPr lang="en-US" sz="800" dirty="0">
                        <a:effectLst/>
                      </a:endParaRPr>
                    </a:p>
                    <a:p>
                      <a:pPr marL="342900" marR="118745" lvl="0" indent="-342900" algn="just">
                        <a:lnSpc>
                          <a:spcPct val="150000"/>
                        </a:lnSpc>
                        <a:buFont typeface="Symbol" panose="05050102010706020507" pitchFamily="18" charset="2"/>
                        <a:buChar char=""/>
                      </a:pPr>
                      <a:r>
                        <a:rPr lang="en-SG" sz="800" kern="1400" dirty="0">
                          <a:effectLst/>
                        </a:rPr>
                        <a:t>The yellow and black colour scheme is quite clear, making text easier to read.</a:t>
                      </a:r>
                      <a:endParaRPr lang="en-US" sz="800" dirty="0">
                        <a:effectLst/>
                      </a:endParaRPr>
                    </a:p>
                    <a:p>
                      <a:pPr marL="342900" marR="118745" lvl="0" indent="-342900" algn="just">
                        <a:lnSpc>
                          <a:spcPct val="150000"/>
                        </a:lnSpc>
                        <a:buFont typeface="Symbol" panose="05050102010706020507" pitchFamily="18" charset="2"/>
                        <a:buChar char=""/>
                      </a:pPr>
                      <a:r>
                        <a:rPr lang="en-SG" sz="800" kern="1400" cap="all" dirty="0">
                          <a:effectLst/>
                        </a:rPr>
                        <a:t>The steps are simple. I just enter my location and destination and it plans everything for me.</a:t>
                      </a:r>
                      <a:endParaRPr lang="en-US" sz="800" dirty="0">
                        <a:effectLst/>
                      </a:endParaRPr>
                    </a:p>
                    <a:p>
                      <a:pPr marL="342900" marR="118745" lvl="0" indent="-342900" algn="just">
                        <a:lnSpc>
                          <a:spcPct val="150000"/>
                        </a:lnSpc>
                        <a:buFont typeface="Symbol" panose="05050102010706020507" pitchFamily="18" charset="2"/>
                        <a:buChar char=""/>
                      </a:pPr>
                      <a:r>
                        <a:rPr lang="en-SG" sz="800" dirty="0">
                          <a:effectLst/>
                        </a:rPr>
                        <a:t>Step-by-step navigation is helpful, especially when finding exits and lifts</a:t>
                      </a:r>
                      <a:endParaRPr lang="en-US" sz="800" dirty="0">
                        <a:effectLst/>
                      </a:endParaRPr>
                    </a:p>
                    <a:p>
                      <a:pPr marL="342900" marR="118745" lvl="0" indent="-342900" algn="just">
                        <a:lnSpc>
                          <a:spcPct val="150000"/>
                        </a:lnSpc>
                        <a:buFont typeface="Symbol" panose="05050102010706020507" pitchFamily="18" charset="2"/>
                        <a:buChar char=""/>
                      </a:pPr>
                      <a:r>
                        <a:rPr lang="en-SG" sz="800" dirty="0">
                          <a:effectLst/>
                        </a:rPr>
                        <a:t>The step-by-step navigation is helpful, especially for someone unfamiliar with MRT routes.</a:t>
                      </a:r>
                      <a:endParaRPr lang="en-US" sz="800" dirty="0">
                        <a:effectLst/>
                      </a:endParaRPr>
                    </a:p>
                    <a:p>
                      <a:pPr marL="342900" marR="118745" lvl="0" indent="-342900" algn="just">
                        <a:lnSpc>
                          <a:spcPct val="150000"/>
                        </a:lnSpc>
                        <a:buFont typeface="Symbol" panose="05050102010706020507" pitchFamily="18" charset="2"/>
                        <a:buChar char=""/>
                      </a:pPr>
                      <a:r>
                        <a:rPr lang="en-SG" sz="800" kern="1400" cap="all" dirty="0">
                          <a:effectLst/>
                        </a:rPr>
                        <a:t>Audio guidance is helpful because I rely on hearing more than reading small text</a:t>
                      </a:r>
                      <a:endParaRPr lang="en-US" sz="800" dirty="0">
                        <a:effectLst/>
                      </a:endParaRPr>
                    </a:p>
                    <a:p>
                      <a:pPr marL="342900" marR="118745" lvl="0" indent="-342900" algn="just">
                        <a:lnSpc>
                          <a:spcPct val="150000"/>
                        </a:lnSpc>
                        <a:buFont typeface="Symbol" panose="05050102010706020507" pitchFamily="18" charset="2"/>
                        <a:buChar char=""/>
                      </a:pPr>
                      <a:r>
                        <a:rPr lang="en-SG" sz="800" kern="1400" dirty="0">
                          <a:effectLst/>
                        </a:rPr>
                        <a:t>Voice-automated interaction allows for hands-free operation, making it easier to navigate without needing to hold the phone.</a:t>
                      </a:r>
                      <a:endParaRPr lang="en-US" sz="800" dirty="0">
                        <a:effectLst/>
                      </a:endParaRPr>
                    </a:p>
                    <a:p>
                      <a:pPr marL="342900" marR="118745" lvl="0" indent="-342900" algn="just">
                        <a:lnSpc>
                          <a:spcPct val="150000"/>
                        </a:lnSpc>
                        <a:buFont typeface="Symbol" panose="05050102010706020507" pitchFamily="18" charset="2"/>
                        <a:buChar char=""/>
                      </a:pPr>
                      <a:r>
                        <a:rPr lang="en-SG" sz="800" kern="1400" cap="all" dirty="0">
                          <a:effectLst/>
                        </a:rPr>
                        <a:t>Good to have an emergency button that connects to station staff. I feel safer knowing I can get help if I am lost or unwell.</a:t>
                      </a:r>
                      <a:endParaRPr lang="en-US" sz="800" dirty="0">
                        <a:effectLst/>
                      </a:endParaRPr>
                    </a:p>
                    <a:p>
                      <a:pPr marL="0" marR="118745" algn="just">
                        <a:lnSpc>
                          <a:spcPct val="150000"/>
                        </a:lnSpc>
                      </a:pPr>
                      <a:r>
                        <a:rPr lang="en-SG" sz="800" kern="1400" cap="all" dirty="0">
                          <a:effectLst/>
                        </a:rPr>
                        <a:t> </a:t>
                      </a:r>
                      <a:endParaRPr lang="en-US" sz="800" dirty="0">
                        <a:effectLst/>
                        <a:latin typeface="Arial" panose="020B0604020202020204" pitchFamily="34" charset="0"/>
                        <a:ea typeface="SimSun" panose="02010600030101010101" pitchFamily="2" charset="-122"/>
                        <a:cs typeface="Times New Roman" panose="02020603050405020304" pitchFamily="18" charset="0"/>
                      </a:endParaRPr>
                    </a:p>
                  </a:txBody>
                  <a:tcPr marL="16453" marR="16453" marT="0" marB="0"/>
                </a:tc>
                <a:tc>
                  <a:txBody>
                    <a:bodyPr/>
                    <a:lstStyle/>
                    <a:p>
                      <a:pPr marL="0" marR="118745" algn="ctr">
                        <a:lnSpc>
                          <a:spcPct val="150000"/>
                        </a:lnSpc>
                      </a:pPr>
                      <a:r>
                        <a:rPr lang="en-SG" sz="800" b="1" kern="1400" cap="all" dirty="0">
                          <a:effectLst/>
                        </a:rPr>
                        <a:t>Wishes</a:t>
                      </a:r>
                      <a:endParaRPr lang="en-US" sz="800" b="1" dirty="0">
                        <a:effectLst/>
                      </a:endParaRPr>
                    </a:p>
                    <a:p>
                      <a:pPr marL="0" marR="118745" algn="ctr">
                        <a:lnSpc>
                          <a:spcPct val="150000"/>
                        </a:lnSpc>
                      </a:pPr>
                      <a:r>
                        <a:rPr lang="en-SG" sz="800" b="1" kern="1400" cap="all" dirty="0">
                          <a:effectLst/>
                        </a:rPr>
                        <a:t>Things that can be improved </a:t>
                      </a:r>
                      <a:endParaRPr lang="en-US" sz="800" b="1" dirty="0">
                        <a:effectLst/>
                      </a:endParaRPr>
                    </a:p>
                    <a:p>
                      <a:pPr marL="0" marR="118745" algn="just">
                        <a:lnSpc>
                          <a:spcPct val="150000"/>
                        </a:lnSpc>
                      </a:pPr>
                      <a:r>
                        <a:rPr lang="en-SG" sz="800" kern="1400" cap="all" dirty="0">
                          <a:effectLst/>
                        </a:rPr>
                        <a:t> </a:t>
                      </a:r>
                      <a:endParaRPr lang="en-US" sz="800" dirty="0">
                        <a:effectLst/>
                      </a:endParaRPr>
                    </a:p>
                    <a:p>
                      <a:pPr marL="342900" marR="118745" lvl="0" indent="-342900" algn="just">
                        <a:lnSpc>
                          <a:spcPct val="150000"/>
                        </a:lnSpc>
                        <a:buFont typeface="Symbol" panose="05050102010706020507" pitchFamily="18" charset="2"/>
                        <a:buChar char=""/>
                      </a:pPr>
                      <a:r>
                        <a:rPr lang="en-SG" sz="800" kern="1400" dirty="0">
                          <a:effectLst/>
                        </a:rPr>
                        <a:t>Offer multilingual support.</a:t>
                      </a:r>
                      <a:endParaRPr lang="en-US" sz="800" dirty="0">
                        <a:effectLst/>
                      </a:endParaRPr>
                    </a:p>
                    <a:p>
                      <a:pPr marL="342900" marR="118745" lvl="0" indent="-342900" algn="just">
                        <a:lnSpc>
                          <a:spcPct val="150000"/>
                        </a:lnSpc>
                        <a:buFont typeface="Symbol" panose="05050102010706020507" pitchFamily="18" charset="2"/>
                        <a:buChar char=""/>
                      </a:pPr>
                      <a:r>
                        <a:rPr lang="en-SG" sz="800" kern="1400" dirty="0">
                          <a:effectLst/>
                        </a:rPr>
                        <a:t>Customisable speech speed for those who need slower or faster voice instructions.</a:t>
                      </a:r>
                      <a:endParaRPr lang="en-US" sz="800" dirty="0">
                        <a:effectLst/>
                      </a:endParaRPr>
                    </a:p>
                    <a:p>
                      <a:pPr marL="342900" marR="118745" lvl="0" indent="-342900" algn="just">
                        <a:lnSpc>
                          <a:spcPct val="150000"/>
                        </a:lnSpc>
                        <a:buFont typeface="Symbol" panose="05050102010706020507" pitchFamily="18" charset="2"/>
                        <a:buChar char=""/>
                      </a:pPr>
                      <a:r>
                        <a:rPr lang="en-SG" sz="800" kern="1400" dirty="0">
                          <a:effectLst/>
                        </a:rPr>
                        <a:t>Mention visible signs or landmarks in directions (e.g., “turn left after the ticketing machine”).</a:t>
                      </a:r>
                      <a:endParaRPr lang="en-US" sz="800" dirty="0">
                        <a:effectLst/>
                      </a:endParaRPr>
                    </a:p>
                    <a:p>
                      <a:pPr marL="342900" marR="118745" lvl="0" indent="-342900" algn="just">
                        <a:lnSpc>
                          <a:spcPct val="150000"/>
                        </a:lnSpc>
                        <a:buFont typeface="Symbol" panose="05050102010706020507" pitchFamily="18" charset="2"/>
                        <a:buChar char=""/>
                      </a:pPr>
                      <a:r>
                        <a:rPr lang="en-SG" sz="800" kern="1400" cap="all" dirty="0">
                          <a:effectLst/>
                        </a:rPr>
                        <a:t>Allow users to choose between receiving directional instructions in steps or metres, providing more flexibility in navigation.</a:t>
                      </a:r>
                      <a:endParaRPr lang="en-US" sz="800" dirty="0">
                        <a:effectLst/>
                      </a:endParaRPr>
                    </a:p>
                    <a:p>
                      <a:pPr marL="342900" marR="118745" lvl="0" indent="-342900" algn="just">
                        <a:lnSpc>
                          <a:spcPct val="150000"/>
                        </a:lnSpc>
                        <a:buFont typeface="Symbol" panose="05050102010706020507" pitchFamily="18" charset="2"/>
                        <a:buChar char=""/>
                      </a:pPr>
                      <a:r>
                        <a:rPr lang="en-SG" sz="800" kern="1400" dirty="0">
                          <a:effectLst/>
                        </a:rPr>
                        <a:t>Train arrival details should be more prominent.</a:t>
                      </a:r>
                      <a:endParaRPr lang="en-US" sz="800" dirty="0">
                        <a:effectLst/>
                      </a:endParaRPr>
                    </a:p>
                    <a:p>
                      <a:pPr marL="342900" marR="118745" lvl="0" indent="-342900" algn="just">
                        <a:lnSpc>
                          <a:spcPct val="150000"/>
                        </a:lnSpc>
                        <a:buFont typeface="Symbol" panose="05050102010706020507" pitchFamily="18" charset="2"/>
                        <a:buChar char=""/>
                      </a:pPr>
                      <a:r>
                        <a:rPr lang="en-SG" sz="800" kern="1400" dirty="0">
                          <a:effectLst/>
                        </a:rPr>
                        <a:t>Helpful to incorporate real-time train crowd levels, allowing users to decide whether to wait for the next train.</a:t>
                      </a:r>
                      <a:endParaRPr lang="en-US" sz="800" dirty="0">
                        <a:effectLst/>
                        <a:latin typeface="Arial" panose="020B0604020202020204" pitchFamily="34" charset="0"/>
                        <a:ea typeface="SimSun" panose="02010600030101010101" pitchFamily="2" charset="-122"/>
                        <a:cs typeface="Times New Roman" panose="02020603050405020304" pitchFamily="18" charset="0"/>
                      </a:endParaRPr>
                    </a:p>
                  </a:txBody>
                  <a:tcPr marL="16453" marR="16453" marT="0" marB="0"/>
                </a:tc>
                <a:extLst>
                  <a:ext uri="{0D108BD9-81ED-4DB2-BD59-A6C34878D82A}">
                    <a16:rowId xmlns:a16="http://schemas.microsoft.com/office/drawing/2014/main" val="2983846794"/>
                  </a:ext>
                </a:extLst>
              </a:tr>
              <a:tr h="1608402">
                <a:tc>
                  <a:txBody>
                    <a:bodyPr/>
                    <a:lstStyle/>
                    <a:p>
                      <a:pPr marL="0" marR="118745" algn="ctr">
                        <a:lnSpc>
                          <a:spcPct val="150000"/>
                        </a:lnSpc>
                      </a:pPr>
                      <a:r>
                        <a:rPr lang="en-SG" sz="800" b="1" kern="1400" cap="all" dirty="0">
                          <a:effectLst/>
                        </a:rPr>
                        <a:t>Questions</a:t>
                      </a:r>
                      <a:br>
                        <a:rPr lang="en-SG" sz="800" b="1" kern="1400" cap="all" dirty="0">
                          <a:effectLst/>
                        </a:rPr>
                      </a:br>
                      <a:r>
                        <a:rPr lang="en-SG" sz="800" b="1" kern="1400" cap="all" dirty="0" err="1">
                          <a:effectLst/>
                        </a:rPr>
                        <a:t>Questions</a:t>
                      </a:r>
                      <a:r>
                        <a:rPr lang="en-SG" sz="800" b="1" kern="1400" cap="all" dirty="0">
                          <a:effectLst/>
                        </a:rPr>
                        <a:t> that have arisen</a:t>
                      </a:r>
                      <a:endParaRPr lang="en-US" sz="800" b="1" dirty="0">
                        <a:effectLst/>
                      </a:endParaRPr>
                    </a:p>
                    <a:p>
                      <a:pPr marL="0" marR="118745" algn="just">
                        <a:lnSpc>
                          <a:spcPct val="150000"/>
                        </a:lnSpc>
                      </a:pPr>
                      <a:r>
                        <a:rPr lang="en-SG" sz="800" kern="1400" cap="all" dirty="0">
                          <a:effectLst/>
                        </a:rPr>
                        <a:t> </a:t>
                      </a:r>
                      <a:endParaRPr lang="en-US" sz="800" dirty="0">
                        <a:effectLst/>
                      </a:endParaRPr>
                    </a:p>
                    <a:p>
                      <a:pPr marL="342900" marR="118745" lvl="0" indent="-342900" algn="just">
                        <a:lnSpc>
                          <a:spcPct val="150000"/>
                        </a:lnSpc>
                        <a:buFont typeface="Symbol" panose="05050102010706020507" pitchFamily="18" charset="2"/>
                        <a:buChar char=""/>
                      </a:pPr>
                      <a:r>
                        <a:rPr lang="en-SG" sz="800" kern="1400" dirty="0">
                          <a:effectLst/>
                        </a:rPr>
                        <a:t>Is voice navigation available only in English?</a:t>
                      </a:r>
                      <a:endParaRPr lang="en-US" sz="800" dirty="0">
                        <a:effectLst/>
                      </a:endParaRPr>
                    </a:p>
                    <a:p>
                      <a:pPr marL="342900" marR="118745" lvl="0" indent="-342900" algn="just">
                        <a:lnSpc>
                          <a:spcPct val="150000"/>
                        </a:lnSpc>
                        <a:buFont typeface="Symbol" panose="05050102010706020507" pitchFamily="18" charset="2"/>
                        <a:buChar char=""/>
                      </a:pPr>
                      <a:r>
                        <a:rPr lang="en-SG" sz="800" kern="1400" dirty="0">
                          <a:effectLst/>
                        </a:rPr>
                        <a:t>Will the app always give voice instructions or can I toggle to text-based instructions instead?</a:t>
                      </a:r>
                      <a:endParaRPr lang="en-US" sz="800" dirty="0">
                        <a:effectLst/>
                      </a:endParaRPr>
                    </a:p>
                    <a:p>
                      <a:pPr marL="342900" marR="118745" lvl="0" indent="-342900" algn="just">
                        <a:lnSpc>
                          <a:spcPct val="150000"/>
                        </a:lnSpc>
                        <a:buFont typeface="Symbol" panose="05050102010706020507" pitchFamily="18" charset="2"/>
                        <a:buChar char=""/>
                      </a:pPr>
                      <a:r>
                        <a:rPr lang="en-SG" sz="800" kern="1400" dirty="0">
                          <a:effectLst/>
                        </a:rPr>
                        <a:t>How does the voice navigation work? Does it repeat instructions if I miss them?</a:t>
                      </a:r>
                      <a:endParaRPr lang="en-US" sz="800" dirty="0">
                        <a:effectLst/>
                      </a:endParaRPr>
                    </a:p>
                    <a:p>
                      <a:pPr marL="342900" marR="118745" lvl="0" indent="-342900" algn="just">
                        <a:lnSpc>
                          <a:spcPct val="150000"/>
                        </a:lnSpc>
                        <a:buFont typeface="Symbol" panose="05050102010706020507" pitchFamily="18" charset="2"/>
                        <a:buChar char=""/>
                      </a:pPr>
                      <a:r>
                        <a:rPr lang="en-SG" sz="800" kern="1400" dirty="0">
                          <a:effectLst/>
                        </a:rPr>
                        <a:t>If I make a wrong turn, will the app tell me how to get back on track?</a:t>
                      </a:r>
                      <a:endParaRPr lang="en-US" sz="800" dirty="0">
                        <a:effectLst/>
                      </a:endParaRPr>
                    </a:p>
                    <a:p>
                      <a:pPr marL="342900" marR="118745" lvl="0" indent="-342900" algn="just">
                        <a:lnSpc>
                          <a:spcPct val="150000"/>
                        </a:lnSpc>
                        <a:buFont typeface="Symbol" panose="05050102010706020507" pitchFamily="18" charset="2"/>
                        <a:buChar char=""/>
                      </a:pPr>
                      <a:r>
                        <a:rPr lang="en-SG" sz="800" kern="1400" dirty="0">
                          <a:effectLst/>
                        </a:rPr>
                        <a:t>Will AI adequately describe the station surroundings?</a:t>
                      </a:r>
                      <a:endParaRPr lang="en-US" sz="800" dirty="0">
                        <a:effectLst/>
                      </a:endParaRPr>
                    </a:p>
                    <a:p>
                      <a:pPr marL="342900" marR="118745" lvl="0" indent="-342900" algn="just">
                        <a:lnSpc>
                          <a:spcPct val="150000"/>
                        </a:lnSpc>
                        <a:buFont typeface="Symbol" panose="05050102010706020507" pitchFamily="18" charset="2"/>
                        <a:buChar char=""/>
                      </a:pPr>
                      <a:r>
                        <a:rPr lang="en-SG" sz="800" kern="1400" dirty="0">
                          <a:effectLst/>
                        </a:rPr>
                        <a:t>Can I save my favourite routes?</a:t>
                      </a:r>
                      <a:endParaRPr lang="en-US" sz="800" dirty="0">
                        <a:effectLst/>
                      </a:endParaRPr>
                    </a:p>
                    <a:p>
                      <a:pPr marL="342900" marR="118745" lvl="0" indent="-342900" algn="just">
                        <a:lnSpc>
                          <a:spcPct val="150000"/>
                        </a:lnSpc>
                        <a:buFont typeface="Symbol" panose="05050102010706020507" pitchFamily="18" charset="2"/>
                        <a:buChar char=""/>
                      </a:pPr>
                      <a:r>
                        <a:rPr lang="en-SG" sz="800" kern="1400" dirty="0">
                          <a:effectLst/>
                        </a:rPr>
                        <a:t>Does this app work in underground stations where I sometimes do not get signal?</a:t>
                      </a:r>
                      <a:endParaRPr lang="en-US" sz="800" dirty="0">
                        <a:effectLst/>
                      </a:endParaRPr>
                    </a:p>
                    <a:p>
                      <a:pPr marL="0" marR="118745" algn="just">
                        <a:lnSpc>
                          <a:spcPct val="150000"/>
                        </a:lnSpc>
                      </a:pPr>
                      <a:r>
                        <a:rPr lang="en-SG" sz="800" kern="1400" cap="all" dirty="0">
                          <a:effectLst/>
                        </a:rPr>
                        <a:t> </a:t>
                      </a:r>
                      <a:endParaRPr lang="en-US" sz="800" dirty="0">
                        <a:effectLst/>
                        <a:latin typeface="Arial" panose="020B0604020202020204" pitchFamily="34" charset="0"/>
                        <a:ea typeface="SimSun" panose="02010600030101010101" pitchFamily="2" charset="-122"/>
                        <a:cs typeface="Times New Roman" panose="02020603050405020304" pitchFamily="18" charset="0"/>
                      </a:endParaRPr>
                    </a:p>
                  </a:txBody>
                  <a:tcPr marL="16453" marR="16453" marT="0" marB="0"/>
                </a:tc>
                <a:tc>
                  <a:txBody>
                    <a:bodyPr/>
                    <a:lstStyle/>
                    <a:p>
                      <a:pPr marL="0" marR="118745" algn="ctr">
                        <a:lnSpc>
                          <a:spcPct val="150000"/>
                        </a:lnSpc>
                      </a:pPr>
                      <a:r>
                        <a:rPr lang="en-SG" sz="800" b="1" kern="1400" cap="all" dirty="0">
                          <a:effectLst/>
                        </a:rPr>
                        <a:t>Ideas</a:t>
                      </a:r>
                      <a:endParaRPr lang="en-US" sz="800" b="1" dirty="0">
                        <a:effectLst/>
                      </a:endParaRPr>
                    </a:p>
                    <a:p>
                      <a:pPr marL="0" marR="118745" algn="ctr">
                        <a:lnSpc>
                          <a:spcPct val="150000"/>
                        </a:lnSpc>
                      </a:pPr>
                      <a:r>
                        <a:rPr lang="en-SG" sz="800" b="1" kern="1400" cap="all" dirty="0">
                          <a:effectLst/>
                        </a:rPr>
                        <a:t>Ideas that have arisen from the experience</a:t>
                      </a:r>
                      <a:endParaRPr lang="en-US" sz="800" b="1" dirty="0">
                        <a:effectLst/>
                      </a:endParaRPr>
                    </a:p>
                    <a:p>
                      <a:pPr marL="0" marR="118745" algn="just">
                        <a:lnSpc>
                          <a:spcPct val="150000"/>
                        </a:lnSpc>
                      </a:pPr>
                      <a:r>
                        <a:rPr lang="en-SG" sz="800" kern="1400" dirty="0">
                          <a:effectLst/>
                        </a:rPr>
                        <a:t> </a:t>
                      </a:r>
                      <a:endParaRPr lang="en-US" sz="800" dirty="0">
                        <a:effectLst/>
                      </a:endParaRPr>
                    </a:p>
                    <a:p>
                      <a:pPr marL="342900" marR="118745" lvl="0" indent="-342900" algn="just">
                        <a:lnSpc>
                          <a:spcPct val="150000"/>
                        </a:lnSpc>
                        <a:buFont typeface="Symbol" panose="05050102010706020507" pitchFamily="18" charset="2"/>
                        <a:buChar char=""/>
                      </a:pPr>
                      <a:r>
                        <a:rPr lang="en-SG" sz="800" kern="1400" dirty="0">
                          <a:effectLst/>
                        </a:rPr>
                        <a:t>Adding subtle vibrations for turns, stops or important alerts.</a:t>
                      </a:r>
                      <a:endParaRPr lang="en-US" sz="800" dirty="0">
                        <a:effectLst/>
                      </a:endParaRPr>
                    </a:p>
                    <a:p>
                      <a:pPr marL="342900" marR="118745" lvl="0" indent="-342900" algn="just">
                        <a:lnSpc>
                          <a:spcPct val="150000"/>
                        </a:lnSpc>
                        <a:buFont typeface="Symbol" panose="05050102010706020507" pitchFamily="18" charset="2"/>
                        <a:buChar char=""/>
                      </a:pPr>
                      <a:r>
                        <a:rPr lang="en-SG" sz="800" kern="1400" dirty="0">
                          <a:effectLst/>
                        </a:rPr>
                        <a:t>Allow automatic detection of abnormal movement or long inactivity and prompt users if they need help.</a:t>
                      </a:r>
                      <a:endParaRPr lang="en-US" sz="800" dirty="0">
                        <a:effectLst/>
                      </a:endParaRPr>
                    </a:p>
                    <a:p>
                      <a:pPr marL="342900" marR="118745" lvl="0" indent="-342900" algn="just">
                        <a:lnSpc>
                          <a:spcPct val="150000"/>
                        </a:lnSpc>
                        <a:buFont typeface="Symbol" panose="05050102010706020507" pitchFamily="18" charset="2"/>
                        <a:buChar char=""/>
                      </a:pPr>
                      <a:r>
                        <a:rPr lang="en-SG" sz="800" kern="1400" dirty="0">
                          <a:effectLst/>
                        </a:rPr>
                        <a:t>Allow users to save frequent routes.</a:t>
                      </a:r>
                      <a:endParaRPr lang="en-US" sz="800" dirty="0">
                        <a:effectLst/>
                      </a:endParaRPr>
                    </a:p>
                    <a:p>
                      <a:pPr marL="342900" marR="118745" lvl="0" indent="-342900" algn="just">
                        <a:lnSpc>
                          <a:spcPct val="150000"/>
                        </a:lnSpc>
                        <a:buFont typeface="Symbol" panose="05050102010706020507" pitchFamily="18" charset="2"/>
                        <a:buChar char=""/>
                      </a:pPr>
                      <a:r>
                        <a:rPr lang="en-SG" sz="800" kern="1400" dirty="0">
                          <a:effectLst/>
                        </a:rPr>
                        <a:t>Allow users to set custom profiles.</a:t>
                      </a:r>
                      <a:endParaRPr lang="en-US" sz="800" dirty="0">
                        <a:effectLst/>
                      </a:endParaRPr>
                    </a:p>
                    <a:p>
                      <a:pPr marL="0" marR="118745" algn="just">
                        <a:lnSpc>
                          <a:spcPct val="150000"/>
                        </a:lnSpc>
                      </a:pPr>
                      <a:r>
                        <a:rPr lang="en-SG" sz="800" kern="1400" cap="all" dirty="0">
                          <a:effectLst/>
                        </a:rPr>
                        <a:t> </a:t>
                      </a:r>
                      <a:endParaRPr lang="en-US" sz="800" dirty="0">
                        <a:effectLst/>
                        <a:latin typeface="Arial" panose="020B0604020202020204" pitchFamily="34" charset="0"/>
                        <a:ea typeface="SimSun" panose="02010600030101010101" pitchFamily="2" charset="-122"/>
                        <a:cs typeface="Times New Roman" panose="02020603050405020304" pitchFamily="18" charset="0"/>
                      </a:endParaRPr>
                    </a:p>
                  </a:txBody>
                  <a:tcPr marL="16453" marR="16453" marT="0" marB="0"/>
                </a:tc>
                <a:extLst>
                  <a:ext uri="{0D108BD9-81ED-4DB2-BD59-A6C34878D82A}">
                    <a16:rowId xmlns:a16="http://schemas.microsoft.com/office/drawing/2014/main" val="3606289128"/>
                  </a:ext>
                </a:extLst>
              </a:tr>
            </a:tbl>
          </a:graphicData>
        </a:graphic>
      </p:graphicFrame>
    </p:spTree>
    <p:extLst>
      <p:ext uri="{BB962C8B-B14F-4D97-AF65-F5344CB8AC3E}">
        <p14:creationId xmlns:p14="http://schemas.microsoft.com/office/powerpoint/2010/main" val="3920405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8468B-ABFD-75F8-7D29-C9EFF6B99F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643B03-094D-C9B6-E659-815398A0062D}"/>
              </a:ext>
            </a:extLst>
          </p:cNvPr>
          <p:cNvSpPr>
            <a:spLocks noGrp="1"/>
          </p:cNvSpPr>
          <p:nvPr>
            <p:ph type="title"/>
          </p:nvPr>
        </p:nvSpPr>
        <p:spPr/>
        <p:txBody>
          <a:bodyPr/>
          <a:lstStyle/>
          <a:p>
            <a:pPr marL="0" indent="0">
              <a:buNone/>
            </a:pPr>
            <a:r>
              <a:rPr lang="en-US" sz="3600" b="1" dirty="0"/>
              <a:t>References</a:t>
            </a:r>
          </a:p>
        </p:txBody>
      </p:sp>
    </p:spTree>
    <p:extLst>
      <p:ext uri="{BB962C8B-B14F-4D97-AF65-F5344CB8AC3E}">
        <p14:creationId xmlns:p14="http://schemas.microsoft.com/office/powerpoint/2010/main" val="1305334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27B9-0D28-49D9-97B5-B24FDEDB25D0}"/>
              </a:ext>
            </a:extLst>
          </p:cNvPr>
          <p:cNvSpPr>
            <a:spLocks noGrp="1"/>
          </p:cNvSpPr>
          <p:nvPr>
            <p:ph type="title"/>
          </p:nvPr>
        </p:nvSpPr>
        <p:spPr/>
        <p:txBody>
          <a:bodyPr/>
          <a:lstStyle/>
          <a:p>
            <a:pPr marL="0" marR="0" algn="ctr">
              <a:lnSpc>
                <a:spcPct val="150000"/>
              </a:lnSpc>
              <a:spcBef>
                <a:spcPts val="0"/>
              </a:spcBef>
              <a:spcAft>
                <a:spcPts val="0"/>
              </a:spcAft>
            </a:pPr>
            <a:r>
              <a:rPr lang="en-GB" sz="3600" b="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Declaration of Originality</a:t>
            </a:r>
            <a:endParaRPr lang="en-US" sz="1600" dirty="0">
              <a:effectLst/>
              <a:latin typeface="Arial" panose="020B0604020202020204" pitchFamily="34" charset="0"/>
              <a:ea typeface="SimSun" panose="02010600030101010101" pitchFamily="2" charset="-122"/>
              <a:cs typeface="Times New Roman" panose="02020603050405020304" pitchFamily="18" charset="0"/>
            </a:endParaRPr>
          </a:p>
        </p:txBody>
      </p:sp>
      <p:sp>
        <p:nvSpPr>
          <p:cNvPr id="3" name="Content Placeholder 2">
            <a:extLst>
              <a:ext uri="{FF2B5EF4-FFF2-40B4-BE49-F238E27FC236}">
                <a16:creationId xmlns:a16="http://schemas.microsoft.com/office/drawing/2014/main" id="{7C877F9F-D62A-45BB-9799-246A29611BAA}"/>
              </a:ext>
            </a:extLst>
          </p:cNvPr>
          <p:cNvSpPr>
            <a:spLocks noGrp="1"/>
          </p:cNvSpPr>
          <p:nvPr>
            <p:ph idx="1"/>
          </p:nvPr>
        </p:nvSpPr>
        <p:spPr/>
        <p:txBody>
          <a:bodyPr>
            <a:normAutofit fontScale="92500" lnSpcReduction="10000"/>
          </a:bodyPr>
          <a:lstStyle/>
          <a:p>
            <a:pPr marL="0" marR="0" indent="0" algn="ctr">
              <a:spcBef>
                <a:spcPts val="0"/>
              </a:spcBef>
              <a:spcAft>
                <a:spcPts val="0"/>
              </a:spcAft>
              <a:buNone/>
            </a:pPr>
            <a:r>
              <a:rPr lang="en-GB" sz="2400" dirty="0">
                <a:solidFill>
                  <a:schemeClr val="tx1"/>
                </a:solidFill>
                <a:effectLst/>
                <a:latin typeface="Arial" panose="020B0604020202020204" pitchFamily="34" charset="0"/>
                <a:ea typeface="Times New Roman" panose="02020603050405020304" pitchFamily="18" charset="0"/>
              </a:rPr>
              <a:t>I am the originator of this work and </a:t>
            </a:r>
            <a:r>
              <a:rPr lang="en-US" sz="2400" dirty="0">
                <a:solidFill>
                  <a:schemeClr val="tx1"/>
                </a:solidFill>
                <a:effectLst/>
                <a:latin typeface="Arial" panose="020B0604020202020204" pitchFamily="34" charset="0"/>
                <a:ea typeface="Times New Roman" panose="02020603050405020304" pitchFamily="18" charset="0"/>
              </a:rPr>
              <a:t>I have </a:t>
            </a:r>
            <a:r>
              <a:rPr lang="en-GB" sz="2400" dirty="0">
                <a:solidFill>
                  <a:schemeClr val="tx1"/>
                </a:solidFill>
                <a:effectLst/>
                <a:latin typeface="Arial" panose="020B0604020202020204" pitchFamily="34" charset="0"/>
                <a:ea typeface="Times New Roman" panose="02020603050405020304" pitchFamily="18" charset="0"/>
              </a:rPr>
              <a:t>appropriately acknowledged all other original sources used as my references for this work.</a:t>
            </a:r>
          </a:p>
          <a:p>
            <a:pPr marL="0" indent="0" algn="ctr">
              <a:spcBef>
                <a:spcPts val="0"/>
              </a:spcBef>
              <a:buNone/>
            </a:pPr>
            <a:endParaRPr lang="en-US" sz="2400" dirty="0">
              <a:solidFill>
                <a:schemeClr val="tx1"/>
              </a:solidFill>
              <a:effectLst/>
              <a:latin typeface="Arial" panose="020B0604020202020204" pitchFamily="34" charset="0"/>
              <a:ea typeface="Times New Roman" panose="02020603050405020304" pitchFamily="18" charset="0"/>
            </a:endParaRPr>
          </a:p>
          <a:p>
            <a:pPr marL="0" marR="0" indent="0" algn="ctr">
              <a:spcBef>
                <a:spcPts val="0"/>
              </a:spcBef>
              <a:spcAft>
                <a:spcPts val="0"/>
              </a:spcAft>
              <a:buNone/>
            </a:pPr>
            <a:r>
              <a:rPr lang="en-GB" sz="2400" dirty="0">
                <a:solidFill>
                  <a:schemeClr val="tx1"/>
                </a:solidFill>
                <a:effectLst/>
                <a:latin typeface="Arial" panose="020B0604020202020204" pitchFamily="34" charset="0"/>
                <a:ea typeface="Times New Roman" panose="02020603050405020304" pitchFamily="18" charset="0"/>
              </a:rPr>
              <a:t>I understand that Plagiarism is the act of taking and using the whole or any part of another person’s work, including work generated by AI, and presenting it as my own.</a:t>
            </a:r>
          </a:p>
          <a:p>
            <a:pPr marL="0" indent="0" algn="ctr">
              <a:spcBef>
                <a:spcPts val="0"/>
              </a:spcBef>
              <a:buNone/>
            </a:pPr>
            <a:endParaRPr lang="en-US" sz="2400" dirty="0">
              <a:solidFill>
                <a:schemeClr val="tx1"/>
              </a:solidFill>
              <a:effectLst/>
              <a:latin typeface="Arial" panose="020B0604020202020204" pitchFamily="34" charset="0"/>
              <a:ea typeface="Times New Roman" panose="02020603050405020304" pitchFamily="18" charset="0"/>
            </a:endParaRPr>
          </a:p>
          <a:p>
            <a:pPr marL="0" marR="0" indent="0" algn="ctr">
              <a:spcBef>
                <a:spcPts val="0"/>
              </a:spcBef>
              <a:spcAft>
                <a:spcPts val="0"/>
              </a:spcAft>
              <a:buNone/>
            </a:pPr>
            <a:r>
              <a:rPr lang="en-GB" sz="2400" dirty="0">
                <a:solidFill>
                  <a:schemeClr val="tx1"/>
                </a:solidFill>
                <a:effectLst/>
                <a:latin typeface="Arial" panose="020B0604020202020204" pitchFamily="34" charset="0"/>
                <a:ea typeface="Times New Roman" panose="02020603050405020304" pitchFamily="18" charset="0"/>
              </a:rPr>
              <a:t>I understand that Plagiarism is an academic offence</a:t>
            </a:r>
            <a:endParaRPr lang="en-US" sz="2400" dirty="0">
              <a:solidFill>
                <a:schemeClr val="tx1"/>
              </a:solidFill>
              <a:effectLst/>
              <a:latin typeface="Arial" panose="020B0604020202020204" pitchFamily="34" charset="0"/>
              <a:ea typeface="Times New Roman" panose="02020603050405020304" pitchFamily="18" charset="0"/>
            </a:endParaRPr>
          </a:p>
          <a:p>
            <a:pPr marL="0" marR="0" indent="0" algn="ctr">
              <a:spcBef>
                <a:spcPts val="0"/>
              </a:spcBef>
              <a:spcAft>
                <a:spcPts val="0"/>
              </a:spcAft>
              <a:buNone/>
            </a:pPr>
            <a:r>
              <a:rPr lang="en-GB" sz="2400" dirty="0">
                <a:solidFill>
                  <a:schemeClr val="tx1"/>
                </a:solidFill>
                <a:effectLst/>
                <a:latin typeface="Arial" panose="020B0604020202020204" pitchFamily="34" charset="0"/>
                <a:ea typeface="Times New Roman" panose="02020603050405020304" pitchFamily="18" charset="0"/>
              </a:rPr>
              <a:t>and if I am found to have committed or abetted the offence of plagiarism in relation to this submitted work, disciplinary action will be enforced.</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 and Signature of Student: </a:t>
            </a:r>
          </a:p>
          <a:p>
            <a:pPr marL="0" indent="0">
              <a:lnSpc>
                <a:spcPct val="107000"/>
              </a:lnSpc>
              <a:spcAft>
                <a:spcPts val="800"/>
              </a:spcAft>
              <a:buNone/>
            </a:pPr>
            <a:r>
              <a:rPr lang="en-US" sz="24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&lt;&lt;Replace this with Name and Signature of student&gt;&gt;</a:t>
            </a:r>
            <a:endParaRPr lang="en-SG" sz="24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endParaRPr lang="en-SG" sz="3600" dirty="0"/>
          </a:p>
        </p:txBody>
      </p:sp>
    </p:spTree>
    <p:extLst>
      <p:ext uri="{BB962C8B-B14F-4D97-AF65-F5344CB8AC3E}">
        <p14:creationId xmlns:p14="http://schemas.microsoft.com/office/powerpoint/2010/main" val="4241071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27B9-0D28-49D9-97B5-B24FDEDB25D0}"/>
              </a:ext>
            </a:extLst>
          </p:cNvPr>
          <p:cNvSpPr>
            <a:spLocks noGrp="1"/>
          </p:cNvSpPr>
          <p:nvPr>
            <p:ph type="title"/>
          </p:nvPr>
        </p:nvSpPr>
        <p:spPr/>
        <p:txBody>
          <a:bodyPr>
            <a:noAutofit/>
          </a:bodyPr>
          <a:lstStyle/>
          <a:p>
            <a:pPr marL="0" marR="0" algn="ctr">
              <a:lnSpc>
                <a:spcPct val="150000"/>
              </a:lnSpc>
              <a:spcBef>
                <a:spcPts val="0"/>
              </a:spcBef>
              <a:spcAft>
                <a:spcPts val="0"/>
              </a:spcAft>
            </a:pPr>
            <a:r>
              <a:rPr lang="en-SG" sz="2400" b="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Declaration on the use of Generative AI tools for assignments</a:t>
            </a: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p:txBody>
      </p:sp>
      <p:sp>
        <p:nvSpPr>
          <p:cNvPr id="5" name="Content Placeholder 4">
            <a:extLst>
              <a:ext uri="{FF2B5EF4-FFF2-40B4-BE49-F238E27FC236}">
                <a16:creationId xmlns:a16="http://schemas.microsoft.com/office/drawing/2014/main" id="{59D1921A-1635-F05B-3C5F-1FB1679BB9DC}"/>
              </a:ext>
            </a:extLst>
          </p:cNvPr>
          <p:cNvSpPr>
            <a:spLocks noGrp="1"/>
          </p:cNvSpPr>
          <p:nvPr>
            <p:ph idx="1"/>
          </p:nvPr>
        </p:nvSpPr>
        <p:spPr>
          <a:xfrm>
            <a:off x="959581" y="1499360"/>
            <a:ext cx="10336162" cy="1057410"/>
          </a:xfrm>
        </p:spPr>
        <p:txBody>
          <a:bodyPr>
            <a:normAutofit lnSpcReduction="10000"/>
          </a:bodyPr>
          <a:lstStyle/>
          <a:p>
            <a:pPr marL="0" marR="0" indent="0" algn="just">
              <a:spcBef>
                <a:spcPts val="0"/>
              </a:spcBef>
              <a:spcAft>
                <a:spcPts val="0"/>
              </a:spcAft>
              <a:buNone/>
              <a:tabLst>
                <a:tab pos="228600" algn="l"/>
              </a:tabLst>
            </a:pPr>
            <a:r>
              <a:rPr lang="en-GB" sz="1800" dirty="0">
                <a:solidFill>
                  <a:schemeClr val="tx1"/>
                </a:solidFill>
                <a:effectLst/>
                <a:latin typeface="Arial" panose="020B0604020202020204" pitchFamily="34" charset="0"/>
                <a:ea typeface="Times New Roman" panose="02020603050405020304" pitchFamily="18" charset="0"/>
              </a:rPr>
              <a:t>Describe how you have used Generative AI tools such as </a:t>
            </a:r>
            <a:r>
              <a:rPr lang="en-GB" sz="1800" dirty="0" err="1">
                <a:solidFill>
                  <a:schemeClr val="tx1"/>
                </a:solidFill>
                <a:effectLst/>
                <a:latin typeface="Arial" panose="020B0604020202020204" pitchFamily="34" charset="0"/>
                <a:ea typeface="Times New Roman" panose="02020603050405020304" pitchFamily="18" charset="0"/>
              </a:rPr>
              <a:t>ChatGPT</a:t>
            </a:r>
            <a:r>
              <a:rPr lang="en-GB" sz="1800" dirty="0">
                <a:solidFill>
                  <a:schemeClr val="tx1"/>
                </a:solidFill>
                <a:effectLst/>
                <a:latin typeface="Arial" panose="020B0604020202020204" pitchFamily="34" charset="0"/>
                <a:ea typeface="Times New Roman" panose="02020603050405020304" pitchFamily="18" charset="0"/>
              </a:rPr>
              <a:t> or Dall.E-2 in your assignment. </a:t>
            </a:r>
            <a:endParaRPr lang="en-US" sz="1800" dirty="0">
              <a:solidFill>
                <a:schemeClr val="tx1"/>
              </a:solidFill>
              <a:effectLst/>
              <a:latin typeface="Arial" panose="020B0604020202020204" pitchFamily="34" charset="0"/>
              <a:ea typeface="Times New Roman" panose="02020603050405020304" pitchFamily="18" charset="0"/>
            </a:endParaRPr>
          </a:p>
          <a:p>
            <a:pPr marL="0" marR="0" indent="0" algn="just">
              <a:spcBef>
                <a:spcPts val="0"/>
              </a:spcBef>
              <a:spcAft>
                <a:spcPts val="0"/>
              </a:spcAft>
              <a:buNone/>
              <a:tabLst>
                <a:tab pos="228600" algn="l"/>
              </a:tabLst>
            </a:pPr>
            <a:endParaRPr lang="en-US" sz="1800" dirty="0">
              <a:solidFill>
                <a:schemeClr val="tx1"/>
              </a:solidFill>
              <a:effectLst/>
              <a:latin typeface="Arial" panose="020B0604020202020204" pitchFamily="34" charset="0"/>
              <a:ea typeface="Times New Roman" panose="02020603050405020304" pitchFamily="18" charset="0"/>
            </a:endParaRPr>
          </a:p>
          <a:p>
            <a:pPr marL="0" marR="0" indent="0" algn="just">
              <a:spcBef>
                <a:spcPts val="0"/>
              </a:spcBef>
              <a:spcAft>
                <a:spcPts val="0"/>
              </a:spcAft>
              <a:buNone/>
              <a:tabLst>
                <a:tab pos="228600" algn="l"/>
              </a:tabLst>
            </a:pPr>
            <a:r>
              <a:rPr lang="en-GB" sz="1800" dirty="0">
                <a:solidFill>
                  <a:schemeClr val="tx1"/>
                </a:solidFill>
                <a:effectLst/>
                <a:latin typeface="Arial" panose="020B0604020202020204" pitchFamily="34" charset="0"/>
                <a:ea typeface="Times New Roman" panose="02020603050405020304" pitchFamily="18" charset="0"/>
              </a:rPr>
              <a:t>Show snapshots of the conversations with the AI tool (i.e., the prompts you used and the response you get from the AI tool).  </a:t>
            </a:r>
            <a:endParaRPr lang="en-US" sz="1800" dirty="0">
              <a:solidFill>
                <a:schemeClr val="tx1"/>
              </a:solidFill>
              <a:effectLst/>
              <a:latin typeface="Arial" panose="020B0604020202020204" pitchFamily="34" charset="0"/>
              <a:ea typeface="Times New Roman" panose="02020603050405020304" pitchFamily="18" charset="0"/>
            </a:endParaRPr>
          </a:p>
        </p:txBody>
      </p:sp>
      <p:sp>
        <p:nvSpPr>
          <p:cNvPr id="10" name="TextBox 9">
            <a:extLst>
              <a:ext uri="{FF2B5EF4-FFF2-40B4-BE49-F238E27FC236}">
                <a16:creationId xmlns:a16="http://schemas.microsoft.com/office/drawing/2014/main" id="{9877B34D-A3FD-6731-5308-300BCCC5C733}"/>
              </a:ext>
            </a:extLst>
          </p:cNvPr>
          <p:cNvSpPr txBox="1"/>
          <p:nvPr/>
        </p:nvSpPr>
        <p:spPr>
          <a:xfrm>
            <a:off x="959582" y="2663301"/>
            <a:ext cx="10336161" cy="21128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Tree>
    <p:extLst>
      <p:ext uri="{BB962C8B-B14F-4D97-AF65-F5344CB8AC3E}">
        <p14:creationId xmlns:p14="http://schemas.microsoft.com/office/powerpoint/2010/main" val="11640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91E037A-6BE5-7A11-AEC6-913324BAC69F}"/>
              </a:ext>
            </a:extLst>
          </p:cNvPr>
          <p:cNvSpPr txBox="1">
            <a:spLocks/>
          </p:cNvSpPr>
          <p:nvPr/>
        </p:nvSpPr>
        <p:spPr>
          <a:xfrm>
            <a:off x="959581" y="1184910"/>
            <a:ext cx="10336162" cy="2628758"/>
          </a:xfrm>
          <a:prstGeom prst="rect">
            <a:avLst/>
          </a:prstGeom>
        </p:spPr>
        <p:style>
          <a:lnRef idx="2">
            <a:schemeClr val="dk1"/>
          </a:lnRef>
          <a:fillRef idx="1">
            <a:schemeClr val="lt1"/>
          </a:fillRef>
          <a:effectRef idx="0">
            <a:schemeClr val="dk1"/>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Font typeface="Arial" panose="020B0604020202020204" pitchFamily="34" charset="0"/>
              <a:buNone/>
            </a:pPr>
            <a:r>
              <a:rPr lang="en-SG" sz="1600" dirty="0">
                <a:solidFill>
                  <a:schemeClr val="tx1"/>
                </a:solidFill>
                <a:latin typeface="Arial" panose="020B0604020202020204" pitchFamily="34" charset="0"/>
                <a:ea typeface="Times New Roman" panose="02020603050405020304" pitchFamily="18" charset="0"/>
              </a:rPr>
              <a:t>The content generated by AI tools are not retrievable except by the user who generated them, so they are considered non-recoverable sources. Although non-recoverable data or quotations in APA Style papers are usually cited as personal communications, with </a:t>
            </a:r>
            <a:r>
              <a:rPr lang="en-SG" sz="1600" dirty="0" err="1">
                <a:solidFill>
                  <a:schemeClr val="tx1"/>
                </a:solidFill>
                <a:latin typeface="Arial" panose="020B0604020202020204" pitchFamily="34" charset="0"/>
                <a:ea typeface="Times New Roman" panose="02020603050405020304" pitchFamily="18" charset="0"/>
              </a:rPr>
              <a:t>ChatGPT</a:t>
            </a:r>
            <a:r>
              <a:rPr lang="en-SG" sz="1600" dirty="0">
                <a:solidFill>
                  <a:schemeClr val="tx1"/>
                </a:solidFill>
                <a:latin typeface="Arial" panose="020B0604020202020204" pitchFamily="34" charset="0"/>
                <a:ea typeface="Times New Roman" panose="02020603050405020304" pitchFamily="18" charset="0"/>
              </a:rPr>
              <a:t>-generated text there is no person communicating. Quoting text from </a:t>
            </a:r>
            <a:r>
              <a:rPr lang="en-SG" sz="1600" dirty="0" err="1">
                <a:solidFill>
                  <a:schemeClr val="tx1"/>
                </a:solidFill>
                <a:latin typeface="Arial" panose="020B0604020202020204" pitchFamily="34" charset="0"/>
                <a:ea typeface="Times New Roman" panose="02020603050405020304" pitchFamily="18" charset="0"/>
              </a:rPr>
              <a:t>ChatGPT</a:t>
            </a:r>
            <a:r>
              <a:rPr lang="en-SG" sz="1600" dirty="0">
                <a:solidFill>
                  <a:schemeClr val="tx1"/>
                </a:solidFill>
                <a:latin typeface="Arial" panose="020B0604020202020204" pitchFamily="34" charset="0"/>
                <a:ea typeface="Times New Roman" panose="02020603050405020304" pitchFamily="18" charset="0"/>
              </a:rPr>
              <a:t> chat is therefore more like sharing the output of an algorithm, with a reference list entry and the corresponding in-text citation.</a:t>
            </a:r>
          </a:p>
          <a:p>
            <a:pPr marL="0" indent="0" algn="just">
              <a:spcBef>
                <a:spcPts val="0"/>
              </a:spcBef>
              <a:buFont typeface="Arial" panose="020B0604020202020204" pitchFamily="34" charset="0"/>
              <a:buNone/>
            </a:pPr>
            <a:endParaRPr lang="en-SG" sz="1600" dirty="0">
              <a:solidFill>
                <a:schemeClr val="tx1"/>
              </a:solidFill>
              <a:latin typeface="Arial" panose="020B0604020202020204" pitchFamily="34" charset="0"/>
              <a:ea typeface="Times New Roman" panose="02020603050405020304" pitchFamily="18" charset="0"/>
            </a:endParaRPr>
          </a:p>
          <a:p>
            <a:pPr marL="0" indent="0" algn="just">
              <a:spcBef>
                <a:spcPts val="0"/>
              </a:spcBef>
              <a:buFont typeface="Arial" panose="020B0604020202020204" pitchFamily="34" charset="0"/>
              <a:buNone/>
            </a:pPr>
            <a:r>
              <a:rPr lang="en-SG" sz="1600" dirty="0">
                <a:solidFill>
                  <a:schemeClr val="tx1"/>
                </a:solidFill>
                <a:latin typeface="Arial" panose="020B0604020202020204" pitchFamily="34" charset="0"/>
                <a:ea typeface="Times New Roman" panose="02020603050405020304" pitchFamily="18" charset="0"/>
              </a:rPr>
              <a:t>According to the official APA Style site, </a:t>
            </a:r>
            <a:r>
              <a:rPr lang="en-SG" sz="1600" dirty="0" err="1">
                <a:solidFill>
                  <a:schemeClr val="tx1"/>
                </a:solidFill>
                <a:latin typeface="Arial" panose="020B0604020202020204" pitchFamily="34" charset="0"/>
                <a:ea typeface="Times New Roman" panose="02020603050405020304" pitchFamily="18" charset="0"/>
              </a:rPr>
              <a:t>ChatGPT</a:t>
            </a:r>
            <a:r>
              <a:rPr lang="en-SG" sz="1600" dirty="0">
                <a:solidFill>
                  <a:schemeClr val="tx1"/>
                </a:solidFill>
                <a:latin typeface="Arial" panose="020B0604020202020204" pitchFamily="34" charset="0"/>
                <a:ea typeface="Times New Roman" panose="02020603050405020304" pitchFamily="18" charset="0"/>
              </a:rPr>
              <a:t> references should be cited as:</a:t>
            </a:r>
          </a:p>
          <a:p>
            <a:pPr marL="0" indent="0" algn="just">
              <a:spcBef>
                <a:spcPts val="0"/>
              </a:spcBef>
              <a:buFont typeface="Arial" panose="020B0604020202020204" pitchFamily="34" charset="0"/>
              <a:buNone/>
            </a:pPr>
            <a:endParaRPr lang="en-SG" sz="1600" dirty="0">
              <a:solidFill>
                <a:schemeClr val="tx1"/>
              </a:solidFill>
              <a:latin typeface="Arial" panose="020B0604020202020204" pitchFamily="34" charset="0"/>
              <a:ea typeface="Times New Roman" panose="02020603050405020304" pitchFamily="18" charset="0"/>
            </a:endParaRPr>
          </a:p>
          <a:p>
            <a:pPr marL="0" indent="0" algn="just">
              <a:spcBef>
                <a:spcPts val="0"/>
              </a:spcBef>
              <a:buFont typeface="Arial" panose="020B0604020202020204" pitchFamily="34" charset="0"/>
              <a:buNone/>
            </a:pPr>
            <a:r>
              <a:rPr lang="en-SG" sz="1600" dirty="0">
                <a:solidFill>
                  <a:schemeClr val="tx1"/>
                </a:solidFill>
                <a:latin typeface="Arial" panose="020B0604020202020204" pitchFamily="34" charset="0"/>
                <a:ea typeface="Times New Roman" panose="02020603050405020304" pitchFamily="18" charset="0"/>
              </a:rPr>
              <a:t>E.g.   </a:t>
            </a:r>
            <a:r>
              <a:rPr lang="en-SG" sz="1600" dirty="0" err="1">
                <a:solidFill>
                  <a:schemeClr val="tx1"/>
                </a:solidFill>
                <a:latin typeface="Arial" panose="020B0604020202020204" pitchFamily="34" charset="0"/>
                <a:ea typeface="Times New Roman" panose="02020603050405020304" pitchFamily="18" charset="0"/>
              </a:rPr>
              <a:t>OpenAI</a:t>
            </a:r>
            <a:r>
              <a:rPr lang="en-SG" sz="1600" dirty="0">
                <a:solidFill>
                  <a:schemeClr val="tx1"/>
                </a:solidFill>
                <a:latin typeface="Arial" panose="020B0604020202020204" pitchFamily="34" charset="0"/>
                <a:ea typeface="Times New Roman" panose="02020603050405020304" pitchFamily="18" charset="0"/>
              </a:rPr>
              <a:t>. (2023). </a:t>
            </a:r>
            <a:r>
              <a:rPr lang="en-SG" sz="1600" dirty="0" err="1">
                <a:solidFill>
                  <a:schemeClr val="tx1"/>
                </a:solidFill>
                <a:latin typeface="Arial" panose="020B0604020202020204" pitchFamily="34" charset="0"/>
                <a:ea typeface="Times New Roman" panose="02020603050405020304" pitchFamily="18" charset="0"/>
              </a:rPr>
              <a:t>ChatGPT</a:t>
            </a:r>
            <a:r>
              <a:rPr lang="en-SG" sz="1600" dirty="0">
                <a:solidFill>
                  <a:schemeClr val="tx1"/>
                </a:solidFill>
                <a:latin typeface="Arial" panose="020B0604020202020204" pitchFamily="34" charset="0"/>
                <a:ea typeface="Times New Roman" panose="02020603050405020304" pitchFamily="18" charset="0"/>
              </a:rPr>
              <a:t> (Sep 25 version) [Large language model].       </a:t>
            </a:r>
          </a:p>
          <a:p>
            <a:pPr marL="0" indent="0" algn="just">
              <a:spcBef>
                <a:spcPts val="0"/>
              </a:spcBef>
              <a:buFont typeface="Arial" panose="020B0604020202020204" pitchFamily="34" charset="0"/>
              <a:buNone/>
            </a:pPr>
            <a:r>
              <a:rPr lang="en-SG" sz="1600" dirty="0">
                <a:latin typeface="Arial" panose="020B0604020202020204" pitchFamily="34" charset="0"/>
                <a:ea typeface="Times New Roman" panose="02020603050405020304" pitchFamily="18" charset="0"/>
              </a:rPr>
              <a:t>                    </a:t>
            </a:r>
            <a:r>
              <a:rPr lang="en-SG" sz="1600" dirty="0">
                <a:latin typeface="Arial" panose="020B0604020202020204" pitchFamily="34" charset="0"/>
                <a:ea typeface="Times New Roman" panose="02020603050405020304" pitchFamily="18" charset="0"/>
                <a:hlinkClick r:id="rId2"/>
              </a:rPr>
              <a:t>https://chat.openai.com/chat</a:t>
            </a:r>
            <a:r>
              <a:rPr lang="en-SG" sz="1600" dirty="0">
                <a:latin typeface="Arial" panose="020B0604020202020204" pitchFamily="34" charset="0"/>
                <a:ea typeface="Times New Roman" panose="02020603050405020304" pitchFamily="18" charset="0"/>
              </a:rPr>
              <a:t> </a:t>
            </a:r>
          </a:p>
        </p:txBody>
      </p:sp>
      <p:sp>
        <p:nvSpPr>
          <p:cNvPr id="3" name="Title 1">
            <a:extLst>
              <a:ext uri="{FF2B5EF4-FFF2-40B4-BE49-F238E27FC236}">
                <a16:creationId xmlns:a16="http://schemas.microsoft.com/office/drawing/2014/main" id="{5BDA16E0-F35F-9D0A-C62B-AB7CD8FD6F32}"/>
              </a:ext>
            </a:extLst>
          </p:cNvPr>
          <p:cNvSpPr txBox="1">
            <a:spLocks/>
          </p:cNvSpPr>
          <p:nvPr/>
        </p:nvSpPr>
        <p:spPr>
          <a:xfrm>
            <a:off x="959582" y="365126"/>
            <a:ext cx="10336161" cy="819784"/>
          </a:xfrm>
          <a:prstGeom prst="rect">
            <a:avLst/>
          </a:prstGeom>
        </p:spPr>
        <p:txBody>
          <a:bodyPr>
            <a:noAutofit/>
          </a:bodyPr>
          <a:lstStyle>
            <a:lvl1pPr algn="l" defTabSz="914400" rtl="0" eaLnBrk="1" latinLnBrk="0" hangingPunct="1">
              <a:lnSpc>
                <a:spcPct val="90000"/>
              </a:lnSpc>
              <a:spcBef>
                <a:spcPct val="0"/>
              </a:spcBef>
              <a:buNone/>
              <a:defRPr sz="3600" b="0" i="0" u="none" kern="1200">
                <a:solidFill>
                  <a:srgbClr val="0070C0"/>
                </a:solidFill>
                <a:latin typeface="+mn-lt"/>
                <a:ea typeface="+mj-ea"/>
                <a:cs typeface="+mj-cs"/>
              </a:defRPr>
            </a:lvl1pPr>
          </a:lstStyle>
          <a:p>
            <a:pPr algn="ctr">
              <a:lnSpc>
                <a:spcPct val="150000"/>
              </a:lnSpc>
              <a:spcBef>
                <a:spcPts val="0"/>
              </a:spcBef>
            </a:pPr>
            <a:r>
              <a:rPr lang="en-SG" sz="2400" b="1" dirty="0">
                <a:solidFill>
                  <a:srgbClr val="FF0000"/>
                </a:solidFill>
                <a:latin typeface="Arial" panose="020B0604020202020204" pitchFamily="34" charset="0"/>
                <a:ea typeface="Times New Roman" panose="02020603050405020304" pitchFamily="18" charset="0"/>
                <a:cs typeface="Arial" panose="020B0604020202020204" pitchFamily="34" charset="0"/>
              </a:rPr>
              <a:t>How do you indicate the reference?</a:t>
            </a:r>
            <a:endParaRPr lang="en-US" sz="1100" dirty="0">
              <a:latin typeface="Arial" panose="020B0604020202020204" pitchFamily="34" charset="0"/>
              <a:ea typeface="SimSun"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60EFE433-EAE2-4855-84B2-7012E3FCB36E}"/>
              </a:ext>
            </a:extLst>
          </p:cNvPr>
          <p:cNvSpPr txBox="1"/>
          <p:nvPr/>
        </p:nvSpPr>
        <p:spPr>
          <a:xfrm>
            <a:off x="959581" y="3813668"/>
            <a:ext cx="10336162"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algn="just">
              <a:spcBef>
                <a:spcPts val="0"/>
              </a:spcBef>
              <a:spcAft>
                <a:spcPts val="0"/>
              </a:spcAft>
              <a:tabLst>
                <a:tab pos="228600" algn="l"/>
              </a:tabLst>
            </a:pPr>
            <a:r>
              <a:rPr lang="en-GB" sz="1600" b="1" dirty="0">
                <a:solidFill>
                  <a:srgbClr val="FF0000"/>
                </a:solidFill>
                <a:effectLst/>
                <a:latin typeface="Arial" panose="020B0604020202020204" pitchFamily="34" charset="0"/>
                <a:ea typeface="Times New Roman" panose="02020603050405020304" pitchFamily="18" charset="0"/>
              </a:rPr>
              <a:t>Important Note:</a:t>
            </a:r>
            <a:endParaRPr lang="en-US" sz="1600" dirty="0">
              <a:solidFill>
                <a:srgbClr val="FF0000"/>
              </a:solidFill>
              <a:effectLst/>
              <a:latin typeface="Arial" panose="020B0604020202020204" pitchFamily="34"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228600" algn="l"/>
              </a:tabLst>
            </a:pPr>
            <a:endParaRPr lang="en-GB" sz="1600" dirty="0">
              <a:effectLst/>
              <a:latin typeface="Arial" panose="020B0604020202020204" pitchFamily="34"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228600" algn="l"/>
              </a:tabLst>
            </a:pPr>
            <a:r>
              <a:rPr lang="en-GB" sz="1600" dirty="0">
                <a:effectLst/>
                <a:latin typeface="Arial" panose="020B0604020202020204" pitchFamily="34" charset="0"/>
                <a:ea typeface="Times New Roman" panose="02020603050405020304" pitchFamily="18" charset="0"/>
              </a:rPr>
              <a:t>Do not copy answers produced by the AI tool in totality as it is considered as plagiarism.  </a:t>
            </a:r>
            <a:endParaRPr lang="en-US" sz="1600" dirty="0">
              <a:effectLst/>
              <a:latin typeface="Arial" panose="020B0604020202020204" pitchFamily="34" charset="0"/>
              <a:ea typeface="Times New Roman" panose="02020603050405020304" pitchFamily="18" charset="0"/>
            </a:endParaRPr>
          </a:p>
          <a:p>
            <a:pPr marL="228600" marR="0" algn="just">
              <a:spcBef>
                <a:spcPts val="0"/>
              </a:spcBef>
              <a:spcAft>
                <a:spcPts val="0"/>
              </a:spcAft>
              <a:tabLst>
                <a:tab pos="228600" algn="l"/>
              </a:tabLst>
            </a:pPr>
            <a:r>
              <a:rPr lang="en-GB" sz="1600" dirty="0">
                <a:effectLst/>
                <a:latin typeface="Arial" panose="020B0604020202020204" pitchFamily="34" charset="0"/>
                <a:ea typeface="Times New Roman" panose="02020603050405020304" pitchFamily="18" charset="0"/>
              </a:rPr>
              <a:t> </a:t>
            </a:r>
            <a:endParaRPr lang="en-US" sz="1600" dirty="0">
              <a:effectLst/>
              <a:latin typeface="Arial" panose="020B0604020202020204" pitchFamily="34"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228600" algn="l"/>
              </a:tabLst>
            </a:pPr>
            <a:r>
              <a:rPr lang="en-GB" sz="1600" dirty="0">
                <a:effectLst/>
                <a:latin typeface="Arial" panose="020B0604020202020204" pitchFamily="34" charset="0"/>
                <a:ea typeface="Times New Roman" panose="02020603050405020304" pitchFamily="18" charset="0"/>
              </a:rPr>
              <a:t>Do not rely on any information produced by the AI tool blindly. You should always verify the answer with other sources. Do not assume that these answers provided by the AI tool are correct.  </a:t>
            </a:r>
            <a:endParaRPr lang="en-US" sz="1600" dirty="0">
              <a:effectLst/>
              <a:latin typeface="Arial" panose="020B0604020202020204" pitchFamily="34" charset="0"/>
              <a:ea typeface="Times New Roman" panose="02020603050405020304" pitchFamily="18" charset="0"/>
            </a:endParaRPr>
          </a:p>
          <a:p>
            <a:pPr marL="457200" marR="0">
              <a:spcBef>
                <a:spcPts val="0"/>
              </a:spcBef>
              <a:spcAft>
                <a:spcPts val="0"/>
              </a:spcAft>
            </a:pPr>
            <a:r>
              <a:rPr lang="en-GB" sz="1600" dirty="0">
                <a:effectLst/>
                <a:latin typeface="Arial" panose="020B0604020202020204" pitchFamily="34" charset="0"/>
                <a:ea typeface="Times New Roman" panose="02020603050405020304" pitchFamily="18" charset="0"/>
              </a:rPr>
              <a:t> </a:t>
            </a:r>
            <a:endParaRPr lang="en-US" sz="1600" dirty="0">
              <a:effectLst/>
              <a:latin typeface="Arial" panose="020B0604020202020204" pitchFamily="34"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228600" algn="l"/>
              </a:tabLst>
            </a:pPr>
            <a:r>
              <a:rPr lang="en-GB" sz="1600" dirty="0">
                <a:effectLst/>
                <a:latin typeface="Arial" panose="020B0604020202020204" pitchFamily="34" charset="0"/>
                <a:ea typeface="Times New Roman" panose="02020603050405020304" pitchFamily="18" charset="0"/>
              </a:rPr>
              <a:t>To achieve quality outputs from the AI tool, you should provide good prompt that is clear and specific. Be precise and provide context.  Avoid asking open-ended questions. </a:t>
            </a:r>
          </a:p>
          <a:p>
            <a:pPr marR="0" lvl="0" algn="just">
              <a:spcBef>
                <a:spcPts val="0"/>
              </a:spcBef>
              <a:spcAft>
                <a:spcPts val="0"/>
              </a:spcAft>
              <a:tabLst>
                <a:tab pos="228600" algn="l"/>
              </a:tabLst>
            </a:pPr>
            <a:endParaRPr lang="en-US" sz="16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01178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8390-1DCE-4B11-9685-F96FE8A51F10}"/>
              </a:ext>
            </a:extLst>
          </p:cNvPr>
          <p:cNvSpPr>
            <a:spLocks noGrp="1"/>
          </p:cNvSpPr>
          <p:nvPr>
            <p:ph type="title"/>
          </p:nvPr>
        </p:nvSpPr>
        <p:spPr/>
        <p:txBody>
          <a:bodyPr/>
          <a:lstStyle/>
          <a:p>
            <a:r>
              <a:rPr lang="en-US" dirty="0">
                <a:solidFill>
                  <a:schemeClr val="tx1"/>
                </a:solidFill>
              </a:rPr>
              <a:t>Introduction</a:t>
            </a:r>
            <a:endParaRPr lang="en-GB" dirty="0">
              <a:solidFill>
                <a:schemeClr val="tx1"/>
              </a:solidFill>
            </a:endParaRPr>
          </a:p>
        </p:txBody>
      </p:sp>
      <p:sp>
        <p:nvSpPr>
          <p:cNvPr id="4" name="Content Placeholder 3">
            <a:extLst>
              <a:ext uri="{FF2B5EF4-FFF2-40B4-BE49-F238E27FC236}">
                <a16:creationId xmlns:a16="http://schemas.microsoft.com/office/drawing/2014/main" id="{02A6DE3B-7D6A-4465-8F68-CC3127F601B7}"/>
              </a:ext>
            </a:extLst>
          </p:cNvPr>
          <p:cNvSpPr>
            <a:spLocks noGrp="1"/>
          </p:cNvSpPr>
          <p:nvPr>
            <p:ph idx="1"/>
          </p:nvPr>
        </p:nvSpPr>
        <p:spPr/>
        <p:txBody>
          <a:bodyPr>
            <a:normAutofit fontScale="92500"/>
          </a:bodyPr>
          <a:lstStyle/>
          <a:p>
            <a:pPr marL="0" indent="0" algn="just">
              <a:buNone/>
            </a:pPr>
            <a:r>
              <a:rPr lang="en-US" dirty="0">
                <a:solidFill>
                  <a:schemeClr val="tx1"/>
                </a:solidFill>
              </a:rPr>
              <a:t>This project aligns with the course objectives by giving students hands-on experience in applying Agile methodology and design thinking to a real-world problem. It will assess their practical knowledge and technical skills in design thinking, Agile processes, and project management. The assessment includes three milestones—</a:t>
            </a:r>
            <a:r>
              <a:rPr lang="en-US" b="1" dirty="0">
                <a:solidFill>
                  <a:schemeClr val="tx1"/>
                </a:solidFill>
              </a:rPr>
              <a:t>Define</a:t>
            </a:r>
            <a:r>
              <a:rPr lang="en-US" dirty="0">
                <a:solidFill>
                  <a:schemeClr val="tx1"/>
                </a:solidFill>
              </a:rPr>
              <a:t>, </a:t>
            </a:r>
            <a:r>
              <a:rPr lang="en-US" b="1" dirty="0">
                <a:solidFill>
                  <a:schemeClr val="tx1"/>
                </a:solidFill>
              </a:rPr>
              <a:t>Ideate</a:t>
            </a:r>
            <a:r>
              <a:rPr lang="en-US" dirty="0">
                <a:solidFill>
                  <a:schemeClr val="tx1"/>
                </a:solidFill>
              </a:rPr>
              <a:t>, and </a:t>
            </a:r>
            <a:r>
              <a:rPr lang="en-US" b="1" dirty="0">
                <a:solidFill>
                  <a:schemeClr val="tx1"/>
                </a:solidFill>
              </a:rPr>
              <a:t>Prototype</a:t>
            </a:r>
            <a:r>
              <a:rPr lang="en-US" dirty="0">
                <a:solidFill>
                  <a:schemeClr val="tx1"/>
                </a:solidFill>
              </a:rPr>
              <a:t>.</a:t>
            </a:r>
          </a:p>
          <a:p>
            <a:pPr marL="0" indent="0" algn="just">
              <a:buNone/>
            </a:pPr>
            <a:endParaRPr lang="en-US" dirty="0">
              <a:solidFill>
                <a:schemeClr val="tx1"/>
              </a:solidFill>
            </a:endParaRPr>
          </a:p>
          <a:p>
            <a:pPr marL="0" indent="0" algn="just">
              <a:buNone/>
            </a:pPr>
            <a:r>
              <a:rPr lang="en-US" dirty="0">
                <a:solidFill>
                  <a:schemeClr val="tx1"/>
                </a:solidFill>
              </a:rPr>
              <a:t>This is an </a:t>
            </a:r>
            <a:r>
              <a:rPr lang="en-US" b="1" dirty="0">
                <a:solidFill>
                  <a:schemeClr val="tx1"/>
                </a:solidFill>
              </a:rPr>
              <a:t>individual</a:t>
            </a:r>
            <a:r>
              <a:rPr lang="en-US" dirty="0">
                <a:solidFill>
                  <a:schemeClr val="tx1"/>
                </a:solidFill>
              </a:rPr>
              <a:t> project</a:t>
            </a:r>
          </a:p>
          <a:p>
            <a:pPr marL="0" indent="0" algn="just">
              <a:buNone/>
            </a:pPr>
            <a:endParaRPr lang="en-US" dirty="0">
              <a:solidFill>
                <a:schemeClr val="tx1"/>
              </a:solidFill>
            </a:endParaRPr>
          </a:p>
          <a:p>
            <a:pPr marL="0" indent="0" algn="just">
              <a:buNone/>
            </a:pPr>
            <a:r>
              <a:rPr lang="en-US" dirty="0">
                <a:solidFill>
                  <a:schemeClr val="tx1"/>
                </a:solidFill>
              </a:rPr>
              <a:t>You will be given various case studies and </a:t>
            </a:r>
            <a:r>
              <a:rPr lang="en-US" b="1" dirty="0">
                <a:solidFill>
                  <a:schemeClr val="tx1"/>
                </a:solidFill>
              </a:rPr>
              <a:t>must select </a:t>
            </a:r>
            <a:r>
              <a:rPr lang="en-US" b="1" dirty="0">
                <a:solidFill>
                  <a:srgbClr val="FF0000"/>
                </a:solidFill>
              </a:rPr>
              <a:t>one</a:t>
            </a:r>
            <a:r>
              <a:rPr lang="en-US" b="1" dirty="0">
                <a:solidFill>
                  <a:schemeClr val="tx1"/>
                </a:solidFill>
              </a:rPr>
              <a:t> </a:t>
            </a:r>
            <a:r>
              <a:rPr lang="en-US" dirty="0">
                <a:solidFill>
                  <a:schemeClr val="tx1"/>
                </a:solidFill>
              </a:rPr>
              <a:t>that aligns with your experiences and interests. The chosen case study will be used throughout this assessment as you develop a solution to address it.</a:t>
            </a:r>
          </a:p>
        </p:txBody>
      </p:sp>
    </p:spTree>
    <p:extLst>
      <p:ext uri="{BB962C8B-B14F-4D97-AF65-F5344CB8AC3E}">
        <p14:creationId xmlns:p14="http://schemas.microsoft.com/office/powerpoint/2010/main" val="2954195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BA9A6-F7CD-8880-2FFE-0F009BF440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136AC4-FC32-851F-F4AA-AB0D1CD29B8D}"/>
              </a:ext>
            </a:extLst>
          </p:cNvPr>
          <p:cNvSpPr>
            <a:spLocks noGrp="1"/>
          </p:cNvSpPr>
          <p:nvPr>
            <p:ph type="title"/>
          </p:nvPr>
        </p:nvSpPr>
        <p:spPr/>
        <p:txBody>
          <a:bodyPr/>
          <a:lstStyle/>
          <a:p>
            <a:r>
              <a:rPr lang="en-US" dirty="0">
                <a:solidFill>
                  <a:schemeClr val="tx1"/>
                </a:solidFill>
              </a:rPr>
              <a:t>Assessment Components</a:t>
            </a:r>
            <a:endParaRPr lang="en-GB" dirty="0">
              <a:solidFill>
                <a:schemeClr val="tx1"/>
              </a:solidFill>
            </a:endParaRPr>
          </a:p>
        </p:txBody>
      </p:sp>
      <p:sp>
        <p:nvSpPr>
          <p:cNvPr id="4" name="Content Placeholder 3">
            <a:extLst>
              <a:ext uri="{FF2B5EF4-FFF2-40B4-BE49-F238E27FC236}">
                <a16:creationId xmlns:a16="http://schemas.microsoft.com/office/drawing/2014/main" id="{98A3AEBD-0A2D-FAC8-3A06-7A5F6577E17E}"/>
              </a:ext>
            </a:extLst>
          </p:cNvPr>
          <p:cNvSpPr>
            <a:spLocks noGrp="1"/>
          </p:cNvSpPr>
          <p:nvPr>
            <p:ph idx="1"/>
          </p:nvPr>
        </p:nvSpPr>
        <p:spPr/>
        <p:txBody>
          <a:bodyPr>
            <a:normAutofit/>
          </a:bodyPr>
          <a:lstStyle/>
          <a:p>
            <a:pPr marL="0" indent="0" algn="just">
              <a:buNone/>
            </a:pPr>
            <a:r>
              <a:rPr lang="en-US" dirty="0">
                <a:solidFill>
                  <a:schemeClr val="tx1"/>
                </a:solidFill>
              </a:rPr>
              <a:t>Case Study (80%)</a:t>
            </a:r>
          </a:p>
          <a:p>
            <a:pPr marL="0" indent="0" algn="just">
              <a:buNone/>
            </a:pPr>
            <a:r>
              <a:rPr lang="en-US" b="1" dirty="0">
                <a:solidFill>
                  <a:schemeClr val="tx1"/>
                </a:solidFill>
              </a:rPr>
              <a:t>•	</a:t>
            </a:r>
            <a:r>
              <a:rPr lang="en-US" dirty="0">
                <a:solidFill>
                  <a:schemeClr val="tx1"/>
                </a:solidFill>
              </a:rPr>
              <a:t>Part 1: Define (20%) </a:t>
            </a:r>
          </a:p>
          <a:p>
            <a:pPr marL="0" indent="0" algn="just">
              <a:buNone/>
            </a:pPr>
            <a:r>
              <a:rPr lang="en-US" dirty="0">
                <a:solidFill>
                  <a:schemeClr val="tx1"/>
                </a:solidFill>
              </a:rPr>
              <a:t>•	Part 2: Ideate (30%)</a:t>
            </a:r>
          </a:p>
          <a:p>
            <a:pPr marL="0" indent="0" algn="just">
              <a:buNone/>
            </a:pPr>
            <a:r>
              <a:rPr lang="en-US" dirty="0">
                <a:solidFill>
                  <a:schemeClr val="tx1"/>
                </a:solidFill>
              </a:rPr>
              <a:t>•	</a:t>
            </a:r>
            <a:r>
              <a:rPr lang="en-US" b="1" dirty="0">
                <a:solidFill>
                  <a:schemeClr val="tx1"/>
                </a:solidFill>
              </a:rPr>
              <a:t>Part 3: Prototype (30% | 100 marks): </a:t>
            </a:r>
            <a:r>
              <a:rPr lang="en-US" dirty="0">
                <a:solidFill>
                  <a:schemeClr val="tx1"/>
                </a:solidFill>
              </a:rPr>
              <a:t>Develop a functional app prototype and organize sprint planning to define sprint backlogs and goals for structured development and conduct user testing by collecting and analyzing feedback through a Feedback Capture Grid.</a:t>
            </a:r>
          </a:p>
        </p:txBody>
      </p:sp>
    </p:spTree>
    <p:extLst>
      <p:ext uri="{BB962C8B-B14F-4D97-AF65-F5344CB8AC3E}">
        <p14:creationId xmlns:p14="http://schemas.microsoft.com/office/powerpoint/2010/main" val="1456527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8390-1DCE-4B11-9685-F96FE8A51F10}"/>
              </a:ext>
            </a:extLst>
          </p:cNvPr>
          <p:cNvSpPr>
            <a:spLocks noGrp="1"/>
          </p:cNvSpPr>
          <p:nvPr>
            <p:ph type="title"/>
          </p:nvPr>
        </p:nvSpPr>
        <p:spPr>
          <a:xfrm>
            <a:off x="959582" y="365126"/>
            <a:ext cx="10336161" cy="819784"/>
          </a:xfrm>
        </p:spPr>
        <p:txBody>
          <a:bodyPr anchor="ctr">
            <a:normAutofit/>
          </a:bodyPr>
          <a:lstStyle/>
          <a:p>
            <a:pPr marL="0" indent="0">
              <a:buNone/>
            </a:pPr>
            <a:r>
              <a:rPr lang="en-SG" dirty="0"/>
              <a:t>Your report must include the following:</a:t>
            </a:r>
          </a:p>
        </p:txBody>
      </p:sp>
      <p:sp>
        <p:nvSpPr>
          <p:cNvPr id="4" name="Content Placeholder 3">
            <a:extLst>
              <a:ext uri="{FF2B5EF4-FFF2-40B4-BE49-F238E27FC236}">
                <a16:creationId xmlns:a16="http://schemas.microsoft.com/office/drawing/2014/main" id="{02A6DE3B-7D6A-4465-8F68-CC3127F601B7}"/>
              </a:ext>
            </a:extLst>
          </p:cNvPr>
          <p:cNvSpPr>
            <a:spLocks noGrp="1"/>
          </p:cNvSpPr>
          <p:nvPr>
            <p:ph idx="1"/>
          </p:nvPr>
        </p:nvSpPr>
        <p:spPr>
          <a:xfrm>
            <a:off x="959581" y="1499359"/>
            <a:ext cx="5263331" cy="4586605"/>
          </a:xfrm>
        </p:spPr>
        <p:txBody>
          <a:bodyPr>
            <a:noAutofit/>
          </a:bodyPr>
          <a:lstStyle/>
          <a:p>
            <a:pPr marL="342900" indent="-342900">
              <a:buAutoNum type="arabicPeriod"/>
            </a:pPr>
            <a:r>
              <a:rPr lang="en-US" sz="1800" b="1" dirty="0"/>
              <a:t>Low-Fi Design for the UI/UX of your proposed application (30 marks)</a:t>
            </a:r>
          </a:p>
          <a:p>
            <a:pPr marL="0" indent="0">
              <a:buNone/>
            </a:pPr>
            <a:r>
              <a:rPr lang="en-US" sz="1800" dirty="0">
                <a:solidFill>
                  <a:srgbClr val="FF0000"/>
                </a:solidFill>
              </a:rPr>
              <a:t>Note: You can use Figma or other tools to design the prototype, capture screenshots of your designs, and include links to the prototype.</a:t>
            </a:r>
          </a:p>
          <a:p>
            <a:pPr marL="0" indent="0">
              <a:buNone/>
            </a:pPr>
            <a:endParaRPr lang="en-US" sz="1800" dirty="0">
              <a:solidFill>
                <a:srgbClr val="FF0000"/>
              </a:solidFill>
            </a:endParaRPr>
          </a:p>
          <a:p>
            <a:pPr marL="342900" indent="-342900">
              <a:buAutoNum type="arabicPeriod" startAt="2"/>
            </a:pPr>
            <a:r>
              <a:rPr lang="en-US" sz="1800" b="1" dirty="0"/>
              <a:t>Prototyping Sprint Planning in JIRA for at least 2 iterations (40 marks)</a:t>
            </a:r>
          </a:p>
          <a:p>
            <a:r>
              <a:rPr lang="en-US" sz="1800" dirty="0"/>
              <a:t>Sprint Planning – Create a Sprint Backlog of the 2 iteration</a:t>
            </a:r>
          </a:p>
          <a:p>
            <a:r>
              <a:rPr lang="en-US" sz="1800" dirty="0"/>
              <a:t>Each iteration to provide:</a:t>
            </a:r>
          </a:p>
          <a:p>
            <a:pPr lvl="1"/>
            <a:r>
              <a:rPr lang="en-US" sz="1800" dirty="0"/>
              <a:t>Screenshot(s) of Sprint Backlog and Sprint Goal</a:t>
            </a:r>
          </a:p>
          <a:p>
            <a:pPr lvl="1"/>
            <a:r>
              <a:rPr lang="en-US" sz="1800" dirty="0"/>
              <a:t>Justification of why these Product Backlog Items (PBIs) are selected and the value of the sprint.</a:t>
            </a:r>
          </a:p>
          <a:p>
            <a:endParaRPr lang="en-US" sz="1800" dirty="0"/>
          </a:p>
        </p:txBody>
      </p:sp>
      <p:sp>
        <p:nvSpPr>
          <p:cNvPr id="3" name="Content Placeholder 3">
            <a:extLst>
              <a:ext uri="{FF2B5EF4-FFF2-40B4-BE49-F238E27FC236}">
                <a16:creationId xmlns:a16="http://schemas.microsoft.com/office/drawing/2014/main" id="{426F3775-4FE7-1765-E2A7-91E6D9803237}"/>
              </a:ext>
            </a:extLst>
          </p:cNvPr>
          <p:cNvSpPr txBox="1">
            <a:spLocks/>
          </p:cNvSpPr>
          <p:nvPr/>
        </p:nvSpPr>
        <p:spPr>
          <a:xfrm>
            <a:off x="6391175" y="1499359"/>
            <a:ext cx="5263330" cy="4586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eriod" startAt="3"/>
            </a:pPr>
            <a:r>
              <a:rPr lang="en-US" sz="1800" b="1" kern="1200" dirty="0"/>
              <a:t>User Testing Effectiveness and Impact  (30 marks)</a:t>
            </a:r>
          </a:p>
          <a:p>
            <a:r>
              <a:rPr lang="en-US" sz="1800" kern="1200" dirty="0"/>
              <a:t>Conduct prototype testing and use a Feedback Capture Grid to gather user feedback.</a:t>
            </a:r>
          </a:p>
          <a:p>
            <a:r>
              <a:rPr lang="en-US" sz="1800" kern="1200" dirty="0"/>
              <a:t>Summarize the results of your prototype testing (videos and notes), including any necessary revisions or improvements. (Rank feedback comments and next steps).</a:t>
            </a:r>
          </a:p>
        </p:txBody>
      </p:sp>
    </p:spTree>
    <p:extLst>
      <p:ext uri="{BB962C8B-B14F-4D97-AF65-F5344CB8AC3E}">
        <p14:creationId xmlns:p14="http://schemas.microsoft.com/office/powerpoint/2010/main" val="247279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3BA8-79AE-4A0B-87BE-E4505FC66A98}"/>
              </a:ext>
            </a:extLst>
          </p:cNvPr>
          <p:cNvSpPr>
            <a:spLocks noGrp="1"/>
          </p:cNvSpPr>
          <p:nvPr>
            <p:ph type="title"/>
          </p:nvPr>
        </p:nvSpPr>
        <p:spPr/>
        <p:txBody>
          <a:bodyPr>
            <a:normAutofit fontScale="90000"/>
          </a:bodyPr>
          <a:lstStyle/>
          <a:p>
            <a:pPr marL="0" indent="0">
              <a:buNone/>
            </a:pPr>
            <a:r>
              <a:rPr lang="en-US" sz="3600" b="1" dirty="0"/>
              <a:t>1. Low-Fi Design for the UI/UX of your proposed application (30 marks)</a:t>
            </a:r>
          </a:p>
        </p:txBody>
      </p:sp>
      <p:sp>
        <p:nvSpPr>
          <p:cNvPr id="3" name="TextBox 2">
            <a:extLst>
              <a:ext uri="{FF2B5EF4-FFF2-40B4-BE49-F238E27FC236}">
                <a16:creationId xmlns:a16="http://schemas.microsoft.com/office/drawing/2014/main" id="{A883819D-E87A-B989-B915-3237C7408404}"/>
              </a:ext>
            </a:extLst>
          </p:cNvPr>
          <p:cNvSpPr txBox="1"/>
          <p:nvPr/>
        </p:nvSpPr>
        <p:spPr>
          <a:xfrm>
            <a:off x="959582" y="1136178"/>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
        <p:nvSpPr>
          <p:cNvPr id="5" name="TextBox 4">
            <a:extLst>
              <a:ext uri="{FF2B5EF4-FFF2-40B4-BE49-F238E27FC236}">
                <a16:creationId xmlns:a16="http://schemas.microsoft.com/office/drawing/2014/main" id="{1E3B689B-1A58-F33C-5777-31E032503F8C}"/>
              </a:ext>
            </a:extLst>
          </p:cNvPr>
          <p:cNvSpPr txBox="1"/>
          <p:nvPr/>
        </p:nvSpPr>
        <p:spPr>
          <a:xfrm>
            <a:off x="959582" y="1323409"/>
            <a:ext cx="10272836" cy="456535"/>
          </a:xfrm>
          <a:prstGeom prst="rect">
            <a:avLst/>
          </a:prstGeom>
          <a:noFill/>
        </p:spPr>
        <p:txBody>
          <a:bodyPr wrap="square">
            <a:spAutoFit/>
          </a:bodyPr>
          <a:lstStyle/>
          <a:p>
            <a:pPr marL="0" marR="0" algn="just">
              <a:lnSpc>
                <a:spcPct val="150000"/>
              </a:lnSpc>
            </a:pPr>
            <a:r>
              <a:rPr lang="en-SG" sz="1800" dirty="0">
                <a:effectLst/>
                <a:latin typeface="Arial" panose="020B0604020202020204" pitchFamily="34" charset="0"/>
                <a:ea typeface="SimSun" panose="02010600030101010101" pitchFamily="2" charset="-122"/>
                <a:cs typeface="Times New Roman" panose="02020603050405020304" pitchFamily="18" charset="0"/>
              </a:rPr>
              <a:t>Provide a link to your low-fi prototype. </a:t>
            </a:r>
            <a:r>
              <a:rPr lang="en-SG" sz="1800" dirty="0">
                <a:solidFill>
                  <a:srgbClr val="FF0000"/>
                </a:solidFill>
                <a:effectLst/>
                <a:latin typeface="Arial" panose="020B0604020202020204" pitchFamily="34" charset="0"/>
                <a:ea typeface="SimSun" panose="02010600030101010101" pitchFamily="2" charset="-122"/>
                <a:cs typeface="Times New Roman" panose="02020603050405020304" pitchFamily="18" charset="0"/>
              </a:rPr>
              <a:t>Note: Ensure that your tutor can access the link.</a:t>
            </a:r>
            <a:endParaRPr lang="en-US" sz="1800" dirty="0">
              <a:solidFill>
                <a:srgbClr val="FF0000"/>
              </a:solidFill>
              <a:effectLst/>
              <a:latin typeface="Arial" panose="020B0604020202020204" pitchFamily="34" charset="0"/>
              <a:ea typeface="SimSun" panose="02010600030101010101" pitchFamily="2" charset="-122"/>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782BBA3-A28C-17F5-D03D-77586F4DBEBA}"/>
              </a:ext>
            </a:extLst>
          </p:cNvPr>
          <p:cNvGraphicFramePr>
            <a:graphicFrameLocks noGrp="1"/>
          </p:cNvGraphicFramePr>
          <p:nvPr>
            <p:extLst>
              <p:ext uri="{D42A27DB-BD31-4B8C-83A1-F6EECF244321}">
                <p14:modId xmlns:p14="http://schemas.microsoft.com/office/powerpoint/2010/main" val="3696955178"/>
              </p:ext>
            </p:extLst>
          </p:nvPr>
        </p:nvGraphicFramePr>
        <p:xfrm>
          <a:off x="959582" y="2104686"/>
          <a:ext cx="10042094" cy="1687667"/>
        </p:xfrm>
        <a:graphic>
          <a:graphicData uri="http://schemas.openxmlformats.org/drawingml/2006/table">
            <a:tbl>
              <a:tblPr firstRow="1" firstCol="1" bandRow="1">
                <a:tableStyleId>{5940675A-B579-460E-94D1-54222C63F5DA}</a:tableStyleId>
              </a:tblPr>
              <a:tblGrid>
                <a:gridCol w="10042094">
                  <a:extLst>
                    <a:ext uri="{9D8B030D-6E8A-4147-A177-3AD203B41FA5}">
                      <a16:colId xmlns:a16="http://schemas.microsoft.com/office/drawing/2014/main" val="1776051780"/>
                    </a:ext>
                  </a:extLst>
                </a:gridCol>
              </a:tblGrid>
              <a:tr h="407918">
                <a:tc>
                  <a:txBody>
                    <a:bodyPr/>
                    <a:lstStyle/>
                    <a:p>
                      <a:pPr marL="0" marR="0" algn="ctr">
                        <a:lnSpc>
                          <a:spcPct val="115000"/>
                        </a:lnSpc>
                        <a:spcAft>
                          <a:spcPts val="1000"/>
                        </a:spcAft>
                      </a:pPr>
                      <a:r>
                        <a:rPr lang="en-SG" sz="1800" b="1" dirty="0">
                          <a:effectLst/>
                          <a:latin typeface="+mn-lt"/>
                        </a:rPr>
                        <a:t>Link to your prototype</a:t>
                      </a:r>
                      <a:endParaRPr lang="en-US" sz="1800" b="1"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8571825"/>
                  </a:ext>
                </a:extLst>
              </a:tr>
              <a:tr h="1279749">
                <a:tc>
                  <a:txBody>
                    <a:bodyPr/>
                    <a:lstStyle/>
                    <a:p>
                      <a:pPr marL="0" marR="0" algn="ctr">
                        <a:lnSpc>
                          <a:spcPct val="115000"/>
                        </a:lnSpc>
                        <a:spcAft>
                          <a:spcPts val="1000"/>
                        </a:spcAft>
                      </a:pPr>
                      <a:endParaRPr lang="en-US" sz="18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66828131"/>
                  </a:ext>
                </a:extLst>
              </a:tr>
            </a:tbl>
          </a:graphicData>
        </a:graphic>
      </p:graphicFrame>
    </p:spTree>
    <p:extLst>
      <p:ext uri="{BB962C8B-B14F-4D97-AF65-F5344CB8AC3E}">
        <p14:creationId xmlns:p14="http://schemas.microsoft.com/office/powerpoint/2010/main" val="8928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74DC8-51D0-4AA6-FBB3-35877526CD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026757-24D1-D501-028C-E429E4DD7CE5}"/>
              </a:ext>
            </a:extLst>
          </p:cNvPr>
          <p:cNvSpPr>
            <a:spLocks noGrp="1"/>
          </p:cNvSpPr>
          <p:nvPr>
            <p:ph type="title"/>
          </p:nvPr>
        </p:nvSpPr>
        <p:spPr/>
        <p:txBody>
          <a:bodyPr>
            <a:normAutofit fontScale="90000"/>
          </a:bodyPr>
          <a:lstStyle/>
          <a:p>
            <a:pPr marL="0" indent="0">
              <a:buNone/>
            </a:pPr>
            <a:r>
              <a:rPr lang="en-US" b="1" dirty="0"/>
              <a:t>2</a:t>
            </a:r>
            <a:r>
              <a:rPr lang="en-US" sz="3600" b="1" dirty="0"/>
              <a:t>. Prototyping Sprint Planning in JIRA </a:t>
            </a:r>
            <a:r>
              <a:rPr lang="en-US" sz="3600" b="1"/>
              <a:t>for </a:t>
            </a:r>
            <a:r>
              <a:rPr lang="en-US" b="1"/>
              <a:t>two</a:t>
            </a:r>
            <a:r>
              <a:rPr lang="en-US" sz="3600" b="1"/>
              <a:t> </a:t>
            </a:r>
            <a:r>
              <a:rPr lang="en-US" sz="3600" b="1" dirty="0"/>
              <a:t>iterations (40 marks) </a:t>
            </a:r>
          </a:p>
        </p:txBody>
      </p:sp>
      <p:sp>
        <p:nvSpPr>
          <p:cNvPr id="3" name="TextBox 2">
            <a:extLst>
              <a:ext uri="{FF2B5EF4-FFF2-40B4-BE49-F238E27FC236}">
                <a16:creationId xmlns:a16="http://schemas.microsoft.com/office/drawing/2014/main" id="{63CB0D0D-0F6C-6FCC-E230-299A74A0EFC8}"/>
              </a:ext>
            </a:extLst>
          </p:cNvPr>
          <p:cNvSpPr txBox="1"/>
          <p:nvPr/>
        </p:nvSpPr>
        <p:spPr>
          <a:xfrm>
            <a:off x="959582" y="1136178"/>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
        <p:nvSpPr>
          <p:cNvPr id="7" name="TextBox 6">
            <a:extLst>
              <a:ext uri="{FF2B5EF4-FFF2-40B4-BE49-F238E27FC236}">
                <a16:creationId xmlns:a16="http://schemas.microsoft.com/office/drawing/2014/main" id="{046169B1-BF09-42FC-839E-3F8A72DB075E}"/>
              </a:ext>
            </a:extLst>
          </p:cNvPr>
          <p:cNvSpPr txBox="1"/>
          <p:nvPr/>
        </p:nvSpPr>
        <p:spPr>
          <a:xfrm>
            <a:off x="959582" y="1601863"/>
            <a:ext cx="10138346" cy="4415696"/>
          </a:xfrm>
          <a:prstGeom prst="rect">
            <a:avLst/>
          </a:prstGeom>
          <a:noFill/>
        </p:spPr>
        <p:txBody>
          <a:bodyPr wrap="square">
            <a:spAutoFit/>
          </a:bodyPr>
          <a:lstStyle/>
          <a:p>
            <a:pPr marL="0" marR="0" algn="l">
              <a:lnSpc>
                <a:spcPct val="115000"/>
              </a:lnSpc>
              <a:spcAft>
                <a:spcPts val="1000"/>
              </a:spcAft>
            </a:pPr>
            <a:r>
              <a:rPr lang="en-SG" dirty="0">
                <a:effectLst/>
                <a:latin typeface="Arial" panose="020B0604020202020204" pitchFamily="34" charset="0"/>
                <a:ea typeface="SimSun" panose="02010600030101010101" pitchFamily="2" charset="-122"/>
                <a:cs typeface="Times New Roman" panose="02020603050405020304" pitchFamily="18" charset="0"/>
              </a:rPr>
              <a:t>Provide evidence of </a:t>
            </a:r>
            <a:r>
              <a:rPr lang="en-SG" b="1" dirty="0">
                <a:effectLst/>
                <a:latin typeface="Arial" panose="020B0604020202020204" pitchFamily="34" charset="0"/>
                <a:ea typeface="SimSun" panose="02010600030101010101" pitchFamily="2" charset="-122"/>
                <a:cs typeface="Times New Roman" panose="02020603050405020304" pitchFamily="18" charset="0"/>
              </a:rPr>
              <a:t>Sprint Planning </a:t>
            </a:r>
            <a:r>
              <a:rPr lang="en-SG" b="1" dirty="0">
                <a:latin typeface="Arial" panose="020B0604020202020204" pitchFamily="34" charset="0"/>
                <a:ea typeface="SimSun" panose="02010600030101010101" pitchFamily="2" charset="-122"/>
                <a:cs typeface="Times New Roman" panose="02020603050405020304" pitchFamily="18" charset="0"/>
              </a:rPr>
              <a:t>for two</a:t>
            </a:r>
            <a:r>
              <a:rPr lang="en-SG" b="1" dirty="0">
                <a:effectLst/>
                <a:latin typeface="Arial" panose="020B0604020202020204" pitchFamily="34" charset="0"/>
                <a:ea typeface="SimSun" panose="02010600030101010101" pitchFamily="2" charset="-122"/>
                <a:cs typeface="Times New Roman" panose="02020603050405020304" pitchFamily="18" charset="0"/>
              </a:rPr>
              <a:t> iterations </a:t>
            </a:r>
            <a:r>
              <a:rPr lang="en-SG" dirty="0">
                <a:effectLst/>
                <a:latin typeface="Arial" panose="020B0604020202020204" pitchFamily="34" charset="0"/>
                <a:ea typeface="SimSun" panose="02010600030101010101" pitchFamily="2" charset="-122"/>
                <a:cs typeface="Times New Roman" panose="02020603050405020304" pitchFamily="18" charset="0"/>
              </a:rPr>
              <a:t>done in JIRA with screenshots.</a:t>
            </a:r>
            <a:br>
              <a:rPr lang="en-SG" dirty="0">
                <a:effectLst/>
                <a:latin typeface="Arial" panose="020B0604020202020204" pitchFamily="34" charset="0"/>
                <a:ea typeface="SimSun" panose="02010600030101010101" pitchFamily="2" charset="-122"/>
                <a:cs typeface="Times New Roman" panose="02020603050405020304" pitchFamily="18" charset="0"/>
              </a:rPr>
            </a:br>
            <a:r>
              <a:rPr lang="en-SG" dirty="0">
                <a:effectLst/>
                <a:latin typeface="Arial" panose="020B0604020202020204" pitchFamily="34" charset="0"/>
                <a:ea typeface="SimSun" panose="02010600030101010101" pitchFamily="2" charset="-122"/>
                <a:cs typeface="Times New Roman" panose="02020603050405020304" pitchFamily="18" charset="0"/>
              </a:rPr>
              <a:t>Make sure the text in the screenshots is </a:t>
            </a:r>
            <a:r>
              <a:rPr lang="en-SG" b="1" dirty="0">
                <a:effectLst/>
                <a:latin typeface="Arial" panose="020B0604020202020204" pitchFamily="34" charset="0"/>
                <a:ea typeface="SimSun" panose="02010600030101010101" pitchFamily="2" charset="-122"/>
                <a:cs typeface="Times New Roman" panose="02020603050405020304" pitchFamily="18" charset="0"/>
              </a:rPr>
              <a:t>visible</a:t>
            </a:r>
            <a:r>
              <a:rPr lang="en-SG" dirty="0">
                <a:effectLst/>
                <a:latin typeface="Arial" panose="020B0604020202020204" pitchFamily="34" charset="0"/>
                <a:ea typeface="SimSun" panose="02010600030101010101" pitchFamily="2" charset="-122"/>
                <a:cs typeface="Times New Roman" panose="02020603050405020304" pitchFamily="18" charset="0"/>
              </a:rPr>
              <a:t>. </a:t>
            </a:r>
            <a:endParaRPr lang="en-US" dirty="0">
              <a:effectLst/>
              <a:latin typeface="Arial" panose="020B0604020202020204" pitchFamily="34" charset="0"/>
              <a:ea typeface="SimSun" panose="02010600030101010101" pitchFamily="2" charset="-122"/>
              <a:cs typeface="Times New Roman" panose="02020603050405020304" pitchFamily="18" charset="0"/>
            </a:endParaRPr>
          </a:p>
          <a:p>
            <a:pPr marL="0" marR="143510" algn="l">
              <a:lnSpc>
                <a:spcPct val="103000"/>
              </a:lnSpc>
              <a:tabLst>
                <a:tab pos="329565" algn="l"/>
                <a:tab pos="330200" algn="l"/>
              </a:tabLst>
            </a:pPr>
            <a:r>
              <a:rPr lang="en-SG"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Each iteration to provide:</a:t>
            </a:r>
            <a:endParaRPr lang="en-US" dirty="0">
              <a:effectLst/>
              <a:latin typeface="Arial" panose="020B0604020202020204" pitchFamily="34" charset="0"/>
              <a:ea typeface="SimSun" panose="02010600030101010101" pitchFamily="2" charset="-122"/>
              <a:cs typeface="Times New Roman" panose="02020603050405020304" pitchFamily="18" charset="0"/>
            </a:endParaRPr>
          </a:p>
          <a:p>
            <a:pPr marL="342900" marR="0" lvl="0" indent="-342900" algn="just">
              <a:lnSpc>
                <a:spcPct val="150000"/>
              </a:lnSpc>
              <a:buClr>
                <a:srgbClr val="7030A0"/>
              </a:buClr>
              <a:buFont typeface="Palatino Linotype" panose="02040502050505030304" pitchFamily="18" charset="0"/>
              <a:buChar char="-"/>
            </a:pPr>
            <a:r>
              <a:rPr lang="en-US" dirty="0">
                <a:solidFill>
                  <a:srgbClr val="000000"/>
                </a:solidFill>
                <a:latin typeface="Arial" panose="020B0604020202020204" pitchFamily="34" charset="0"/>
                <a:ea typeface="Palatino Linotype" panose="02040502050505030304" pitchFamily="18" charset="0"/>
                <a:cs typeface="Palatino Linotype" panose="02040502050505030304" pitchFamily="18" charset="0"/>
              </a:rPr>
              <a:t>S</a:t>
            </a:r>
            <a:r>
              <a:rPr lang="en-US" dirty="0">
                <a:solidFill>
                  <a:srgbClr val="000000"/>
                </a:solidFill>
                <a:effectLst/>
                <a:latin typeface="Arial" panose="020B0604020202020204" pitchFamily="34" charset="0"/>
                <a:ea typeface="Palatino Linotype" panose="02040502050505030304" pitchFamily="18" charset="0"/>
                <a:cs typeface="Palatino Linotype" panose="02040502050505030304" pitchFamily="18" charset="0"/>
              </a:rPr>
              <a:t>creenshot(s) of sprint overview</a:t>
            </a:r>
          </a:p>
          <a:p>
            <a:pPr marL="342900" marR="0" lvl="0" indent="-342900" algn="just">
              <a:lnSpc>
                <a:spcPct val="150000"/>
              </a:lnSpc>
              <a:buClr>
                <a:srgbClr val="7030A0"/>
              </a:buClr>
              <a:buFont typeface="Palatino Linotype" panose="02040502050505030304" pitchFamily="18" charset="0"/>
              <a:buChar char="-"/>
            </a:pPr>
            <a:r>
              <a:rPr lang="en-US" dirty="0">
                <a:solidFill>
                  <a:srgbClr val="000000"/>
                </a:solidFill>
                <a:latin typeface="Arial" panose="020B0604020202020204" pitchFamily="34" charset="0"/>
                <a:ea typeface="Palatino Linotype" panose="02040502050505030304" pitchFamily="18" charset="0"/>
                <a:cs typeface="Palatino Linotype" panose="02040502050505030304" pitchFamily="18" charset="0"/>
              </a:rPr>
              <a:t>Screenshot(s) of sprint backlog</a:t>
            </a:r>
          </a:p>
          <a:p>
            <a:pPr marL="342900" marR="0" lvl="0" indent="-342900" algn="just">
              <a:lnSpc>
                <a:spcPct val="150000"/>
              </a:lnSpc>
              <a:buClr>
                <a:srgbClr val="7030A0"/>
              </a:buClr>
              <a:buFont typeface="Palatino Linotype" panose="02040502050505030304" pitchFamily="18" charset="0"/>
              <a:buChar char="-"/>
            </a:pPr>
            <a:r>
              <a:rPr lang="en-US" dirty="0">
                <a:solidFill>
                  <a:srgbClr val="000000"/>
                </a:solidFill>
                <a:latin typeface="Arial" panose="020B0604020202020204" pitchFamily="34" charset="0"/>
                <a:ea typeface="Palatino Linotype" panose="02040502050505030304" pitchFamily="18" charset="0"/>
                <a:cs typeface="Palatino Linotype" panose="02040502050505030304" pitchFamily="18" charset="0"/>
              </a:rPr>
              <a:t>Indicate the total story points assigned for the sprint (Estimation) </a:t>
            </a:r>
          </a:p>
          <a:p>
            <a:pPr marL="342900" marR="0" lvl="0" indent="-342900" algn="just">
              <a:lnSpc>
                <a:spcPct val="150000"/>
              </a:lnSpc>
              <a:buClr>
                <a:srgbClr val="7030A0"/>
              </a:buClr>
              <a:buFont typeface="Palatino Linotype" panose="02040502050505030304" pitchFamily="18" charset="0"/>
              <a:buChar char="-"/>
            </a:pPr>
            <a:r>
              <a:rPr lang="en-SG" dirty="0">
                <a:solidFill>
                  <a:srgbClr val="000000"/>
                </a:solidFill>
                <a:effectLst/>
                <a:latin typeface="Arial" panose="020B0604020202020204" pitchFamily="34" charset="0"/>
                <a:ea typeface="Palatino Linotype" panose="02040502050505030304" pitchFamily="18" charset="0"/>
                <a:cs typeface="Palatino Linotype" panose="02040502050505030304" pitchFamily="18" charset="0"/>
              </a:rPr>
              <a:t>Reasons why these Product Backlog Items(PBIs) are selected and the value of the sprint. </a:t>
            </a:r>
            <a:endParaRPr lang="en-US" dirty="0">
              <a:effectLst/>
              <a:latin typeface="Arial" panose="020B0604020202020204" pitchFamily="34" charset="0"/>
              <a:ea typeface="Palatino Linotype" panose="02040502050505030304" pitchFamily="18" charset="0"/>
              <a:cs typeface="Palatino Linotype" panose="02040502050505030304" pitchFamily="18" charset="0"/>
            </a:endParaRPr>
          </a:p>
          <a:p>
            <a:pPr marL="0" marR="0" algn="just">
              <a:lnSpc>
                <a:spcPct val="150000"/>
              </a:lnSpc>
            </a:pPr>
            <a:r>
              <a:rPr lang="en-SG" dirty="0">
                <a:solidFill>
                  <a:srgbClr val="FF0000"/>
                </a:solidFill>
                <a:effectLst/>
                <a:latin typeface="Arial" panose="020B0604020202020204" pitchFamily="34" charset="0"/>
                <a:ea typeface="SimSun" panose="02010600030101010101" pitchFamily="2" charset="-122"/>
                <a:cs typeface="Times New Roman" panose="02020603050405020304" pitchFamily="18" charset="0"/>
              </a:rPr>
              <a:t>Note: </a:t>
            </a:r>
          </a:p>
          <a:p>
            <a:pPr marL="285750" marR="0" indent="-285750" algn="just">
              <a:lnSpc>
                <a:spcPct val="150000"/>
              </a:lnSpc>
              <a:buFont typeface="Arial" panose="020B0604020202020204" pitchFamily="34" charset="0"/>
              <a:buChar char="•"/>
            </a:pPr>
            <a:r>
              <a:rPr lang="en-SG" dirty="0">
                <a:solidFill>
                  <a:srgbClr val="FF0000"/>
                </a:solidFill>
                <a:effectLst/>
                <a:latin typeface="Arial" panose="020B0604020202020204" pitchFamily="34" charset="0"/>
                <a:ea typeface="SimSun" panose="02010600030101010101" pitchFamily="2" charset="-122"/>
                <a:cs typeface="Times New Roman" panose="02020603050405020304" pitchFamily="18" charset="0"/>
                <a:hlinkClick r:id="rId2" action="ppaction://hlinksldjump"/>
              </a:rPr>
              <a:t>An example of Sprint Backlog is provided in the next section.</a:t>
            </a:r>
            <a:endParaRPr lang="en-SG" dirty="0">
              <a:solidFill>
                <a:srgbClr val="FF0000"/>
              </a:solidFill>
              <a:effectLst/>
              <a:latin typeface="Arial" panose="020B0604020202020204" pitchFamily="34" charset="0"/>
              <a:ea typeface="SimSun" panose="02010600030101010101" pitchFamily="2" charset="-122"/>
              <a:cs typeface="Times New Roman" panose="02020603050405020304" pitchFamily="18" charset="0"/>
            </a:endParaRPr>
          </a:p>
          <a:p>
            <a:pPr marL="285750" marR="0" indent="-285750" algn="just">
              <a:lnSpc>
                <a:spcPct val="150000"/>
              </a:lnSpc>
              <a:buFont typeface="Arial" panose="020B0604020202020204" pitchFamily="34" charset="0"/>
              <a:buChar char="•"/>
            </a:pPr>
            <a:r>
              <a:rPr lang="en-US" dirty="0">
                <a:solidFill>
                  <a:srgbClr val="FF0000"/>
                </a:solidFill>
                <a:effectLst/>
                <a:latin typeface="Arial" panose="020B0604020202020204" pitchFamily="34" charset="0"/>
                <a:ea typeface="SimSun" panose="02010600030101010101" pitchFamily="2" charset="-122"/>
                <a:cs typeface="Times New Roman" panose="02020603050405020304" pitchFamily="18" charset="0"/>
              </a:rPr>
              <a:t>You can invite your tutor as a user in Jira and provide him/her access. (Based on the tutor’s request)</a:t>
            </a:r>
          </a:p>
        </p:txBody>
      </p:sp>
    </p:spTree>
    <p:extLst>
      <p:ext uri="{BB962C8B-B14F-4D97-AF65-F5344CB8AC3E}">
        <p14:creationId xmlns:p14="http://schemas.microsoft.com/office/powerpoint/2010/main" val="26998265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Usability Testing&amp;quot;&quot;/&gt;&lt;property id=&quot;20307&quot; value=&quot;256&quot;/&gt;&lt;/object&gt;&lt;object type=&quot;3&quot; unique_id=&quot;10005&quot;&gt;&lt;property id=&quot;20148&quot; value=&quot;5&quot;/&gt;&lt;property id=&quot;20300&quot; value=&quot;Slide 2&quot;/&gt;&lt;property id=&quot;20307&quot; value=&quot;257&quot;/&gt;&lt;/object&gt;&lt;object type=&quot;3&quot; unique_id=&quot;10475&quot;&gt;&lt;property id=&quot;20148&quot; value=&quot;5&quot;/&gt;&lt;property id=&quot;20300&quot; value=&quot;Slide 6 - &amp;quot;Quick Recap | Tenets of Usability&amp;quot;&quot;/&gt;&lt;property id=&quot;20307&quot; value=&quot;268&quot;/&gt;&lt;/object&gt;&lt;object type=&quot;3&quot; unique_id=&quot;10477&quot;&gt;&lt;property id=&quot;20148&quot; value=&quot;5&quot;/&gt;&lt;property id=&quot;20300&quot; value=&quot;Slide 16&quot;/&gt;&lt;property id=&quot;20307&quot; value=&quot;260&quot;/&gt;&lt;/object&gt;&lt;object type=&quot;3&quot; unique_id=&quot;10615&quot;&gt;&lt;property id=&quot;20148&quot; value=&quot;5&quot;/&gt;&lt;property id=&quot;20300&quot; value=&quot;Slide 3&quot;/&gt;&lt;property id=&quot;20307&quot; value=&quot;272&quot;/&gt;&lt;/object&gt;&lt;object type=&quot;3&quot; unique_id=&quot;10616&quot;&gt;&lt;property id=&quot;20148&quot; value=&quot;5&quot;/&gt;&lt;property id=&quot;20300&quot; value=&quot;Slide 4&quot;/&gt;&lt;property id=&quot;20307&quot; value=&quot;273&quot;/&gt;&lt;/object&gt;&lt;object type=&quot;3&quot; unique_id=&quot;11145&quot;&gt;&lt;property id=&quot;20148&quot; value=&quot;5&quot;/&gt;&lt;property id=&quot;20300&quot; value=&quot;Slide 5 - &amp;quot;UXiD Project 2&amp;quot;&quot;/&gt;&lt;property id=&quot;20307&quot; value=&quot;282&quot;/&gt;&lt;/object&gt;&lt;object type=&quot;3&quot; unique_id=&quot;11246&quot;&gt;&lt;property id=&quot;20148&quot; value=&quot;5&quot;/&gt;&lt;property id=&quot;20300&quot; value=&quot;Slide 7&quot;/&gt;&lt;property id=&quot;20307&quot; value=&quot;284&quot;/&gt;&lt;/object&gt;&lt;object type=&quot;3&quot; unique_id=&quot;11247&quot;&gt;&lt;property id=&quot;20148&quot; value=&quot;5&quot;/&gt;&lt;property id=&quot;20300&quot; value=&quot;Slide 8 - &amp;quot;Usability Testing (UT)&amp;quot;&quot;/&gt;&lt;property id=&quot;20307&quot; value=&quot;285&quot;/&gt;&lt;/object&gt;&lt;object type=&quot;3&quot; unique_id=&quot;11369&quot;&gt;&lt;property id=&quot;20148&quot; value=&quot;5&quot;/&gt;&lt;property id=&quot;20300&quot; value=&quot;Slide 9 - &amp;quot;Usability Test Plan&amp;quot;&quot;/&gt;&lt;property id=&quot;20307&quot; value=&quot;286&quot;/&gt;&lt;/object&gt;&lt;object type=&quot;3&quot; unique_id=&quot;11370&quot;&gt;&lt;property id=&quot;20148&quot; value=&quot;5&quot;/&gt;&lt;property id=&quot;20300&quot; value=&quot;Slide 10 - &amp;quot;Content of a Usability Test Plan&amp;quot;&quot;/&gt;&lt;property id=&quot;20307&quot; value=&quot;287&quot;/&gt;&lt;/object&gt;&lt;object type=&quot;3&quot; unique_id=&quot;11474&quot;&gt;&lt;property id=&quot;20148&quot; value=&quot;5&quot;/&gt;&lt;property id=&quot;20300&quot; value=&quot;Slide 11 - &amp;quot;Examples of proceeding of UT&amp;quot;&quot;/&gt;&lt;property id=&quot;20307&quot; value=&quot;288&quot;/&gt;&lt;/object&gt;&lt;object type=&quot;3&quot; unique_id=&quot;11722&quot;&gt;&lt;property id=&quot;20148&quot; value=&quot;5&quot;/&gt;&lt;property id=&quot;20300&quot; value=&quot;Slide 12&quot;/&gt;&lt;property id=&quot;20307&quot; value=&quot;291&quot;/&gt;&lt;/object&gt;&lt;object type=&quot;3&quot; unique_id=&quot;11723&quot;&gt;&lt;property id=&quot;20148&quot; value=&quot;5&quot;/&gt;&lt;property id=&quot;20300&quot; value=&quot;Slide 13 - &amp;quot;Usability Test Plan – Usability Metrics&amp;quot;&quot;/&gt;&lt;property id=&quot;20307&quot; value=&quot;290&quot;/&gt;&lt;/object&gt;&lt;object type=&quot;3&quot; unique_id=&quot;11866&quot;&gt;&lt;property id=&quot;20148&quot; value=&quot;5&quot;/&gt;&lt;property id=&quot;20300&quot; value=&quot;Slide 14 - &amp;quot;An Extreme Example of  a good observation experiment &amp;quot;&quot;/&gt;&lt;property id=&quot;20307&quot; value=&quot;292&quot;/&gt;&lt;/object&gt;&lt;object type=&quot;3&quot; unique_id=&quot;11867&quot;&gt;&lt;property id=&quot;20148&quot; value=&quot;5&quot;/&gt;&lt;property id=&quot;20300&quot; value=&quot;Slide 15&quot;/&gt;&lt;property id=&quot;20307&quot; value=&quot;293&quot;/&gt;&lt;/object&gt;&lt;/object&gt;&lt;/object&gt;&lt;/database&gt;"/>
  <p:tag name="SECTOMILLISECCONVERTED" val="1"/>
</p:tagLst>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 xmlns="0c19ae56-3fd1-4134-ad5d-f1df2bf4580a" xsi:nil="true"/>
    <lcf76f155ced4ddcb4097134ff3c332f xmlns="0c19ae56-3fd1-4134-ad5d-f1df2bf4580a">
      <Terms xmlns="http://schemas.microsoft.com/office/infopath/2007/PartnerControls"/>
    </lcf76f155ced4ddcb4097134ff3c332f>
    <TaxCatchAll xmlns="8c74f92f-9345-451a-8fcd-82ad1ddda40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AAAFB2A4F81AF499435FEF2B8BF6527" ma:contentTypeVersion="20" ma:contentTypeDescription="Create a new document." ma:contentTypeScope="" ma:versionID="9ac7bd071b507adafe4d0e9654a6ed6a">
  <xsd:schema xmlns:xsd="http://www.w3.org/2001/XMLSchema" xmlns:xs="http://www.w3.org/2001/XMLSchema" xmlns:p="http://schemas.microsoft.com/office/2006/metadata/properties" xmlns:ns2="0c19ae56-3fd1-4134-ad5d-f1df2bf4580a" xmlns:ns3="8c74f92f-9345-451a-8fcd-82ad1ddda40a" targetNamespace="http://schemas.microsoft.com/office/2006/metadata/properties" ma:root="true" ma:fieldsID="8e09e55128ec78049206b040b6451dd5" ns2:_="" ns3:_="">
    <xsd:import namespace="0c19ae56-3fd1-4134-ad5d-f1df2bf4580a"/>
    <xsd:import namespace="8c74f92f-9345-451a-8fcd-82ad1ddda40a"/>
    <xsd:element name="properties">
      <xsd:complexType>
        <xsd:sequence>
          <xsd:element name="documentManagement">
            <xsd:complexType>
              <xsd:all>
                <xsd:element ref="ns2:Description" minOccurs="0"/>
                <xsd:element ref="ns3:SharedWithUsers" minOccurs="0"/>
                <xsd:element ref="ns3:SharedWithDetails" minOccurs="0"/>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19ae56-3fd1-4134-ad5d-f1df2bf4580a" elementFormDefault="qualified">
    <xsd:import namespace="http://schemas.microsoft.com/office/2006/documentManagement/types"/>
    <xsd:import namespace="http://schemas.microsoft.com/office/infopath/2007/PartnerControls"/>
    <xsd:element name="Description" ma:index="4" nillable="true" ma:displayName="Description" ma:description="" ma:internalName="Description0" ma:readOnly="false">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description="" ma:hidden="true" ma:internalName="MediaServiceObjectDetectorVersions" ma:readOnly="true">
      <xsd:simpleType>
        <xsd:restriction base="dms:Text"/>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a45bf55a-4f35-4525-96d9-1748649c08ec" ma:termSetId="09814cd3-568e-fe90-9814-8d621ff8fb84" ma:anchorId="fba54fb3-c3e1-fe81-a776-ca4b69148c4d" ma:open="true" ma:isKeyword="false">
      <xsd:complexType>
        <xsd:sequence>
          <xsd:element ref="pc:Terms" minOccurs="0" maxOccurs="1"/>
        </xsd:sequence>
      </xsd:complex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74f92f-9345-451a-8fcd-82ad1ddda40a" elementFormDefault="qualified">
    <xsd:import namespace="http://schemas.microsoft.com/office/2006/documentManagement/types"/>
    <xsd:import namespace="http://schemas.microsoft.com/office/infopath/2007/PartnerControls"/>
    <xsd:element name="SharedWithUsers" ma:index="5"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926a618a-99ec-4bae-a069-be77b10f9dbe}" ma:internalName="TaxCatchAll" ma:showField="CatchAllData" ma:web="8c74f92f-9345-451a-8fcd-82ad1ddda4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37697A-F15F-4E45-B072-DF83D0C432C2}">
  <ds:schemaRefs>
    <ds:schemaRef ds:uri="http://schemas.microsoft.com/office/2006/metadata/properties"/>
    <ds:schemaRef ds:uri="http://schemas.microsoft.com/office/infopath/2007/PartnerControls"/>
    <ds:schemaRef ds:uri="0c19ae56-3fd1-4134-ad5d-f1df2bf4580a"/>
    <ds:schemaRef ds:uri="8c74f92f-9345-451a-8fcd-82ad1ddda40a"/>
  </ds:schemaRefs>
</ds:datastoreItem>
</file>

<file path=customXml/itemProps2.xml><?xml version="1.0" encoding="utf-8"?>
<ds:datastoreItem xmlns:ds="http://schemas.openxmlformats.org/officeDocument/2006/customXml" ds:itemID="{17D2C492-3353-4C7B-8927-78FC7226B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19ae56-3fd1-4134-ad5d-f1df2bf4580a"/>
    <ds:schemaRef ds:uri="8c74f92f-9345-451a-8fcd-82ad1ddda4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67439D-EE69-4910-8A0F-C1694EC236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13615</TotalTime>
  <Words>1902</Words>
  <Application>Microsoft Office PowerPoint</Application>
  <PresentationFormat>Widescreen</PresentationFormat>
  <Paragraphs>189</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Palatino Linotype</vt:lpstr>
      <vt:lpstr>Symbol</vt:lpstr>
      <vt:lpstr>Office Theme</vt:lpstr>
      <vt:lpstr>PowerPoint Presentation</vt:lpstr>
      <vt:lpstr>Declaration of Originality</vt:lpstr>
      <vt:lpstr>Declaration on the use of Generative AI tools for assignments</vt:lpstr>
      <vt:lpstr>PowerPoint Presentation</vt:lpstr>
      <vt:lpstr>Introduction</vt:lpstr>
      <vt:lpstr>Assessment Components</vt:lpstr>
      <vt:lpstr>Your report must include the following:</vt:lpstr>
      <vt:lpstr>1. Low-Fi Design for the UI/UX of your proposed application (30 marks)</vt:lpstr>
      <vt:lpstr>2. Prototyping Sprint Planning in JIRA for two iterations (40 marks) </vt:lpstr>
      <vt:lpstr>User Testing Effectiveness and Impact  (30 marks)</vt:lpstr>
      <vt:lpstr>User Testing Effectiveness and Impact  (30 marks)</vt:lpstr>
      <vt:lpstr>User Testing Effectiveness and Impact  (30 marks)</vt:lpstr>
      <vt:lpstr>2. Prototyping Sprint Planning in JIRA for at least 2 iterations (40 marks) – Example</vt:lpstr>
      <vt:lpstr>2. Prototyping Sprint Planning in JIRA for at least 2 iterations (40 marks) – Example </vt:lpstr>
      <vt:lpstr>2. Prototyping Sprint Planning in JIRA for at least 2 iterations (40 marks) – Example </vt:lpstr>
      <vt:lpstr>User Testing Effectiveness and Impact  (30 marks) - Example</vt:lpstr>
      <vt:lpstr>References</vt:lpstr>
    </vt:vector>
  </TitlesOfParts>
  <Company>Temasek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Template</dc:title>
  <dc:creator>Zhao Hong LAU (TP)</dc:creator>
  <cp:lastModifiedBy>Zhao Hong LAU (TP)</cp:lastModifiedBy>
  <cp:revision>375</cp:revision>
  <dcterms:created xsi:type="dcterms:W3CDTF">2016-03-04T00:57:19Z</dcterms:created>
  <dcterms:modified xsi:type="dcterms:W3CDTF">2025-04-16T02:21:07Z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69d7fc4-da81-42e5-b309-526f71322d86_Enabled">
    <vt:lpwstr>true</vt:lpwstr>
  </property>
  <property fmtid="{D5CDD505-2E9C-101B-9397-08002B2CF9AE}" pid="3" name="MSIP_Label_f69d7fc4-da81-42e5-b309-526f71322d86_SetDate">
    <vt:lpwstr>2022-04-06T05:48:39Z</vt:lpwstr>
  </property>
  <property fmtid="{D5CDD505-2E9C-101B-9397-08002B2CF9AE}" pid="4" name="MSIP_Label_f69d7fc4-da81-42e5-b309-526f71322d86_Method">
    <vt:lpwstr>Standard</vt:lpwstr>
  </property>
  <property fmtid="{D5CDD505-2E9C-101B-9397-08002B2CF9AE}" pid="5" name="MSIP_Label_f69d7fc4-da81-42e5-b309-526f71322d86_Name">
    <vt:lpwstr>Non Sensitive</vt:lpwstr>
  </property>
  <property fmtid="{D5CDD505-2E9C-101B-9397-08002B2CF9AE}" pid="6" name="MSIP_Label_f69d7fc4-da81-42e5-b309-526f71322d86_SiteId">
    <vt:lpwstr>25a99bf0-8e72-472a-ae50-adfbdf0df6f1</vt:lpwstr>
  </property>
  <property fmtid="{D5CDD505-2E9C-101B-9397-08002B2CF9AE}" pid="7" name="MSIP_Label_f69d7fc4-da81-42e5-b309-526f71322d86_ActionId">
    <vt:lpwstr>bc27cbba-0367-4459-add2-c2c6ac5320c0</vt:lpwstr>
  </property>
  <property fmtid="{D5CDD505-2E9C-101B-9397-08002B2CF9AE}" pid="8" name="MSIP_Label_f69d7fc4-da81-42e5-b309-526f71322d86_ContentBits">
    <vt:lpwstr>0</vt:lpwstr>
  </property>
  <property fmtid="{D5CDD505-2E9C-101B-9397-08002B2CF9AE}" pid="9" name="ContentTypeId">
    <vt:lpwstr>0x0101006AAAFB2A4F81AF499435FEF2B8BF6527</vt:lpwstr>
  </property>
  <property fmtid="{D5CDD505-2E9C-101B-9397-08002B2CF9AE}" pid="10" name="MediaServiceImageTags">
    <vt:lpwstr/>
  </property>
</Properties>
</file>