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6"/>
  </p:notesMasterIdLst>
  <p:handoutMasterIdLst>
    <p:handoutMasterId r:id="rId27"/>
  </p:handoutMasterIdLst>
  <p:sldIdLst>
    <p:sldId id="292" r:id="rId5"/>
    <p:sldId id="278" r:id="rId6"/>
    <p:sldId id="314" r:id="rId7"/>
    <p:sldId id="315" r:id="rId8"/>
    <p:sldId id="313" r:id="rId9"/>
    <p:sldId id="307" r:id="rId10"/>
    <p:sldId id="316" r:id="rId11"/>
    <p:sldId id="308" r:id="rId12"/>
    <p:sldId id="317" r:id="rId13"/>
    <p:sldId id="309" r:id="rId14"/>
    <p:sldId id="311" r:id="rId15"/>
    <p:sldId id="319" r:id="rId16"/>
    <p:sldId id="320" r:id="rId17"/>
    <p:sldId id="321" r:id="rId18"/>
    <p:sldId id="310" r:id="rId19"/>
    <p:sldId id="312" r:id="rId20"/>
    <p:sldId id="322" r:id="rId21"/>
    <p:sldId id="324" r:id="rId22"/>
    <p:sldId id="325" r:id="rId23"/>
    <p:sldId id="326" r:id="rId24"/>
    <p:sldId id="323"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B4C828-EB6F-0E44-9382-2E86C03354A5}" name="Sankara RAJULU (TP)" initials="SR" userId="S::sankara@TP.EDU.SG::90b67e19-7016-40f5-ab67-6559d5fe8b43" providerId="AD"/>
  <p188:author id="{CC59AE2F-3574-9F4F-2F4C-204E8DFAB2CD}" name="Andrew TAN (TP)" initials="A(" userId="S::andrewt@tp.edu.sg::8d23f446-953f-4d3b-930e-ca720e8db7fb" providerId="AD"/>
  <p188:author id="{EBF51C77-9774-58D8-097E-AD8D40AA4809}" name="Zhao Hong LAU (TP)" initials="Z(" userId="S::zhaohong@tp.edu.sg::f195b425-1f12-426c-964c-75b48c020563" providerId="AD"/>
  <p188:author id="{5CAB91CD-DD79-7E8F-42B4-F84A0E5B22AB}" name="Ying Huey FUA (TP)" initials="Y(" userId="S::yinghuey@tp.edu.sg::9e739b7e-414d-4e3b-ac6d-84564ba345a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lena Saleh" initials="S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33"/>
    <a:srgbClr val="FFC000"/>
    <a:srgbClr val="EEEEEE"/>
    <a:srgbClr val="FAD22C"/>
    <a:srgbClr val="1CADE4"/>
    <a:srgbClr val="61C5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35D54-DF49-153E-1C77-532FD60EE751}" v="4" dt="2025-10-17T05:03:33.537"/>
    <p1510:client id="{49D4A3E9-14F6-E241-1CEA-0B983C845CC2}" v="2" dt="2025-10-16T06:22:22.009"/>
    <p1510:client id="{86ECAED1-48B8-CA79-0445-8E12A6B123C0}" v="2" dt="2025-10-17T02:54:25.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4" autoAdjust="0"/>
    <p:restoredTop sz="93910" autoAdjust="0"/>
  </p:normalViewPr>
  <p:slideViewPr>
    <p:cSldViewPr snapToGrid="0">
      <p:cViewPr varScale="1">
        <p:scale>
          <a:sx n="66" d="100"/>
          <a:sy n="66" d="100"/>
        </p:scale>
        <p:origin x="512" y="2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Hong LAU (TP)" userId="S::zhaohong@tp.edu.sg::f195b425-1f12-426c-964c-75b48c020563" providerId="AD" clId="Web-{2DF35D54-DF49-153E-1C77-532FD60EE751}"/>
    <pc:docChg chg="mod">
      <pc:chgData name="Zhao Hong LAU (TP)" userId="S::zhaohong@tp.edu.sg::f195b425-1f12-426c-964c-75b48c020563" providerId="AD" clId="Web-{2DF35D54-DF49-153E-1C77-532FD60EE751}" dt="2025-10-17T05:03:29.630" v="0"/>
      <pc:docMkLst>
        <pc:docMk/>
      </pc:docMkLst>
    </pc:docChg>
  </pc:docChgLst>
  <pc:docChgLst>
    <pc:chgData name="Ying Huey FUA (TP)" userId="S::yinghuey@tp.edu.sg::9e739b7e-414d-4e3b-ac6d-84564ba345a1" providerId="AD" clId="Web-{86ECAED1-48B8-CA79-0445-8E12A6B123C0}"/>
    <pc:docChg chg="mod">
      <pc:chgData name="Ying Huey FUA (TP)" userId="S::yinghuey@tp.edu.sg::9e739b7e-414d-4e3b-ac6d-84564ba345a1" providerId="AD" clId="Web-{86ECAED1-48B8-CA79-0445-8E12A6B123C0}" dt="2025-10-17T02:54:25.104" v="0"/>
      <pc:docMkLst>
        <pc:docMk/>
      </pc:docMkLst>
    </pc:docChg>
  </pc:docChgLst>
  <pc:docChgLst>
    <pc:chgData name="Andrew TAN (TP)" userId="S::andrewt@tp.edu.sg::8d23f446-953f-4d3b-930e-ca720e8db7fb" providerId="AD" clId="Web-{49D4A3E9-14F6-E241-1CEA-0B983C845CC2}"/>
    <pc:docChg chg="mod">
      <pc:chgData name="Andrew TAN (TP)" userId="S::andrewt@tp.edu.sg::8d23f446-953f-4d3b-930e-ca720e8db7fb" providerId="AD" clId="Web-{49D4A3E9-14F6-E241-1CEA-0B983C845CC2}" dt="2025-10-16T06:22:22.009"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11234-2D62-4BBD-86D3-88BD3B70B2B6}" type="datetimeFigureOut">
              <a:rPr lang="en-SG" smtClean="0"/>
              <a:t>17/10/2025</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EECAF8-34D8-484C-A1FD-90CACC324DCB}" type="slidenum">
              <a:rPr lang="en-SG" smtClean="0"/>
              <a:t>‹#›</a:t>
            </a:fld>
            <a:endParaRPr lang="en-SG"/>
          </a:p>
        </p:txBody>
      </p:sp>
    </p:spTree>
    <p:extLst>
      <p:ext uri="{BB962C8B-B14F-4D97-AF65-F5344CB8AC3E}">
        <p14:creationId xmlns:p14="http://schemas.microsoft.com/office/powerpoint/2010/main" val="2556645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7268A-7AE4-432A-9318-AFE0CD5AF515}" type="datetimeFigureOut">
              <a:rPr lang="en-SG" smtClean="0"/>
              <a:t>17/10/2025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443D8-64E2-477C-8585-147863024541}" type="slidenum">
              <a:rPr lang="en-SG" smtClean="0"/>
              <a:t>‹#›</a:t>
            </a:fld>
            <a:endParaRPr lang="en-SG"/>
          </a:p>
        </p:txBody>
      </p:sp>
    </p:spTree>
    <p:extLst>
      <p:ext uri="{BB962C8B-B14F-4D97-AF65-F5344CB8AC3E}">
        <p14:creationId xmlns:p14="http://schemas.microsoft.com/office/powerpoint/2010/main" val="85176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048880A-75DD-4838-AFBC-E75FBE476E55}" type="slidenum">
              <a:rPr lang="en-SG" smtClean="0"/>
              <a:t>1</a:t>
            </a:fld>
            <a:endParaRPr lang="en-SG"/>
          </a:p>
        </p:txBody>
      </p:sp>
    </p:spTree>
    <p:extLst>
      <p:ext uri="{BB962C8B-B14F-4D97-AF65-F5344CB8AC3E}">
        <p14:creationId xmlns:p14="http://schemas.microsoft.com/office/powerpoint/2010/main" val="11904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8CBB-99C9-0079-ED9C-FF21AD2BE9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7056B35-3E34-E11F-8ABE-A767FB29D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26A60A0-3A76-862F-BD49-95CEF91F1B54}"/>
              </a:ext>
            </a:extLst>
          </p:cNvPr>
          <p:cNvSpPr>
            <a:spLocks noGrp="1"/>
          </p:cNvSpPr>
          <p:nvPr>
            <p:ph type="dt" sz="half" idx="10"/>
          </p:nvPr>
        </p:nvSpPr>
        <p:spPr/>
        <p:txBody>
          <a:bodyPr/>
          <a:lstStyle/>
          <a:p>
            <a:fld id="{5586B75A-687E-405C-8A0B-8D00578BA2C3}" type="datetimeFigureOut">
              <a:rPr lang="en-US" smtClean="0"/>
              <a:pPr/>
              <a:t>17/10/2025</a:t>
            </a:fld>
            <a:endParaRPr lang="en-US" dirty="0"/>
          </a:p>
        </p:txBody>
      </p:sp>
      <p:sp>
        <p:nvSpPr>
          <p:cNvPr id="5" name="Footer Placeholder 4">
            <a:extLst>
              <a:ext uri="{FF2B5EF4-FFF2-40B4-BE49-F238E27FC236}">
                <a16:creationId xmlns:a16="http://schemas.microsoft.com/office/drawing/2014/main" id="{61B4C16B-32A2-0C2D-AB68-29C0567462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C4051F-C2CC-C614-3D42-F9D33BD75BB6}"/>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33243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28BD-BA1C-B381-53AB-133B423AE64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3414821-E238-AF06-2D97-F4581DB5E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Footer Placeholder 4">
            <a:extLst>
              <a:ext uri="{FF2B5EF4-FFF2-40B4-BE49-F238E27FC236}">
                <a16:creationId xmlns:a16="http://schemas.microsoft.com/office/drawing/2014/main" id="{872C2A85-152E-24D0-5C1F-CC695DBA19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36678C-B078-5524-C312-57E80F651D73}"/>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381920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850CA-27A8-6E5D-31FA-B76AF87FE2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C22CCB1-1DE7-D21B-0069-C59E1C04E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Footer Placeholder 4">
            <a:extLst>
              <a:ext uri="{FF2B5EF4-FFF2-40B4-BE49-F238E27FC236}">
                <a16:creationId xmlns:a16="http://schemas.microsoft.com/office/drawing/2014/main" id="{2E8FEF77-A8F2-D6FA-A67C-EF0CAD3AD3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FAE588-A125-A715-15EC-71B890A37851}"/>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362477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6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251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76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16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EDE9-3DCB-63E8-A03F-02C909C1605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A34ECAB-B272-5233-F6BB-A4F6DDFF7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0F30663-1A54-EA08-68E3-63A6F7AA077C}"/>
              </a:ext>
            </a:extLst>
          </p:cNvPr>
          <p:cNvSpPr>
            <a:spLocks noGrp="1"/>
          </p:cNvSpPr>
          <p:nvPr>
            <p:ph type="dt" sz="half" idx="10"/>
          </p:nvPr>
        </p:nvSpPr>
        <p:spPr/>
        <p:txBody>
          <a:bodyPr/>
          <a:lstStyle/>
          <a:p>
            <a:fld id="{5586B75A-687E-405C-8A0B-8D00578BA2C3}" type="datetimeFigureOut">
              <a:rPr lang="en-US" smtClean="0"/>
              <a:pPr/>
              <a:t>17/10/2025</a:t>
            </a:fld>
            <a:endParaRPr lang="en-US" dirty="0"/>
          </a:p>
        </p:txBody>
      </p:sp>
      <p:sp>
        <p:nvSpPr>
          <p:cNvPr id="5" name="Footer Placeholder 4">
            <a:extLst>
              <a:ext uri="{FF2B5EF4-FFF2-40B4-BE49-F238E27FC236}">
                <a16:creationId xmlns:a16="http://schemas.microsoft.com/office/drawing/2014/main" id="{BA5CC699-2893-3B03-3D97-FD3C23B061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BE4E7C-86F9-6D12-49F3-B64424A9493E}"/>
              </a:ext>
            </a:extLst>
          </p:cNvPr>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66648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D170-3C24-C353-3216-06A2B12A82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D469EFA-00EA-18C2-3287-DDFF0E988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494A4D-1D7E-FB6A-32B8-058E2F231603}"/>
              </a:ext>
            </a:extLst>
          </p:cNvPr>
          <p:cNvSpPr>
            <a:spLocks noGrp="1"/>
          </p:cNvSpPr>
          <p:nvPr>
            <p:ph type="dt" sz="half" idx="10"/>
          </p:nvPr>
        </p:nvSpPr>
        <p:spPr/>
        <p:txBody>
          <a:bodyPr/>
          <a:lstStyle/>
          <a:p>
            <a:fld id="{5586B75A-687E-405C-8A0B-8D00578BA2C3}" type="datetimeFigureOut">
              <a:rPr lang="en-US" smtClean="0"/>
              <a:pPr/>
              <a:t>17/10/2025</a:t>
            </a:fld>
            <a:endParaRPr lang="en-US" dirty="0"/>
          </a:p>
        </p:txBody>
      </p:sp>
      <p:sp>
        <p:nvSpPr>
          <p:cNvPr id="5" name="Footer Placeholder 4">
            <a:extLst>
              <a:ext uri="{FF2B5EF4-FFF2-40B4-BE49-F238E27FC236}">
                <a16:creationId xmlns:a16="http://schemas.microsoft.com/office/drawing/2014/main" id="{4880FA97-D6B4-8EEE-9689-C597162154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71227D-F124-5B2E-61AA-8D66C31347FA}"/>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401691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CCE2-A671-CFC5-8869-92B4CBCB380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5E87A76-02D4-A39B-269E-D832CF645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FC8CD5-1192-88B9-1772-AE9CC397A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AB33E5E-FEA6-E8E9-D857-418A6B027283}"/>
              </a:ext>
            </a:extLst>
          </p:cNvPr>
          <p:cNvSpPr>
            <a:spLocks noGrp="1"/>
          </p:cNvSpPr>
          <p:nvPr>
            <p:ph type="dt" sz="half" idx="10"/>
          </p:nvPr>
        </p:nvSpPr>
        <p:spPr/>
        <p:txBody>
          <a:bodyPr/>
          <a:lstStyle/>
          <a:p>
            <a:fld id="{5586B75A-687E-405C-8A0B-8D00578BA2C3}" type="datetimeFigureOut">
              <a:rPr lang="en-US" smtClean="0"/>
              <a:pPr/>
              <a:t>17/10/2025</a:t>
            </a:fld>
            <a:endParaRPr lang="en-US" dirty="0"/>
          </a:p>
        </p:txBody>
      </p:sp>
      <p:sp>
        <p:nvSpPr>
          <p:cNvPr id="6" name="Footer Placeholder 5">
            <a:extLst>
              <a:ext uri="{FF2B5EF4-FFF2-40B4-BE49-F238E27FC236}">
                <a16:creationId xmlns:a16="http://schemas.microsoft.com/office/drawing/2014/main" id="{7669E379-0510-B904-110A-B9C868A950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1F5887-88DF-0149-4E35-013FEB1F2E26}"/>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495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1B1-9150-7531-5BB8-F62AFAC1152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35E9F9E-2862-2862-E130-FA02D9603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CA647-D139-F02C-D9E2-FADE9CACA0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CC8255F-E4A2-848F-5FA7-B6F5D5B97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77E57-0076-7663-AC26-6A5F2D549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8C2E8B1-0BEB-9609-08E0-3E182B08CFAB}"/>
              </a:ext>
            </a:extLst>
          </p:cNvPr>
          <p:cNvSpPr>
            <a:spLocks noGrp="1"/>
          </p:cNvSpPr>
          <p:nvPr>
            <p:ph type="dt" sz="half" idx="10"/>
          </p:nvPr>
        </p:nvSpPr>
        <p:spPr/>
        <p:txBody>
          <a:bodyPr/>
          <a:lstStyle/>
          <a:p>
            <a:fld id="{5586B75A-687E-405C-8A0B-8D00578BA2C3}" type="datetimeFigureOut">
              <a:rPr lang="en-US" smtClean="0"/>
              <a:pPr/>
              <a:t>17/10/2025</a:t>
            </a:fld>
            <a:endParaRPr lang="en-US" dirty="0"/>
          </a:p>
        </p:txBody>
      </p:sp>
      <p:sp>
        <p:nvSpPr>
          <p:cNvPr id="8" name="Footer Placeholder 7">
            <a:extLst>
              <a:ext uri="{FF2B5EF4-FFF2-40B4-BE49-F238E27FC236}">
                <a16:creationId xmlns:a16="http://schemas.microsoft.com/office/drawing/2014/main" id="{7542D176-655D-E3F1-66B0-DD58F03C407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8E702C7-C396-1FC7-1371-CB7EDBB1C92C}"/>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73528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75C8-16C5-25D8-C276-90E08230689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A48244B-5070-7AA7-D20D-BE01BC24E18B}"/>
              </a:ext>
            </a:extLst>
          </p:cNvPr>
          <p:cNvSpPr>
            <a:spLocks noGrp="1"/>
          </p:cNvSpPr>
          <p:nvPr>
            <p:ph type="dt" sz="half" idx="10"/>
          </p:nvPr>
        </p:nvSpPr>
        <p:spPr/>
        <p:txBody>
          <a:bodyPr/>
          <a:lstStyle/>
          <a:p>
            <a:fld id="{5049BF6B-4274-4F8F-BAA2-B27082AD9967}" type="datetimeFigureOut">
              <a:rPr lang="en-SG" smtClean="0"/>
              <a:t>17/10/2025</a:t>
            </a:fld>
            <a:endParaRPr lang="en-SG"/>
          </a:p>
        </p:txBody>
      </p:sp>
      <p:sp>
        <p:nvSpPr>
          <p:cNvPr id="4" name="Footer Placeholder 3">
            <a:extLst>
              <a:ext uri="{FF2B5EF4-FFF2-40B4-BE49-F238E27FC236}">
                <a16:creationId xmlns:a16="http://schemas.microsoft.com/office/drawing/2014/main" id="{500CD1BC-48CB-DA2B-F4E9-6A2F309D0D9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C90FC4F-D4B0-AD00-369C-A6E1883354FA}"/>
              </a:ext>
            </a:extLst>
          </p:cNvPr>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51597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C8F61D-2519-FCC0-71BF-1003AC9E27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AD1D330-035E-0B56-9851-3D75CA8D10C1}"/>
              </a:ext>
            </a:extLst>
          </p:cNvPr>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26645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C0DA-1A25-D2A4-15F2-41F320115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871A6BA-84FE-C01C-B267-EBDBC463E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2A6FA30-08B8-ADE3-801B-9A70CCDAA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B672D15-C132-5339-588E-3B12A65633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F3BAB7-AFF5-CE42-94B5-1CDB974116F4}"/>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171758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8CD1-D5A8-08C6-F89B-1EB6D8582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7FC92A9-4CA1-0048-A864-A0FF1B44F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3E9A9BA-746F-BFAC-9F4B-65B9636D2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F2A2DDD-9F60-4C73-D325-ADC4EF02ED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46D2AD-1A5B-FAD9-24C2-04ACF6837809}"/>
              </a:ext>
            </a:extLst>
          </p:cNvPr>
          <p:cNvSpPr>
            <a:spLocks noGrp="1"/>
          </p:cNvSpPr>
          <p:nvPr>
            <p:ph type="sldNum" sz="quarter" idx="12"/>
          </p:nvPr>
        </p:nvSpPr>
        <p:spPr/>
        <p:txBody>
          <a:bodyPr/>
          <a:lstStyle/>
          <a:p>
            <a:fld id="{8E9E4023-6F3A-457B-B0BB-8C1F114B424F}" type="slidenum">
              <a:rPr lang="en-SG" smtClean="0"/>
              <a:pPr/>
              <a:t>‹#›</a:t>
            </a:fld>
            <a:endParaRPr lang="en-SG"/>
          </a:p>
        </p:txBody>
      </p:sp>
    </p:spTree>
    <p:extLst>
      <p:ext uri="{BB962C8B-B14F-4D97-AF65-F5344CB8AC3E}">
        <p14:creationId xmlns:p14="http://schemas.microsoft.com/office/powerpoint/2010/main" val="35141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C703B-5018-D00F-D7F5-D563315D7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40C06FC-12F6-1C2F-8C12-BB747800D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2F88C8-FB2E-B993-F23D-89C299A02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17/10/2025</a:t>
            </a:fld>
            <a:endParaRPr lang="en-US" dirty="0"/>
          </a:p>
        </p:txBody>
      </p:sp>
      <p:sp>
        <p:nvSpPr>
          <p:cNvPr id="5" name="Footer Placeholder 4">
            <a:extLst>
              <a:ext uri="{FF2B5EF4-FFF2-40B4-BE49-F238E27FC236}">
                <a16:creationId xmlns:a16="http://schemas.microsoft.com/office/drawing/2014/main" id="{F202E306-5064-BDD0-4094-D57FA2191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7C841D-A6BA-C9D4-3F4D-F097F37E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E4023-6F3A-457B-B0BB-8C1F114B424F}" type="slidenum">
              <a:rPr lang="en-SG" smtClean="0"/>
              <a:pPr/>
              <a:t>‹#›</a:t>
            </a:fld>
            <a:endParaRPr lang="en-SG"/>
          </a:p>
        </p:txBody>
      </p:sp>
      <p:sp>
        <p:nvSpPr>
          <p:cNvPr id="7" name="Rectangle 6">
            <a:extLst>
              <a:ext uri="{FF2B5EF4-FFF2-40B4-BE49-F238E27FC236}">
                <a16:creationId xmlns:a16="http://schemas.microsoft.com/office/drawing/2014/main" id="{D5FDBE67-2652-6A87-20FD-BC269099CE1A}"/>
              </a:ext>
            </a:extLst>
          </p:cNvPr>
          <p:cNvSpPr/>
          <p:nvPr userDrawn="1"/>
        </p:nvSpPr>
        <p:spPr>
          <a:xfrm>
            <a:off x="914083" y="6341602"/>
            <a:ext cx="10633904" cy="276999"/>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spc="80" dirty="0">
                <a:solidFill>
                  <a:srgbClr val="0070C0"/>
                </a:solidFill>
                <a:latin typeface="Calibri" panose="020F0502020204030204" pitchFamily="34" charset="0"/>
                <a:cs typeface="Calibri" panose="020F0502020204030204" pitchFamily="34" charset="0"/>
              </a:rPr>
              <a:t>[CIT2C20 – FULL STACK WEB DEVELOPMENT] 		</a:t>
            </a:r>
            <a:r>
              <a:rPr lang="en-SG" sz="1200" spc="80" baseline="0" dirty="0">
                <a:solidFill>
                  <a:srgbClr val="0070C0"/>
                </a:solidFill>
                <a:latin typeface="Calibri" panose="020F0502020204030204" pitchFamily="34" charset="0"/>
                <a:cs typeface="Calibri" panose="020F0502020204030204" pitchFamily="34" charset="0"/>
              </a:rPr>
              <a:t>      		      </a:t>
            </a:r>
            <a:r>
              <a:rPr lang="en-US" sz="1200" spc="80" dirty="0">
                <a:solidFill>
                  <a:schemeClr val="bg2">
                    <a:lumMod val="50000"/>
                  </a:schemeClr>
                </a:solidFill>
                <a:latin typeface="Calibri" panose="020F0502020204030204" pitchFamily="34" charset="0"/>
                <a:cs typeface="Calibri" panose="020F0502020204030204" pitchFamily="34" charset="0"/>
              </a:rPr>
              <a:t>TEMASEK POLYTECHNIC I </a:t>
            </a:r>
            <a:r>
              <a:rPr lang="en-US" sz="1200" b="1" spc="80" dirty="0">
                <a:solidFill>
                  <a:schemeClr val="bg2">
                    <a:lumMod val="50000"/>
                  </a:schemeClr>
                </a:solidFill>
                <a:latin typeface="Calibri" panose="020F0502020204030204" pitchFamily="34" charset="0"/>
                <a:cs typeface="Calibri" panose="020F0502020204030204" pitchFamily="34" charset="0"/>
              </a:rPr>
              <a:t>School of Informatics &amp; IT</a:t>
            </a:r>
          </a:p>
        </p:txBody>
      </p:sp>
      <p:sp>
        <p:nvSpPr>
          <p:cNvPr id="8" name="Rectangle 7">
            <a:extLst>
              <a:ext uri="{FF2B5EF4-FFF2-40B4-BE49-F238E27FC236}">
                <a16:creationId xmlns:a16="http://schemas.microsoft.com/office/drawing/2014/main" id="{7BA7BC12-5FAC-7E69-53C8-F966C8C9C568}"/>
              </a:ext>
            </a:extLst>
          </p:cNvPr>
          <p:cNvSpPr/>
          <p:nvPr userDrawn="1"/>
        </p:nvSpPr>
        <p:spPr>
          <a:xfrm>
            <a:off x="0" y="365126"/>
            <a:ext cx="284813" cy="8197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3378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75" r:id="rId12"/>
    <p:sldLayoutId id="2147483680" r:id="rId13"/>
    <p:sldLayoutId id="2147483681" r:id="rId14"/>
    <p:sldLayoutId id="2147483682" r:id="rId15"/>
    <p:sldLayoutId id="214748368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7030D-F9A5-469C-B08C-422CD33EDF0E}"/>
              </a:ext>
            </a:extLst>
          </p:cNvPr>
          <p:cNvSpPr txBox="1"/>
          <p:nvPr/>
        </p:nvSpPr>
        <p:spPr>
          <a:xfrm>
            <a:off x="2510902" y="723121"/>
            <a:ext cx="6889578" cy="2123658"/>
          </a:xfrm>
          <a:prstGeom prst="rect">
            <a:avLst/>
          </a:prstGeom>
          <a:noFill/>
        </p:spPr>
        <p:txBody>
          <a:bodyPr wrap="none" rtlCol="0">
            <a:spAutoFit/>
          </a:bodyPr>
          <a:lstStyle/>
          <a:p>
            <a:pPr algn="ctr"/>
            <a:r>
              <a:rPr lang="en-GB" sz="4400" b="1" dirty="0"/>
              <a:t>Full Stack Web Development</a:t>
            </a:r>
          </a:p>
          <a:p>
            <a:pPr algn="ctr"/>
            <a:r>
              <a:rPr lang="en-GB" sz="4400" b="1" dirty="0"/>
              <a:t>Project Proposal </a:t>
            </a:r>
          </a:p>
          <a:p>
            <a:pPr algn="ctr"/>
            <a:r>
              <a:rPr lang="en-GB" sz="4400" b="1" dirty="0"/>
              <a:t>(20%)</a:t>
            </a:r>
          </a:p>
        </p:txBody>
      </p:sp>
      <p:sp>
        <p:nvSpPr>
          <p:cNvPr id="3" name="TextBox 2">
            <a:extLst>
              <a:ext uri="{FF2B5EF4-FFF2-40B4-BE49-F238E27FC236}">
                <a16:creationId xmlns:a16="http://schemas.microsoft.com/office/drawing/2014/main" id="{5331E56D-DBB6-4920-8873-6BFF4DD931A4}"/>
              </a:ext>
            </a:extLst>
          </p:cNvPr>
          <p:cNvSpPr txBox="1"/>
          <p:nvPr/>
        </p:nvSpPr>
        <p:spPr>
          <a:xfrm>
            <a:off x="2864895" y="3096145"/>
            <a:ext cx="5964838" cy="646331"/>
          </a:xfrm>
          <a:prstGeom prst="rect">
            <a:avLst/>
          </a:prstGeom>
          <a:noFill/>
        </p:spPr>
        <p:txBody>
          <a:bodyPr wrap="none" rtlCol="0">
            <a:spAutoFit/>
          </a:bodyPr>
          <a:lstStyle/>
          <a:p>
            <a:r>
              <a:rPr lang="en-GB" sz="3600" dirty="0"/>
              <a:t>{ Name of Your Proposed App }</a:t>
            </a:r>
          </a:p>
        </p:txBody>
      </p:sp>
      <p:sp>
        <p:nvSpPr>
          <p:cNvPr id="4" name="TextBox 3">
            <a:extLst>
              <a:ext uri="{FF2B5EF4-FFF2-40B4-BE49-F238E27FC236}">
                <a16:creationId xmlns:a16="http://schemas.microsoft.com/office/drawing/2014/main" id="{DD8A0C03-BBA9-4AD2-9755-EAEAF6113563}"/>
              </a:ext>
            </a:extLst>
          </p:cNvPr>
          <p:cNvSpPr txBox="1"/>
          <p:nvPr/>
        </p:nvSpPr>
        <p:spPr>
          <a:xfrm>
            <a:off x="5114933" y="4823683"/>
            <a:ext cx="1465851" cy="369332"/>
          </a:xfrm>
          <a:prstGeom prst="rect">
            <a:avLst/>
          </a:prstGeom>
          <a:noFill/>
        </p:spPr>
        <p:txBody>
          <a:bodyPr wrap="none" rtlCol="0">
            <a:spAutoFit/>
          </a:bodyPr>
          <a:lstStyle/>
          <a:p>
            <a:r>
              <a:rPr lang="en-GB" dirty="0"/>
              <a:t>{ Your Name }</a:t>
            </a:r>
          </a:p>
        </p:txBody>
      </p:sp>
      <p:sp>
        <p:nvSpPr>
          <p:cNvPr id="6" name="TextBox 5">
            <a:extLst>
              <a:ext uri="{FF2B5EF4-FFF2-40B4-BE49-F238E27FC236}">
                <a16:creationId xmlns:a16="http://schemas.microsoft.com/office/drawing/2014/main" id="{D8258169-E062-40F0-8371-2EA35A7D9BA1}"/>
              </a:ext>
            </a:extLst>
          </p:cNvPr>
          <p:cNvSpPr txBox="1"/>
          <p:nvPr/>
        </p:nvSpPr>
        <p:spPr>
          <a:xfrm>
            <a:off x="5158664" y="5294615"/>
            <a:ext cx="1377300" cy="369332"/>
          </a:xfrm>
          <a:prstGeom prst="rect">
            <a:avLst/>
          </a:prstGeom>
          <a:noFill/>
        </p:spPr>
        <p:txBody>
          <a:bodyPr wrap="none" rtlCol="0">
            <a:spAutoFit/>
          </a:bodyPr>
          <a:lstStyle/>
          <a:p>
            <a:r>
              <a:rPr lang="en-GB" dirty="0"/>
              <a:t>{ Admin No.}</a:t>
            </a:r>
          </a:p>
        </p:txBody>
      </p:sp>
      <p:sp>
        <p:nvSpPr>
          <p:cNvPr id="5" name="TextBox 4">
            <a:extLst>
              <a:ext uri="{FF2B5EF4-FFF2-40B4-BE49-F238E27FC236}">
                <a16:creationId xmlns:a16="http://schemas.microsoft.com/office/drawing/2014/main" id="{1B0C6BD1-AE9F-D085-E782-1457F1CA441F}"/>
              </a:ext>
            </a:extLst>
          </p:cNvPr>
          <p:cNvSpPr txBox="1"/>
          <p:nvPr/>
        </p:nvSpPr>
        <p:spPr>
          <a:xfrm>
            <a:off x="5114932" y="5765547"/>
            <a:ext cx="1495409" cy="369332"/>
          </a:xfrm>
          <a:prstGeom prst="rect">
            <a:avLst/>
          </a:prstGeom>
          <a:noFill/>
        </p:spPr>
        <p:txBody>
          <a:bodyPr wrap="none" rtlCol="0">
            <a:spAutoFit/>
          </a:bodyPr>
          <a:lstStyle/>
          <a:p>
            <a:r>
              <a:rPr lang="en-GB" dirty="0"/>
              <a:t>{ Tutorial Grp}</a:t>
            </a:r>
          </a:p>
        </p:txBody>
      </p:sp>
    </p:spTree>
    <p:extLst>
      <p:ext uri="{BB962C8B-B14F-4D97-AF65-F5344CB8AC3E}">
        <p14:creationId xmlns:p14="http://schemas.microsoft.com/office/powerpoint/2010/main" val="3181263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1642E-F147-5AE9-8A21-AB75385B4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A9152-0E70-ECD6-526A-1AB046D8C6D9}"/>
              </a:ext>
            </a:extLst>
          </p:cNvPr>
          <p:cNvSpPr>
            <a:spLocks noGrp="1"/>
          </p:cNvSpPr>
          <p:nvPr>
            <p:ph type="title"/>
          </p:nvPr>
        </p:nvSpPr>
        <p:spPr/>
        <p:txBody>
          <a:bodyPr/>
          <a:lstStyle/>
          <a:p>
            <a:pPr lvl="0"/>
            <a:r>
              <a:rPr lang="en-US" b="1" dirty="0"/>
              <a:t>Proposed Features (3%)</a:t>
            </a:r>
            <a:endParaRPr lang="en-US" dirty="0"/>
          </a:p>
        </p:txBody>
      </p:sp>
      <p:sp>
        <p:nvSpPr>
          <p:cNvPr id="3" name="Content Placeholder 2">
            <a:extLst>
              <a:ext uri="{FF2B5EF4-FFF2-40B4-BE49-F238E27FC236}">
                <a16:creationId xmlns:a16="http://schemas.microsoft.com/office/drawing/2014/main" id="{E94E226F-87EA-B2E1-1DAB-46E9004CBADB}"/>
              </a:ext>
            </a:extLst>
          </p:cNvPr>
          <p:cNvSpPr>
            <a:spLocks noGrp="1"/>
          </p:cNvSpPr>
          <p:nvPr>
            <p:ph idx="1"/>
          </p:nvPr>
        </p:nvSpPr>
        <p:spPr>
          <a:xfrm>
            <a:off x="838200" y="1690688"/>
            <a:ext cx="10515600" cy="484621"/>
          </a:xfrm>
        </p:spPr>
        <p:txBody>
          <a:bodyPr/>
          <a:lstStyle/>
          <a:p>
            <a:pPr algn="just"/>
            <a:r>
              <a:rPr lang="en-US" dirty="0"/>
              <a:t>Outline the planned functionalities in detail.</a:t>
            </a:r>
          </a:p>
        </p:txBody>
      </p:sp>
      <p:sp>
        <p:nvSpPr>
          <p:cNvPr id="4" name="TextBox 3">
            <a:extLst>
              <a:ext uri="{FF2B5EF4-FFF2-40B4-BE49-F238E27FC236}">
                <a16:creationId xmlns:a16="http://schemas.microsoft.com/office/drawing/2014/main" id="{02EBC146-8FC7-9E87-1617-3E8454160868}"/>
              </a:ext>
            </a:extLst>
          </p:cNvPr>
          <p:cNvSpPr txBox="1"/>
          <p:nvPr/>
        </p:nvSpPr>
        <p:spPr>
          <a:xfrm>
            <a:off x="911456" y="134265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graphicFrame>
        <p:nvGraphicFramePr>
          <p:cNvPr id="5" name="Table 4">
            <a:extLst>
              <a:ext uri="{FF2B5EF4-FFF2-40B4-BE49-F238E27FC236}">
                <a16:creationId xmlns:a16="http://schemas.microsoft.com/office/drawing/2014/main" id="{BAEED393-1070-2643-5289-FD54DA219C09}"/>
              </a:ext>
            </a:extLst>
          </p:cNvPr>
          <p:cNvGraphicFramePr>
            <a:graphicFrameLocks noGrp="1"/>
          </p:cNvGraphicFramePr>
          <p:nvPr>
            <p:extLst>
              <p:ext uri="{D42A27DB-BD31-4B8C-83A1-F6EECF244321}">
                <p14:modId xmlns:p14="http://schemas.microsoft.com/office/powerpoint/2010/main" val="715023132"/>
              </p:ext>
            </p:extLst>
          </p:nvPr>
        </p:nvGraphicFramePr>
        <p:xfrm>
          <a:off x="635268" y="2246340"/>
          <a:ext cx="11117180" cy="3643257"/>
        </p:xfrm>
        <a:graphic>
          <a:graphicData uri="http://schemas.openxmlformats.org/drawingml/2006/table">
            <a:tbl>
              <a:tblPr firstRow="1" bandRow="1">
                <a:tableStyleId>{5C22544A-7EE6-4342-B048-85BDC9FD1C3A}</a:tableStyleId>
              </a:tblPr>
              <a:tblGrid>
                <a:gridCol w="2223436">
                  <a:extLst>
                    <a:ext uri="{9D8B030D-6E8A-4147-A177-3AD203B41FA5}">
                      <a16:colId xmlns:a16="http://schemas.microsoft.com/office/drawing/2014/main" val="1895186589"/>
                    </a:ext>
                  </a:extLst>
                </a:gridCol>
                <a:gridCol w="2223436">
                  <a:extLst>
                    <a:ext uri="{9D8B030D-6E8A-4147-A177-3AD203B41FA5}">
                      <a16:colId xmlns:a16="http://schemas.microsoft.com/office/drawing/2014/main" val="3709950371"/>
                    </a:ext>
                  </a:extLst>
                </a:gridCol>
                <a:gridCol w="2223436">
                  <a:extLst>
                    <a:ext uri="{9D8B030D-6E8A-4147-A177-3AD203B41FA5}">
                      <a16:colId xmlns:a16="http://schemas.microsoft.com/office/drawing/2014/main" val="1564183303"/>
                    </a:ext>
                  </a:extLst>
                </a:gridCol>
                <a:gridCol w="2223436">
                  <a:extLst>
                    <a:ext uri="{9D8B030D-6E8A-4147-A177-3AD203B41FA5}">
                      <a16:colId xmlns:a16="http://schemas.microsoft.com/office/drawing/2014/main" val="933354680"/>
                    </a:ext>
                  </a:extLst>
                </a:gridCol>
                <a:gridCol w="2223436">
                  <a:extLst>
                    <a:ext uri="{9D8B030D-6E8A-4147-A177-3AD203B41FA5}">
                      <a16:colId xmlns:a16="http://schemas.microsoft.com/office/drawing/2014/main" val="2149251216"/>
                    </a:ext>
                  </a:extLst>
                </a:gridCol>
              </a:tblGrid>
              <a:tr h="412749">
                <a:tc>
                  <a:txBody>
                    <a:bodyPr/>
                    <a:lstStyle/>
                    <a:p>
                      <a:pPr>
                        <a:buNone/>
                      </a:pPr>
                      <a:r>
                        <a:rPr lang="en-US" sz="1400" b="1" dirty="0"/>
                        <a:t>Feature Name</a:t>
                      </a:r>
                      <a:endParaRPr lang="en-US" sz="1400" dirty="0"/>
                    </a:p>
                  </a:txBody>
                  <a:tcPr anchor="ctr"/>
                </a:tc>
                <a:tc>
                  <a:txBody>
                    <a:bodyPr/>
                    <a:lstStyle/>
                    <a:p>
                      <a:pPr>
                        <a:buNone/>
                      </a:pPr>
                      <a:r>
                        <a:rPr lang="en-US" sz="1400" b="1"/>
                        <a:t>Description / Purpose</a:t>
                      </a:r>
                      <a:endParaRPr lang="en-US" sz="1400"/>
                    </a:p>
                  </a:txBody>
                  <a:tcPr anchor="ctr"/>
                </a:tc>
                <a:tc>
                  <a:txBody>
                    <a:bodyPr/>
                    <a:lstStyle/>
                    <a:p>
                      <a:pPr>
                        <a:buNone/>
                      </a:pPr>
                      <a:r>
                        <a:rPr lang="en-US" sz="1400" b="1"/>
                        <a:t>User Actions / What It Does</a:t>
                      </a:r>
                      <a:endParaRPr lang="en-US" sz="1400"/>
                    </a:p>
                  </a:txBody>
                  <a:tcPr anchor="ctr"/>
                </a:tc>
                <a:tc>
                  <a:txBody>
                    <a:bodyPr/>
                    <a:lstStyle/>
                    <a:p>
                      <a:pPr>
                        <a:buNone/>
                      </a:pPr>
                      <a:r>
                        <a:rPr lang="en-US" sz="1400" b="1"/>
                        <a:t>Expected Outcome / Display</a:t>
                      </a:r>
                      <a:endParaRPr lang="en-US" sz="1400"/>
                    </a:p>
                  </a:txBody>
                  <a:tcPr anchor="ctr"/>
                </a:tc>
                <a:tc>
                  <a:txBody>
                    <a:bodyPr/>
                    <a:lstStyle/>
                    <a:p>
                      <a:pPr>
                        <a:buNone/>
                      </a:pPr>
                      <a:r>
                        <a:rPr lang="en-US" sz="1400" b="1"/>
                        <a:t>Notes / Future Plans</a:t>
                      </a:r>
                      <a:endParaRPr lang="en-US" sz="1400"/>
                    </a:p>
                  </a:txBody>
                  <a:tcPr anchor="ctr"/>
                </a:tc>
                <a:extLst>
                  <a:ext uri="{0D108BD9-81ED-4DB2-BD59-A6C34878D82A}">
                    <a16:rowId xmlns:a16="http://schemas.microsoft.com/office/drawing/2014/main" val="3238503483"/>
                  </a:ext>
                </a:extLst>
              </a:tr>
              <a:tr h="766533">
                <a:tc>
                  <a:txBody>
                    <a:bodyPr/>
                    <a:lstStyle/>
                    <a:p>
                      <a:pPr>
                        <a:buNone/>
                      </a:pPr>
                      <a:r>
                        <a:rPr lang="en-US" sz="1400" b="1" dirty="0">
                          <a:solidFill>
                            <a:srgbClr val="FF0000"/>
                          </a:solidFill>
                        </a:rPr>
                        <a:t>(Example) </a:t>
                      </a:r>
                    </a:p>
                    <a:p>
                      <a:pPr>
                        <a:buNone/>
                      </a:pPr>
                      <a:r>
                        <a:rPr lang="en-US" sz="1400" dirty="0"/>
                        <a:t>User Login &amp; Signup</a:t>
                      </a:r>
                    </a:p>
                  </a:txBody>
                  <a:tcPr anchor="ctr"/>
                </a:tc>
                <a:tc>
                  <a:txBody>
                    <a:bodyPr/>
                    <a:lstStyle/>
                    <a:p>
                      <a:pPr>
                        <a:buNone/>
                      </a:pPr>
                      <a:r>
                        <a:rPr lang="en-US" sz="1400"/>
                        <a:t>Allow users to create accounts and log in.</a:t>
                      </a:r>
                    </a:p>
                  </a:txBody>
                  <a:tcPr anchor="ctr"/>
                </a:tc>
                <a:tc>
                  <a:txBody>
                    <a:bodyPr/>
                    <a:lstStyle/>
                    <a:p>
                      <a:pPr>
                        <a:buNone/>
                      </a:pPr>
                      <a:r>
                        <a:rPr lang="en-US" sz="1400" dirty="0"/>
                        <a:t>Users can sign up with their email and password.</a:t>
                      </a:r>
                    </a:p>
                  </a:txBody>
                  <a:tcPr anchor="ctr"/>
                </a:tc>
                <a:tc>
                  <a:txBody>
                    <a:bodyPr/>
                    <a:lstStyle/>
                    <a:p>
                      <a:pPr>
                        <a:buNone/>
                      </a:pPr>
                      <a:r>
                        <a:rPr lang="en-US" sz="1400" dirty="0"/>
                        <a:t>Users see a welcome message or dashboard after logging in.</a:t>
                      </a:r>
                    </a:p>
                  </a:txBody>
                  <a:tcPr anchor="ctr"/>
                </a:tc>
                <a:tc>
                  <a:txBody>
                    <a:bodyPr/>
                    <a:lstStyle/>
                    <a:p>
                      <a:pPr>
                        <a:buNone/>
                      </a:pPr>
                      <a:r>
                        <a:rPr lang="en-US" sz="1400" dirty="0"/>
                        <a:t>Will later connect to a database for real login.</a:t>
                      </a:r>
                    </a:p>
                  </a:txBody>
                  <a:tcPr anchor="ctr"/>
                </a:tc>
                <a:extLst>
                  <a:ext uri="{0D108BD9-81ED-4DB2-BD59-A6C34878D82A}">
                    <a16:rowId xmlns:a16="http://schemas.microsoft.com/office/drawing/2014/main" val="195928634"/>
                  </a:ext>
                </a:extLst>
              </a:tr>
              <a:tr h="589641">
                <a:tc>
                  <a:txBody>
                    <a:bodyPr/>
                    <a:lstStyle/>
                    <a:p>
                      <a:pPr>
                        <a:buNone/>
                      </a:pPr>
                      <a:r>
                        <a:rPr lang="en-US" sz="1400"/>
                        <a:t>Event Listing</a:t>
                      </a:r>
                    </a:p>
                  </a:txBody>
                  <a:tcPr anchor="ctr"/>
                </a:tc>
                <a:tc>
                  <a:txBody>
                    <a:bodyPr/>
                    <a:lstStyle/>
                    <a:p>
                      <a:pPr>
                        <a:buNone/>
                      </a:pPr>
                      <a:r>
                        <a:rPr lang="en-US" sz="1400" dirty="0"/>
                        <a:t>….</a:t>
                      </a:r>
                    </a:p>
                  </a:txBody>
                  <a:tcPr anchor="ctr"/>
                </a:tc>
                <a:tc>
                  <a:txBody>
                    <a:bodyPr/>
                    <a:lstStyle/>
                    <a:p>
                      <a:pPr>
                        <a:buNone/>
                      </a:pPr>
                      <a:r>
                        <a:rPr lang="en-US" sz="1400" dirty="0"/>
                        <a:t>….</a:t>
                      </a:r>
                    </a:p>
                  </a:txBody>
                  <a:tcPr anchor="ctr"/>
                </a:tc>
                <a:tc>
                  <a:txBody>
                    <a:bodyPr/>
                    <a:lstStyle/>
                    <a:p>
                      <a:pPr>
                        <a:buNone/>
                      </a:pPr>
                      <a:r>
                        <a:rPr lang="en-US" sz="1400" dirty="0"/>
                        <a:t>…</a:t>
                      </a:r>
                    </a:p>
                  </a:txBody>
                  <a:tcPr anchor="ctr"/>
                </a:tc>
                <a:tc>
                  <a:txBody>
                    <a:bodyPr/>
                    <a:lstStyle/>
                    <a:p>
                      <a:pPr>
                        <a:buNone/>
                      </a:pPr>
                      <a:r>
                        <a:rPr lang="en-US" sz="1400" dirty="0"/>
                        <a:t>…</a:t>
                      </a:r>
                    </a:p>
                  </a:txBody>
                  <a:tcPr anchor="ctr"/>
                </a:tc>
                <a:extLst>
                  <a:ext uri="{0D108BD9-81ED-4DB2-BD59-A6C34878D82A}">
                    <a16:rowId xmlns:a16="http://schemas.microsoft.com/office/drawing/2014/main" val="2822858972"/>
                  </a:ext>
                </a:extLst>
              </a:tr>
              <a:tr h="589641">
                <a:tc>
                  <a:txBody>
                    <a:bodyPr/>
                    <a:lstStyle/>
                    <a:p>
                      <a:pPr>
                        <a:buNone/>
                      </a:pPr>
                      <a:endParaRPr lang="en-US" sz="1400" dirty="0"/>
                    </a:p>
                  </a:txBody>
                  <a:tcPr anchor="ctr"/>
                </a:tc>
                <a:tc>
                  <a:txBody>
                    <a:bodyPr/>
                    <a:lstStyle/>
                    <a:p>
                      <a:pPr>
                        <a:buNone/>
                      </a:pPr>
                      <a:endParaRPr lang="en-US" sz="1400"/>
                    </a:p>
                  </a:txBody>
                  <a:tcPr anchor="ctr"/>
                </a:tc>
                <a:tc>
                  <a:txBody>
                    <a:bodyPr/>
                    <a:lstStyle/>
                    <a:p>
                      <a:pPr>
                        <a:buNone/>
                      </a:pPr>
                      <a:endParaRPr lang="en-US" sz="1400"/>
                    </a:p>
                  </a:txBody>
                  <a:tcPr anchor="ctr"/>
                </a:tc>
                <a:tc>
                  <a:txBody>
                    <a:bodyPr/>
                    <a:lstStyle/>
                    <a:p>
                      <a:pPr>
                        <a:buNone/>
                      </a:pPr>
                      <a:endParaRPr lang="en-US" sz="1400"/>
                    </a:p>
                  </a:txBody>
                  <a:tcPr anchor="ctr"/>
                </a:tc>
                <a:tc>
                  <a:txBody>
                    <a:bodyPr/>
                    <a:lstStyle/>
                    <a:p>
                      <a:pPr>
                        <a:buNone/>
                      </a:pPr>
                      <a:endParaRPr lang="en-US" sz="1400"/>
                    </a:p>
                  </a:txBody>
                  <a:tcPr anchor="ctr"/>
                </a:tc>
                <a:extLst>
                  <a:ext uri="{0D108BD9-81ED-4DB2-BD59-A6C34878D82A}">
                    <a16:rowId xmlns:a16="http://schemas.microsoft.com/office/drawing/2014/main" val="3488274501"/>
                  </a:ext>
                </a:extLst>
              </a:tr>
              <a:tr h="589641">
                <a:tc>
                  <a:txBody>
                    <a:bodyPr/>
                    <a:lstStyle/>
                    <a:p>
                      <a:pPr>
                        <a:buNone/>
                      </a:pPr>
                      <a:endParaRPr lang="en-US" sz="1400" dirty="0"/>
                    </a:p>
                  </a:txBody>
                  <a:tcPr anchor="ctr"/>
                </a:tc>
                <a:tc>
                  <a:txBody>
                    <a:bodyPr/>
                    <a:lstStyle/>
                    <a:p>
                      <a:pPr>
                        <a:buNone/>
                      </a:pPr>
                      <a:endParaRPr lang="en-US" sz="1400"/>
                    </a:p>
                  </a:txBody>
                  <a:tcPr anchor="ctr"/>
                </a:tc>
                <a:tc>
                  <a:txBody>
                    <a:bodyPr/>
                    <a:lstStyle/>
                    <a:p>
                      <a:pPr>
                        <a:buNone/>
                      </a:pPr>
                      <a:endParaRPr lang="en-US" sz="1400"/>
                    </a:p>
                  </a:txBody>
                  <a:tcPr anchor="ctr"/>
                </a:tc>
                <a:tc>
                  <a:txBody>
                    <a:bodyPr/>
                    <a:lstStyle/>
                    <a:p>
                      <a:pPr>
                        <a:buNone/>
                      </a:pPr>
                      <a:endParaRPr lang="en-US" sz="1400"/>
                    </a:p>
                  </a:txBody>
                  <a:tcPr anchor="ctr"/>
                </a:tc>
                <a:tc>
                  <a:txBody>
                    <a:bodyPr/>
                    <a:lstStyle/>
                    <a:p>
                      <a:pPr>
                        <a:buNone/>
                      </a:pPr>
                      <a:endParaRPr lang="en-US" sz="1400"/>
                    </a:p>
                  </a:txBody>
                  <a:tcPr anchor="ctr"/>
                </a:tc>
                <a:extLst>
                  <a:ext uri="{0D108BD9-81ED-4DB2-BD59-A6C34878D82A}">
                    <a16:rowId xmlns:a16="http://schemas.microsoft.com/office/drawing/2014/main" val="4124828537"/>
                  </a:ext>
                </a:extLst>
              </a:tr>
              <a:tr h="589641">
                <a:tc>
                  <a:txBody>
                    <a:bodyPr/>
                    <a:lstStyle/>
                    <a:p>
                      <a:pPr>
                        <a:buNone/>
                      </a:pPr>
                      <a:endParaRPr lang="en-US" sz="1400" dirty="0"/>
                    </a:p>
                  </a:txBody>
                  <a:tcPr anchor="ctr"/>
                </a:tc>
                <a:tc>
                  <a:txBody>
                    <a:bodyPr/>
                    <a:lstStyle/>
                    <a:p>
                      <a:pPr>
                        <a:buNone/>
                      </a:pPr>
                      <a:endParaRPr lang="en-US" sz="1400"/>
                    </a:p>
                  </a:txBody>
                  <a:tcPr anchor="ctr"/>
                </a:tc>
                <a:tc>
                  <a:txBody>
                    <a:bodyPr/>
                    <a:lstStyle/>
                    <a:p>
                      <a:pPr>
                        <a:buNone/>
                      </a:pPr>
                      <a:endParaRPr lang="en-US" sz="1400"/>
                    </a:p>
                  </a:txBody>
                  <a:tcPr anchor="ctr"/>
                </a:tc>
                <a:tc>
                  <a:txBody>
                    <a:bodyPr/>
                    <a:lstStyle/>
                    <a:p>
                      <a:pPr>
                        <a:buNone/>
                      </a:pPr>
                      <a:endParaRPr lang="en-US" sz="1400"/>
                    </a:p>
                  </a:txBody>
                  <a:tcPr anchor="ctr"/>
                </a:tc>
                <a:tc>
                  <a:txBody>
                    <a:bodyPr/>
                    <a:lstStyle/>
                    <a:p>
                      <a:pPr>
                        <a:buNone/>
                      </a:pPr>
                      <a:endParaRPr lang="en-US" sz="1400" dirty="0"/>
                    </a:p>
                  </a:txBody>
                  <a:tcPr anchor="ctr"/>
                </a:tc>
                <a:extLst>
                  <a:ext uri="{0D108BD9-81ED-4DB2-BD59-A6C34878D82A}">
                    <a16:rowId xmlns:a16="http://schemas.microsoft.com/office/drawing/2014/main" val="2815425469"/>
                  </a:ext>
                </a:extLst>
              </a:tr>
            </a:tbl>
          </a:graphicData>
        </a:graphic>
      </p:graphicFrame>
    </p:spTree>
    <p:extLst>
      <p:ext uri="{BB962C8B-B14F-4D97-AF65-F5344CB8AC3E}">
        <p14:creationId xmlns:p14="http://schemas.microsoft.com/office/powerpoint/2010/main" val="119084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3AE4F-9C69-5CA8-1960-C0B0060EE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DA9D7-0DA0-475B-60AB-8F6F0DAA3946}"/>
              </a:ext>
            </a:extLst>
          </p:cNvPr>
          <p:cNvSpPr>
            <a:spLocks noGrp="1"/>
          </p:cNvSpPr>
          <p:nvPr>
            <p:ph type="title"/>
          </p:nvPr>
        </p:nvSpPr>
        <p:spPr/>
        <p:txBody>
          <a:bodyPr/>
          <a:lstStyle/>
          <a:p>
            <a:pPr lvl="0"/>
            <a:r>
              <a:rPr lang="en-US" b="1" dirty="0"/>
              <a:t>Wireframe (5%)</a:t>
            </a:r>
            <a:endParaRPr lang="en-US" dirty="0"/>
          </a:p>
        </p:txBody>
      </p:sp>
      <p:pic>
        <p:nvPicPr>
          <p:cNvPr id="7" name="Picture 6">
            <a:extLst>
              <a:ext uri="{FF2B5EF4-FFF2-40B4-BE49-F238E27FC236}">
                <a16:creationId xmlns:a16="http://schemas.microsoft.com/office/drawing/2014/main" id="{FC14D8E4-299B-5DA1-A0F7-A9B19FD77C39}"/>
              </a:ext>
            </a:extLst>
          </p:cNvPr>
          <p:cNvPicPr>
            <a:picLocks noChangeAspect="1"/>
          </p:cNvPicPr>
          <p:nvPr/>
        </p:nvPicPr>
        <p:blipFill>
          <a:blip r:embed="rId2"/>
          <a:stretch>
            <a:fillRect/>
          </a:stretch>
        </p:blipFill>
        <p:spPr>
          <a:xfrm>
            <a:off x="532668" y="1559670"/>
            <a:ext cx="11094056" cy="3252360"/>
          </a:xfrm>
          <a:prstGeom prst="rect">
            <a:avLst/>
          </a:prstGeom>
        </p:spPr>
      </p:pic>
    </p:spTree>
    <p:extLst>
      <p:ext uri="{BB962C8B-B14F-4D97-AF65-F5344CB8AC3E}">
        <p14:creationId xmlns:p14="http://schemas.microsoft.com/office/powerpoint/2010/main" val="365937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CD14D-4CF5-18B8-F837-17A4AFA7E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4748A-D343-3DEC-3D11-FB826E9C59E5}"/>
              </a:ext>
            </a:extLst>
          </p:cNvPr>
          <p:cNvSpPr>
            <a:spLocks noGrp="1"/>
          </p:cNvSpPr>
          <p:nvPr>
            <p:ph type="title"/>
          </p:nvPr>
        </p:nvSpPr>
        <p:spPr/>
        <p:txBody>
          <a:bodyPr/>
          <a:lstStyle/>
          <a:p>
            <a:pPr lvl="0"/>
            <a:r>
              <a:rPr lang="en-US" b="1" dirty="0"/>
              <a:t>Wireframe (5%)</a:t>
            </a:r>
            <a:endParaRPr lang="en-US" dirty="0"/>
          </a:p>
        </p:txBody>
      </p:sp>
      <p:sp>
        <p:nvSpPr>
          <p:cNvPr id="3" name="Content Placeholder 2">
            <a:extLst>
              <a:ext uri="{FF2B5EF4-FFF2-40B4-BE49-F238E27FC236}">
                <a16:creationId xmlns:a16="http://schemas.microsoft.com/office/drawing/2014/main" id="{1E15E18E-A57F-34F4-77D7-C30D85543D6B}"/>
              </a:ext>
            </a:extLst>
          </p:cNvPr>
          <p:cNvSpPr>
            <a:spLocks noGrp="1"/>
          </p:cNvSpPr>
          <p:nvPr>
            <p:ph idx="1"/>
          </p:nvPr>
        </p:nvSpPr>
        <p:spPr/>
        <p:txBody>
          <a:bodyPr/>
          <a:lstStyle/>
          <a:p>
            <a:pPr marL="0" indent="0" algn="just">
              <a:buNone/>
            </a:pPr>
            <a:r>
              <a:rPr lang="en-US" b="1" dirty="0">
                <a:solidFill>
                  <a:srgbClr val="FF0000"/>
                </a:solidFill>
              </a:rPr>
              <a:t>(Example) Page 1 (Home Page)</a:t>
            </a:r>
          </a:p>
        </p:txBody>
      </p:sp>
      <p:sp>
        <p:nvSpPr>
          <p:cNvPr id="4" name="TextBox 3">
            <a:extLst>
              <a:ext uri="{FF2B5EF4-FFF2-40B4-BE49-F238E27FC236}">
                <a16:creationId xmlns:a16="http://schemas.microsoft.com/office/drawing/2014/main" id="{ED5C3EF0-BEAB-A451-B6CF-EC568DCD5AA3}"/>
              </a:ext>
            </a:extLst>
          </p:cNvPr>
          <p:cNvSpPr txBox="1"/>
          <p:nvPr/>
        </p:nvSpPr>
        <p:spPr>
          <a:xfrm>
            <a:off x="838200" y="134265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305907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9B4C5-1DC5-C9D4-AEB4-F86FCDF3A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6B3B1-7308-54B1-044B-612D2D3A93D8}"/>
              </a:ext>
            </a:extLst>
          </p:cNvPr>
          <p:cNvSpPr>
            <a:spLocks noGrp="1"/>
          </p:cNvSpPr>
          <p:nvPr>
            <p:ph type="title"/>
          </p:nvPr>
        </p:nvSpPr>
        <p:spPr/>
        <p:txBody>
          <a:bodyPr/>
          <a:lstStyle/>
          <a:p>
            <a:pPr lvl="0"/>
            <a:r>
              <a:rPr lang="en-US" b="1" dirty="0"/>
              <a:t>Wireframe (5%)</a:t>
            </a:r>
            <a:endParaRPr lang="en-US" dirty="0"/>
          </a:p>
        </p:txBody>
      </p:sp>
      <p:sp>
        <p:nvSpPr>
          <p:cNvPr id="3" name="Content Placeholder 2">
            <a:extLst>
              <a:ext uri="{FF2B5EF4-FFF2-40B4-BE49-F238E27FC236}">
                <a16:creationId xmlns:a16="http://schemas.microsoft.com/office/drawing/2014/main" id="{FCE8A27D-2A08-8EF7-AABD-85EB6B4E38AE}"/>
              </a:ext>
            </a:extLst>
          </p:cNvPr>
          <p:cNvSpPr>
            <a:spLocks noGrp="1"/>
          </p:cNvSpPr>
          <p:nvPr>
            <p:ph idx="1"/>
          </p:nvPr>
        </p:nvSpPr>
        <p:spPr/>
        <p:txBody>
          <a:bodyPr/>
          <a:lstStyle/>
          <a:p>
            <a:pPr algn="just"/>
            <a:r>
              <a:rPr lang="en-US" dirty="0"/>
              <a:t>..</a:t>
            </a:r>
            <a:endParaRPr lang="en-US" b="1" dirty="0">
              <a:solidFill>
                <a:srgbClr val="FF0000"/>
              </a:solidFill>
            </a:endParaRPr>
          </a:p>
        </p:txBody>
      </p:sp>
      <p:sp>
        <p:nvSpPr>
          <p:cNvPr id="4" name="TextBox 3">
            <a:extLst>
              <a:ext uri="{FF2B5EF4-FFF2-40B4-BE49-F238E27FC236}">
                <a16:creationId xmlns:a16="http://schemas.microsoft.com/office/drawing/2014/main" id="{5823265C-6C5A-A720-AC9F-52FB8A20F3AD}"/>
              </a:ext>
            </a:extLst>
          </p:cNvPr>
          <p:cNvSpPr txBox="1"/>
          <p:nvPr/>
        </p:nvSpPr>
        <p:spPr>
          <a:xfrm>
            <a:off x="838200" y="134265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188910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95507-F777-C277-36B7-D557F3275F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0C938-5FAF-5248-1184-30131A094DC9}"/>
              </a:ext>
            </a:extLst>
          </p:cNvPr>
          <p:cNvSpPr>
            <a:spLocks noGrp="1"/>
          </p:cNvSpPr>
          <p:nvPr>
            <p:ph type="title"/>
          </p:nvPr>
        </p:nvSpPr>
        <p:spPr/>
        <p:txBody>
          <a:bodyPr/>
          <a:lstStyle/>
          <a:p>
            <a:pPr lvl="0"/>
            <a:r>
              <a:rPr lang="en-US" b="1" dirty="0"/>
              <a:t>Wireframe (5%)</a:t>
            </a:r>
            <a:endParaRPr lang="en-US" dirty="0"/>
          </a:p>
        </p:txBody>
      </p:sp>
      <p:sp>
        <p:nvSpPr>
          <p:cNvPr id="3" name="Content Placeholder 2">
            <a:extLst>
              <a:ext uri="{FF2B5EF4-FFF2-40B4-BE49-F238E27FC236}">
                <a16:creationId xmlns:a16="http://schemas.microsoft.com/office/drawing/2014/main" id="{7B7E6D81-507A-0AD8-C13E-39A931754365}"/>
              </a:ext>
            </a:extLst>
          </p:cNvPr>
          <p:cNvSpPr>
            <a:spLocks noGrp="1"/>
          </p:cNvSpPr>
          <p:nvPr>
            <p:ph idx="1"/>
          </p:nvPr>
        </p:nvSpPr>
        <p:spPr/>
        <p:txBody>
          <a:bodyPr/>
          <a:lstStyle/>
          <a:p>
            <a:pPr algn="just"/>
            <a:r>
              <a:rPr lang="en-US" dirty="0"/>
              <a:t>..</a:t>
            </a:r>
            <a:endParaRPr lang="en-US" b="1" dirty="0">
              <a:solidFill>
                <a:srgbClr val="FF0000"/>
              </a:solidFill>
            </a:endParaRPr>
          </a:p>
        </p:txBody>
      </p:sp>
      <p:sp>
        <p:nvSpPr>
          <p:cNvPr id="4" name="TextBox 3">
            <a:extLst>
              <a:ext uri="{FF2B5EF4-FFF2-40B4-BE49-F238E27FC236}">
                <a16:creationId xmlns:a16="http://schemas.microsoft.com/office/drawing/2014/main" id="{500FB3EB-E7D6-9C3F-EF46-D1BFC565B782}"/>
              </a:ext>
            </a:extLst>
          </p:cNvPr>
          <p:cNvSpPr txBox="1"/>
          <p:nvPr/>
        </p:nvSpPr>
        <p:spPr>
          <a:xfrm>
            <a:off x="838200" y="134265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80210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2FDA4-8B25-E74F-AD93-1CCDFD130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B39DC-B97E-3BEB-7EA1-E8049DA09B4C}"/>
              </a:ext>
            </a:extLst>
          </p:cNvPr>
          <p:cNvSpPr>
            <a:spLocks noGrp="1"/>
          </p:cNvSpPr>
          <p:nvPr>
            <p:ph type="title"/>
          </p:nvPr>
        </p:nvSpPr>
        <p:spPr/>
        <p:txBody>
          <a:bodyPr/>
          <a:lstStyle/>
          <a:p>
            <a:pPr lvl="0"/>
            <a:r>
              <a:rPr lang="en-US" b="1" dirty="0"/>
              <a:t>Data Modeling (5%)</a:t>
            </a:r>
            <a:endParaRPr lang="en-US" dirty="0"/>
          </a:p>
        </p:txBody>
      </p:sp>
      <p:sp>
        <p:nvSpPr>
          <p:cNvPr id="3" name="Content Placeholder 2">
            <a:extLst>
              <a:ext uri="{FF2B5EF4-FFF2-40B4-BE49-F238E27FC236}">
                <a16:creationId xmlns:a16="http://schemas.microsoft.com/office/drawing/2014/main" id="{BC23B266-F5B8-7E31-BAF0-075A9F1D09C8}"/>
              </a:ext>
            </a:extLst>
          </p:cNvPr>
          <p:cNvSpPr>
            <a:spLocks noGrp="1"/>
          </p:cNvSpPr>
          <p:nvPr>
            <p:ph idx="1"/>
          </p:nvPr>
        </p:nvSpPr>
        <p:spPr/>
        <p:txBody>
          <a:bodyPr/>
          <a:lstStyle/>
          <a:p>
            <a:pPr algn="just"/>
            <a:r>
              <a:rPr lang="en-US" dirty="0"/>
              <a:t>Initial identification of entities in your application.</a:t>
            </a:r>
          </a:p>
          <a:p>
            <a:pPr algn="just"/>
            <a:r>
              <a:rPr lang="en-US" dirty="0"/>
              <a:t>Include </a:t>
            </a:r>
            <a:r>
              <a:rPr lang="en-US" b="1" dirty="0"/>
              <a:t>at least four</a:t>
            </a:r>
            <a:r>
              <a:rPr lang="en-US" dirty="0"/>
              <a:t> key data models and provide sample attributes for each model.</a:t>
            </a:r>
          </a:p>
          <a:p>
            <a:pPr algn="just"/>
            <a:r>
              <a:rPr lang="en-US" dirty="0">
                <a:solidFill>
                  <a:srgbClr val="FF0000"/>
                </a:solidFill>
              </a:rPr>
              <a:t>Note: Refer to the sample table in the next slide</a:t>
            </a:r>
          </a:p>
        </p:txBody>
      </p:sp>
    </p:spTree>
    <p:extLst>
      <p:ext uri="{BB962C8B-B14F-4D97-AF65-F5344CB8AC3E}">
        <p14:creationId xmlns:p14="http://schemas.microsoft.com/office/powerpoint/2010/main" val="369601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FA80E-5A4B-DB2F-F111-FA9D71DB23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50CCA-F94C-1D77-C8CA-D43C19560BBB}"/>
              </a:ext>
            </a:extLst>
          </p:cNvPr>
          <p:cNvSpPr>
            <a:spLocks noGrp="1"/>
          </p:cNvSpPr>
          <p:nvPr>
            <p:ph type="title"/>
          </p:nvPr>
        </p:nvSpPr>
        <p:spPr>
          <a:xfrm>
            <a:off x="710063" y="0"/>
            <a:ext cx="10515600" cy="1325563"/>
          </a:xfrm>
        </p:spPr>
        <p:txBody>
          <a:bodyPr/>
          <a:lstStyle/>
          <a:p>
            <a:pPr lvl="0"/>
            <a:r>
              <a:rPr lang="en-US" b="1" dirty="0"/>
              <a:t>Data Modeling - Sample</a:t>
            </a:r>
            <a:endParaRPr lang="en-US" dirty="0"/>
          </a:p>
        </p:txBody>
      </p:sp>
      <p:graphicFrame>
        <p:nvGraphicFramePr>
          <p:cNvPr id="6" name="Table 5">
            <a:extLst>
              <a:ext uri="{FF2B5EF4-FFF2-40B4-BE49-F238E27FC236}">
                <a16:creationId xmlns:a16="http://schemas.microsoft.com/office/drawing/2014/main" id="{EF2B62F6-4DA8-C6C3-8BD1-857E57BFA1E3}"/>
              </a:ext>
            </a:extLst>
          </p:cNvPr>
          <p:cNvGraphicFramePr>
            <a:graphicFrameLocks noGrp="1"/>
          </p:cNvGraphicFramePr>
          <p:nvPr>
            <p:extLst>
              <p:ext uri="{D42A27DB-BD31-4B8C-83A1-F6EECF244321}">
                <p14:modId xmlns:p14="http://schemas.microsoft.com/office/powerpoint/2010/main" val="1717254823"/>
              </p:ext>
            </p:extLst>
          </p:nvPr>
        </p:nvGraphicFramePr>
        <p:xfrm>
          <a:off x="613810" y="1080628"/>
          <a:ext cx="11398518" cy="5608320"/>
        </p:xfrm>
        <a:graphic>
          <a:graphicData uri="http://schemas.openxmlformats.org/drawingml/2006/table">
            <a:tbl>
              <a:tblPr>
                <a:tableStyleId>{5940675A-B579-460E-94D1-54222C63F5DA}</a:tableStyleId>
              </a:tblPr>
              <a:tblGrid>
                <a:gridCol w="3034164">
                  <a:extLst>
                    <a:ext uri="{9D8B030D-6E8A-4147-A177-3AD203B41FA5}">
                      <a16:colId xmlns:a16="http://schemas.microsoft.com/office/drawing/2014/main" val="402914341"/>
                    </a:ext>
                  </a:extLst>
                </a:gridCol>
                <a:gridCol w="1769442">
                  <a:extLst>
                    <a:ext uri="{9D8B030D-6E8A-4147-A177-3AD203B41FA5}">
                      <a16:colId xmlns:a16="http://schemas.microsoft.com/office/drawing/2014/main" val="2214403198"/>
                    </a:ext>
                  </a:extLst>
                </a:gridCol>
                <a:gridCol w="1811156">
                  <a:extLst>
                    <a:ext uri="{9D8B030D-6E8A-4147-A177-3AD203B41FA5}">
                      <a16:colId xmlns:a16="http://schemas.microsoft.com/office/drawing/2014/main" val="4128410810"/>
                    </a:ext>
                  </a:extLst>
                </a:gridCol>
                <a:gridCol w="4783756">
                  <a:extLst>
                    <a:ext uri="{9D8B030D-6E8A-4147-A177-3AD203B41FA5}">
                      <a16:colId xmlns:a16="http://schemas.microsoft.com/office/drawing/2014/main" val="1825415284"/>
                    </a:ext>
                  </a:extLst>
                </a:gridCol>
              </a:tblGrid>
              <a:tr h="182880">
                <a:tc>
                  <a:txBody>
                    <a:bodyPr/>
                    <a:lstStyle/>
                    <a:p>
                      <a:pPr>
                        <a:buNone/>
                      </a:pPr>
                      <a:r>
                        <a:rPr lang="en-US" sz="1600" b="1" dirty="0"/>
                        <a:t>Table: </a:t>
                      </a:r>
                      <a:r>
                        <a:rPr lang="en-US" sz="1600" b="0" dirty="0"/>
                        <a:t>Event</a:t>
                      </a:r>
                    </a:p>
                  </a:txBody>
                  <a:tcPr anchor="ctr">
                    <a:solidFill>
                      <a:schemeClr val="bg1"/>
                    </a:solidFill>
                  </a:tcPr>
                </a:tc>
                <a:tc gridSpan="3">
                  <a:txBody>
                    <a:bodyPr/>
                    <a:lstStyle/>
                    <a:p>
                      <a:pPr>
                        <a:buNone/>
                      </a:pPr>
                      <a:r>
                        <a:rPr lang="en-US" sz="1600" b="1" dirty="0"/>
                        <a:t>Description: </a:t>
                      </a:r>
                    </a:p>
                    <a:p>
                      <a:pPr>
                        <a:buNone/>
                      </a:pPr>
                      <a:r>
                        <a:rPr lang="en-US" sz="1600" dirty="0"/>
                        <a:t>Represents campus events that users can view or register for.</a:t>
                      </a:r>
                    </a:p>
                    <a:p>
                      <a:pPr>
                        <a:buNone/>
                      </a:pPr>
                      <a:endParaRPr lang="en-US" sz="1600" b="1" dirty="0"/>
                    </a:p>
                    <a:p>
                      <a:pPr>
                        <a:buNone/>
                      </a:pPr>
                      <a:r>
                        <a:rPr lang="en-US" sz="1600" b="1" dirty="0"/>
                        <a:t>Usage in App:</a:t>
                      </a:r>
                      <a:r>
                        <a:rPr lang="en-US" sz="1600" dirty="0"/>
                        <a:t> </a:t>
                      </a:r>
                    </a:p>
                    <a:p>
                      <a:pPr>
                        <a:buNone/>
                      </a:pPr>
                      <a:r>
                        <a:rPr lang="en-US" sz="1600" dirty="0"/>
                        <a:t>Holds event details that will be displayed on the dashboard and allows users to register for events.</a:t>
                      </a:r>
                      <a:endParaRPr lang="en-US" sz="1600" b="1" dirty="0"/>
                    </a:p>
                  </a:txBody>
                  <a:tcPr anchor="ctr">
                    <a:solidFill>
                      <a:schemeClr val="bg1"/>
                    </a:solidFill>
                  </a:tcPr>
                </a:tc>
                <a:tc hMerge="1">
                  <a:txBody>
                    <a:bodyPr/>
                    <a:lstStyle/>
                    <a:p>
                      <a:endParaRPr lang="en-US"/>
                    </a:p>
                  </a:txBody>
                  <a:tcPr/>
                </a:tc>
                <a:tc hMerge="1">
                  <a:txBody>
                    <a:bodyPr/>
                    <a:lstStyle/>
                    <a:p>
                      <a:pPr>
                        <a:buNone/>
                      </a:pPr>
                      <a:endParaRPr lang="en-US" b="1" dirty="0"/>
                    </a:p>
                  </a:txBody>
                  <a:tcPr anchor="ctr"/>
                </a:tc>
                <a:extLst>
                  <a:ext uri="{0D108BD9-81ED-4DB2-BD59-A6C34878D82A}">
                    <a16:rowId xmlns:a16="http://schemas.microsoft.com/office/drawing/2014/main" val="2947018476"/>
                  </a:ext>
                </a:extLst>
              </a:tr>
              <a:tr h="182880">
                <a:tc>
                  <a:txBody>
                    <a:bodyPr/>
                    <a:lstStyle/>
                    <a:p>
                      <a:pPr>
                        <a:buNone/>
                      </a:pPr>
                      <a:r>
                        <a:rPr lang="en-US" sz="1600" b="1" dirty="0"/>
                        <a:t>Attribute</a:t>
                      </a:r>
                    </a:p>
                  </a:txBody>
                  <a:tcPr anchor="ctr">
                    <a:solidFill>
                      <a:schemeClr val="bg1"/>
                    </a:solidFill>
                  </a:tcPr>
                </a:tc>
                <a:tc>
                  <a:txBody>
                    <a:bodyPr/>
                    <a:lstStyle/>
                    <a:p>
                      <a:pPr>
                        <a:buNone/>
                      </a:pPr>
                      <a:r>
                        <a:rPr lang="en-US" sz="1600" b="1" dirty="0"/>
                        <a:t>Type</a:t>
                      </a:r>
                    </a:p>
                  </a:txBody>
                  <a:tcPr anchor="ctr">
                    <a:solidFill>
                      <a:schemeClr val="bg1"/>
                    </a:solidFill>
                  </a:tcPr>
                </a:tc>
                <a:tc>
                  <a:txBody>
                    <a:bodyPr/>
                    <a:lstStyle/>
                    <a:p>
                      <a:pPr>
                        <a:buNone/>
                      </a:pPr>
                      <a:r>
                        <a:rPr lang="en-US" sz="1600" b="1" dirty="0"/>
                        <a:t>Sample Value</a:t>
                      </a:r>
                    </a:p>
                  </a:txBody>
                  <a:tcPr anchor="ctr">
                    <a:solidFill>
                      <a:schemeClr val="bg1"/>
                    </a:solidFill>
                  </a:tcPr>
                </a:tc>
                <a:tc>
                  <a:txBody>
                    <a:bodyPr/>
                    <a:lstStyle/>
                    <a:p>
                      <a:pPr>
                        <a:buNone/>
                      </a:pPr>
                      <a:r>
                        <a:rPr lang="en-US" sz="1600" b="1" dirty="0"/>
                        <a:t>Description</a:t>
                      </a:r>
                    </a:p>
                  </a:txBody>
                  <a:tcPr anchor="ctr">
                    <a:solidFill>
                      <a:schemeClr val="bg1"/>
                    </a:solidFill>
                  </a:tcPr>
                </a:tc>
                <a:extLst>
                  <a:ext uri="{0D108BD9-81ED-4DB2-BD59-A6C34878D82A}">
                    <a16:rowId xmlns:a16="http://schemas.microsoft.com/office/drawing/2014/main" val="70020745"/>
                  </a:ext>
                </a:extLst>
              </a:tr>
              <a:tr h="0">
                <a:tc>
                  <a:txBody>
                    <a:bodyPr/>
                    <a:lstStyle/>
                    <a:p>
                      <a:pPr>
                        <a:buNone/>
                      </a:pPr>
                      <a:r>
                        <a:rPr lang="en-US" sz="1600" dirty="0" err="1"/>
                        <a:t>eventId</a:t>
                      </a:r>
                      <a:endParaRPr lang="en-US" sz="1600" dirty="0"/>
                    </a:p>
                  </a:txBody>
                  <a:tcPr anchor="ctr">
                    <a:solidFill>
                      <a:schemeClr val="bg1"/>
                    </a:solidFill>
                  </a:tcPr>
                </a:tc>
                <a:tc>
                  <a:txBody>
                    <a:bodyPr/>
                    <a:lstStyle/>
                    <a:p>
                      <a:pPr>
                        <a:buNone/>
                      </a:pPr>
                      <a:r>
                        <a:rPr lang="en-US" sz="1600" dirty="0"/>
                        <a:t>String</a:t>
                      </a:r>
                    </a:p>
                  </a:txBody>
                  <a:tcPr anchor="ctr">
                    <a:solidFill>
                      <a:schemeClr val="bg1"/>
                    </a:solidFill>
                  </a:tcPr>
                </a:tc>
                <a:tc>
                  <a:txBody>
                    <a:bodyPr/>
                    <a:lstStyle/>
                    <a:p>
                      <a:pPr>
                        <a:buNone/>
                      </a:pPr>
                      <a:r>
                        <a:rPr lang="en-US" sz="1600" dirty="0"/>
                        <a:t>E1001</a:t>
                      </a:r>
                    </a:p>
                  </a:txBody>
                  <a:tcPr anchor="ctr">
                    <a:solidFill>
                      <a:schemeClr val="bg1"/>
                    </a:solidFill>
                  </a:tcPr>
                </a:tc>
                <a:tc>
                  <a:txBody>
                    <a:bodyPr/>
                    <a:lstStyle/>
                    <a:p>
                      <a:pPr>
                        <a:buNone/>
                      </a:pPr>
                      <a:r>
                        <a:rPr lang="en-US" sz="1600" dirty="0"/>
                        <a:t>Unique identifier for each event, used to link with bookings and prevent duplicate records.</a:t>
                      </a:r>
                    </a:p>
                  </a:txBody>
                  <a:tcPr anchor="ctr">
                    <a:solidFill>
                      <a:schemeClr val="bg1"/>
                    </a:solidFill>
                  </a:tcPr>
                </a:tc>
                <a:extLst>
                  <a:ext uri="{0D108BD9-81ED-4DB2-BD59-A6C34878D82A}">
                    <a16:rowId xmlns:a16="http://schemas.microsoft.com/office/drawing/2014/main" val="2707098043"/>
                  </a:ext>
                </a:extLst>
              </a:tr>
              <a:tr h="0">
                <a:tc>
                  <a:txBody>
                    <a:bodyPr/>
                    <a:lstStyle/>
                    <a:p>
                      <a:pPr>
                        <a:buNone/>
                      </a:pPr>
                      <a:r>
                        <a:rPr lang="en-US" sz="1600"/>
                        <a:t>title</a:t>
                      </a:r>
                    </a:p>
                  </a:txBody>
                  <a:tcPr anchor="ctr">
                    <a:solidFill>
                      <a:schemeClr val="bg1"/>
                    </a:solidFill>
                  </a:tcPr>
                </a:tc>
                <a:tc>
                  <a:txBody>
                    <a:bodyPr/>
                    <a:lstStyle/>
                    <a:p>
                      <a:pPr>
                        <a:buNone/>
                      </a:pPr>
                      <a:r>
                        <a:rPr lang="en-US" sz="1600" dirty="0"/>
                        <a:t>String</a:t>
                      </a:r>
                    </a:p>
                  </a:txBody>
                  <a:tcPr anchor="ctr">
                    <a:solidFill>
                      <a:schemeClr val="bg1"/>
                    </a:solidFill>
                  </a:tcPr>
                </a:tc>
                <a:tc>
                  <a:txBody>
                    <a:bodyPr/>
                    <a:lstStyle/>
                    <a:p>
                      <a:pPr>
                        <a:buNone/>
                      </a:pPr>
                      <a:r>
                        <a:rPr lang="en-US" sz="1600" dirty="0"/>
                        <a:t>Campus Music Festival</a:t>
                      </a:r>
                    </a:p>
                  </a:txBody>
                  <a:tcPr anchor="ctr">
                    <a:solidFill>
                      <a:schemeClr val="bg1"/>
                    </a:solidFill>
                  </a:tcPr>
                </a:tc>
                <a:tc>
                  <a:txBody>
                    <a:bodyPr/>
                    <a:lstStyle/>
                    <a:p>
                      <a:pPr>
                        <a:buNone/>
                      </a:pPr>
                      <a:r>
                        <a:rPr lang="en-US" sz="1600" dirty="0"/>
                        <a:t>Name of the event, displayed in listings, dashboards, and notifications.</a:t>
                      </a:r>
                    </a:p>
                  </a:txBody>
                  <a:tcPr anchor="ctr">
                    <a:solidFill>
                      <a:schemeClr val="bg1"/>
                    </a:solidFill>
                  </a:tcPr>
                </a:tc>
                <a:extLst>
                  <a:ext uri="{0D108BD9-81ED-4DB2-BD59-A6C34878D82A}">
                    <a16:rowId xmlns:a16="http://schemas.microsoft.com/office/drawing/2014/main" val="1840665485"/>
                  </a:ext>
                </a:extLst>
              </a:tr>
              <a:tr h="0">
                <a:tc>
                  <a:txBody>
                    <a:bodyPr/>
                    <a:lstStyle/>
                    <a:p>
                      <a:pPr>
                        <a:buNone/>
                      </a:pPr>
                      <a:r>
                        <a:rPr lang="en-US" sz="1600"/>
                        <a:t>description</a:t>
                      </a:r>
                    </a:p>
                  </a:txBody>
                  <a:tcPr anchor="ctr">
                    <a:solidFill>
                      <a:schemeClr val="bg1"/>
                    </a:solidFill>
                  </a:tcPr>
                </a:tc>
                <a:tc>
                  <a:txBody>
                    <a:bodyPr/>
                    <a:lstStyle/>
                    <a:p>
                      <a:pPr>
                        <a:buNone/>
                      </a:pPr>
                      <a:r>
                        <a:rPr lang="en-US" sz="1600" dirty="0"/>
                        <a:t>String</a:t>
                      </a:r>
                    </a:p>
                  </a:txBody>
                  <a:tcPr anchor="ctr">
                    <a:solidFill>
                      <a:schemeClr val="bg1"/>
                    </a:solidFill>
                  </a:tcPr>
                </a:tc>
                <a:tc>
                  <a:txBody>
                    <a:bodyPr/>
                    <a:lstStyle/>
                    <a:p>
                      <a:pPr>
                        <a:buNone/>
                      </a:pPr>
                      <a:r>
                        <a:rPr lang="en-US" sz="1600" dirty="0"/>
                        <a:t>An evening of live music performances by student bands.</a:t>
                      </a:r>
                    </a:p>
                  </a:txBody>
                  <a:tcPr anchor="ctr">
                    <a:solidFill>
                      <a:schemeClr val="bg1"/>
                    </a:solidFill>
                  </a:tcPr>
                </a:tc>
                <a:tc>
                  <a:txBody>
                    <a:bodyPr/>
                    <a:lstStyle/>
                    <a:p>
                      <a:pPr>
                        <a:buNone/>
                      </a:pPr>
                      <a:r>
                        <a:rPr lang="en-US" sz="1600" dirty="0"/>
                        <a:t>Detailed information about the event, including purpose, schedule, and prerequisites.</a:t>
                      </a:r>
                    </a:p>
                  </a:txBody>
                  <a:tcPr anchor="ctr">
                    <a:solidFill>
                      <a:schemeClr val="bg1"/>
                    </a:solidFill>
                  </a:tcPr>
                </a:tc>
                <a:extLst>
                  <a:ext uri="{0D108BD9-81ED-4DB2-BD59-A6C34878D82A}">
                    <a16:rowId xmlns:a16="http://schemas.microsoft.com/office/drawing/2014/main" val="2234607868"/>
                  </a:ext>
                </a:extLst>
              </a:tr>
              <a:tr h="0">
                <a:tc>
                  <a:txBody>
                    <a:bodyPr/>
                    <a:lstStyle/>
                    <a:p>
                      <a:pPr>
                        <a:buNone/>
                      </a:pPr>
                      <a:r>
                        <a:rPr lang="en-US" sz="1600"/>
                        <a:t>date</a:t>
                      </a:r>
                    </a:p>
                  </a:txBody>
                  <a:tcPr anchor="ctr">
                    <a:solidFill>
                      <a:schemeClr val="bg1"/>
                    </a:solidFill>
                  </a:tcPr>
                </a:tc>
                <a:tc>
                  <a:txBody>
                    <a:bodyPr/>
                    <a:lstStyle/>
                    <a:p>
                      <a:pPr>
                        <a:buNone/>
                      </a:pPr>
                      <a:r>
                        <a:rPr lang="en-US" sz="1600" dirty="0"/>
                        <a:t>Date</a:t>
                      </a:r>
                    </a:p>
                  </a:txBody>
                  <a:tcPr anchor="ctr">
                    <a:solidFill>
                      <a:schemeClr val="bg1"/>
                    </a:solidFill>
                  </a:tcPr>
                </a:tc>
                <a:tc>
                  <a:txBody>
                    <a:bodyPr/>
                    <a:lstStyle/>
                    <a:p>
                      <a:pPr>
                        <a:buNone/>
                      </a:pPr>
                      <a:r>
                        <a:rPr lang="en-US" sz="1600" dirty="0"/>
                        <a:t>2026-02-20T18:00:00Z</a:t>
                      </a:r>
                    </a:p>
                  </a:txBody>
                  <a:tcPr anchor="ctr">
                    <a:solidFill>
                      <a:schemeClr val="bg1"/>
                    </a:solidFill>
                  </a:tcPr>
                </a:tc>
                <a:tc>
                  <a:txBody>
                    <a:bodyPr/>
                    <a:lstStyle/>
                    <a:p>
                      <a:pPr>
                        <a:buNone/>
                      </a:pPr>
                      <a:r>
                        <a:rPr lang="en-US" sz="1600" dirty="0"/>
                        <a:t>Date and time of the event, used for sorting, filtering, and scheduling notifications.</a:t>
                      </a:r>
                    </a:p>
                  </a:txBody>
                  <a:tcPr anchor="ctr">
                    <a:solidFill>
                      <a:schemeClr val="bg1"/>
                    </a:solidFill>
                  </a:tcPr>
                </a:tc>
                <a:extLst>
                  <a:ext uri="{0D108BD9-81ED-4DB2-BD59-A6C34878D82A}">
                    <a16:rowId xmlns:a16="http://schemas.microsoft.com/office/drawing/2014/main" val="3913391811"/>
                  </a:ext>
                </a:extLst>
              </a:tr>
              <a:tr h="0">
                <a:tc>
                  <a:txBody>
                    <a:bodyPr/>
                    <a:lstStyle/>
                    <a:p>
                      <a:pPr>
                        <a:buNone/>
                      </a:pPr>
                      <a:r>
                        <a:rPr lang="en-US" sz="1600"/>
                        <a:t>location</a:t>
                      </a:r>
                    </a:p>
                  </a:txBody>
                  <a:tcPr anchor="ctr">
                    <a:solidFill>
                      <a:schemeClr val="bg1"/>
                    </a:solidFill>
                  </a:tcPr>
                </a:tc>
                <a:tc>
                  <a:txBody>
                    <a:bodyPr/>
                    <a:lstStyle/>
                    <a:p>
                      <a:pPr>
                        <a:buNone/>
                      </a:pPr>
                      <a:r>
                        <a:rPr lang="en-US" sz="1600" dirty="0"/>
                        <a:t>String</a:t>
                      </a:r>
                    </a:p>
                  </a:txBody>
                  <a:tcPr anchor="ctr">
                    <a:solidFill>
                      <a:schemeClr val="bg1"/>
                    </a:solidFill>
                  </a:tcPr>
                </a:tc>
                <a:tc>
                  <a:txBody>
                    <a:bodyPr/>
                    <a:lstStyle/>
                    <a:p>
                      <a:pPr>
                        <a:buNone/>
                      </a:pPr>
                      <a:r>
                        <a:rPr lang="en-US" sz="1600" dirty="0"/>
                        <a:t>Main Auditorium</a:t>
                      </a:r>
                    </a:p>
                  </a:txBody>
                  <a:tcPr anchor="ctr">
                    <a:solidFill>
                      <a:schemeClr val="bg1"/>
                    </a:solidFill>
                  </a:tcPr>
                </a:tc>
                <a:tc>
                  <a:txBody>
                    <a:bodyPr/>
                    <a:lstStyle/>
                    <a:p>
                      <a:pPr>
                        <a:buNone/>
                      </a:pPr>
                      <a:r>
                        <a:rPr lang="en-US" sz="1600" dirty="0"/>
                        <a:t>Venue of the event, displayed to users and used for logistics planning.</a:t>
                      </a:r>
                    </a:p>
                  </a:txBody>
                  <a:tcPr anchor="ctr">
                    <a:solidFill>
                      <a:schemeClr val="bg1"/>
                    </a:solidFill>
                  </a:tcPr>
                </a:tc>
                <a:extLst>
                  <a:ext uri="{0D108BD9-81ED-4DB2-BD59-A6C34878D82A}">
                    <a16:rowId xmlns:a16="http://schemas.microsoft.com/office/drawing/2014/main" val="2445594671"/>
                  </a:ext>
                </a:extLst>
              </a:tr>
              <a:tr h="0">
                <a:tc>
                  <a:txBody>
                    <a:bodyPr/>
                    <a:lstStyle/>
                    <a:p>
                      <a:pPr>
                        <a:buNone/>
                      </a:pPr>
                      <a:r>
                        <a:rPr lang="en-US" sz="1600"/>
                        <a:t>createdBy</a:t>
                      </a:r>
                    </a:p>
                  </a:txBody>
                  <a:tcPr anchor="ctr">
                    <a:solidFill>
                      <a:schemeClr val="bg1"/>
                    </a:solidFill>
                  </a:tcPr>
                </a:tc>
                <a:tc>
                  <a:txBody>
                    <a:bodyPr/>
                    <a:lstStyle/>
                    <a:p>
                      <a:pPr>
                        <a:buNone/>
                      </a:pPr>
                      <a:r>
                        <a:rPr lang="en-US" sz="1600" dirty="0"/>
                        <a:t>String</a:t>
                      </a:r>
                    </a:p>
                  </a:txBody>
                  <a:tcPr anchor="ctr">
                    <a:solidFill>
                      <a:schemeClr val="bg1"/>
                    </a:solidFill>
                  </a:tcPr>
                </a:tc>
                <a:tc>
                  <a:txBody>
                    <a:bodyPr/>
                    <a:lstStyle/>
                    <a:p>
                      <a:pPr>
                        <a:buNone/>
                      </a:pPr>
                      <a:r>
                        <a:rPr lang="en-US" sz="1600" dirty="0"/>
                        <a:t>U1001</a:t>
                      </a:r>
                    </a:p>
                  </a:txBody>
                  <a:tcPr anchor="ctr">
                    <a:solidFill>
                      <a:schemeClr val="bg1"/>
                    </a:solidFill>
                  </a:tcPr>
                </a:tc>
                <a:tc>
                  <a:txBody>
                    <a:bodyPr/>
                    <a:lstStyle/>
                    <a:p>
                      <a:pPr>
                        <a:buNone/>
                      </a:pPr>
                      <a:r>
                        <a:rPr lang="en-US" sz="1600" dirty="0"/>
                        <a:t>User ID of the person who created the event, used to track ownership and manage permissions.</a:t>
                      </a:r>
                    </a:p>
                  </a:txBody>
                  <a:tcPr anchor="ctr">
                    <a:solidFill>
                      <a:schemeClr val="bg1"/>
                    </a:solidFill>
                  </a:tcPr>
                </a:tc>
                <a:extLst>
                  <a:ext uri="{0D108BD9-81ED-4DB2-BD59-A6C34878D82A}">
                    <a16:rowId xmlns:a16="http://schemas.microsoft.com/office/drawing/2014/main" val="2299822991"/>
                  </a:ext>
                </a:extLst>
              </a:tr>
            </a:tbl>
          </a:graphicData>
        </a:graphic>
      </p:graphicFrame>
    </p:spTree>
    <p:extLst>
      <p:ext uri="{BB962C8B-B14F-4D97-AF65-F5344CB8AC3E}">
        <p14:creationId xmlns:p14="http://schemas.microsoft.com/office/powerpoint/2010/main" val="37136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E380C-90C6-9BD5-88C8-BA4332A81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74E33-D068-09F6-AFFB-1700939F76BB}"/>
              </a:ext>
            </a:extLst>
          </p:cNvPr>
          <p:cNvSpPr>
            <a:spLocks noGrp="1"/>
          </p:cNvSpPr>
          <p:nvPr>
            <p:ph type="title"/>
          </p:nvPr>
        </p:nvSpPr>
        <p:spPr>
          <a:xfrm>
            <a:off x="710063" y="0"/>
            <a:ext cx="10515600" cy="1325563"/>
          </a:xfrm>
        </p:spPr>
        <p:txBody>
          <a:bodyPr/>
          <a:lstStyle/>
          <a:p>
            <a:pPr lvl="0"/>
            <a:r>
              <a:rPr lang="en-US" b="1" dirty="0"/>
              <a:t>Data Modeling</a:t>
            </a:r>
            <a:endParaRPr lang="en-US" dirty="0"/>
          </a:p>
        </p:txBody>
      </p:sp>
      <p:graphicFrame>
        <p:nvGraphicFramePr>
          <p:cNvPr id="6" name="Table 5">
            <a:extLst>
              <a:ext uri="{FF2B5EF4-FFF2-40B4-BE49-F238E27FC236}">
                <a16:creationId xmlns:a16="http://schemas.microsoft.com/office/drawing/2014/main" id="{8C9709C9-5184-9A01-C86C-9141AB001067}"/>
              </a:ext>
            </a:extLst>
          </p:cNvPr>
          <p:cNvGraphicFramePr>
            <a:graphicFrameLocks noGrp="1"/>
          </p:cNvGraphicFramePr>
          <p:nvPr>
            <p:extLst>
              <p:ext uri="{D42A27DB-BD31-4B8C-83A1-F6EECF244321}">
                <p14:modId xmlns:p14="http://schemas.microsoft.com/office/powerpoint/2010/main" val="784122365"/>
              </p:ext>
            </p:extLst>
          </p:nvPr>
        </p:nvGraphicFramePr>
        <p:xfrm>
          <a:off x="498308" y="1469942"/>
          <a:ext cx="11398518" cy="4084320"/>
        </p:xfrm>
        <a:graphic>
          <a:graphicData uri="http://schemas.openxmlformats.org/drawingml/2006/table">
            <a:tbl>
              <a:tblPr>
                <a:tableStyleId>{5940675A-B579-460E-94D1-54222C63F5DA}</a:tableStyleId>
              </a:tblPr>
              <a:tblGrid>
                <a:gridCol w="3034164">
                  <a:extLst>
                    <a:ext uri="{9D8B030D-6E8A-4147-A177-3AD203B41FA5}">
                      <a16:colId xmlns:a16="http://schemas.microsoft.com/office/drawing/2014/main" val="402914341"/>
                    </a:ext>
                  </a:extLst>
                </a:gridCol>
                <a:gridCol w="1769442">
                  <a:extLst>
                    <a:ext uri="{9D8B030D-6E8A-4147-A177-3AD203B41FA5}">
                      <a16:colId xmlns:a16="http://schemas.microsoft.com/office/drawing/2014/main" val="2214403198"/>
                    </a:ext>
                  </a:extLst>
                </a:gridCol>
                <a:gridCol w="1811156">
                  <a:extLst>
                    <a:ext uri="{9D8B030D-6E8A-4147-A177-3AD203B41FA5}">
                      <a16:colId xmlns:a16="http://schemas.microsoft.com/office/drawing/2014/main" val="4128410810"/>
                    </a:ext>
                  </a:extLst>
                </a:gridCol>
                <a:gridCol w="4783756">
                  <a:extLst>
                    <a:ext uri="{9D8B030D-6E8A-4147-A177-3AD203B41FA5}">
                      <a16:colId xmlns:a16="http://schemas.microsoft.com/office/drawing/2014/main" val="1825415284"/>
                    </a:ext>
                  </a:extLst>
                </a:gridCol>
              </a:tblGrid>
              <a:tr h="182880">
                <a:tc>
                  <a:txBody>
                    <a:bodyPr/>
                    <a:lstStyle/>
                    <a:p>
                      <a:pPr>
                        <a:buNone/>
                      </a:pPr>
                      <a:r>
                        <a:rPr lang="en-US" sz="1600" b="1" dirty="0"/>
                        <a:t>Table: </a:t>
                      </a:r>
                      <a:endParaRPr lang="en-US" sz="1600" b="0" dirty="0"/>
                    </a:p>
                  </a:txBody>
                  <a:tcPr anchor="ctr">
                    <a:solidFill>
                      <a:schemeClr val="bg1"/>
                    </a:solidFill>
                  </a:tcPr>
                </a:tc>
                <a:tc gridSpan="3">
                  <a:txBody>
                    <a:bodyPr/>
                    <a:lstStyle/>
                    <a:p>
                      <a:pPr>
                        <a:buNone/>
                      </a:pPr>
                      <a:r>
                        <a:rPr lang="en-US" sz="1600" b="1" dirty="0"/>
                        <a:t>Description: </a:t>
                      </a:r>
                    </a:p>
                    <a:p>
                      <a:pPr>
                        <a:buNone/>
                      </a:pPr>
                      <a:endParaRPr lang="en-US" sz="1600" b="1" dirty="0"/>
                    </a:p>
                    <a:p>
                      <a:pPr>
                        <a:buNone/>
                      </a:pPr>
                      <a:r>
                        <a:rPr lang="en-US" sz="1600" b="1" dirty="0"/>
                        <a:t>Usage in App:</a:t>
                      </a:r>
                      <a:r>
                        <a:rPr lang="en-US" sz="1600" dirty="0"/>
                        <a:t> </a:t>
                      </a:r>
                    </a:p>
                    <a:p>
                      <a:pPr>
                        <a:buNone/>
                      </a:pPr>
                      <a:endParaRPr lang="en-US" sz="1600" dirty="0"/>
                    </a:p>
                  </a:txBody>
                  <a:tcPr anchor="ctr">
                    <a:solidFill>
                      <a:schemeClr val="bg1"/>
                    </a:solidFill>
                  </a:tcPr>
                </a:tc>
                <a:tc hMerge="1">
                  <a:txBody>
                    <a:bodyPr/>
                    <a:lstStyle/>
                    <a:p>
                      <a:endParaRPr lang="en-US"/>
                    </a:p>
                  </a:txBody>
                  <a:tcPr/>
                </a:tc>
                <a:tc hMerge="1">
                  <a:txBody>
                    <a:bodyPr/>
                    <a:lstStyle/>
                    <a:p>
                      <a:pPr>
                        <a:buNone/>
                      </a:pPr>
                      <a:endParaRPr lang="en-US" b="1" dirty="0"/>
                    </a:p>
                  </a:txBody>
                  <a:tcPr anchor="ctr"/>
                </a:tc>
                <a:extLst>
                  <a:ext uri="{0D108BD9-81ED-4DB2-BD59-A6C34878D82A}">
                    <a16:rowId xmlns:a16="http://schemas.microsoft.com/office/drawing/2014/main" val="2947018476"/>
                  </a:ext>
                </a:extLst>
              </a:tr>
              <a:tr h="182880">
                <a:tc>
                  <a:txBody>
                    <a:bodyPr/>
                    <a:lstStyle/>
                    <a:p>
                      <a:pPr>
                        <a:buNone/>
                      </a:pPr>
                      <a:r>
                        <a:rPr lang="en-US" sz="1600" b="1" dirty="0"/>
                        <a:t>Attribute</a:t>
                      </a:r>
                    </a:p>
                  </a:txBody>
                  <a:tcPr anchor="ctr">
                    <a:solidFill>
                      <a:schemeClr val="bg1"/>
                    </a:solidFill>
                  </a:tcPr>
                </a:tc>
                <a:tc>
                  <a:txBody>
                    <a:bodyPr/>
                    <a:lstStyle/>
                    <a:p>
                      <a:pPr>
                        <a:buNone/>
                      </a:pPr>
                      <a:r>
                        <a:rPr lang="en-US" sz="1600" b="1" dirty="0"/>
                        <a:t>Type</a:t>
                      </a:r>
                    </a:p>
                  </a:txBody>
                  <a:tcPr anchor="ctr">
                    <a:solidFill>
                      <a:schemeClr val="bg1"/>
                    </a:solidFill>
                  </a:tcPr>
                </a:tc>
                <a:tc>
                  <a:txBody>
                    <a:bodyPr/>
                    <a:lstStyle/>
                    <a:p>
                      <a:pPr>
                        <a:buNone/>
                      </a:pPr>
                      <a:r>
                        <a:rPr lang="en-US" sz="1600" b="1" dirty="0"/>
                        <a:t>Sample Value</a:t>
                      </a:r>
                    </a:p>
                  </a:txBody>
                  <a:tcPr anchor="ctr">
                    <a:solidFill>
                      <a:schemeClr val="bg1"/>
                    </a:solidFill>
                  </a:tcPr>
                </a:tc>
                <a:tc>
                  <a:txBody>
                    <a:bodyPr/>
                    <a:lstStyle/>
                    <a:p>
                      <a:pPr>
                        <a:buNone/>
                      </a:pPr>
                      <a:r>
                        <a:rPr lang="en-US" sz="1600" b="1" dirty="0"/>
                        <a:t>Description</a:t>
                      </a:r>
                    </a:p>
                  </a:txBody>
                  <a:tcPr anchor="ctr">
                    <a:solidFill>
                      <a:schemeClr val="bg1"/>
                    </a:solidFill>
                  </a:tcPr>
                </a:tc>
                <a:extLst>
                  <a:ext uri="{0D108BD9-81ED-4DB2-BD59-A6C34878D82A}">
                    <a16:rowId xmlns:a16="http://schemas.microsoft.com/office/drawing/2014/main" val="70020745"/>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707098043"/>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1840665485"/>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34607868"/>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91339181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44559467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99822991"/>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58047437"/>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892878512"/>
                  </a:ext>
                </a:extLst>
              </a:tr>
            </a:tbl>
          </a:graphicData>
        </a:graphic>
      </p:graphicFrame>
      <p:sp>
        <p:nvSpPr>
          <p:cNvPr id="3" name="TextBox 2">
            <a:extLst>
              <a:ext uri="{FF2B5EF4-FFF2-40B4-BE49-F238E27FC236}">
                <a16:creationId xmlns:a16="http://schemas.microsoft.com/office/drawing/2014/main" id="{21281E86-6EFF-6D2A-1997-B857982D4426}"/>
              </a:ext>
            </a:extLst>
          </p:cNvPr>
          <p:cNvSpPr txBox="1"/>
          <p:nvPr/>
        </p:nvSpPr>
        <p:spPr>
          <a:xfrm>
            <a:off x="710063" y="919939"/>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266101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0D60B-2862-6190-6361-CBAEAC1C1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98B45-D35D-ACAD-C5DD-4ED13D0F00FF}"/>
              </a:ext>
            </a:extLst>
          </p:cNvPr>
          <p:cNvSpPr>
            <a:spLocks noGrp="1"/>
          </p:cNvSpPr>
          <p:nvPr>
            <p:ph type="title"/>
          </p:nvPr>
        </p:nvSpPr>
        <p:spPr>
          <a:xfrm>
            <a:off x="710063" y="0"/>
            <a:ext cx="10515600" cy="1325563"/>
          </a:xfrm>
        </p:spPr>
        <p:txBody>
          <a:bodyPr/>
          <a:lstStyle/>
          <a:p>
            <a:pPr lvl="0"/>
            <a:r>
              <a:rPr lang="en-US" b="1" dirty="0"/>
              <a:t>Data Modeling</a:t>
            </a:r>
            <a:endParaRPr lang="en-US" dirty="0"/>
          </a:p>
        </p:txBody>
      </p:sp>
      <p:graphicFrame>
        <p:nvGraphicFramePr>
          <p:cNvPr id="6" name="Table 5">
            <a:extLst>
              <a:ext uri="{FF2B5EF4-FFF2-40B4-BE49-F238E27FC236}">
                <a16:creationId xmlns:a16="http://schemas.microsoft.com/office/drawing/2014/main" id="{F72A60D6-A903-DF83-82E3-21A23D471DCF}"/>
              </a:ext>
            </a:extLst>
          </p:cNvPr>
          <p:cNvGraphicFramePr>
            <a:graphicFrameLocks noGrp="1"/>
          </p:cNvGraphicFramePr>
          <p:nvPr/>
        </p:nvGraphicFramePr>
        <p:xfrm>
          <a:off x="498308" y="1469942"/>
          <a:ext cx="11398518" cy="4084320"/>
        </p:xfrm>
        <a:graphic>
          <a:graphicData uri="http://schemas.openxmlformats.org/drawingml/2006/table">
            <a:tbl>
              <a:tblPr>
                <a:tableStyleId>{5940675A-B579-460E-94D1-54222C63F5DA}</a:tableStyleId>
              </a:tblPr>
              <a:tblGrid>
                <a:gridCol w="3034164">
                  <a:extLst>
                    <a:ext uri="{9D8B030D-6E8A-4147-A177-3AD203B41FA5}">
                      <a16:colId xmlns:a16="http://schemas.microsoft.com/office/drawing/2014/main" val="402914341"/>
                    </a:ext>
                  </a:extLst>
                </a:gridCol>
                <a:gridCol w="1769442">
                  <a:extLst>
                    <a:ext uri="{9D8B030D-6E8A-4147-A177-3AD203B41FA5}">
                      <a16:colId xmlns:a16="http://schemas.microsoft.com/office/drawing/2014/main" val="2214403198"/>
                    </a:ext>
                  </a:extLst>
                </a:gridCol>
                <a:gridCol w="1811156">
                  <a:extLst>
                    <a:ext uri="{9D8B030D-6E8A-4147-A177-3AD203B41FA5}">
                      <a16:colId xmlns:a16="http://schemas.microsoft.com/office/drawing/2014/main" val="4128410810"/>
                    </a:ext>
                  </a:extLst>
                </a:gridCol>
                <a:gridCol w="4783756">
                  <a:extLst>
                    <a:ext uri="{9D8B030D-6E8A-4147-A177-3AD203B41FA5}">
                      <a16:colId xmlns:a16="http://schemas.microsoft.com/office/drawing/2014/main" val="1825415284"/>
                    </a:ext>
                  </a:extLst>
                </a:gridCol>
              </a:tblGrid>
              <a:tr h="182880">
                <a:tc>
                  <a:txBody>
                    <a:bodyPr/>
                    <a:lstStyle/>
                    <a:p>
                      <a:pPr>
                        <a:buNone/>
                      </a:pPr>
                      <a:r>
                        <a:rPr lang="en-US" sz="1600" b="1" dirty="0"/>
                        <a:t>Table: </a:t>
                      </a:r>
                      <a:endParaRPr lang="en-US" sz="1600" b="0" dirty="0"/>
                    </a:p>
                  </a:txBody>
                  <a:tcPr anchor="ctr">
                    <a:solidFill>
                      <a:schemeClr val="bg1"/>
                    </a:solidFill>
                  </a:tcPr>
                </a:tc>
                <a:tc gridSpan="3">
                  <a:txBody>
                    <a:bodyPr/>
                    <a:lstStyle/>
                    <a:p>
                      <a:pPr>
                        <a:buNone/>
                      </a:pPr>
                      <a:r>
                        <a:rPr lang="en-US" sz="1600" b="1" dirty="0"/>
                        <a:t>Description: </a:t>
                      </a:r>
                    </a:p>
                    <a:p>
                      <a:pPr>
                        <a:buNone/>
                      </a:pPr>
                      <a:endParaRPr lang="en-US" sz="1600" b="1" dirty="0"/>
                    </a:p>
                    <a:p>
                      <a:pPr>
                        <a:buNone/>
                      </a:pPr>
                      <a:r>
                        <a:rPr lang="en-US" sz="1600" b="1" dirty="0"/>
                        <a:t>Usage in App:</a:t>
                      </a:r>
                      <a:r>
                        <a:rPr lang="en-US" sz="1600" dirty="0"/>
                        <a:t> </a:t>
                      </a:r>
                    </a:p>
                    <a:p>
                      <a:pPr>
                        <a:buNone/>
                      </a:pPr>
                      <a:endParaRPr lang="en-US" sz="1600" dirty="0"/>
                    </a:p>
                  </a:txBody>
                  <a:tcPr anchor="ctr">
                    <a:solidFill>
                      <a:schemeClr val="bg1"/>
                    </a:solidFill>
                  </a:tcPr>
                </a:tc>
                <a:tc hMerge="1">
                  <a:txBody>
                    <a:bodyPr/>
                    <a:lstStyle/>
                    <a:p>
                      <a:endParaRPr lang="en-US"/>
                    </a:p>
                  </a:txBody>
                  <a:tcPr/>
                </a:tc>
                <a:tc hMerge="1">
                  <a:txBody>
                    <a:bodyPr/>
                    <a:lstStyle/>
                    <a:p>
                      <a:pPr>
                        <a:buNone/>
                      </a:pPr>
                      <a:endParaRPr lang="en-US" b="1" dirty="0"/>
                    </a:p>
                  </a:txBody>
                  <a:tcPr anchor="ctr"/>
                </a:tc>
                <a:extLst>
                  <a:ext uri="{0D108BD9-81ED-4DB2-BD59-A6C34878D82A}">
                    <a16:rowId xmlns:a16="http://schemas.microsoft.com/office/drawing/2014/main" val="2947018476"/>
                  </a:ext>
                </a:extLst>
              </a:tr>
              <a:tr h="182880">
                <a:tc>
                  <a:txBody>
                    <a:bodyPr/>
                    <a:lstStyle/>
                    <a:p>
                      <a:pPr>
                        <a:buNone/>
                      </a:pPr>
                      <a:r>
                        <a:rPr lang="en-US" sz="1600" b="1" dirty="0"/>
                        <a:t>Attribute</a:t>
                      </a:r>
                    </a:p>
                  </a:txBody>
                  <a:tcPr anchor="ctr">
                    <a:solidFill>
                      <a:schemeClr val="bg1"/>
                    </a:solidFill>
                  </a:tcPr>
                </a:tc>
                <a:tc>
                  <a:txBody>
                    <a:bodyPr/>
                    <a:lstStyle/>
                    <a:p>
                      <a:pPr>
                        <a:buNone/>
                      </a:pPr>
                      <a:r>
                        <a:rPr lang="en-US" sz="1600" b="1" dirty="0"/>
                        <a:t>Type</a:t>
                      </a:r>
                    </a:p>
                  </a:txBody>
                  <a:tcPr anchor="ctr">
                    <a:solidFill>
                      <a:schemeClr val="bg1"/>
                    </a:solidFill>
                  </a:tcPr>
                </a:tc>
                <a:tc>
                  <a:txBody>
                    <a:bodyPr/>
                    <a:lstStyle/>
                    <a:p>
                      <a:pPr>
                        <a:buNone/>
                      </a:pPr>
                      <a:r>
                        <a:rPr lang="en-US" sz="1600" b="1" dirty="0"/>
                        <a:t>Sample Value</a:t>
                      </a:r>
                    </a:p>
                  </a:txBody>
                  <a:tcPr anchor="ctr">
                    <a:solidFill>
                      <a:schemeClr val="bg1"/>
                    </a:solidFill>
                  </a:tcPr>
                </a:tc>
                <a:tc>
                  <a:txBody>
                    <a:bodyPr/>
                    <a:lstStyle/>
                    <a:p>
                      <a:pPr>
                        <a:buNone/>
                      </a:pPr>
                      <a:r>
                        <a:rPr lang="en-US" sz="1600" b="1" dirty="0"/>
                        <a:t>Description</a:t>
                      </a:r>
                    </a:p>
                  </a:txBody>
                  <a:tcPr anchor="ctr">
                    <a:solidFill>
                      <a:schemeClr val="bg1"/>
                    </a:solidFill>
                  </a:tcPr>
                </a:tc>
                <a:extLst>
                  <a:ext uri="{0D108BD9-81ED-4DB2-BD59-A6C34878D82A}">
                    <a16:rowId xmlns:a16="http://schemas.microsoft.com/office/drawing/2014/main" val="70020745"/>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707098043"/>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1840665485"/>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34607868"/>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91339181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44559467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99822991"/>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58047437"/>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892878512"/>
                  </a:ext>
                </a:extLst>
              </a:tr>
            </a:tbl>
          </a:graphicData>
        </a:graphic>
      </p:graphicFrame>
      <p:sp>
        <p:nvSpPr>
          <p:cNvPr id="3" name="TextBox 2">
            <a:extLst>
              <a:ext uri="{FF2B5EF4-FFF2-40B4-BE49-F238E27FC236}">
                <a16:creationId xmlns:a16="http://schemas.microsoft.com/office/drawing/2014/main" id="{A23967CA-179F-DB5D-4112-A7CFAD0C8074}"/>
              </a:ext>
            </a:extLst>
          </p:cNvPr>
          <p:cNvSpPr txBox="1"/>
          <p:nvPr/>
        </p:nvSpPr>
        <p:spPr>
          <a:xfrm>
            <a:off x="710063" y="919939"/>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86193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4B4D4-1B52-AD31-65F7-CFD3ACF80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7C7C21-5EB6-A4EE-713A-716B9E273676}"/>
              </a:ext>
            </a:extLst>
          </p:cNvPr>
          <p:cNvSpPr>
            <a:spLocks noGrp="1"/>
          </p:cNvSpPr>
          <p:nvPr>
            <p:ph type="title"/>
          </p:nvPr>
        </p:nvSpPr>
        <p:spPr>
          <a:xfrm>
            <a:off x="710063" y="0"/>
            <a:ext cx="10515600" cy="1325563"/>
          </a:xfrm>
        </p:spPr>
        <p:txBody>
          <a:bodyPr/>
          <a:lstStyle/>
          <a:p>
            <a:pPr lvl="0"/>
            <a:r>
              <a:rPr lang="en-US" b="1" dirty="0"/>
              <a:t>Data Modeling</a:t>
            </a:r>
            <a:endParaRPr lang="en-US" dirty="0"/>
          </a:p>
        </p:txBody>
      </p:sp>
      <p:graphicFrame>
        <p:nvGraphicFramePr>
          <p:cNvPr id="6" name="Table 5">
            <a:extLst>
              <a:ext uri="{FF2B5EF4-FFF2-40B4-BE49-F238E27FC236}">
                <a16:creationId xmlns:a16="http://schemas.microsoft.com/office/drawing/2014/main" id="{B1D23553-067A-4514-E11B-458EE92CEC93}"/>
              </a:ext>
            </a:extLst>
          </p:cNvPr>
          <p:cNvGraphicFramePr>
            <a:graphicFrameLocks noGrp="1"/>
          </p:cNvGraphicFramePr>
          <p:nvPr/>
        </p:nvGraphicFramePr>
        <p:xfrm>
          <a:off x="498308" y="1469942"/>
          <a:ext cx="11398518" cy="4084320"/>
        </p:xfrm>
        <a:graphic>
          <a:graphicData uri="http://schemas.openxmlformats.org/drawingml/2006/table">
            <a:tbl>
              <a:tblPr>
                <a:tableStyleId>{5940675A-B579-460E-94D1-54222C63F5DA}</a:tableStyleId>
              </a:tblPr>
              <a:tblGrid>
                <a:gridCol w="3034164">
                  <a:extLst>
                    <a:ext uri="{9D8B030D-6E8A-4147-A177-3AD203B41FA5}">
                      <a16:colId xmlns:a16="http://schemas.microsoft.com/office/drawing/2014/main" val="402914341"/>
                    </a:ext>
                  </a:extLst>
                </a:gridCol>
                <a:gridCol w="1769442">
                  <a:extLst>
                    <a:ext uri="{9D8B030D-6E8A-4147-A177-3AD203B41FA5}">
                      <a16:colId xmlns:a16="http://schemas.microsoft.com/office/drawing/2014/main" val="2214403198"/>
                    </a:ext>
                  </a:extLst>
                </a:gridCol>
                <a:gridCol w="1811156">
                  <a:extLst>
                    <a:ext uri="{9D8B030D-6E8A-4147-A177-3AD203B41FA5}">
                      <a16:colId xmlns:a16="http://schemas.microsoft.com/office/drawing/2014/main" val="4128410810"/>
                    </a:ext>
                  </a:extLst>
                </a:gridCol>
                <a:gridCol w="4783756">
                  <a:extLst>
                    <a:ext uri="{9D8B030D-6E8A-4147-A177-3AD203B41FA5}">
                      <a16:colId xmlns:a16="http://schemas.microsoft.com/office/drawing/2014/main" val="1825415284"/>
                    </a:ext>
                  </a:extLst>
                </a:gridCol>
              </a:tblGrid>
              <a:tr h="182880">
                <a:tc>
                  <a:txBody>
                    <a:bodyPr/>
                    <a:lstStyle/>
                    <a:p>
                      <a:pPr>
                        <a:buNone/>
                      </a:pPr>
                      <a:r>
                        <a:rPr lang="en-US" sz="1600" b="1" dirty="0"/>
                        <a:t>Table: </a:t>
                      </a:r>
                      <a:endParaRPr lang="en-US" sz="1600" b="0" dirty="0"/>
                    </a:p>
                  </a:txBody>
                  <a:tcPr anchor="ctr">
                    <a:solidFill>
                      <a:schemeClr val="bg1"/>
                    </a:solidFill>
                  </a:tcPr>
                </a:tc>
                <a:tc gridSpan="3">
                  <a:txBody>
                    <a:bodyPr/>
                    <a:lstStyle/>
                    <a:p>
                      <a:pPr>
                        <a:buNone/>
                      </a:pPr>
                      <a:r>
                        <a:rPr lang="en-US" sz="1600" b="1" dirty="0"/>
                        <a:t>Description: </a:t>
                      </a:r>
                    </a:p>
                    <a:p>
                      <a:pPr>
                        <a:buNone/>
                      </a:pPr>
                      <a:endParaRPr lang="en-US" sz="1600" b="1" dirty="0"/>
                    </a:p>
                    <a:p>
                      <a:pPr>
                        <a:buNone/>
                      </a:pPr>
                      <a:r>
                        <a:rPr lang="en-US" sz="1600" b="1" dirty="0"/>
                        <a:t>Usage in App:</a:t>
                      </a:r>
                      <a:r>
                        <a:rPr lang="en-US" sz="1600" dirty="0"/>
                        <a:t> </a:t>
                      </a:r>
                    </a:p>
                    <a:p>
                      <a:pPr>
                        <a:buNone/>
                      </a:pPr>
                      <a:endParaRPr lang="en-US" sz="1600" dirty="0"/>
                    </a:p>
                  </a:txBody>
                  <a:tcPr anchor="ctr">
                    <a:solidFill>
                      <a:schemeClr val="bg1"/>
                    </a:solidFill>
                  </a:tcPr>
                </a:tc>
                <a:tc hMerge="1">
                  <a:txBody>
                    <a:bodyPr/>
                    <a:lstStyle/>
                    <a:p>
                      <a:endParaRPr lang="en-US"/>
                    </a:p>
                  </a:txBody>
                  <a:tcPr/>
                </a:tc>
                <a:tc hMerge="1">
                  <a:txBody>
                    <a:bodyPr/>
                    <a:lstStyle/>
                    <a:p>
                      <a:pPr>
                        <a:buNone/>
                      </a:pPr>
                      <a:endParaRPr lang="en-US" b="1" dirty="0"/>
                    </a:p>
                  </a:txBody>
                  <a:tcPr anchor="ctr"/>
                </a:tc>
                <a:extLst>
                  <a:ext uri="{0D108BD9-81ED-4DB2-BD59-A6C34878D82A}">
                    <a16:rowId xmlns:a16="http://schemas.microsoft.com/office/drawing/2014/main" val="2947018476"/>
                  </a:ext>
                </a:extLst>
              </a:tr>
              <a:tr h="182880">
                <a:tc>
                  <a:txBody>
                    <a:bodyPr/>
                    <a:lstStyle/>
                    <a:p>
                      <a:pPr>
                        <a:buNone/>
                      </a:pPr>
                      <a:r>
                        <a:rPr lang="en-US" sz="1600" b="1" dirty="0"/>
                        <a:t>Attribute</a:t>
                      </a:r>
                    </a:p>
                  </a:txBody>
                  <a:tcPr anchor="ctr">
                    <a:solidFill>
                      <a:schemeClr val="bg1"/>
                    </a:solidFill>
                  </a:tcPr>
                </a:tc>
                <a:tc>
                  <a:txBody>
                    <a:bodyPr/>
                    <a:lstStyle/>
                    <a:p>
                      <a:pPr>
                        <a:buNone/>
                      </a:pPr>
                      <a:r>
                        <a:rPr lang="en-US" sz="1600" b="1" dirty="0"/>
                        <a:t>Type</a:t>
                      </a:r>
                    </a:p>
                  </a:txBody>
                  <a:tcPr anchor="ctr">
                    <a:solidFill>
                      <a:schemeClr val="bg1"/>
                    </a:solidFill>
                  </a:tcPr>
                </a:tc>
                <a:tc>
                  <a:txBody>
                    <a:bodyPr/>
                    <a:lstStyle/>
                    <a:p>
                      <a:pPr>
                        <a:buNone/>
                      </a:pPr>
                      <a:r>
                        <a:rPr lang="en-US" sz="1600" b="1" dirty="0"/>
                        <a:t>Sample Value</a:t>
                      </a:r>
                    </a:p>
                  </a:txBody>
                  <a:tcPr anchor="ctr">
                    <a:solidFill>
                      <a:schemeClr val="bg1"/>
                    </a:solidFill>
                  </a:tcPr>
                </a:tc>
                <a:tc>
                  <a:txBody>
                    <a:bodyPr/>
                    <a:lstStyle/>
                    <a:p>
                      <a:pPr>
                        <a:buNone/>
                      </a:pPr>
                      <a:r>
                        <a:rPr lang="en-US" sz="1600" b="1" dirty="0"/>
                        <a:t>Description</a:t>
                      </a:r>
                    </a:p>
                  </a:txBody>
                  <a:tcPr anchor="ctr">
                    <a:solidFill>
                      <a:schemeClr val="bg1"/>
                    </a:solidFill>
                  </a:tcPr>
                </a:tc>
                <a:extLst>
                  <a:ext uri="{0D108BD9-81ED-4DB2-BD59-A6C34878D82A}">
                    <a16:rowId xmlns:a16="http://schemas.microsoft.com/office/drawing/2014/main" val="70020745"/>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707098043"/>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1840665485"/>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34607868"/>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91339181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44559467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99822991"/>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58047437"/>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892878512"/>
                  </a:ext>
                </a:extLst>
              </a:tr>
            </a:tbl>
          </a:graphicData>
        </a:graphic>
      </p:graphicFrame>
      <p:sp>
        <p:nvSpPr>
          <p:cNvPr id="3" name="TextBox 2">
            <a:extLst>
              <a:ext uri="{FF2B5EF4-FFF2-40B4-BE49-F238E27FC236}">
                <a16:creationId xmlns:a16="http://schemas.microsoft.com/office/drawing/2014/main" id="{BA513D4C-7352-071A-1F97-959F9D7980E9}"/>
              </a:ext>
            </a:extLst>
          </p:cNvPr>
          <p:cNvSpPr txBox="1"/>
          <p:nvPr/>
        </p:nvSpPr>
        <p:spPr>
          <a:xfrm>
            <a:off x="710063" y="919939"/>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262707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lstStyle/>
          <a:p>
            <a:pPr marL="0" marR="0" algn="ctr">
              <a:lnSpc>
                <a:spcPct val="150000"/>
              </a:lnSpc>
              <a:spcBef>
                <a:spcPts val="0"/>
              </a:spcBef>
              <a:spcAft>
                <a:spcPts val="0"/>
              </a:spcAft>
            </a:pPr>
            <a:r>
              <a:rPr lang="en-GB" sz="3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of Originality</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7C877F9F-D62A-45BB-9799-246A29611BAA}"/>
              </a:ext>
            </a:extLst>
          </p:cNvPr>
          <p:cNvSpPr>
            <a:spLocks noGrp="1"/>
          </p:cNvSpPr>
          <p:nvPr>
            <p:ph idx="1"/>
          </p:nvPr>
        </p:nvSpPr>
        <p:spPr/>
        <p:txBody>
          <a:bodyPr>
            <a:normAutofit fontScale="92500" lnSpcReduction="20000"/>
          </a:bodyPr>
          <a:lstStyle/>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am the originator of this work and </a:t>
            </a:r>
            <a:r>
              <a:rPr lang="en-US" sz="2400" dirty="0">
                <a:solidFill>
                  <a:schemeClr val="tx1"/>
                </a:solidFill>
                <a:effectLst/>
                <a:latin typeface="Arial" panose="020B0604020202020204" pitchFamily="34" charset="0"/>
                <a:ea typeface="Times New Roman" panose="02020603050405020304" pitchFamily="18" charset="0"/>
              </a:rPr>
              <a:t>I have </a:t>
            </a:r>
            <a:r>
              <a:rPr lang="en-GB" sz="2400" dirty="0">
                <a:solidFill>
                  <a:schemeClr val="tx1"/>
                </a:solidFill>
                <a:effectLst/>
                <a:latin typeface="Arial" panose="020B0604020202020204" pitchFamily="34" charset="0"/>
                <a:ea typeface="Times New Roman" panose="02020603050405020304" pitchFamily="18" charset="0"/>
              </a:rPr>
              <a:t>appropriately acknowledged all other original sources used as my references for this work.</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the act of taking and using the whole or any part of another person’s work, including work generated by AI, and presenting it as my own.</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an academic offence</a:t>
            </a: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and if I am found to have committed or abetted the offence of plagiarism in relation to this submitted work, disciplinary action will be enforced.</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and Signature of Student: </a:t>
            </a:r>
          </a:p>
          <a:p>
            <a:pPr marL="0" indent="0">
              <a:lnSpc>
                <a:spcPct val="107000"/>
              </a:lnSpc>
              <a:spcAft>
                <a:spcPts val="800"/>
              </a:spcAft>
              <a:buNone/>
            </a:pPr>
            <a:r>
              <a:rPr lang="en-US"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&lt;&lt;Replace this with Name and Signature of student&gt;&gt;</a:t>
            </a:r>
            <a:endParaRPr lang="en-SG"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SG" sz="3600" dirty="0"/>
          </a:p>
        </p:txBody>
      </p:sp>
    </p:spTree>
    <p:extLst>
      <p:ext uri="{BB962C8B-B14F-4D97-AF65-F5344CB8AC3E}">
        <p14:creationId xmlns:p14="http://schemas.microsoft.com/office/powerpoint/2010/main" val="424107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48155-F406-4BC4-F00E-ECC5B4F47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321CB5-1E42-F362-1089-EE5EE322B5EC}"/>
              </a:ext>
            </a:extLst>
          </p:cNvPr>
          <p:cNvSpPr>
            <a:spLocks noGrp="1"/>
          </p:cNvSpPr>
          <p:nvPr>
            <p:ph type="title"/>
          </p:nvPr>
        </p:nvSpPr>
        <p:spPr>
          <a:xfrm>
            <a:off x="710063" y="0"/>
            <a:ext cx="10515600" cy="1325563"/>
          </a:xfrm>
        </p:spPr>
        <p:txBody>
          <a:bodyPr/>
          <a:lstStyle/>
          <a:p>
            <a:pPr lvl="0"/>
            <a:r>
              <a:rPr lang="en-US" b="1" dirty="0"/>
              <a:t>Data Modeling</a:t>
            </a:r>
            <a:endParaRPr lang="en-US" dirty="0"/>
          </a:p>
        </p:txBody>
      </p:sp>
      <p:graphicFrame>
        <p:nvGraphicFramePr>
          <p:cNvPr id="6" name="Table 5">
            <a:extLst>
              <a:ext uri="{FF2B5EF4-FFF2-40B4-BE49-F238E27FC236}">
                <a16:creationId xmlns:a16="http://schemas.microsoft.com/office/drawing/2014/main" id="{24AE90AC-7266-AE7C-4F6D-A6EDFD88FF6D}"/>
              </a:ext>
            </a:extLst>
          </p:cNvPr>
          <p:cNvGraphicFramePr>
            <a:graphicFrameLocks noGrp="1"/>
          </p:cNvGraphicFramePr>
          <p:nvPr/>
        </p:nvGraphicFramePr>
        <p:xfrm>
          <a:off x="498308" y="1469942"/>
          <a:ext cx="11398518" cy="4084320"/>
        </p:xfrm>
        <a:graphic>
          <a:graphicData uri="http://schemas.openxmlformats.org/drawingml/2006/table">
            <a:tbl>
              <a:tblPr>
                <a:tableStyleId>{5940675A-B579-460E-94D1-54222C63F5DA}</a:tableStyleId>
              </a:tblPr>
              <a:tblGrid>
                <a:gridCol w="3034164">
                  <a:extLst>
                    <a:ext uri="{9D8B030D-6E8A-4147-A177-3AD203B41FA5}">
                      <a16:colId xmlns:a16="http://schemas.microsoft.com/office/drawing/2014/main" val="402914341"/>
                    </a:ext>
                  </a:extLst>
                </a:gridCol>
                <a:gridCol w="1769442">
                  <a:extLst>
                    <a:ext uri="{9D8B030D-6E8A-4147-A177-3AD203B41FA5}">
                      <a16:colId xmlns:a16="http://schemas.microsoft.com/office/drawing/2014/main" val="2214403198"/>
                    </a:ext>
                  </a:extLst>
                </a:gridCol>
                <a:gridCol w="1811156">
                  <a:extLst>
                    <a:ext uri="{9D8B030D-6E8A-4147-A177-3AD203B41FA5}">
                      <a16:colId xmlns:a16="http://schemas.microsoft.com/office/drawing/2014/main" val="4128410810"/>
                    </a:ext>
                  </a:extLst>
                </a:gridCol>
                <a:gridCol w="4783756">
                  <a:extLst>
                    <a:ext uri="{9D8B030D-6E8A-4147-A177-3AD203B41FA5}">
                      <a16:colId xmlns:a16="http://schemas.microsoft.com/office/drawing/2014/main" val="1825415284"/>
                    </a:ext>
                  </a:extLst>
                </a:gridCol>
              </a:tblGrid>
              <a:tr h="182880">
                <a:tc>
                  <a:txBody>
                    <a:bodyPr/>
                    <a:lstStyle/>
                    <a:p>
                      <a:pPr>
                        <a:buNone/>
                      </a:pPr>
                      <a:r>
                        <a:rPr lang="en-US" sz="1600" b="1" dirty="0"/>
                        <a:t>Table: </a:t>
                      </a:r>
                      <a:endParaRPr lang="en-US" sz="1600" b="0" dirty="0"/>
                    </a:p>
                  </a:txBody>
                  <a:tcPr anchor="ctr">
                    <a:solidFill>
                      <a:schemeClr val="bg1"/>
                    </a:solidFill>
                  </a:tcPr>
                </a:tc>
                <a:tc gridSpan="3">
                  <a:txBody>
                    <a:bodyPr/>
                    <a:lstStyle/>
                    <a:p>
                      <a:pPr>
                        <a:buNone/>
                      </a:pPr>
                      <a:r>
                        <a:rPr lang="en-US" sz="1600" b="1" dirty="0"/>
                        <a:t>Description: </a:t>
                      </a:r>
                    </a:p>
                    <a:p>
                      <a:pPr>
                        <a:buNone/>
                      </a:pPr>
                      <a:endParaRPr lang="en-US" sz="1600" b="1" dirty="0"/>
                    </a:p>
                    <a:p>
                      <a:pPr>
                        <a:buNone/>
                      </a:pPr>
                      <a:r>
                        <a:rPr lang="en-US" sz="1600" b="1" dirty="0"/>
                        <a:t>Usage in App:</a:t>
                      </a:r>
                      <a:r>
                        <a:rPr lang="en-US" sz="1600" dirty="0"/>
                        <a:t> </a:t>
                      </a:r>
                    </a:p>
                    <a:p>
                      <a:pPr>
                        <a:buNone/>
                      </a:pPr>
                      <a:endParaRPr lang="en-US" sz="1600" dirty="0"/>
                    </a:p>
                  </a:txBody>
                  <a:tcPr anchor="ctr">
                    <a:solidFill>
                      <a:schemeClr val="bg1"/>
                    </a:solidFill>
                  </a:tcPr>
                </a:tc>
                <a:tc hMerge="1">
                  <a:txBody>
                    <a:bodyPr/>
                    <a:lstStyle/>
                    <a:p>
                      <a:endParaRPr lang="en-US"/>
                    </a:p>
                  </a:txBody>
                  <a:tcPr/>
                </a:tc>
                <a:tc hMerge="1">
                  <a:txBody>
                    <a:bodyPr/>
                    <a:lstStyle/>
                    <a:p>
                      <a:pPr>
                        <a:buNone/>
                      </a:pPr>
                      <a:endParaRPr lang="en-US" b="1" dirty="0"/>
                    </a:p>
                  </a:txBody>
                  <a:tcPr anchor="ctr"/>
                </a:tc>
                <a:extLst>
                  <a:ext uri="{0D108BD9-81ED-4DB2-BD59-A6C34878D82A}">
                    <a16:rowId xmlns:a16="http://schemas.microsoft.com/office/drawing/2014/main" val="2947018476"/>
                  </a:ext>
                </a:extLst>
              </a:tr>
              <a:tr h="182880">
                <a:tc>
                  <a:txBody>
                    <a:bodyPr/>
                    <a:lstStyle/>
                    <a:p>
                      <a:pPr>
                        <a:buNone/>
                      </a:pPr>
                      <a:r>
                        <a:rPr lang="en-US" sz="1600" b="1" dirty="0"/>
                        <a:t>Attribute</a:t>
                      </a:r>
                    </a:p>
                  </a:txBody>
                  <a:tcPr anchor="ctr">
                    <a:solidFill>
                      <a:schemeClr val="bg1"/>
                    </a:solidFill>
                  </a:tcPr>
                </a:tc>
                <a:tc>
                  <a:txBody>
                    <a:bodyPr/>
                    <a:lstStyle/>
                    <a:p>
                      <a:pPr>
                        <a:buNone/>
                      </a:pPr>
                      <a:r>
                        <a:rPr lang="en-US" sz="1600" b="1" dirty="0"/>
                        <a:t>Type</a:t>
                      </a:r>
                    </a:p>
                  </a:txBody>
                  <a:tcPr anchor="ctr">
                    <a:solidFill>
                      <a:schemeClr val="bg1"/>
                    </a:solidFill>
                  </a:tcPr>
                </a:tc>
                <a:tc>
                  <a:txBody>
                    <a:bodyPr/>
                    <a:lstStyle/>
                    <a:p>
                      <a:pPr>
                        <a:buNone/>
                      </a:pPr>
                      <a:r>
                        <a:rPr lang="en-US" sz="1600" b="1" dirty="0"/>
                        <a:t>Sample Value</a:t>
                      </a:r>
                    </a:p>
                  </a:txBody>
                  <a:tcPr anchor="ctr">
                    <a:solidFill>
                      <a:schemeClr val="bg1"/>
                    </a:solidFill>
                  </a:tcPr>
                </a:tc>
                <a:tc>
                  <a:txBody>
                    <a:bodyPr/>
                    <a:lstStyle/>
                    <a:p>
                      <a:pPr>
                        <a:buNone/>
                      </a:pPr>
                      <a:r>
                        <a:rPr lang="en-US" sz="1600" b="1" dirty="0"/>
                        <a:t>Description</a:t>
                      </a:r>
                    </a:p>
                  </a:txBody>
                  <a:tcPr anchor="ctr">
                    <a:solidFill>
                      <a:schemeClr val="bg1"/>
                    </a:solidFill>
                  </a:tcPr>
                </a:tc>
                <a:extLst>
                  <a:ext uri="{0D108BD9-81ED-4DB2-BD59-A6C34878D82A}">
                    <a16:rowId xmlns:a16="http://schemas.microsoft.com/office/drawing/2014/main" val="70020745"/>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707098043"/>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1840665485"/>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34607868"/>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91339181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445594671"/>
                  </a:ext>
                </a:extLst>
              </a:tr>
              <a:tr h="0">
                <a:tc>
                  <a:txBody>
                    <a:bodyPr/>
                    <a:lstStyle/>
                    <a:p>
                      <a:pPr>
                        <a:buNone/>
                      </a:pPr>
                      <a:endParaRPr lang="en-US" sz="160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2299822991"/>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58047437"/>
                  </a:ext>
                </a:extLst>
              </a:tr>
              <a:tr h="0">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tc>
                  <a:txBody>
                    <a:bodyPr/>
                    <a:lstStyle/>
                    <a:p>
                      <a:pPr>
                        <a:buNone/>
                      </a:pPr>
                      <a:endParaRPr lang="en-US" sz="1600" dirty="0"/>
                    </a:p>
                  </a:txBody>
                  <a:tcPr anchor="ctr">
                    <a:solidFill>
                      <a:schemeClr val="bg1"/>
                    </a:solidFill>
                  </a:tcPr>
                </a:tc>
                <a:extLst>
                  <a:ext uri="{0D108BD9-81ED-4DB2-BD59-A6C34878D82A}">
                    <a16:rowId xmlns:a16="http://schemas.microsoft.com/office/drawing/2014/main" val="3892878512"/>
                  </a:ext>
                </a:extLst>
              </a:tr>
            </a:tbl>
          </a:graphicData>
        </a:graphic>
      </p:graphicFrame>
      <p:sp>
        <p:nvSpPr>
          <p:cNvPr id="3" name="TextBox 2">
            <a:extLst>
              <a:ext uri="{FF2B5EF4-FFF2-40B4-BE49-F238E27FC236}">
                <a16:creationId xmlns:a16="http://schemas.microsoft.com/office/drawing/2014/main" id="{D0E78BB5-1499-E8AB-B52E-B3784BAC8377}"/>
              </a:ext>
            </a:extLst>
          </p:cNvPr>
          <p:cNvSpPr txBox="1"/>
          <p:nvPr/>
        </p:nvSpPr>
        <p:spPr>
          <a:xfrm>
            <a:off x="710063" y="919939"/>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211121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63F1-7100-3F4A-01D5-121E91BBA867}"/>
              </a:ext>
            </a:extLst>
          </p:cNvPr>
          <p:cNvSpPr>
            <a:spLocks noGrp="1"/>
          </p:cNvSpPr>
          <p:nvPr>
            <p:ph type="title"/>
          </p:nvPr>
        </p:nvSpPr>
        <p:spPr>
          <a:xfrm>
            <a:off x="645694" y="2578935"/>
            <a:ext cx="10515600" cy="1325563"/>
          </a:xfrm>
        </p:spPr>
        <p:txBody>
          <a:bodyPr/>
          <a:lstStyle/>
          <a:p>
            <a:pPr algn="ctr"/>
            <a:r>
              <a:rPr lang="en-US" b="1" dirty="0"/>
              <a:t>The End</a:t>
            </a:r>
          </a:p>
        </p:txBody>
      </p:sp>
    </p:spTree>
    <p:extLst>
      <p:ext uri="{BB962C8B-B14F-4D97-AF65-F5344CB8AC3E}">
        <p14:creationId xmlns:p14="http://schemas.microsoft.com/office/powerpoint/2010/main" val="312713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noAutofit/>
          </a:bodyPr>
          <a:lstStyle/>
          <a:p>
            <a:pPr marL="0" marR="0" algn="ctr">
              <a:lnSpc>
                <a:spcPct val="150000"/>
              </a:lnSpc>
              <a:spcBef>
                <a:spcPts val="0"/>
              </a:spcBef>
              <a:spcAft>
                <a:spcPts val="0"/>
              </a:spcAft>
            </a:pPr>
            <a:r>
              <a:rPr lang="en-SG"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on the use of Generative AI tools for assignments</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5" name="Content Placeholder 4">
            <a:extLst>
              <a:ext uri="{FF2B5EF4-FFF2-40B4-BE49-F238E27FC236}">
                <a16:creationId xmlns:a16="http://schemas.microsoft.com/office/drawing/2014/main" id="{59D1921A-1635-F05B-3C5F-1FB1679BB9DC}"/>
              </a:ext>
            </a:extLst>
          </p:cNvPr>
          <p:cNvSpPr>
            <a:spLocks noGrp="1"/>
          </p:cNvSpPr>
          <p:nvPr>
            <p:ph idx="1"/>
          </p:nvPr>
        </p:nvSpPr>
        <p:spPr>
          <a:xfrm>
            <a:off x="959581" y="1499360"/>
            <a:ext cx="10336162" cy="1057410"/>
          </a:xfrm>
        </p:spPr>
        <p:txBody>
          <a:bodyPr>
            <a:normAutofit lnSpcReduction="10000"/>
          </a:bodyPr>
          <a:lstStyle/>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Describe how you have used Generative AI tools such as </a:t>
            </a:r>
            <a:r>
              <a:rPr lang="en-GB" sz="1800" dirty="0" err="1">
                <a:solidFill>
                  <a:schemeClr val="tx1"/>
                </a:solidFill>
                <a:effectLst/>
                <a:latin typeface="Arial" panose="020B0604020202020204" pitchFamily="34" charset="0"/>
                <a:ea typeface="Times New Roman" panose="02020603050405020304" pitchFamily="18" charset="0"/>
              </a:rPr>
              <a:t>ChatGPT</a:t>
            </a:r>
            <a:r>
              <a:rPr lang="en-GB" sz="1800" dirty="0">
                <a:solidFill>
                  <a:schemeClr val="tx1"/>
                </a:solidFill>
                <a:effectLst/>
                <a:latin typeface="Arial" panose="020B0604020202020204" pitchFamily="34" charset="0"/>
                <a:ea typeface="Times New Roman" panose="02020603050405020304" pitchFamily="18" charset="0"/>
              </a:rPr>
              <a:t> or Dall.E-2 in your assignment. </a:t>
            </a: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Show snapshots of the conversations with the AI tool (i.e., the prompts you used and the response you get from the AI tool).  </a:t>
            </a:r>
            <a:endParaRPr lang="en-US" sz="1800" dirty="0">
              <a:solidFill>
                <a:schemeClr val="tx1"/>
              </a:solidFill>
              <a:effectLst/>
              <a:latin typeface="Arial" panose="020B0604020202020204" pitchFamily="34" charset="0"/>
              <a:ea typeface="Times New Roman" panose="02020603050405020304" pitchFamily="18" charset="0"/>
            </a:endParaRPr>
          </a:p>
        </p:txBody>
      </p:sp>
      <p:sp>
        <p:nvSpPr>
          <p:cNvPr id="10" name="TextBox 9">
            <a:extLst>
              <a:ext uri="{FF2B5EF4-FFF2-40B4-BE49-F238E27FC236}">
                <a16:creationId xmlns:a16="http://schemas.microsoft.com/office/drawing/2014/main" id="{9877B34D-A3FD-6731-5308-300BCCC5C733}"/>
              </a:ext>
            </a:extLst>
          </p:cNvPr>
          <p:cNvSpPr txBox="1"/>
          <p:nvPr/>
        </p:nvSpPr>
        <p:spPr>
          <a:xfrm>
            <a:off x="959582" y="2663301"/>
            <a:ext cx="10336161" cy="21128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11640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1E037A-6BE5-7A11-AEC6-913324BAC69F}"/>
              </a:ext>
            </a:extLst>
          </p:cNvPr>
          <p:cNvSpPr txBox="1">
            <a:spLocks/>
          </p:cNvSpPr>
          <p:nvPr/>
        </p:nvSpPr>
        <p:spPr>
          <a:xfrm>
            <a:off x="959581" y="1184910"/>
            <a:ext cx="10336162" cy="262875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The content generated by AI tools are not retrievable except by the user who generated them, so they are considered non-recoverable sources. Although non-recoverable data or quotations in APA Style papers are usually cited as personal communications, with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-generated text there is no person communicating. Quoting text from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chat is therefore more like sharing the output of an algorithm, with a reference list entry and the corresponding in-text citation.</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According to the official APA Style site,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references should be cited as:</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E.g.   </a:t>
            </a:r>
            <a:r>
              <a:rPr lang="en-SG" sz="1600" dirty="0" err="1">
                <a:solidFill>
                  <a:schemeClr val="tx1"/>
                </a:solidFill>
                <a:latin typeface="Arial" panose="020B0604020202020204" pitchFamily="34" charset="0"/>
                <a:ea typeface="Times New Roman" panose="02020603050405020304" pitchFamily="18" charset="0"/>
              </a:rPr>
              <a:t>OpenAI</a:t>
            </a:r>
            <a:r>
              <a:rPr lang="en-SG" sz="1600" dirty="0">
                <a:solidFill>
                  <a:schemeClr val="tx1"/>
                </a:solidFill>
                <a:latin typeface="Arial" panose="020B0604020202020204" pitchFamily="34" charset="0"/>
                <a:ea typeface="Times New Roman" panose="02020603050405020304" pitchFamily="18" charset="0"/>
              </a:rPr>
              <a:t>. (2023).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(Sep 25 version) [Large language model].       </a:t>
            </a:r>
          </a:p>
          <a:p>
            <a:pPr marL="0" indent="0" algn="just">
              <a:spcBef>
                <a:spcPts val="0"/>
              </a:spcBef>
              <a:buFont typeface="Arial" panose="020B0604020202020204" pitchFamily="34" charset="0"/>
              <a:buNone/>
            </a:pPr>
            <a:r>
              <a:rPr lang="en-SG" sz="1600" dirty="0">
                <a:latin typeface="Arial" panose="020B0604020202020204" pitchFamily="34" charset="0"/>
                <a:ea typeface="Times New Roman" panose="02020603050405020304" pitchFamily="18" charset="0"/>
              </a:rPr>
              <a:t>                    </a:t>
            </a:r>
            <a:r>
              <a:rPr lang="en-SG" sz="1600" dirty="0">
                <a:latin typeface="Arial" panose="020B0604020202020204" pitchFamily="34" charset="0"/>
                <a:ea typeface="Times New Roman" panose="02020603050405020304" pitchFamily="18" charset="0"/>
                <a:hlinkClick r:id="rId2"/>
              </a:rPr>
              <a:t>https://chat.openai.com/chat</a:t>
            </a:r>
            <a:r>
              <a:rPr lang="en-SG" sz="1600" dirty="0">
                <a:latin typeface="Arial" panose="020B0604020202020204" pitchFamily="34" charset="0"/>
                <a:ea typeface="Times New Roman" panose="02020603050405020304" pitchFamily="18" charset="0"/>
              </a:rPr>
              <a:t> </a:t>
            </a:r>
          </a:p>
        </p:txBody>
      </p:sp>
      <p:sp>
        <p:nvSpPr>
          <p:cNvPr id="3" name="Title 1">
            <a:extLst>
              <a:ext uri="{FF2B5EF4-FFF2-40B4-BE49-F238E27FC236}">
                <a16:creationId xmlns:a16="http://schemas.microsoft.com/office/drawing/2014/main" id="{5BDA16E0-F35F-9D0A-C62B-AB7CD8FD6F32}"/>
              </a:ext>
            </a:extLst>
          </p:cNvPr>
          <p:cNvSpPr txBox="1">
            <a:spLocks/>
          </p:cNvSpPr>
          <p:nvPr/>
        </p:nvSpPr>
        <p:spPr>
          <a:xfrm>
            <a:off x="959582" y="365126"/>
            <a:ext cx="10336161" cy="819784"/>
          </a:xfrm>
          <a:prstGeom prst="rect">
            <a:avLst/>
          </a:prstGeom>
        </p:spPr>
        <p:txBody>
          <a:bodyPr>
            <a:noAutofit/>
          </a:bodyPr>
          <a:lst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a:lstStyle>
          <a:p>
            <a:pPr algn="ctr">
              <a:lnSpc>
                <a:spcPct val="150000"/>
              </a:lnSpc>
              <a:spcBef>
                <a:spcPts val="0"/>
              </a:spcBef>
            </a:pPr>
            <a:r>
              <a:rPr lang="en-SG"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How do you indicate the reference?</a:t>
            </a:r>
            <a:endParaRPr lang="en-US" sz="1100" dirty="0">
              <a:latin typeface="Arial" panose="020B060402020202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0EFE433-EAE2-4855-84B2-7012E3FCB36E}"/>
              </a:ext>
            </a:extLst>
          </p:cNvPr>
          <p:cNvSpPr txBox="1"/>
          <p:nvPr/>
        </p:nvSpPr>
        <p:spPr>
          <a:xfrm>
            <a:off x="959581" y="3813668"/>
            <a:ext cx="10336162"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tabLst>
                <a:tab pos="228600" algn="l"/>
              </a:tabLst>
            </a:pPr>
            <a:r>
              <a:rPr lang="en-GB" sz="1600" b="1" dirty="0">
                <a:solidFill>
                  <a:srgbClr val="FF0000"/>
                </a:solidFill>
                <a:effectLst/>
                <a:latin typeface="Arial" panose="020B0604020202020204" pitchFamily="34" charset="0"/>
                <a:ea typeface="Times New Roman" panose="02020603050405020304" pitchFamily="18" charset="0"/>
              </a:rPr>
              <a:t>Important Note:</a:t>
            </a:r>
            <a:endParaRPr lang="en-US" sz="1600" dirty="0">
              <a:solidFill>
                <a:srgbClr val="FF0000"/>
              </a:solidFill>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endParaRPr lang="en-GB"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copy answers produced by the AI tool in totality as it is considered as plagiarism.  </a:t>
            </a:r>
            <a:endParaRPr lang="en-US" sz="1600" dirty="0">
              <a:effectLst/>
              <a:latin typeface="Arial" panose="020B0604020202020204" pitchFamily="34" charset="0"/>
              <a:ea typeface="Times New Roman" panose="02020603050405020304" pitchFamily="18" charset="0"/>
            </a:endParaRPr>
          </a:p>
          <a:p>
            <a:pPr marL="228600" marR="0" algn="just">
              <a:spcBef>
                <a:spcPts val="0"/>
              </a:spcBef>
              <a:spcAft>
                <a:spcPts val="0"/>
              </a:spcAft>
              <a:tabLst>
                <a:tab pos="228600" algn="l"/>
              </a:tabLs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rely on any information produced by the AI tool blindly. You should always verify the answer with other sources. Do not assume that these answers provided by the AI tool are correct.  </a:t>
            </a:r>
            <a:endParaRPr lang="en-US" sz="1600" dirty="0">
              <a:effectLst/>
              <a:latin typeface="Arial" panose="020B0604020202020204" pitchFamily="34" charset="0"/>
              <a:ea typeface="Times New Roman" panose="02020603050405020304" pitchFamily="18" charset="0"/>
            </a:endParaRPr>
          </a:p>
          <a:p>
            <a:pPr marL="457200" marR="0">
              <a:spcBef>
                <a:spcPts val="0"/>
              </a:spcBef>
              <a:spcAft>
                <a:spcPts val="0"/>
              </a:spcAf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To achieve quality outputs from the AI tool, you should provide good prompt that is clear and specific. Be precise and provide context.  Avoid asking open-ended questions. </a:t>
            </a:r>
          </a:p>
          <a:p>
            <a:pPr marR="0" lvl="0" algn="just">
              <a:spcBef>
                <a:spcPts val="0"/>
              </a:spcBef>
              <a:spcAft>
                <a:spcPts val="0"/>
              </a:spcAft>
              <a:tabLst>
                <a:tab pos="228600" algn="l"/>
              </a:tabLst>
            </a:pPr>
            <a:endParaRPr lang="en-US"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117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17672-F6E5-9794-1B2A-1763A27561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77476-C6D1-EFDC-F7D7-707F9B4954F6}"/>
              </a:ext>
            </a:extLst>
          </p:cNvPr>
          <p:cNvSpPr>
            <a:spLocks noGrp="1"/>
          </p:cNvSpPr>
          <p:nvPr>
            <p:ph type="title"/>
          </p:nvPr>
        </p:nvSpPr>
        <p:spPr>
          <a:xfrm>
            <a:off x="838200" y="365126"/>
            <a:ext cx="10515600" cy="1078664"/>
          </a:xfrm>
        </p:spPr>
        <p:txBody>
          <a:bodyPr>
            <a:normAutofit fontScale="90000"/>
          </a:bodyPr>
          <a:lstStyle/>
          <a:p>
            <a:r>
              <a:rPr lang="en-US" b="1" dirty="0"/>
              <a:t>Selected Use Case – </a:t>
            </a:r>
            <a:br>
              <a:rPr lang="en-US" b="1" dirty="0"/>
            </a:br>
            <a:r>
              <a:rPr lang="en-US" b="1" dirty="0">
                <a:highlight>
                  <a:srgbClr val="FFFF00"/>
                </a:highlight>
              </a:rPr>
              <a:t>Highlight your selected use case below</a:t>
            </a:r>
            <a:endParaRPr lang="en-US" dirty="0">
              <a:highlight>
                <a:srgbClr val="FFFF00"/>
              </a:highlight>
            </a:endParaRPr>
          </a:p>
        </p:txBody>
      </p:sp>
      <p:sp>
        <p:nvSpPr>
          <p:cNvPr id="3" name="Content Placeholder 2">
            <a:extLst>
              <a:ext uri="{FF2B5EF4-FFF2-40B4-BE49-F238E27FC236}">
                <a16:creationId xmlns:a16="http://schemas.microsoft.com/office/drawing/2014/main" id="{C8760CD5-405C-869B-BC45-A94C15FE2050}"/>
              </a:ext>
            </a:extLst>
          </p:cNvPr>
          <p:cNvSpPr>
            <a:spLocks noGrp="1"/>
          </p:cNvSpPr>
          <p:nvPr>
            <p:ph idx="1"/>
          </p:nvPr>
        </p:nvSpPr>
        <p:spPr>
          <a:xfrm>
            <a:off x="548640" y="1536866"/>
            <a:ext cx="11290434" cy="4806182"/>
          </a:xfrm>
        </p:spPr>
        <p:txBody>
          <a:bodyPr>
            <a:normAutofit fontScale="92500" lnSpcReduction="10000"/>
          </a:bodyPr>
          <a:lstStyle/>
          <a:p>
            <a:pPr marL="0" indent="0" algn="just">
              <a:buNone/>
            </a:pPr>
            <a:r>
              <a:rPr lang="en-US" sz="1600" b="1" dirty="0"/>
              <a:t>Case Study Options</a:t>
            </a:r>
            <a:r>
              <a:rPr lang="en-US" sz="1600" dirty="0"/>
              <a:t> (</a:t>
            </a:r>
            <a:r>
              <a:rPr lang="en-US" sz="1600" i="1" dirty="0"/>
              <a:t>The problem statement serves as a starting point; you can use it as is or adapt it based on your users' specific needs.</a:t>
            </a:r>
            <a:r>
              <a:rPr lang="en-US" sz="1600" dirty="0"/>
              <a:t>):</a:t>
            </a:r>
          </a:p>
          <a:p>
            <a:pPr marL="0" indent="0" algn="just">
              <a:buNone/>
            </a:pPr>
            <a:endParaRPr lang="en-US" sz="1600" dirty="0"/>
          </a:p>
          <a:p>
            <a:pPr marL="0" lvl="0" indent="0" algn="just">
              <a:buNone/>
            </a:pPr>
            <a:r>
              <a:rPr lang="en-US" sz="1600" b="1" dirty="0"/>
              <a:t>Campus Event Management System</a:t>
            </a:r>
            <a:endParaRPr lang="en-US" sz="1600" dirty="0"/>
          </a:p>
          <a:p>
            <a:pPr algn="just"/>
            <a:r>
              <a:rPr lang="en-US" sz="1600" b="1" dirty="0"/>
              <a:t>Problem Statement:</a:t>
            </a:r>
            <a:r>
              <a:rPr lang="en-US" sz="1600" dirty="0"/>
              <a:t> Students often miss out on campus events due to scattered announcements, lack of reminders, and complicated registration processes, leading to low participation and poor event visibility. </a:t>
            </a:r>
          </a:p>
          <a:p>
            <a:pPr lvl="0" algn="just"/>
            <a:endParaRPr lang="en-US" sz="1600" b="1" dirty="0"/>
          </a:p>
          <a:p>
            <a:pPr marL="0" lvl="0" indent="0" algn="just">
              <a:buNone/>
            </a:pPr>
            <a:r>
              <a:rPr lang="en-US" sz="1600" b="1" dirty="0"/>
              <a:t>Library Book Finder &amp; Reservation System</a:t>
            </a:r>
            <a:endParaRPr lang="en-US" sz="1600" dirty="0"/>
          </a:p>
          <a:p>
            <a:pPr algn="just"/>
            <a:r>
              <a:rPr lang="en-US" sz="1600" b="1" dirty="0"/>
              <a:t>Problem Statement: </a:t>
            </a:r>
            <a:r>
              <a:rPr lang="en-US" sz="1600" dirty="0"/>
              <a:t>Students waste time searching for books in the library without knowing their availability, resulting in frustration and missed opportunities to access learning resources.</a:t>
            </a:r>
          </a:p>
          <a:p>
            <a:pPr marL="0" indent="0" algn="just">
              <a:buNone/>
            </a:pPr>
            <a:r>
              <a:rPr lang="en-US" sz="1600" dirty="0"/>
              <a:t> </a:t>
            </a:r>
          </a:p>
          <a:p>
            <a:pPr marL="0" lvl="0" indent="0" algn="just">
              <a:buNone/>
            </a:pPr>
            <a:r>
              <a:rPr lang="en-US" sz="1600" b="1" dirty="0"/>
              <a:t>Peer-to-Peer Learning / Tutor Finder</a:t>
            </a:r>
            <a:endParaRPr lang="en-US" sz="1600" dirty="0"/>
          </a:p>
          <a:p>
            <a:pPr algn="just"/>
            <a:r>
              <a:rPr lang="en-US" sz="1600" b="1" dirty="0"/>
              <a:t>Problem Statement: </a:t>
            </a:r>
            <a:r>
              <a:rPr lang="en-US" sz="1600" dirty="0"/>
              <a:t>Students often need academic help but struggle to find peers with the right expertise, leading to missed learning opportunities and uneven access to support.</a:t>
            </a:r>
          </a:p>
          <a:p>
            <a:pPr marL="0" indent="0" algn="just">
              <a:buNone/>
            </a:pPr>
            <a:r>
              <a:rPr lang="en-US" sz="1600" dirty="0"/>
              <a:t> </a:t>
            </a:r>
          </a:p>
          <a:p>
            <a:pPr marL="0" lvl="0" indent="0" algn="just">
              <a:buNone/>
            </a:pPr>
            <a:r>
              <a:rPr lang="en-US" sz="1600" b="1" dirty="0"/>
              <a:t>Internship &amp; Job Portal for Students</a:t>
            </a:r>
            <a:endParaRPr lang="en-US" sz="1600" dirty="0"/>
          </a:p>
          <a:p>
            <a:pPr algn="just"/>
            <a:r>
              <a:rPr lang="en-US" sz="1600" b="1" dirty="0"/>
              <a:t>Problem Statement: </a:t>
            </a:r>
            <a:r>
              <a:rPr lang="en-US" sz="1600" dirty="0"/>
              <a:t>Students often struggle to find internships and job opportunities relevant to their courses, as postings are scattered across multiple platforms with no campus-specific matching.</a:t>
            </a:r>
            <a:r>
              <a:rPr lang="en-US" sz="1600" b="1" dirty="0"/>
              <a:t> </a:t>
            </a:r>
            <a:endParaRPr lang="en-US" sz="1600" dirty="0"/>
          </a:p>
        </p:txBody>
      </p:sp>
    </p:spTree>
    <p:extLst>
      <p:ext uri="{BB962C8B-B14F-4D97-AF65-F5344CB8AC3E}">
        <p14:creationId xmlns:p14="http://schemas.microsoft.com/office/powerpoint/2010/main" val="142019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4071-0090-17B7-2A90-3317FAB697E2}"/>
              </a:ext>
            </a:extLst>
          </p:cNvPr>
          <p:cNvSpPr>
            <a:spLocks noGrp="1"/>
          </p:cNvSpPr>
          <p:nvPr>
            <p:ph type="title"/>
          </p:nvPr>
        </p:nvSpPr>
        <p:spPr/>
        <p:txBody>
          <a:bodyPr/>
          <a:lstStyle/>
          <a:p>
            <a:r>
              <a:rPr lang="en-US" b="1" dirty="0"/>
              <a:t>Problem Definition/Customer Needs (4%)</a:t>
            </a:r>
            <a:endParaRPr lang="en-US" dirty="0"/>
          </a:p>
        </p:txBody>
      </p:sp>
      <p:pic>
        <p:nvPicPr>
          <p:cNvPr id="9" name="Picture 8">
            <a:extLst>
              <a:ext uri="{FF2B5EF4-FFF2-40B4-BE49-F238E27FC236}">
                <a16:creationId xmlns:a16="http://schemas.microsoft.com/office/drawing/2014/main" id="{B01B1A60-B793-6598-607D-FCBA88207E1A}"/>
              </a:ext>
            </a:extLst>
          </p:cNvPr>
          <p:cNvPicPr>
            <a:picLocks noChangeAspect="1"/>
          </p:cNvPicPr>
          <p:nvPr/>
        </p:nvPicPr>
        <p:blipFill>
          <a:blip r:embed="rId2"/>
          <a:stretch>
            <a:fillRect/>
          </a:stretch>
        </p:blipFill>
        <p:spPr>
          <a:xfrm>
            <a:off x="739942" y="1619656"/>
            <a:ext cx="10712116" cy="4112009"/>
          </a:xfrm>
          <a:prstGeom prst="rect">
            <a:avLst/>
          </a:prstGeom>
        </p:spPr>
      </p:pic>
    </p:spTree>
    <p:extLst>
      <p:ext uri="{BB962C8B-B14F-4D97-AF65-F5344CB8AC3E}">
        <p14:creationId xmlns:p14="http://schemas.microsoft.com/office/powerpoint/2010/main" val="17161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4485F-1971-E1E1-0150-CFD6CDF85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6E75E-9C10-B9DF-1FE3-0DF030A1F9EB}"/>
              </a:ext>
            </a:extLst>
          </p:cNvPr>
          <p:cNvSpPr>
            <a:spLocks noGrp="1"/>
          </p:cNvSpPr>
          <p:nvPr>
            <p:ph type="title"/>
          </p:nvPr>
        </p:nvSpPr>
        <p:spPr/>
        <p:txBody>
          <a:bodyPr/>
          <a:lstStyle/>
          <a:p>
            <a:r>
              <a:rPr lang="en-US" b="1" dirty="0"/>
              <a:t>Problem Definition/Customer Needs (4%)</a:t>
            </a:r>
            <a:endParaRPr lang="en-US" dirty="0"/>
          </a:p>
        </p:txBody>
      </p:sp>
      <p:sp>
        <p:nvSpPr>
          <p:cNvPr id="3" name="Content Placeholder 2">
            <a:extLst>
              <a:ext uri="{FF2B5EF4-FFF2-40B4-BE49-F238E27FC236}">
                <a16:creationId xmlns:a16="http://schemas.microsoft.com/office/drawing/2014/main" id="{33470A05-E2C0-BC32-CE16-D1FB03A78EBF}"/>
              </a:ext>
            </a:extLst>
          </p:cNvPr>
          <p:cNvSpPr>
            <a:spLocks noGrp="1"/>
          </p:cNvSpPr>
          <p:nvPr>
            <p:ph idx="1"/>
          </p:nvPr>
        </p:nvSpPr>
        <p:spPr/>
        <p:txBody>
          <a:bodyPr/>
          <a:lstStyle/>
          <a:p>
            <a:pPr algn="just"/>
            <a:endParaRPr lang="en-US" dirty="0"/>
          </a:p>
        </p:txBody>
      </p:sp>
      <p:sp>
        <p:nvSpPr>
          <p:cNvPr id="4" name="TextBox 3">
            <a:extLst>
              <a:ext uri="{FF2B5EF4-FFF2-40B4-BE49-F238E27FC236}">
                <a16:creationId xmlns:a16="http://schemas.microsoft.com/office/drawing/2014/main" id="{F3352B3A-C99B-AA6B-E502-246003FE6E9A}"/>
              </a:ext>
            </a:extLst>
          </p:cNvPr>
          <p:cNvSpPr txBox="1"/>
          <p:nvPr/>
        </p:nvSpPr>
        <p:spPr>
          <a:xfrm>
            <a:off x="838200" y="134265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397162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2063B-C7BA-4B1D-B58C-6CC93786C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3B867-408B-E7C3-1F8F-DF09D77C1BAA}"/>
              </a:ext>
            </a:extLst>
          </p:cNvPr>
          <p:cNvSpPr>
            <a:spLocks noGrp="1"/>
          </p:cNvSpPr>
          <p:nvPr>
            <p:ph type="title"/>
          </p:nvPr>
        </p:nvSpPr>
        <p:spPr/>
        <p:txBody>
          <a:bodyPr/>
          <a:lstStyle/>
          <a:p>
            <a:r>
              <a:rPr lang="en-US" b="1" dirty="0"/>
              <a:t>Project Objectives (3%)</a:t>
            </a:r>
            <a:endParaRPr lang="en-US" dirty="0"/>
          </a:p>
        </p:txBody>
      </p:sp>
      <p:pic>
        <p:nvPicPr>
          <p:cNvPr id="8" name="Picture 7">
            <a:extLst>
              <a:ext uri="{FF2B5EF4-FFF2-40B4-BE49-F238E27FC236}">
                <a16:creationId xmlns:a16="http://schemas.microsoft.com/office/drawing/2014/main" id="{4AD2BA13-A0E4-AF1F-3ACD-4D847AEF91DE}"/>
              </a:ext>
            </a:extLst>
          </p:cNvPr>
          <p:cNvPicPr>
            <a:picLocks noChangeAspect="1"/>
          </p:cNvPicPr>
          <p:nvPr/>
        </p:nvPicPr>
        <p:blipFill>
          <a:blip r:embed="rId2"/>
          <a:stretch>
            <a:fillRect/>
          </a:stretch>
        </p:blipFill>
        <p:spPr>
          <a:xfrm>
            <a:off x="732322" y="1690688"/>
            <a:ext cx="10009472" cy="4169100"/>
          </a:xfrm>
          <a:prstGeom prst="rect">
            <a:avLst/>
          </a:prstGeom>
        </p:spPr>
      </p:pic>
    </p:spTree>
    <p:extLst>
      <p:ext uri="{BB962C8B-B14F-4D97-AF65-F5344CB8AC3E}">
        <p14:creationId xmlns:p14="http://schemas.microsoft.com/office/powerpoint/2010/main" val="201759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E245-88B4-B4D1-48E2-817FBBDF3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D76BB-441F-5A86-9F12-CB8B40F3CE62}"/>
              </a:ext>
            </a:extLst>
          </p:cNvPr>
          <p:cNvSpPr>
            <a:spLocks noGrp="1"/>
          </p:cNvSpPr>
          <p:nvPr>
            <p:ph type="title"/>
          </p:nvPr>
        </p:nvSpPr>
        <p:spPr/>
        <p:txBody>
          <a:bodyPr/>
          <a:lstStyle/>
          <a:p>
            <a:r>
              <a:rPr lang="en-US" b="1" dirty="0"/>
              <a:t>Project Objectives (3%)</a:t>
            </a:r>
            <a:endParaRPr lang="en-US" dirty="0"/>
          </a:p>
        </p:txBody>
      </p:sp>
      <p:sp>
        <p:nvSpPr>
          <p:cNvPr id="3" name="Content Placeholder 2">
            <a:extLst>
              <a:ext uri="{FF2B5EF4-FFF2-40B4-BE49-F238E27FC236}">
                <a16:creationId xmlns:a16="http://schemas.microsoft.com/office/drawing/2014/main" id="{4C70A787-970F-3BB7-78FD-A04117B6FB38}"/>
              </a:ext>
            </a:extLst>
          </p:cNvPr>
          <p:cNvSpPr>
            <a:spLocks noGrp="1"/>
          </p:cNvSpPr>
          <p:nvPr>
            <p:ph idx="1"/>
          </p:nvPr>
        </p:nvSpPr>
        <p:spPr/>
        <p:txBody>
          <a:bodyPr/>
          <a:lstStyle/>
          <a:p>
            <a:pPr algn="just"/>
            <a:endParaRPr lang="en-US" dirty="0"/>
          </a:p>
        </p:txBody>
      </p:sp>
      <p:sp>
        <p:nvSpPr>
          <p:cNvPr id="4" name="TextBox 3">
            <a:extLst>
              <a:ext uri="{FF2B5EF4-FFF2-40B4-BE49-F238E27FC236}">
                <a16:creationId xmlns:a16="http://schemas.microsoft.com/office/drawing/2014/main" id="{1D25B8F3-6AC5-25A3-61BA-1435A2C664A5}"/>
              </a:ext>
            </a:extLst>
          </p:cNvPr>
          <p:cNvSpPr txBox="1"/>
          <p:nvPr/>
        </p:nvSpPr>
        <p:spPr>
          <a:xfrm>
            <a:off x="838200" y="1342658"/>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Tree>
    <p:extLst>
      <p:ext uri="{BB962C8B-B14F-4D97-AF65-F5344CB8AC3E}">
        <p14:creationId xmlns:p14="http://schemas.microsoft.com/office/powerpoint/2010/main" val="547355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Usability Testing&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475&quot;&gt;&lt;property id=&quot;20148&quot; value=&quot;5&quot;/&gt;&lt;property id=&quot;20300&quot; value=&quot;Slide 6 - &amp;quot;Quick Recap | Tenets of Usability&amp;quot;&quot;/&gt;&lt;property id=&quot;20307&quot; value=&quot;268&quot;/&gt;&lt;/object&gt;&lt;object type=&quot;3&quot; unique_id=&quot;10477&quot;&gt;&lt;property id=&quot;20148&quot; value=&quot;5&quot;/&gt;&lt;property id=&quot;20300&quot; value=&quot;Slide 16&quot;/&gt;&lt;property id=&quot;20307&quot; value=&quot;260&quot;/&gt;&lt;/object&gt;&lt;object type=&quot;3&quot; unique_id=&quot;10615&quot;&gt;&lt;property id=&quot;20148&quot; value=&quot;5&quot;/&gt;&lt;property id=&quot;20300&quot; value=&quot;Slide 3&quot;/&gt;&lt;property id=&quot;20307&quot; value=&quot;272&quot;/&gt;&lt;/object&gt;&lt;object type=&quot;3&quot; unique_id=&quot;10616&quot;&gt;&lt;property id=&quot;20148&quot; value=&quot;5&quot;/&gt;&lt;property id=&quot;20300&quot; value=&quot;Slide 4&quot;/&gt;&lt;property id=&quot;20307&quot; value=&quot;273&quot;/&gt;&lt;/object&gt;&lt;object type=&quot;3&quot; unique_id=&quot;11145&quot;&gt;&lt;property id=&quot;20148&quot; value=&quot;5&quot;/&gt;&lt;property id=&quot;20300&quot; value=&quot;Slide 5 - &amp;quot;UXiD Project 2&amp;quot;&quot;/&gt;&lt;property id=&quot;20307&quot; value=&quot;282&quot;/&gt;&lt;/object&gt;&lt;object type=&quot;3&quot; unique_id=&quot;11246&quot;&gt;&lt;property id=&quot;20148&quot; value=&quot;5&quot;/&gt;&lt;property id=&quot;20300&quot; value=&quot;Slide 7&quot;/&gt;&lt;property id=&quot;20307&quot; value=&quot;284&quot;/&gt;&lt;/object&gt;&lt;object type=&quot;3&quot; unique_id=&quot;11247&quot;&gt;&lt;property id=&quot;20148&quot; value=&quot;5&quot;/&gt;&lt;property id=&quot;20300&quot; value=&quot;Slide 8 - &amp;quot;Usability Testing (UT)&amp;quot;&quot;/&gt;&lt;property id=&quot;20307&quot; value=&quot;285&quot;/&gt;&lt;/object&gt;&lt;object type=&quot;3&quot; unique_id=&quot;11369&quot;&gt;&lt;property id=&quot;20148&quot; value=&quot;5&quot;/&gt;&lt;property id=&quot;20300&quot; value=&quot;Slide 9 - &amp;quot;Usability Test Plan&amp;quot;&quot;/&gt;&lt;property id=&quot;20307&quot; value=&quot;286&quot;/&gt;&lt;/object&gt;&lt;object type=&quot;3&quot; unique_id=&quot;11370&quot;&gt;&lt;property id=&quot;20148&quot; value=&quot;5&quot;/&gt;&lt;property id=&quot;20300&quot; value=&quot;Slide 10 - &amp;quot;Content of a Usability Test Plan&amp;quot;&quot;/&gt;&lt;property id=&quot;20307&quot; value=&quot;287&quot;/&gt;&lt;/object&gt;&lt;object type=&quot;3&quot; unique_id=&quot;11474&quot;&gt;&lt;property id=&quot;20148&quot; value=&quot;5&quot;/&gt;&lt;property id=&quot;20300&quot; value=&quot;Slide 11 - &amp;quot;Examples of proceeding of UT&amp;quot;&quot;/&gt;&lt;property id=&quot;20307&quot; value=&quot;288&quot;/&gt;&lt;/object&gt;&lt;object type=&quot;3&quot; unique_id=&quot;11722&quot;&gt;&lt;property id=&quot;20148&quot; value=&quot;5&quot;/&gt;&lt;property id=&quot;20300&quot; value=&quot;Slide 12&quot;/&gt;&lt;property id=&quot;20307&quot; value=&quot;291&quot;/&gt;&lt;/object&gt;&lt;object type=&quot;3&quot; unique_id=&quot;11723&quot;&gt;&lt;property id=&quot;20148&quot; value=&quot;5&quot;/&gt;&lt;property id=&quot;20300&quot; value=&quot;Slide 13 - &amp;quot;Usability Test Plan – Usability Metrics&amp;quot;&quot;/&gt;&lt;property id=&quot;20307&quot; value=&quot;290&quot;/&gt;&lt;/object&gt;&lt;object type=&quot;3&quot; unique_id=&quot;11866&quot;&gt;&lt;property id=&quot;20148&quot; value=&quot;5&quot;/&gt;&lt;property id=&quot;20300&quot; value=&quot;Slide 14 - &amp;quot;An Extreme Example of  a good observation experiment &amp;quot;&quot;/&gt;&lt;property id=&quot;20307&quot; value=&quot;292&quot;/&gt;&lt;/object&gt;&lt;object type=&quot;3&quot; unique_id=&quot;11867&quot;&gt;&lt;property id=&quot;20148&quot; value=&quot;5&quot;/&gt;&lt;property id=&quot;20300&quot; value=&quot;Slide 15&quot;/&gt;&lt;property id=&quot;20307&quot; value=&quot;29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AAFB2A4F81AF499435FEF2B8BF6527" ma:contentTypeVersion="20" ma:contentTypeDescription="Create a new document." ma:contentTypeScope="" ma:versionID="8fc89b9a645bf330636a0f3d23764a75">
  <xsd:schema xmlns:xsd="http://www.w3.org/2001/XMLSchema" xmlns:xs="http://www.w3.org/2001/XMLSchema" xmlns:p="http://schemas.microsoft.com/office/2006/metadata/properties" xmlns:ns2="0c19ae56-3fd1-4134-ad5d-f1df2bf4580a" xmlns:ns3="8c74f92f-9345-451a-8fcd-82ad1ddda40a" targetNamespace="http://schemas.microsoft.com/office/2006/metadata/properties" ma:root="true" ma:fieldsID="0733dce4fb5020861a07591fa8b2954d" ns2:_="" ns3:_="">
    <xsd:import namespace="0c19ae56-3fd1-4134-ad5d-f1df2bf4580a"/>
    <xsd:import namespace="8c74f92f-9345-451a-8fcd-82ad1ddda40a"/>
    <xsd:element name="properties">
      <xsd:complexType>
        <xsd:sequence>
          <xsd:element name="documentManagement">
            <xsd:complexType>
              <xsd:all>
                <xsd:element ref="ns2:Description" minOccurs="0"/>
                <xsd:element ref="ns3:SharedWithUsers" minOccurs="0"/>
                <xsd:element ref="ns3:SharedWithDetails" minOccurs="0"/>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9ae56-3fd1-4134-ad5d-f1df2bf4580a" elementFormDefault="qualified">
    <xsd:import namespace="http://schemas.microsoft.com/office/2006/documentManagement/types"/>
    <xsd:import namespace="http://schemas.microsoft.com/office/infopath/2007/PartnerControls"/>
    <xsd:element name="Description" ma:index="4" nillable="true" ma:displayName="Description" ma:description="" ma:internalName="Description0"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description="" ma:hidden="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45bf55a-4f35-4525-96d9-1748649c08ec"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4f92f-9345-451a-8fcd-82ad1ddda40a" elementFormDefault="qualified">
    <xsd:import namespace="http://schemas.microsoft.com/office/2006/documentManagement/types"/>
    <xsd:import namespace="http://schemas.microsoft.com/office/infopath/2007/PartnerControls"/>
    <xsd:element name="SharedWithUsers" ma:index="5"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26a618a-99ec-4bae-a069-be77b10f9dbe}" ma:internalName="TaxCatchAll" ma:showField="CatchAllData" ma:web="8c74f92f-9345-451a-8fcd-82ad1ddda4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c19ae56-3fd1-4134-ad5d-f1df2bf4580a">
      <Terms xmlns="http://schemas.microsoft.com/office/infopath/2007/PartnerControls"/>
    </lcf76f155ced4ddcb4097134ff3c332f>
    <TaxCatchAll xmlns="8c74f92f-9345-451a-8fcd-82ad1ddda40a" xsi:nil="true"/>
    <Description xmlns="0c19ae56-3fd1-4134-ad5d-f1df2bf4580a" xsi:nil="true"/>
  </documentManagement>
</p:properties>
</file>

<file path=customXml/itemProps1.xml><?xml version="1.0" encoding="utf-8"?>
<ds:datastoreItem xmlns:ds="http://schemas.openxmlformats.org/officeDocument/2006/customXml" ds:itemID="{472F1AD2-7AF3-4F26-A99D-AF95852FCC0C}">
  <ds:schemaRefs>
    <ds:schemaRef ds:uri="http://schemas.microsoft.com/sharepoint/v3/contenttype/forms"/>
  </ds:schemaRefs>
</ds:datastoreItem>
</file>

<file path=customXml/itemProps2.xml><?xml version="1.0" encoding="utf-8"?>
<ds:datastoreItem xmlns:ds="http://schemas.openxmlformats.org/officeDocument/2006/customXml" ds:itemID="{F5985DBB-1056-42CF-AFCA-35AA54259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9ae56-3fd1-4134-ad5d-f1df2bf4580a"/>
    <ds:schemaRef ds:uri="8c74f92f-9345-451a-8fcd-82ad1ddda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29C597-3B5F-44AD-AF64-5BD520CA0FB5}">
  <ds:schemaRefs>
    <ds:schemaRef ds:uri="http://schemas.microsoft.com/office/2006/metadata/properties"/>
    <ds:schemaRef ds:uri="http://schemas.microsoft.com/office/infopath/2007/PartnerControls"/>
    <ds:schemaRef ds:uri="361ef433-2f93-47b0-b37f-e8f140c5cb4b"/>
    <ds:schemaRef ds:uri="c44b0262-eb8d-4c37-a737-eb0f5af1596e"/>
    <ds:schemaRef ds:uri="0c19ae56-3fd1-4134-ad5d-f1df2bf4580a"/>
    <ds:schemaRef ds:uri="8c74f92f-9345-451a-8fcd-82ad1ddda40a"/>
  </ds:schemaRefs>
</ds:datastoreItem>
</file>

<file path=docProps/app.xml><?xml version="1.0" encoding="utf-8"?>
<Properties xmlns="http://schemas.openxmlformats.org/officeDocument/2006/extended-properties" xmlns:vt="http://schemas.openxmlformats.org/officeDocument/2006/docPropsVTypes">
  <Template/>
  <TotalTime>13545</TotalTime>
  <Words>1098</Words>
  <Application>Microsoft Office PowerPoint</Application>
  <PresentationFormat>Widescreen</PresentationFormat>
  <Paragraphs>165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Symbol</vt:lpstr>
      <vt:lpstr>Office Theme</vt:lpstr>
      <vt:lpstr>PowerPoint Presentation</vt:lpstr>
      <vt:lpstr>Declaration of Originality</vt:lpstr>
      <vt:lpstr>Declaration on the use of Generative AI tools for assignments</vt:lpstr>
      <vt:lpstr>PowerPoint Presentation</vt:lpstr>
      <vt:lpstr>Selected Use Case –  Highlight your selected use case below</vt:lpstr>
      <vt:lpstr>Problem Definition/Customer Needs (4%)</vt:lpstr>
      <vt:lpstr>Problem Definition/Customer Needs (4%)</vt:lpstr>
      <vt:lpstr>Project Objectives (3%)</vt:lpstr>
      <vt:lpstr>Project Objectives (3%)</vt:lpstr>
      <vt:lpstr>Proposed Features (3%)</vt:lpstr>
      <vt:lpstr>Wireframe (5%)</vt:lpstr>
      <vt:lpstr>Wireframe (5%)</vt:lpstr>
      <vt:lpstr>Wireframe (5%)</vt:lpstr>
      <vt:lpstr>Wireframe (5%)</vt:lpstr>
      <vt:lpstr>Data Modeling (5%)</vt:lpstr>
      <vt:lpstr>Data Modeling - Sample</vt:lpstr>
      <vt:lpstr>Data Modeling</vt:lpstr>
      <vt:lpstr>Data Modeling</vt:lpstr>
      <vt:lpstr>Data Modeling</vt:lpstr>
      <vt:lpstr>Data Modeling</vt:lpstr>
      <vt:lpstr>The End</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Sofwtare Cluster Project Part 1</dc:title>
  <dc:creator>Tan Sio Poh</dc:creator>
  <cp:lastModifiedBy>Zhao Hong LAU (TP)</cp:lastModifiedBy>
  <cp:revision>304</cp:revision>
  <dcterms:created xsi:type="dcterms:W3CDTF">2016-03-04T00:57:19Z</dcterms:created>
  <dcterms:modified xsi:type="dcterms:W3CDTF">2025-10-17T05:06:45Z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9d7fc4-da81-42e5-b309-526f71322d86_Enabled">
    <vt:lpwstr>true</vt:lpwstr>
  </property>
  <property fmtid="{D5CDD505-2E9C-101B-9397-08002B2CF9AE}" pid="3" name="MSIP_Label_f69d7fc4-da81-42e5-b309-526f71322d86_SiteId">
    <vt:lpwstr>25a99bf0-8e72-472a-ae50-adfbdf0df6f1</vt:lpwstr>
  </property>
  <property fmtid="{D5CDD505-2E9C-101B-9397-08002B2CF9AE}" pid="4" name="MSIP_Label_f69d7fc4-da81-42e5-b309-526f71322d86_Owner">
    <vt:lpwstr>andrewt@TP.EDU.SG</vt:lpwstr>
  </property>
  <property fmtid="{D5CDD505-2E9C-101B-9397-08002B2CF9AE}" pid="5" name="MSIP_Label_f69d7fc4-da81-42e5-b309-526f71322d86_SetDate">
    <vt:lpwstr>2022-10-14T03:08:03Z</vt:lpwstr>
  </property>
  <property fmtid="{D5CDD505-2E9C-101B-9397-08002B2CF9AE}" pid="6" name="MSIP_Label_f69d7fc4-da81-42e5-b309-526f71322d86_Name">
    <vt:lpwstr>Non Sensitive</vt:lpwstr>
  </property>
  <property fmtid="{D5CDD505-2E9C-101B-9397-08002B2CF9AE}" pid="7" name="MSIP_Label_f69d7fc4-da81-42e5-b309-526f71322d86_Application">
    <vt:lpwstr>Microsoft Azure Information Protection</vt:lpwstr>
  </property>
  <property fmtid="{D5CDD505-2E9C-101B-9397-08002B2CF9AE}" pid="8" name="MSIP_Label_f69d7fc4-da81-42e5-b309-526f71322d86_ActionId">
    <vt:lpwstr>96db96d4-fc8e-4957-8f23-6c44ddf72d0d</vt:lpwstr>
  </property>
  <property fmtid="{D5CDD505-2E9C-101B-9397-08002B2CF9AE}" pid="9" name="MSIP_Label_f69d7fc4-da81-42e5-b309-526f71322d86_Parent">
    <vt:lpwstr>4bcb20ed-001a-45f4-b2e7-234c5fc91178</vt:lpwstr>
  </property>
  <property fmtid="{D5CDD505-2E9C-101B-9397-08002B2CF9AE}" pid="10" name="MSIP_Label_f69d7fc4-da81-42e5-b309-526f71322d86_Extended_MSFT_Method">
    <vt:lpwstr>Automatic</vt:lpwstr>
  </property>
  <property fmtid="{D5CDD505-2E9C-101B-9397-08002B2CF9AE}" pid="11" name="MSIP_Label_f69d7fc4-da81-42e5-b309-526f71322d86_Method">
    <vt:lpwstr>Standard</vt:lpwstr>
  </property>
  <property fmtid="{D5CDD505-2E9C-101B-9397-08002B2CF9AE}" pid="12" name="MSIP_Label_f69d7fc4-da81-42e5-b309-526f71322d86_ContentBits">
    <vt:lpwstr>0</vt:lpwstr>
  </property>
  <property fmtid="{D5CDD505-2E9C-101B-9397-08002B2CF9AE}" pid="13" name="ContentTypeId">
    <vt:lpwstr>0x0101006AAAFB2A4F81AF499435FEF2B8BF6527</vt:lpwstr>
  </property>
  <property fmtid="{D5CDD505-2E9C-101B-9397-08002B2CF9AE}" pid="14" name="MediaServiceImageTags">
    <vt:lpwstr/>
  </property>
</Properties>
</file>