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6881813" cy="9296400"/>
  <p:custDataLst>
    <p:tags r:id="rId3"/>
  </p:custDataLst>
  <p:defaultTextStyle>
    <a:defPPr>
      <a:defRPr lang="en-US"/>
    </a:defPPr>
    <a:lvl1pPr algn="l" rtl="0" fontAlgn="base">
      <a:spcBef>
        <a:spcPct val="0"/>
      </a:spcBef>
      <a:spcAft>
        <a:spcPct val="0"/>
      </a:spcAft>
      <a:defRPr sz="2600" kern="1200">
        <a:solidFill>
          <a:schemeClr val="tx1"/>
        </a:solidFill>
        <a:latin typeface="Arial"/>
        <a:ea typeface="+mn-ea"/>
        <a:cs typeface="+mn-cs"/>
      </a:defRPr>
    </a:lvl1pPr>
    <a:lvl2pPr marL="457200" algn="l" rtl="0" fontAlgn="base">
      <a:spcBef>
        <a:spcPct val="0"/>
      </a:spcBef>
      <a:spcAft>
        <a:spcPct val="0"/>
      </a:spcAft>
      <a:defRPr sz="2600" kern="1200">
        <a:solidFill>
          <a:schemeClr val="tx1"/>
        </a:solidFill>
        <a:latin typeface="Arial"/>
        <a:ea typeface="+mn-ea"/>
        <a:cs typeface="+mn-cs"/>
      </a:defRPr>
    </a:lvl2pPr>
    <a:lvl3pPr marL="914400" algn="l" rtl="0" fontAlgn="base">
      <a:spcBef>
        <a:spcPct val="0"/>
      </a:spcBef>
      <a:spcAft>
        <a:spcPct val="0"/>
      </a:spcAft>
      <a:defRPr sz="2600" kern="1200">
        <a:solidFill>
          <a:schemeClr val="tx1"/>
        </a:solidFill>
        <a:latin typeface="Arial"/>
        <a:ea typeface="+mn-ea"/>
        <a:cs typeface="+mn-cs"/>
      </a:defRPr>
    </a:lvl3pPr>
    <a:lvl4pPr marL="1371600" algn="l" rtl="0" fontAlgn="base">
      <a:spcBef>
        <a:spcPct val="0"/>
      </a:spcBef>
      <a:spcAft>
        <a:spcPct val="0"/>
      </a:spcAft>
      <a:defRPr sz="2600" kern="1200">
        <a:solidFill>
          <a:schemeClr val="tx1"/>
        </a:solidFill>
        <a:latin typeface="Arial"/>
        <a:ea typeface="+mn-ea"/>
        <a:cs typeface="+mn-cs"/>
      </a:defRPr>
    </a:lvl4pPr>
    <a:lvl5pPr marL="1828800" algn="l" rtl="0" fontAlgn="base">
      <a:spcBef>
        <a:spcPct val="0"/>
      </a:spcBef>
      <a:spcAft>
        <a:spcPct val="0"/>
      </a:spcAft>
      <a:defRPr sz="2600" kern="1200">
        <a:solidFill>
          <a:schemeClr val="tx1"/>
        </a:solidFill>
        <a:latin typeface="Arial"/>
        <a:ea typeface="+mn-ea"/>
        <a:cs typeface="+mn-cs"/>
      </a:defRPr>
    </a:lvl5pPr>
    <a:lvl6pPr marL="2286000" algn="l" defTabSz="914400" rtl="0" eaLnBrk="1" latinLnBrk="0" hangingPunct="1">
      <a:defRPr sz="2600" kern="1200">
        <a:solidFill>
          <a:schemeClr val="tx1"/>
        </a:solidFill>
        <a:latin typeface="Arial"/>
        <a:ea typeface="+mn-ea"/>
        <a:cs typeface="+mn-cs"/>
      </a:defRPr>
    </a:lvl6pPr>
    <a:lvl7pPr marL="2743200" algn="l" defTabSz="914400" rtl="0" eaLnBrk="1" latinLnBrk="0" hangingPunct="1">
      <a:defRPr sz="2600" kern="1200">
        <a:solidFill>
          <a:schemeClr val="tx1"/>
        </a:solidFill>
        <a:latin typeface="Arial"/>
        <a:ea typeface="+mn-ea"/>
        <a:cs typeface="+mn-cs"/>
      </a:defRPr>
    </a:lvl7pPr>
    <a:lvl8pPr marL="3200400" algn="l" defTabSz="914400" rtl="0" eaLnBrk="1" latinLnBrk="0" hangingPunct="1">
      <a:defRPr sz="2600" kern="1200">
        <a:solidFill>
          <a:schemeClr val="tx1"/>
        </a:solidFill>
        <a:latin typeface="Arial"/>
        <a:ea typeface="+mn-ea"/>
        <a:cs typeface="+mn-cs"/>
      </a:defRPr>
    </a:lvl8pPr>
    <a:lvl9pPr marL="3657600" algn="l" defTabSz="914400" rtl="0" eaLnBrk="1" latinLnBrk="0" hangingPunct="1">
      <a:defRPr sz="26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09E"/>
    <a:srgbClr val="DCDFE6"/>
    <a:srgbClr val="EBFFFF"/>
    <a:srgbClr val="DA534E"/>
    <a:srgbClr val="DA534D"/>
    <a:srgbClr val="FFFFCC"/>
    <a:srgbClr val="FFE9E1"/>
    <a:srgbClr val="FF6129"/>
    <a:srgbClr val="FF4605"/>
    <a:srgbClr val="FF9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1364" y="632"/>
      </p:cViewPr>
      <p:guideLst>
        <p:guide orient="horz" pos="6912"/>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6816725"/>
            <a:ext cx="37306250" cy="47053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2436475"/>
            <a:ext cx="30724475" cy="56070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A9EE126-1286-44DA-B685-771164EDC6D2}" type="slidenum">
              <a:rPr lang="en-US"/>
              <a:pPr>
                <a:defRPr/>
              </a:pPr>
              <a:t>‹#›</a:t>
            </a:fld>
            <a:endParaRPr lang="en-US"/>
          </a:p>
        </p:txBody>
      </p:sp>
    </p:spTree>
    <p:extLst>
      <p:ext uri="{BB962C8B-B14F-4D97-AF65-F5344CB8AC3E}">
        <p14:creationId xmlns:p14="http://schemas.microsoft.com/office/powerpoint/2010/main" val="16454230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8AD0F01-5D9D-4037-B68D-EF27BF75EEB9}" type="slidenum">
              <a:rPr lang="en-US"/>
              <a:pPr>
                <a:defRPr/>
              </a:pPr>
              <a:t>‹#›</a:t>
            </a:fld>
            <a:endParaRPr lang="en-US"/>
          </a:p>
        </p:txBody>
      </p:sp>
    </p:spTree>
    <p:extLst>
      <p:ext uri="{BB962C8B-B14F-4D97-AF65-F5344CB8AC3E}">
        <p14:creationId xmlns:p14="http://schemas.microsoft.com/office/powerpoint/2010/main" val="40075668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877888"/>
            <a:ext cx="9874250" cy="1872615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877888"/>
            <a:ext cx="29475112" cy="1872615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B98EC9E-D76A-42C5-B6AF-F6FEEFCDF230}" type="slidenum">
              <a:rPr lang="en-US"/>
              <a:pPr>
                <a:defRPr/>
              </a:pPr>
              <a:t>‹#›</a:t>
            </a:fld>
            <a:endParaRPr lang="en-US"/>
          </a:p>
        </p:txBody>
      </p:sp>
    </p:spTree>
    <p:extLst>
      <p:ext uri="{BB962C8B-B14F-4D97-AF65-F5344CB8AC3E}">
        <p14:creationId xmlns:p14="http://schemas.microsoft.com/office/powerpoint/2010/main" val="72379754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980D187-FECB-4439-83CD-ED656DE1DA6F}" type="slidenum">
              <a:rPr lang="en-US"/>
              <a:pPr>
                <a:defRPr/>
              </a:pPr>
              <a:t>‹#›</a:t>
            </a:fld>
            <a:endParaRPr lang="en-US"/>
          </a:p>
        </p:txBody>
      </p:sp>
    </p:spTree>
    <p:extLst>
      <p:ext uri="{BB962C8B-B14F-4D97-AF65-F5344CB8AC3E}">
        <p14:creationId xmlns:p14="http://schemas.microsoft.com/office/powerpoint/2010/main" val="14526935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4101762"/>
            <a:ext cx="37307838" cy="435927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9301163"/>
            <a:ext cx="37307838" cy="48006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81173E8-BC69-49FB-BE07-6E77984440D4}" type="slidenum">
              <a:rPr lang="en-US"/>
              <a:pPr>
                <a:defRPr/>
              </a:pPr>
              <a:t>‹#›</a:t>
            </a:fld>
            <a:endParaRPr lang="en-US"/>
          </a:p>
        </p:txBody>
      </p:sp>
    </p:spTree>
    <p:extLst>
      <p:ext uri="{BB962C8B-B14F-4D97-AF65-F5344CB8AC3E}">
        <p14:creationId xmlns:p14="http://schemas.microsoft.com/office/powerpoint/2010/main" val="41176130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5119688"/>
            <a:ext cx="19673888" cy="14484350"/>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5119688"/>
            <a:ext cx="19675475" cy="14484350"/>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0E22EF7-62AB-403B-B023-2CC8D0D5A692}" type="slidenum">
              <a:rPr lang="en-US"/>
              <a:pPr>
                <a:defRPr/>
              </a:pPr>
              <a:t>‹#›</a:t>
            </a:fld>
            <a:endParaRPr lang="en-US"/>
          </a:p>
        </p:txBody>
      </p:sp>
    </p:spTree>
    <p:extLst>
      <p:ext uri="{BB962C8B-B14F-4D97-AF65-F5344CB8AC3E}">
        <p14:creationId xmlns:p14="http://schemas.microsoft.com/office/powerpoint/2010/main" val="22821031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4911725"/>
            <a:ext cx="19392900" cy="204787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6959600"/>
            <a:ext cx="19392900" cy="12644438"/>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4911725"/>
            <a:ext cx="19400838" cy="204787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6959600"/>
            <a:ext cx="19400838" cy="12644438"/>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E54D9A0-0D46-446E-8281-3D081A7F610E}" type="slidenum">
              <a:rPr lang="en-US"/>
              <a:pPr>
                <a:defRPr/>
              </a:pPr>
              <a:t>‹#›</a:t>
            </a:fld>
            <a:endParaRPr lang="en-US"/>
          </a:p>
        </p:txBody>
      </p:sp>
    </p:spTree>
    <p:extLst>
      <p:ext uri="{BB962C8B-B14F-4D97-AF65-F5344CB8AC3E}">
        <p14:creationId xmlns:p14="http://schemas.microsoft.com/office/powerpoint/2010/main" val="9911604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37E98C10-7332-418C-8F07-E72C59925E08}" type="slidenum">
              <a:rPr lang="en-US"/>
              <a:pPr>
                <a:defRPr/>
              </a:pPr>
              <a:t>‹#›</a:t>
            </a:fld>
            <a:endParaRPr lang="en-US"/>
          </a:p>
        </p:txBody>
      </p:sp>
    </p:spTree>
    <p:extLst>
      <p:ext uri="{BB962C8B-B14F-4D97-AF65-F5344CB8AC3E}">
        <p14:creationId xmlns:p14="http://schemas.microsoft.com/office/powerpoint/2010/main" val="111276212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1BBBFCDF-5889-40E4-B45D-4AE755DE54B7}" type="slidenum">
              <a:rPr lang="en-US"/>
              <a:pPr>
                <a:defRPr/>
              </a:pPr>
              <a:t>‹#›</a:t>
            </a:fld>
            <a:endParaRPr lang="en-US"/>
          </a:p>
        </p:txBody>
      </p:sp>
    </p:spTree>
    <p:extLst>
      <p:ext uri="{BB962C8B-B14F-4D97-AF65-F5344CB8AC3E}">
        <p14:creationId xmlns:p14="http://schemas.microsoft.com/office/powerpoint/2010/main" val="202601105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3125"/>
            <a:ext cx="14439900" cy="3719513"/>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873125"/>
            <a:ext cx="24536400" cy="18730912"/>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4592638"/>
            <a:ext cx="14439900" cy="150114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7435ACB-C1DA-432F-AD1E-55CFD4EAA32F}" type="slidenum">
              <a:rPr lang="en-US"/>
              <a:pPr>
                <a:defRPr/>
              </a:pPr>
              <a:t>‹#›</a:t>
            </a:fld>
            <a:endParaRPr lang="en-US"/>
          </a:p>
        </p:txBody>
      </p:sp>
    </p:spTree>
    <p:extLst>
      <p:ext uri="{BB962C8B-B14F-4D97-AF65-F5344CB8AC3E}">
        <p14:creationId xmlns:p14="http://schemas.microsoft.com/office/powerpoint/2010/main" val="25023470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15362238"/>
            <a:ext cx="26335038" cy="181292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1960563"/>
            <a:ext cx="26335038" cy="13168312"/>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17175162"/>
            <a:ext cx="26335038" cy="2576512"/>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74082DF8-9F59-42EE-9E9C-B460E4CFA7CF}" type="slidenum">
              <a:rPr lang="en-US"/>
              <a:pPr>
                <a:defRPr/>
              </a:pPr>
              <a:t>‹#›</a:t>
            </a:fld>
            <a:endParaRPr lang="en-US"/>
          </a:p>
        </p:txBody>
      </p:sp>
    </p:spTree>
    <p:extLst>
      <p:ext uri="{BB962C8B-B14F-4D97-AF65-F5344CB8AC3E}">
        <p14:creationId xmlns:p14="http://schemas.microsoft.com/office/powerpoint/2010/main" val="1592552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877888"/>
            <a:ext cx="39501762"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194" tIns="188098" rIns="376194" bIns="188098"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5119688"/>
            <a:ext cx="39501762" cy="1448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194" tIns="188098" rIns="376194" bIns="188098"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19985038"/>
            <a:ext cx="1024096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194" tIns="188098" rIns="376194" bIns="188098" anchor="t" anchorCtr="0" compatLnSpc="1">
            <a:prstTxWarp prst="textNoShape">
              <a:avLst/>
            </a:prstTxWarp>
          </a:bodyPr>
          <a:lstStyle>
            <a:defPPr>
              <a:defRPr kern="1200" smtId="4294967295"/>
            </a:defPPr>
            <a:lvl1pPr defTabSz="3762375">
              <a:defRPr sz="58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19985038"/>
            <a:ext cx="1389856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194" tIns="188098" rIns="376194" bIns="188098" anchor="t" anchorCtr="0" compatLnSpc="1">
            <a:prstTxWarp prst="textNoShape">
              <a:avLst/>
            </a:prstTxWarp>
          </a:bodyPr>
          <a:lstStyle>
            <a:defPPr>
              <a:defRPr kern="1200" smtId="4294967295"/>
            </a:defPPr>
            <a:lvl1pPr algn="ctr" defTabSz="3762375">
              <a:defRPr sz="58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19985038"/>
            <a:ext cx="1024096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194" tIns="188098" rIns="376194" bIns="188098" anchor="t" anchorCtr="0" compatLnSpc="1">
            <a:prstTxWarp prst="textNoShape">
              <a:avLst/>
            </a:prstTxWarp>
          </a:bodyPr>
          <a:lstStyle>
            <a:defPPr>
              <a:defRPr kern="1200" smtId="4294967295"/>
            </a:defPPr>
            <a:lvl1pPr algn="r" defTabSz="3762375">
              <a:defRPr sz="5800" smtClean="0">
                <a:latin typeface="Arial" pitchFamily="34" charset="0"/>
              </a:defRPr>
            </a:lvl1pPr>
          </a:lstStyle>
          <a:p>
            <a:pPr>
              <a:defRPr/>
            </a:pPr>
            <a:fld id="{AAD11277-9AB2-40D6-9799-1C46D55D7B36}" type="slidenum">
              <a:rPr lang="en-US"/>
              <a:pPr>
                <a:defRPr/>
              </a:pPr>
              <a:t>‹#›</a:t>
            </a:fld>
            <a:endParaRPr lang="en-US"/>
          </a:p>
        </p:txBody>
      </p:sp>
      <p:pic>
        <p:nvPicPr>
          <p:cNvPr id="1031" name="New picture"/>
          <p:cNvPicPr/>
          <p:nvPr/>
        </p:nvPicPr>
        <p:blipFill dpi="0">
          <a:blip r:embed="rId13"/>
          <a:stretch>
            <a:fillRect/>
          </a:stretch>
        </p:blipFill>
        <p:spPr>
          <a:xfrm rot="16200000">
            <a:off x="-11506200" y="10972800"/>
            <a:ext cx="14274800" cy="4368800"/>
          </a:xfrm>
          <a:prstGeom prst="rect">
            <a:avLst/>
          </a:prstGeom>
        </p:spPr>
      </p:pic>
      <p:pic>
        <p:nvPicPr>
          <p:cNvPr id="1032" name="New picture"/>
          <p:cNvPicPr/>
          <p:nvPr/>
        </p:nvPicPr>
        <p:blipFill dpi="0">
          <a:blip r:embed="rId13"/>
          <a:stretch>
            <a:fillRect/>
          </a:stretch>
        </p:blipFill>
        <p:spPr>
          <a:xfrm rot="5400000">
            <a:off x="41122600" y="10972800"/>
            <a:ext cx="14274800" cy="4368800"/>
          </a:xfrm>
          <a:prstGeom prst="rect">
            <a:avLst/>
          </a:prstGeom>
        </p:spPr>
      </p:pic>
      <p:pic>
        <p:nvPicPr>
          <p:cNvPr id="1033" name="New picture"/>
          <p:cNvPicPr/>
          <p:nvPr/>
        </p:nvPicPr>
        <p:blipFill dpi="0">
          <a:blip r:embed="rId14"/>
          <a:stretch>
            <a:fillRect/>
          </a:stretch>
        </p:blipFill>
        <p:spPr>
          <a:xfrm>
            <a:off x="6661150" y="22453600"/>
            <a:ext cx="30568900" cy="1549400"/>
          </a:xfrm>
          <a:prstGeom prst="rect">
            <a:avLst/>
          </a:prstGeom>
        </p:spPr>
      </p:pic>
      <p:sp>
        <p:nvSpPr>
          <p:cNvPr id="1034" name="New shape"/>
          <p:cNvSpPr/>
          <p:nvPr/>
        </p:nvSpPr>
        <p:spPr>
          <a:xfrm>
            <a:off x="6661150" y="230251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sunsetmaple  Size: 48x24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762375" rtl="0" eaLnBrk="0" fontAlgn="base" hangingPunct="0">
        <a:spcBef>
          <a:spcPct val="0"/>
        </a:spcBef>
        <a:spcAft>
          <a:spcPct val="0"/>
        </a:spcAft>
        <a:defRPr sz="18100">
          <a:solidFill>
            <a:schemeClr val="tx2"/>
          </a:solidFill>
          <a:latin typeface="+mj-lt"/>
          <a:ea typeface="+mj-ea"/>
          <a:cs typeface="+mj-cs"/>
        </a:defRPr>
      </a:lvl1pPr>
      <a:lvl2pPr algn="ctr" defTabSz="3762375" rtl="0" eaLnBrk="0" fontAlgn="base" hangingPunct="0">
        <a:spcBef>
          <a:spcPct val="0"/>
        </a:spcBef>
        <a:spcAft>
          <a:spcPct val="0"/>
        </a:spcAft>
        <a:defRPr sz="18100">
          <a:solidFill>
            <a:schemeClr val="tx2"/>
          </a:solidFill>
          <a:latin typeface="Arial" pitchFamily="34" charset="0"/>
        </a:defRPr>
      </a:lvl2pPr>
      <a:lvl3pPr algn="ctr" defTabSz="3762375" rtl="0" eaLnBrk="0" fontAlgn="base" hangingPunct="0">
        <a:spcBef>
          <a:spcPct val="0"/>
        </a:spcBef>
        <a:spcAft>
          <a:spcPct val="0"/>
        </a:spcAft>
        <a:defRPr sz="18100">
          <a:solidFill>
            <a:schemeClr val="tx2"/>
          </a:solidFill>
          <a:latin typeface="Arial" pitchFamily="34" charset="0"/>
        </a:defRPr>
      </a:lvl3pPr>
      <a:lvl4pPr algn="ctr" defTabSz="3762375" rtl="0" eaLnBrk="0" fontAlgn="base" hangingPunct="0">
        <a:spcBef>
          <a:spcPct val="0"/>
        </a:spcBef>
        <a:spcAft>
          <a:spcPct val="0"/>
        </a:spcAft>
        <a:defRPr sz="18100">
          <a:solidFill>
            <a:schemeClr val="tx2"/>
          </a:solidFill>
          <a:latin typeface="Arial" pitchFamily="34" charset="0"/>
        </a:defRPr>
      </a:lvl4pPr>
      <a:lvl5pPr algn="ctr" defTabSz="3762375" rtl="0" eaLnBrk="0" fontAlgn="base" hangingPunct="0">
        <a:spcBef>
          <a:spcPct val="0"/>
        </a:spcBef>
        <a:spcAft>
          <a:spcPct val="0"/>
        </a:spcAft>
        <a:defRPr sz="18100">
          <a:solidFill>
            <a:schemeClr val="tx2"/>
          </a:solidFill>
          <a:latin typeface="Arial" pitchFamily="34" charset="0"/>
        </a:defRPr>
      </a:lvl5pPr>
      <a:lvl6pPr marL="457200" algn="ctr" defTabSz="3762375" rtl="0" fontAlgn="base">
        <a:spcBef>
          <a:spcPct val="0"/>
        </a:spcBef>
        <a:spcAft>
          <a:spcPct val="0"/>
        </a:spcAft>
        <a:defRPr sz="18100">
          <a:solidFill>
            <a:schemeClr val="tx2"/>
          </a:solidFill>
          <a:latin typeface="Arial" pitchFamily="34" charset="0"/>
        </a:defRPr>
      </a:lvl6pPr>
      <a:lvl7pPr marL="914400" algn="ctr" defTabSz="3762375" rtl="0" fontAlgn="base">
        <a:spcBef>
          <a:spcPct val="0"/>
        </a:spcBef>
        <a:spcAft>
          <a:spcPct val="0"/>
        </a:spcAft>
        <a:defRPr sz="18100">
          <a:solidFill>
            <a:schemeClr val="tx2"/>
          </a:solidFill>
          <a:latin typeface="Arial" pitchFamily="34" charset="0"/>
        </a:defRPr>
      </a:lvl7pPr>
      <a:lvl8pPr marL="1371600" algn="ctr" defTabSz="3762375" rtl="0" fontAlgn="base">
        <a:spcBef>
          <a:spcPct val="0"/>
        </a:spcBef>
        <a:spcAft>
          <a:spcPct val="0"/>
        </a:spcAft>
        <a:defRPr sz="18100">
          <a:solidFill>
            <a:schemeClr val="tx2"/>
          </a:solidFill>
          <a:latin typeface="Arial" pitchFamily="34" charset="0"/>
        </a:defRPr>
      </a:lvl8pPr>
      <a:lvl9pPr marL="1828800" algn="ctr" defTabSz="3762375" rtl="0" fontAlgn="base">
        <a:spcBef>
          <a:spcPct val="0"/>
        </a:spcBef>
        <a:spcAft>
          <a:spcPct val="0"/>
        </a:spcAft>
        <a:defRPr sz="18100">
          <a:solidFill>
            <a:schemeClr val="tx2"/>
          </a:solidFill>
          <a:latin typeface="Arial" pitchFamily="34" charset="0"/>
        </a:defRPr>
      </a:lvl9pPr>
    </p:titleStyle>
    <p:bodyStyle>
      <a:defPPr>
        <a:defRPr kern="1200" smtId="4294967295"/>
      </a:defPPr>
      <a:lvl1pPr marL="1412875" indent="-1412875" algn="l" defTabSz="3762375" rtl="0" eaLnBrk="0" fontAlgn="base" hangingPunct="0">
        <a:spcBef>
          <a:spcPct val="20000"/>
        </a:spcBef>
        <a:spcAft>
          <a:spcPct val="0"/>
        </a:spcAft>
        <a:buChar char="•"/>
        <a:defRPr sz="13100">
          <a:solidFill>
            <a:schemeClr val="tx1"/>
          </a:solidFill>
          <a:latin typeface="+mn-lt"/>
          <a:ea typeface="+mn-ea"/>
          <a:cs typeface="+mn-cs"/>
        </a:defRPr>
      </a:lvl1pPr>
      <a:lvl2pPr marL="3055938" indent="-1174750" algn="l" defTabSz="3762375" rtl="0" eaLnBrk="0" fontAlgn="base" hangingPunct="0">
        <a:spcBef>
          <a:spcPct val="20000"/>
        </a:spcBef>
        <a:spcAft>
          <a:spcPct val="0"/>
        </a:spcAft>
        <a:buChar char="–"/>
        <a:defRPr sz="11500">
          <a:solidFill>
            <a:schemeClr val="tx1"/>
          </a:solidFill>
          <a:latin typeface="+mn-lt"/>
        </a:defRPr>
      </a:lvl2pPr>
      <a:lvl3pPr marL="4702175" indent="-939800" algn="l" defTabSz="3762375" rtl="0" eaLnBrk="0" fontAlgn="base" hangingPunct="0">
        <a:spcBef>
          <a:spcPct val="20000"/>
        </a:spcBef>
        <a:spcAft>
          <a:spcPct val="0"/>
        </a:spcAft>
        <a:buChar char="•"/>
        <a:defRPr sz="9800">
          <a:solidFill>
            <a:schemeClr val="tx1"/>
          </a:solidFill>
          <a:latin typeface="+mn-lt"/>
        </a:defRPr>
      </a:lvl3pPr>
      <a:lvl4pPr marL="6583363" indent="-941388" algn="l" defTabSz="3762375" rtl="0" eaLnBrk="0" fontAlgn="base" hangingPunct="0">
        <a:spcBef>
          <a:spcPct val="20000"/>
        </a:spcBef>
        <a:spcAft>
          <a:spcPct val="0"/>
        </a:spcAft>
        <a:buChar char="–"/>
        <a:defRPr sz="8200">
          <a:solidFill>
            <a:schemeClr val="tx1"/>
          </a:solidFill>
          <a:latin typeface="+mn-lt"/>
        </a:defRPr>
      </a:lvl4pPr>
      <a:lvl5pPr marL="8464550" indent="-941388" algn="l" defTabSz="3762375" rtl="0" eaLnBrk="0" fontAlgn="base" hangingPunct="0">
        <a:spcBef>
          <a:spcPct val="20000"/>
        </a:spcBef>
        <a:spcAft>
          <a:spcPct val="0"/>
        </a:spcAft>
        <a:buChar char="»"/>
        <a:defRPr sz="8200">
          <a:solidFill>
            <a:schemeClr val="tx1"/>
          </a:solidFill>
          <a:latin typeface="+mn-lt"/>
        </a:defRPr>
      </a:lvl5pPr>
      <a:lvl6pPr marL="8921750" indent="-941388" algn="l" defTabSz="3762375" rtl="0" fontAlgn="base">
        <a:spcBef>
          <a:spcPct val="20000"/>
        </a:spcBef>
        <a:spcAft>
          <a:spcPct val="0"/>
        </a:spcAft>
        <a:buChar char="»"/>
        <a:defRPr sz="8200">
          <a:solidFill>
            <a:schemeClr val="tx1"/>
          </a:solidFill>
          <a:latin typeface="+mn-lt"/>
        </a:defRPr>
      </a:lvl6pPr>
      <a:lvl7pPr marL="9378950" indent="-941388" algn="l" defTabSz="3762375" rtl="0" fontAlgn="base">
        <a:spcBef>
          <a:spcPct val="20000"/>
        </a:spcBef>
        <a:spcAft>
          <a:spcPct val="0"/>
        </a:spcAft>
        <a:buChar char="»"/>
        <a:defRPr sz="8200">
          <a:solidFill>
            <a:schemeClr val="tx1"/>
          </a:solidFill>
          <a:latin typeface="+mn-lt"/>
        </a:defRPr>
      </a:lvl7pPr>
      <a:lvl8pPr marL="9836150" indent="-941388" algn="l" defTabSz="3762375" rtl="0" fontAlgn="base">
        <a:spcBef>
          <a:spcPct val="20000"/>
        </a:spcBef>
        <a:spcAft>
          <a:spcPct val="0"/>
        </a:spcAft>
        <a:buChar char="»"/>
        <a:defRPr sz="8200">
          <a:solidFill>
            <a:schemeClr val="tx1"/>
          </a:solidFill>
          <a:latin typeface="+mn-lt"/>
        </a:defRPr>
      </a:lvl8pPr>
      <a:lvl9pPr marL="10293350" indent="-941388" algn="l" defTabSz="3762375" rtl="0" fontAlgn="base">
        <a:spcBef>
          <a:spcPct val="20000"/>
        </a:spcBef>
        <a:spcAft>
          <a:spcPct val="0"/>
        </a:spcAft>
        <a:buChar char="»"/>
        <a:defRPr sz="8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000">
              <a:schemeClr val="tx2"/>
            </a:gs>
            <a:gs pos="99000">
              <a:srgbClr val="FFFFCC"/>
            </a:gs>
          </a:gsLst>
          <a:lin ang="16200000" scaled="0"/>
        </a:gradFill>
        <a:effectLst/>
      </p:bgPr>
    </p:bg>
    <p:spTree>
      <p:nvGrpSpPr>
        <p:cNvPr id="1" name=""/>
        <p:cNvGrpSpPr/>
        <p:nvPr/>
      </p:nvGrpSpPr>
      <p:grpSpPr>
        <a:xfrm>
          <a:off x="0" y="0"/>
          <a:ext cx="0" cy="0"/>
          <a:chOff x="0" y="0"/>
          <a:chExt cx="0" cy="0"/>
        </a:xfrm>
      </p:grpSpPr>
      <p:sp>
        <p:nvSpPr>
          <p:cNvPr id="2050" name="Rectangle 19"/>
          <p:cNvSpPr>
            <a:spLocks noChangeArrowheads="1"/>
          </p:cNvSpPr>
          <p:nvPr/>
        </p:nvSpPr>
        <p:spPr bwMode="auto">
          <a:xfrm>
            <a:off x="-41563" y="13855"/>
            <a:ext cx="43891200" cy="3775363"/>
          </a:xfrm>
          <a:prstGeom prst="rect">
            <a:avLst/>
          </a:prstGeom>
          <a:gradFill>
            <a:gsLst>
              <a:gs pos="2000">
                <a:schemeClr val="tx2"/>
              </a:gs>
              <a:gs pos="100000">
                <a:srgbClr val="FFFFCC"/>
              </a:gs>
            </a:gsLst>
            <a:lin ang="5400000" scaled="0"/>
          </a:gradFill>
          <a:ln>
            <a:noFill/>
          </a:ln>
        </p:spPr>
        <p:txBody>
          <a:bodyPr lIns="115500" tIns="57750" rIns="115500" bIns="57750" anchor="ctr"/>
          <a:lstStyle>
            <a:defPPr>
              <a:defRPr kern="1200" smtId="4294967295"/>
            </a:defPPr>
          </a:lstStyle>
          <a:p>
            <a:pPr algn="ctr" defTabSz="3762375"/>
            <a:endParaRPr lang="en-US" sz="3200" i="1" dirty="0"/>
          </a:p>
        </p:txBody>
      </p:sp>
      <p:sp>
        <p:nvSpPr>
          <p:cNvPr id="2055" name="Rectangle 24"/>
          <p:cNvSpPr>
            <a:spLocks noChangeArrowheads="1"/>
          </p:cNvSpPr>
          <p:nvPr/>
        </p:nvSpPr>
        <p:spPr bwMode="auto">
          <a:xfrm>
            <a:off x="32702714" y="3813465"/>
            <a:ext cx="10800000" cy="1080000"/>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dirty="0">
                <a:solidFill>
                  <a:schemeClr val="bg1"/>
                </a:solidFill>
                <a:latin typeface="Swis721 BlkEx BT" panose="020B0907040502030204" pitchFamily="34" charset="0"/>
              </a:rPr>
              <a:t>Results</a:t>
            </a:r>
          </a:p>
        </p:txBody>
      </p:sp>
      <p:grpSp>
        <p:nvGrpSpPr>
          <p:cNvPr id="3" name="Group 2">
            <a:extLst>
              <a:ext uri="{FF2B5EF4-FFF2-40B4-BE49-F238E27FC236}">
                <a16:creationId xmlns:a16="http://schemas.microsoft.com/office/drawing/2014/main" id="{63B6BD5B-2DE2-41E4-AAAB-9E604AF193B6}"/>
              </a:ext>
            </a:extLst>
          </p:cNvPr>
          <p:cNvGrpSpPr/>
          <p:nvPr/>
        </p:nvGrpSpPr>
        <p:grpSpPr>
          <a:xfrm>
            <a:off x="522083" y="3775362"/>
            <a:ext cx="10822065" cy="4980556"/>
            <a:chOff x="522083" y="4317938"/>
            <a:chExt cx="10822065" cy="4849884"/>
          </a:xfrm>
        </p:grpSpPr>
        <p:sp>
          <p:nvSpPr>
            <p:cNvPr id="2051" name="Rectangle 20"/>
            <p:cNvSpPr>
              <a:spLocks noChangeArrowheads="1"/>
            </p:cNvSpPr>
            <p:nvPr/>
          </p:nvSpPr>
          <p:spPr bwMode="auto">
            <a:xfrm>
              <a:off x="544148" y="4317938"/>
              <a:ext cx="10800000" cy="1080000"/>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dirty="0">
                  <a:solidFill>
                    <a:schemeClr val="bg1"/>
                  </a:solidFill>
                  <a:latin typeface="Swis721 BlkEx BT" panose="020B0907040502030204" pitchFamily="34" charset="0"/>
                </a:rPr>
                <a:t>Introduction</a:t>
              </a:r>
            </a:p>
          </p:txBody>
        </p:sp>
        <p:sp>
          <p:nvSpPr>
            <p:cNvPr id="2057" name="Text Box 32"/>
            <p:cNvSpPr txBox="1">
              <a:spLocks noChangeArrowheads="1"/>
            </p:cNvSpPr>
            <p:nvPr/>
          </p:nvSpPr>
          <p:spPr bwMode="auto">
            <a:xfrm>
              <a:off x="522083" y="5457834"/>
              <a:ext cx="10800000" cy="3709988"/>
            </a:xfrm>
            <a:prstGeom prst="rect">
              <a:avLst/>
            </a:prstGeom>
            <a:solidFill>
              <a:schemeClr val="bg1"/>
            </a:solidFill>
            <a:ln>
              <a:noFill/>
            </a:ln>
            <a:extLst/>
          </p:spPr>
          <p:txBody>
            <a:bodyPr wrap="square" lIns="115500" tIns="57750" rIns="115500" bIns="57750">
              <a:spAutoFit/>
            </a:bodyPr>
            <a:lstStyle>
              <a:defPPr>
                <a:defRPr kern="1200" smtId="4294967295"/>
              </a:defPPr>
              <a:lvl1pPr defTabSz="3762375" eaLnBrk="0" hangingPunct="0">
                <a:defRPr sz="2600">
                  <a:solidFill>
                    <a:schemeClr val="tx1"/>
                  </a:solidFill>
                  <a:latin typeface="Arial"/>
                </a:defRPr>
              </a:lvl1pPr>
              <a:lvl2pPr marL="742950" indent="-285750" defTabSz="3762375" eaLnBrk="0" hangingPunct="0">
                <a:defRPr sz="2600">
                  <a:solidFill>
                    <a:schemeClr val="tx1"/>
                  </a:solidFill>
                  <a:latin typeface="Arial"/>
                </a:defRPr>
              </a:lvl2pPr>
              <a:lvl3pPr marL="1143000" indent="-228600" defTabSz="3762375" eaLnBrk="0" hangingPunct="0">
                <a:defRPr sz="2600">
                  <a:solidFill>
                    <a:schemeClr val="tx1"/>
                  </a:solidFill>
                  <a:latin typeface="Arial"/>
                </a:defRPr>
              </a:lvl3pPr>
              <a:lvl4pPr marL="1600200" indent="-228600" defTabSz="3762375" eaLnBrk="0" hangingPunct="0">
                <a:defRPr sz="2600">
                  <a:solidFill>
                    <a:schemeClr val="tx1"/>
                  </a:solidFill>
                  <a:latin typeface="Arial"/>
                </a:defRPr>
              </a:lvl4pPr>
              <a:lvl5pPr marL="2057400" indent="-228600" defTabSz="3762375" eaLnBrk="0" hangingPunct="0">
                <a:defRPr sz="2600">
                  <a:solidFill>
                    <a:schemeClr val="tx1"/>
                  </a:solidFill>
                  <a:latin typeface="Arial"/>
                </a:defRPr>
              </a:lvl5pPr>
              <a:lvl6pPr marL="2514600" indent="-228600" defTabSz="3762375" eaLnBrk="0" fontAlgn="base" hangingPunct="0">
                <a:spcBef>
                  <a:spcPct val="0"/>
                </a:spcBef>
                <a:spcAft>
                  <a:spcPct val="0"/>
                </a:spcAft>
                <a:defRPr sz="2600">
                  <a:solidFill>
                    <a:schemeClr val="tx1"/>
                  </a:solidFill>
                  <a:latin typeface="Arial"/>
                </a:defRPr>
              </a:lvl6pPr>
              <a:lvl7pPr marL="2971800" indent="-228600" defTabSz="3762375" eaLnBrk="0" fontAlgn="base" hangingPunct="0">
                <a:spcBef>
                  <a:spcPct val="0"/>
                </a:spcBef>
                <a:spcAft>
                  <a:spcPct val="0"/>
                </a:spcAft>
                <a:defRPr sz="2600">
                  <a:solidFill>
                    <a:schemeClr val="tx1"/>
                  </a:solidFill>
                  <a:latin typeface="Arial"/>
                </a:defRPr>
              </a:lvl7pPr>
              <a:lvl8pPr marL="3429000" indent="-228600" defTabSz="3762375" eaLnBrk="0" fontAlgn="base" hangingPunct="0">
                <a:spcBef>
                  <a:spcPct val="0"/>
                </a:spcBef>
                <a:spcAft>
                  <a:spcPct val="0"/>
                </a:spcAft>
                <a:defRPr sz="2600">
                  <a:solidFill>
                    <a:schemeClr val="tx1"/>
                  </a:solidFill>
                  <a:latin typeface="Arial"/>
                </a:defRPr>
              </a:lvl8pPr>
              <a:lvl9pPr marL="3886200" indent="-228600" defTabSz="3762375" eaLnBrk="0" fontAlgn="base" hangingPunct="0">
                <a:spcBef>
                  <a:spcPct val="0"/>
                </a:spcBef>
                <a:spcAft>
                  <a:spcPct val="0"/>
                </a:spcAft>
                <a:defRPr sz="2600">
                  <a:solidFill>
                    <a:schemeClr val="tx1"/>
                  </a:solidFill>
                  <a:latin typeface="Arial"/>
                </a:defRPr>
              </a:lvl9pPr>
            </a:lstStyle>
            <a:p>
              <a:pPr algn="just" eaLnBrk="1" hangingPunct="1">
                <a:spcBef>
                  <a:spcPct val="50000"/>
                </a:spcBef>
              </a:pPr>
              <a:r>
                <a:rPr lang="en-CA" sz="2000" dirty="0">
                  <a:latin typeface="Times New Roman" panose="02020603050405020304" pitchFamily="18" charset="0"/>
                  <a:ea typeface="Times New Roman" panose="02020603050405020304" pitchFamily="18" charset="0"/>
                  <a:cs typeface="Times New Roman" panose="02020603050405020304" pitchFamily="18" charset="0"/>
                </a:rPr>
                <a:t>The increasing availability of </a:t>
              </a:r>
              <a:r>
                <a:rPr lang="en-CA"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aerial images </a:t>
              </a:r>
              <a:r>
                <a:rPr lang="en-CA" sz="2000" dirty="0">
                  <a:latin typeface="Times New Roman" panose="02020603050405020304" pitchFamily="18" charset="0"/>
                  <a:ea typeface="Times New Roman" panose="02020603050405020304" pitchFamily="18" charset="0"/>
                  <a:cs typeface="Times New Roman" panose="02020603050405020304" pitchFamily="18" charset="0"/>
                </a:rPr>
                <a:t>provides abundant global and local remote sensing information about the structure on the surface of our planet, benefiting applications in a wide range of areas including urban planning, crop and forest management, disaster relief, climate modeling and so on. However, it also raises new challenges for the problems like </a:t>
              </a:r>
              <a:r>
                <a:rPr lang="en-CA"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semantic segmentation</a:t>
              </a:r>
              <a:r>
                <a:rPr lang="en-CA" sz="2000" dirty="0">
                  <a:latin typeface="Times New Roman" panose="02020603050405020304" pitchFamily="18" charset="0"/>
                  <a:ea typeface="Times New Roman" panose="02020603050405020304" pitchFamily="18" charset="0"/>
                  <a:cs typeface="Times New Roman" panose="02020603050405020304" pitchFamily="18" charset="0"/>
                </a:rPr>
                <a:t>, which consists in the assignment of a class label information to every pixel in an image. At present, much of the information extraction is still performed by human experts, making the process slow, costly, and error prone.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While </a:t>
              </a:r>
              <a:r>
                <a:rPr 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deep neural networks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have achieved significant advances in the semantic segmentation of high-resolution images</a:t>
              </a:r>
              <a:r>
                <a:rPr lang="en-CA" sz="2000" dirty="0">
                  <a:latin typeface="Times New Roman" panose="02020603050405020304" pitchFamily="18" charset="0"/>
                  <a:ea typeface="Times New Roman" panose="02020603050405020304" pitchFamily="18" charset="0"/>
                  <a:cs typeface="Times New Roman" panose="02020603050405020304" pitchFamily="18" charset="0"/>
                </a:rPr>
                <a:t>, we introduce the use of deep learning methods to produce </a:t>
              </a:r>
              <a:r>
                <a:rPr lang="en-CA"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automatic, efficient and accurate</a:t>
              </a:r>
              <a:r>
                <a:rPr lang="en-CA" sz="2000" dirty="0">
                  <a:latin typeface="Times New Roman" panose="02020603050405020304" pitchFamily="18" charset="0"/>
                  <a:ea typeface="Times New Roman" panose="02020603050405020304" pitchFamily="18" charset="0"/>
                  <a:cs typeface="Times New Roman" panose="02020603050405020304" pitchFamily="18" charset="0"/>
                </a:rPr>
                <a:t> aerial image labeling result, particularly for the </a:t>
              </a:r>
              <a:r>
                <a:rPr lang="en-CA"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building extraction</a:t>
              </a:r>
              <a:r>
                <a:rPr lang="en-CA" sz="2000" dirty="0">
                  <a:latin typeface="Times New Roman" panose="02020603050405020304" pitchFamily="18" charset="0"/>
                  <a:ea typeface="Times New Roman" panose="02020603050405020304" pitchFamily="18" charset="0"/>
                  <a:cs typeface="Times New Roman" panose="02020603050405020304" pitchFamily="18" charset="0"/>
                </a:rPr>
                <a:t>. We show how deep neural networks implemented on modern GPUs can be used to efficiently learn highly discriminative image features and evaluate our architecture on large building detection datasets and indicate that it works reliably under a wide variety of conditions.</a:t>
              </a:r>
            </a:p>
          </p:txBody>
        </p:sp>
      </p:grpSp>
      <p:pic>
        <p:nvPicPr>
          <p:cNvPr id="19" name="Picture 18">
            <a:extLst>
              <a:ext uri="{FF2B5EF4-FFF2-40B4-BE49-F238E27FC236}">
                <a16:creationId xmlns:a16="http://schemas.microsoft.com/office/drawing/2014/main" id="{28B0BEDD-7D56-4929-9331-DDD125C08196}"/>
              </a:ext>
            </a:extLst>
          </p:cNvPr>
          <p:cNvPicPr>
            <a:picLocks noChangeAspect="1"/>
          </p:cNvPicPr>
          <p:nvPr/>
        </p:nvPicPr>
        <p:blipFill>
          <a:blip r:embed="rId2"/>
          <a:stretch>
            <a:fillRect/>
          </a:stretch>
        </p:blipFill>
        <p:spPr>
          <a:xfrm>
            <a:off x="38552893" y="-12514"/>
            <a:ext cx="4905967" cy="3761507"/>
          </a:xfrm>
          <a:prstGeom prst="rect">
            <a:avLst/>
          </a:prstGeom>
        </p:spPr>
      </p:pic>
      <p:pic>
        <p:nvPicPr>
          <p:cNvPr id="20" name="Picture 19">
            <a:extLst>
              <a:ext uri="{FF2B5EF4-FFF2-40B4-BE49-F238E27FC236}">
                <a16:creationId xmlns:a16="http://schemas.microsoft.com/office/drawing/2014/main" id="{B75CD3F5-1B9C-4AF4-9401-4D67A38A034E}"/>
              </a:ext>
            </a:extLst>
          </p:cNvPr>
          <p:cNvPicPr>
            <a:picLocks noChangeAspect="1"/>
          </p:cNvPicPr>
          <p:nvPr/>
        </p:nvPicPr>
        <p:blipFill rotWithShape="1">
          <a:blip r:embed="rId3"/>
          <a:srcRect l="53790" t="10753" b="6604"/>
          <a:stretch/>
        </p:blipFill>
        <p:spPr>
          <a:xfrm>
            <a:off x="3680781" y="923883"/>
            <a:ext cx="5036670" cy="2003715"/>
          </a:xfrm>
          <a:prstGeom prst="rect">
            <a:avLst/>
          </a:prstGeom>
        </p:spPr>
      </p:pic>
      <p:pic>
        <p:nvPicPr>
          <p:cNvPr id="21" name="Picture 20">
            <a:extLst>
              <a:ext uri="{FF2B5EF4-FFF2-40B4-BE49-F238E27FC236}">
                <a16:creationId xmlns:a16="http://schemas.microsoft.com/office/drawing/2014/main" id="{7895829B-942E-440A-A2B1-A5F6361903C2}"/>
              </a:ext>
            </a:extLst>
          </p:cNvPr>
          <p:cNvPicPr>
            <a:picLocks noChangeAspect="1"/>
          </p:cNvPicPr>
          <p:nvPr/>
        </p:nvPicPr>
        <p:blipFill>
          <a:blip r:embed="rId4"/>
          <a:stretch>
            <a:fillRect/>
          </a:stretch>
        </p:blipFill>
        <p:spPr>
          <a:xfrm>
            <a:off x="470501" y="-2070"/>
            <a:ext cx="3313285" cy="3921307"/>
          </a:xfrm>
          <a:prstGeom prst="rect">
            <a:avLst/>
          </a:prstGeom>
        </p:spPr>
      </p:pic>
      <p:pic>
        <p:nvPicPr>
          <p:cNvPr id="22" name="Picture 2" descr="Image result for NSERC CRSNG">
            <a:extLst>
              <a:ext uri="{FF2B5EF4-FFF2-40B4-BE49-F238E27FC236}">
                <a16:creationId xmlns:a16="http://schemas.microsoft.com/office/drawing/2014/main" id="{33EDFB2F-D38F-48E5-BE9A-C2C378D5F2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85200" y="955145"/>
            <a:ext cx="4522605" cy="20037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A91812-C1EE-4353-A84A-A031CBC10E01}"/>
              </a:ext>
            </a:extLst>
          </p:cNvPr>
          <p:cNvSpPr txBox="1"/>
          <p:nvPr/>
        </p:nvSpPr>
        <p:spPr>
          <a:xfrm>
            <a:off x="11782726" y="-2070"/>
            <a:ext cx="20193000" cy="3456000"/>
          </a:xfrm>
          <a:prstGeom prst="rect">
            <a:avLst/>
          </a:prstGeom>
          <a:noFill/>
        </p:spPr>
        <p:txBody>
          <a:bodyPr wrap="square" rtlCol="0">
            <a:spAutoFit/>
          </a:bodyPr>
          <a:lstStyle/>
          <a:p>
            <a:pPr algn="ctr">
              <a:lnSpc>
                <a:spcPct val="150000"/>
              </a:lnSpc>
              <a:spcBef>
                <a:spcPts val="600"/>
              </a:spcBef>
              <a:spcAft>
                <a:spcPts val="0"/>
              </a:spcAft>
            </a:pPr>
            <a:r>
              <a:rPr lang="en-CA" sz="6600" b="1" kern="2200" dirty="0">
                <a:latin typeface="Times New Roman" panose="02020603050405020304" pitchFamily="18" charset="0"/>
                <a:ea typeface="Times New Roman" panose="02020603050405020304" pitchFamily="18" charset="0"/>
              </a:rPr>
              <a:t>Automatic Building Segmentation from Aerial Images</a:t>
            </a:r>
          </a:p>
          <a:p>
            <a:pPr algn="ctr">
              <a:spcBef>
                <a:spcPts val="0"/>
              </a:spcBef>
              <a:spcAft>
                <a:spcPts val="0"/>
              </a:spcAft>
            </a:pPr>
            <a:r>
              <a:rPr lang="en-CA" sz="6600" b="1" kern="2200" dirty="0">
                <a:latin typeface="Times New Roman" panose="02020603050405020304" pitchFamily="18" charset="0"/>
                <a:ea typeface="Times New Roman" panose="02020603050405020304" pitchFamily="18" charset="0"/>
              </a:rPr>
              <a:t> based on Deep Neural Network</a:t>
            </a:r>
          </a:p>
          <a:p>
            <a:pPr algn="ctr"/>
            <a:r>
              <a:rPr lang="en-US" i="1" dirty="0"/>
              <a:t>Kang Zhao, Jungwon Kang, Gunho Sohn</a:t>
            </a:r>
            <a:endParaRPr lang="en-CA" dirty="0"/>
          </a:p>
          <a:p>
            <a:pPr algn="ctr"/>
            <a:r>
              <a:rPr lang="en-US" i="1" dirty="0"/>
              <a:t>Department of Earth and Space Science Engineering </a:t>
            </a:r>
            <a:endParaRPr lang="en-CA" dirty="0"/>
          </a:p>
          <a:p>
            <a:pPr algn="ctr"/>
            <a:r>
              <a:rPr lang="en-US" i="1" dirty="0"/>
              <a:t>York University</a:t>
            </a:r>
          </a:p>
          <a:p>
            <a:pPr algn="ctr">
              <a:spcBef>
                <a:spcPts val="0"/>
              </a:spcBef>
              <a:spcAft>
                <a:spcPts val="0"/>
              </a:spcAft>
            </a:pPr>
            <a:endParaRPr lang="en-CA" sz="6600" b="1" kern="2200" dirty="0">
              <a:effectLst/>
              <a:latin typeface="Times New Roman" panose="02020603050405020304" pitchFamily="18" charset="0"/>
              <a:ea typeface="Times New Roman" panose="02020603050405020304" pitchFamily="18" charset="0"/>
            </a:endParaRPr>
          </a:p>
        </p:txBody>
      </p:sp>
      <p:grpSp>
        <p:nvGrpSpPr>
          <p:cNvPr id="18" name="Group 17">
            <a:extLst>
              <a:ext uri="{FF2B5EF4-FFF2-40B4-BE49-F238E27FC236}">
                <a16:creationId xmlns:a16="http://schemas.microsoft.com/office/drawing/2014/main" id="{DBAC2026-ECFE-4109-960D-A0ED7BDD632C}"/>
              </a:ext>
            </a:extLst>
          </p:cNvPr>
          <p:cNvGrpSpPr/>
          <p:nvPr/>
        </p:nvGrpSpPr>
        <p:grpSpPr>
          <a:xfrm>
            <a:off x="12168492" y="3813465"/>
            <a:ext cx="19807234" cy="9292935"/>
            <a:chOff x="11166190" y="3845648"/>
            <a:chExt cx="17991351" cy="11067456"/>
          </a:xfrm>
        </p:grpSpPr>
        <p:sp>
          <p:nvSpPr>
            <p:cNvPr id="2054" name="Rectangle 23"/>
            <p:cNvSpPr>
              <a:spLocks noChangeArrowheads="1"/>
            </p:cNvSpPr>
            <p:nvPr/>
          </p:nvSpPr>
          <p:spPr bwMode="auto">
            <a:xfrm>
              <a:off x="11166190" y="3845648"/>
              <a:ext cx="17972515" cy="1324647"/>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dirty="0">
                  <a:solidFill>
                    <a:schemeClr val="bg1"/>
                  </a:solidFill>
                  <a:latin typeface="Swis721 BlkEx BT" panose="020B0907040502030204" pitchFamily="34" charset="0"/>
                </a:rPr>
                <a:t>Methods</a:t>
              </a:r>
            </a:p>
          </p:txBody>
        </p:sp>
        <p:grpSp>
          <p:nvGrpSpPr>
            <p:cNvPr id="14" name="Group 13">
              <a:extLst>
                <a:ext uri="{FF2B5EF4-FFF2-40B4-BE49-F238E27FC236}">
                  <a16:creationId xmlns:a16="http://schemas.microsoft.com/office/drawing/2014/main" id="{EFEEC47B-8C1A-4512-914F-20644AF3204A}"/>
                </a:ext>
              </a:extLst>
            </p:cNvPr>
            <p:cNvGrpSpPr/>
            <p:nvPr/>
          </p:nvGrpSpPr>
          <p:grpSpPr>
            <a:xfrm>
              <a:off x="11166190" y="5220957"/>
              <a:ext cx="17991351" cy="9692147"/>
              <a:chOff x="11068467" y="4242024"/>
              <a:chExt cx="20128838" cy="11749603"/>
            </a:xfrm>
          </p:grpSpPr>
          <p:pic>
            <p:nvPicPr>
              <p:cNvPr id="10" name="Picture 9">
                <a:extLst>
                  <a:ext uri="{FF2B5EF4-FFF2-40B4-BE49-F238E27FC236}">
                    <a16:creationId xmlns:a16="http://schemas.microsoft.com/office/drawing/2014/main" id="{C429EF15-E59C-4AF9-90DD-C48DC2C83D2F}"/>
                  </a:ext>
                </a:extLst>
              </p:cNvPr>
              <p:cNvPicPr>
                <a:picLocks noChangeAspect="1"/>
              </p:cNvPicPr>
              <p:nvPr/>
            </p:nvPicPr>
            <p:blipFill>
              <a:blip r:embed="rId6"/>
              <a:stretch>
                <a:fillRect/>
              </a:stretch>
            </p:blipFill>
            <p:spPr>
              <a:xfrm>
                <a:off x="18548105" y="10245268"/>
                <a:ext cx="12649200" cy="5746359"/>
              </a:xfrm>
              <a:prstGeom prst="rect">
                <a:avLst/>
              </a:prstGeom>
            </p:spPr>
          </p:pic>
          <p:pic>
            <p:nvPicPr>
              <p:cNvPr id="12" name="Picture 11">
                <a:extLst>
                  <a:ext uri="{FF2B5EF4-FFF2-40B4-BE49-F238E27FC236}">
                    <a16:creationId xmlns:a16="http://schemas.microsoft.com/office/drawing/2014/main" id="{F78068B5-2117-4536-AA62-D3A30A710627}"/>
                  </a:ext>
                </a:extLst>
              </p:cNvPr>
              <p:cNvPicPr>
                <a:picLocks noChangeAspect="1"/>
              </p:cNvPicPr>
              <p:nvPr/>
            </p:nvPicPr>
            <p:blipFill>
              <a:blip r:embed="rId7"/>
              <a:stretch>
                <a:fillRect/>
              </a:stretch>
            </p:blipFill>
            <p:spPr>
              <a:xfrm>
                <a:off x="11068467" y="4277431"/>
                <a:ext cx="7372256" cy="11714196"/>
              </a:xfrm>
              <a:prstGeom prst="rect">
                <a:avLst/>
              </a:prstGeom>
            </p:spPr>
          </p:pic>
          <p:pic>
            <p:nvPicPr>
              <p:cNvPr id="13" name="Picture 12">
                <a:extLst>
                  <a:ext uri="{FF2B5EF4-FFF2-40B4-BE49-F238E27FC236}">
                    <a16:creationId xmlns:a16="http://schemas.microsoft.com/office/drawing/2014/main" id="{447E195C-BE0A-41A9-AF39-FD7D74ECF182}"/>
                  </a:ext>
                </a:extLst>
              </p:cNvPr>
              <p:cNvPicPr>
                <a:picLocks noChangeAspect="1"/>
              </p:cNvPicPr>
              <p:nvPr/>
            </p:nvPicPr>
            <p:blipFill>
              <a:blip r:embed="rId8"/>
              <a:stretch>
                <a:fillRect/>
              </a:stretch>
            </p:blipFill>
            <p:spPr>
              <a:xfrm>
                <a:off x="18548106" y="4242024"/>
                <a:ext cx="12649199" cy="5840023"/>
              </a:xfrm>
              <a:prstGeom prst="rect">
                <a:avLst/>
              </a:prstGeom>
            </p:spPr>
          </p:pic>
        </p:grpSp>
        <p:sp>
          <p:nvSpPr>
            <p:cNvPr id="41" name="Rectangle 40">
              <a:extLst>
                <a:ext uri="{FF2B5EF4-FFF2-40B4-BE49-F238E27FC236}">
                  <a16:creationId xmlns:a16="http://schemas.microsoft.com/office/drawing/2014/main" id="{9F8BE9CB-F79E-4E9F-93CA-74394237D89D}"/>
                </a:ext>
              </a:extLst>
            </p:cNvPr>
            <p:cNvSpPr/>
            <p:nvPr/>
          </p:nvSpPr>
          <p:spPr>
            <a:xfrm>
              <a:off x="11166190" y="5220957"/>
              <a:ext cx="721010" cy="707886"/>
            </a:xfrm>
            <a:prstGeom prst="rect">
              <a:avLst/>
            </a:prstGeom>
            <a:solidFill>
              <a:srgbClr val="FF0000"/>
            </a:solid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Arial Rounded MT Bold" panose="020F0704030504030204" pitchFamily="34" charset="0"/>
                </a:rPr>
                <a:t>A</a:t>
              </a:r>
              <a:endParaRPr lang="en-US" sz="40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2" name="Rectangle 41">
              <a:extLst>
                <a:ext uri="{FF2B5EF4-FFF2-40B4-BE49-F238E27FC236}">
                  <a16:creationId xmlns:a16="http://schemas.microsoft.com/office/drawing/2014/main" id="{5E5044BF-7CD5-48F0-A2E1-24DB76FA59CB}"/>
                </a:ext>
              </a:extLst>
            </p:cNvPr>
            <p:cNvSpPr/>
            <p:nvPr/>
          </p:nvSpPr>
          <p:spPr>
            <a:xfrm>
              <a:off x="17851563" y="5220957"/>
              <a:ext cx="721010" cy="707886"/>
            </a:xfrm>
            <a:prstGeom prst="rect">
              <a:avLst/>
            </a:prstGeom>
            <a:solidFill>
              <a:srgbClr val="FF0000"/>
            </a:solid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Arial Rounded MT Bold" panose="020F0704030504030204" pitchFamily="34" charset="0"/>
                </a:rPr>
                <a:t>B</a:t>
              </a:r>
              <a:endParaRPr lang="en-US" sz="40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3" name="Rectangle 42">
              <a:extLst>
                <a:ext uri="{FF2B5EF4-FFF2-40B4-BE49-F238E27FC236}">
                  <a16:creationId xmlns:a16="http://schemas.microsoft.com/office/drawing/2014/main" id="{5EB03C0A-6681-4D5C-B53D-B4C3FB8D1778}"/>
                </a:ext>
              </a:extLst>
            </p:cNvPr>
            <p:cNvSpPr/>
            <p:nvPr/>
          </p:nvSpPr>
          <p:spPr>
            <a:xfrm>
              <a:off x="17851563" y="10172982"/>
              <a:ext cx="721010" cy="707886"/>
            </a:xfrm>
            <a:prstGeom prst="rect">
              <a:avLst/>
            </a:prstGeom>
            <a:solidFill>
              <a:srgbClr val="FF0000"/>
            </a:solid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C</a:t>
              </a:r>
            </a:p>
          </p:txBody>
        </p:sp>
      </p:grpSp>
      <p:grpSp>
        <p:nvGrpSpPr>
          <p:cNvPr id="33" name="Group 32">
            <a:extLst>
              <a:ext uri="{FF2B5EF4-FFF2-40B4-BE49-F238E27FC236}">
                <a16:creationId xmlns:a16="http://schemas.microsoft.com/office/drawing/2014/main" id="{D8332669-DB68-4335-8EB1-246B7CAC6A73}"/>
              </a:ext>
            </a:extLst>
          </p:cNvPr>
          <p:cNvGrpSpPr/>
          <p:nvPr/>
        </p:nvGrpSpPr>
        <p:grpSpPr>
          <a:xfrm>
            <a:off x="12155789" y="13221026"/>
            <a:ext cx="19786500" cy="8469733"/>
            <a:chOff x="12131591" y="13045394"/>
            <a:chExt cx="19786500" cy="8469733"/>
          </a:xfrm>
        </p:grpSpPr>
        <p:sp>
          <p:nvSpPr>
            <p:cNvPr id="23" name="TextBox 22">
              <a:extLst>
                <a:ext uri="{FF2B5EF4-FFF2-40B4-BE49-F238E27FC236}">
                  <a16:creationId xmlns:a16="http://schemas.microsoft.com/office/drawing/2014/main" id="{4CD04695-6F19-43F4-9F4D-9F56F365321E}"/>
                </a:ext>
              </a:extLst>
            </p:cNvPr>
            <p:cNvSpPr txBox="1"/>
            <p:nvPr/>
          </p:nvSpPr>
          <p:spPr>
            <a:xfrm>
              <a:off x="12131594" y="13045394"/>
              <a:ext cx="19786497" cy="1323439"/>
            </a:xfrm>
            <a:prstGeom prst="rect">
              <a:avLst/>
            </a:prstGeom>
            <a:solidFill>
              <a:schemeClr val="bg1"/>
            </a:solid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An artificial neural network is a system of interconnected neurons that pass messages to each other. As a special form of artificial neural network, </a:t>
              </a:r>
              <a:r>
                <a:rPr lang="en-US" sz="2000" dirty="0">
                  <a:solidFill>
                    <a:srgbClr val="FF0000"/>
                  </a:solidFill>
                  <a:latin typeface="Times New Roman" panose="02020603050405020304" pitchFamily="18" charset="0"/>
                  <a:cs typeface="Times New Roman" panose="02020603050405020304" pitchFamily="18" charset="0"/>
                </a:rPr>
                <a:t>convolutional neural networks (CNNs)</a:t>
              </a:r>
              <a:r>
                <a:rPr lang="en-US" sz="2000" dirty="0">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playing huge and significant role in the image analysis community. For our segmentation purpose, especially to solve the aforementioned </a:t>
              </a:r>
              <a:r>
                <a:rPr lang="en-US" sz="2000" dirty="0">
                  <a:solidFill>
                    <a:srgbClr val="FF0000"/>
                  </a:solidFill>
                  <a:latin typeface="Times New Roman" panose="02020603050405020304" pitchFamily="18" charset="0"/>
                  <a:cs typeface="Times New Roman" panose="02020603050405020304" pitchFamily="18" charset="0"/>
                </a:rPr>
                <a:t>r</a:t>
              </a:r>
              <a:r>
                <a:rPr lang="en-US" altLang="zh-CN" sz="2000" dirty="0">
                  <a:solidFill>
                    <a:srgbClr val="FF0000"/>
                  </a:solidFill>
                  <a:latin typeface="Times New Roman" panose="02020603050405020304" pitchFamily="18" charset="0"/>
                  <a:cs typeface="Times New Roman" panose="02020603050405020304" pitchFamily="18" charset="0"/>
                </a:rPr>
                <a:t>ecognition and localization trade-off</a:t>
              </a:r>
              <a:r>
                <a:rPr lang="en-US" altLang="zh-CN" sz="2000" dirty="0">
                  <a:latin typeface="Times New Roman" panose="02020603050405020304" pitchFamily="18" charset="0"/>
                  <a:cs typeface="Times New Roman" panose="02020603050405020304" pitchFamily="18" charset="0"/>
                </a:rPr>
                <a:t>, 3 </a:t>
              </a:r>
              <a:r>
                <a:rPr lang="en-US" sz="2000" dirty="0">
                  <a:latin typeface="Times New Roman" panose="02020603050405020304" pitchFamily="18" charset="0"/>
                  <a:cs typeface="Times New Roman" panose="02020603050405020304" pitchFamily="18" charset="0"/>
                </a:rPr>
                <a:t>CNN architectures are investigated (in the figures above):</a:t>
              </a:r>
            </a:p>
            <a:p>
              <a:pPr algn="just"/>
              <a:endParaRPr lang="en-US" sz="2000" dirty="0">
                <a:latin typeface="Times New Roman" panose="02020603050405020304" pitchFamily="18" charset="0"/>
                <a:cs typeface="Times New Roman" panose="02020603050405020304" pitchFamily="18" charset="0"/>
              </a:endParaRPr>
            </a:p>
          </p:txBody>
        </p:sp>
        <p:grpSp>
          <p:nvGrpSpPr>
            <p:cNvPr id="2066" name="Group 2065">
              <a:extLst>
                <a:ext uri="{FF2B5EF4-FFF2-40B4-BE49-F238E27FC236}">
                  <a16:creationId xmlns:a16="http://schemas.microsoft.com/office/drawing/2014/main" id="{3290D5FA-1B49-4499-9F13-854AB5410EF7}"/>
                </a:ext>
              </a:extLst>
            </p:cNvPr>
            <p:cNvGrpSpPr/>
            <p:nvPr/>
          </p:nvGrpSpPr>
          <p:grpSpPr>
            <a:xfrm>
              <a:off x="12131591" y="14214602"/>
              <a:ext cx="19786500" cy="7300525"/>
              <a:chOff x="12131591" y="13753280"/>
              <a:chExt cx="19786500" cy="7300525"/>
            </a:xfrm>
          </p:grpSpPr>
          <p:sp>
            <p:nvSpPr>
              <p:cNvPr id="26" name="TextBox 25">
                <a:extLst>
                  <a:ext uri="{FF2B5EF4-FFF2-40B4-BE49-F238E27FC236}">
                    <a16:creationId xmlns:a16="http://schemas.microsoft.com/office/drawing/2014/main" id="{B112EBBB-6C52-4F70-BAFE-7FA20C146CFE}"/>
                  </a:ext>
                </a:extLst>
              </p:cNvPr>
              <p:cNvSpPr txBox="1"/>
              <p:nvPr/>
            </p:nvSpPr>
            <p:spPr>
              <a:xfrm>
                <a:off x="12131593" y="13753280"/>
                <a:ext cx="19786497" cy="1631216"/>
              </a:xfrm>
              <a:prstGeom prst="rect">
                <a:avLst/>
              </a:prstGeom>
              <a:solidFill>
                <a:srgbClr val="DCDFE6"/>
              </a:solidFill>
            </p:spPr>
            <p:txBody>
              <a:bodyPr wrap="square" rtlCol="0">
                <a:spAutoFit/>
              </a:bodyPr>
              <a:lstStyle/>
              <a:p>
                <a:pPr lvl="0"/>
                <a:r>
                  <a:rPr lang="en-CA" sz="2000" dirty="0">
                    <a:latin typeface="Times New Roman" panose="02020603050405020304" pitchFamily="18" charset="0"/>
                    <a:cs typeface="Times New Roman" panose="02020603050405020304" pitchFamily="18" charset="0"/>
                  </a:rPr>
                  <a:t>A. </a:t>
                </a:r>
                <a:r>
                  <a:rPr lang="en-CA" sz="2000" dirty="0">
                    <a:solidFill>
                      <a:srgbClr val="FF0000"/>
                    </a:solidFill>
                    <a:latin typeface="Times New Roman" panose="02020603050405020304" pitchFamily="18" charset="0"/>
                    <a:cs typeface="Times New Roman" panose="02020603050405020304" pitchFamily="18" charset="0"/>
                  </a:rPr>
                  <a:t>Multi-layer Perceptron (</a:t>
                </a:r>
                <a:r>
                  <a:rPr lang="en-CA" sz="2000" b="1" dirty="0">
                    <a:solidFill>
                      <a:srgbClr val="FF0000"/>
                    </a:solidFill>
                    <a:latin typeface="Times New Roman" panose="02020603050405020304" pitchFamily="18" charset="0"/>
                    <a:cs typeface="Times New Roman" panose="02020603050405020304" pitchFamily="18" charset="0"/>
                  </a:rPr>
                  <a:t>MLP</a:t>
                </a:r>
                <a:r>
                  <a:rPr lang="en-CA"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Intermediate features are extracted from the network and treated equally, creating a pool of features that emanate from different resolutions. </a:t>
                </a:r>
                <a:endParaRPr lang="en-CA"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neural network learns how to </a:t>
                </a:r>
                <a:r>
                  <a:rPr lang="en-US" sz="2000" dirty="0">
                    <a:solidFill>
                      <a:srgbClr val="FF0000"/>
                    </a:solidFill>
                    <a:latin typeface="Times New Roman" panose="02020603050405020304" pitchFamily="18" charset="0"/>
                    <a:cs typeface="Times New Roman" panose="02020603050405020304" pitchFamily="18" charset="0"/>
                  </a:rPr>
                  <a:t>combine features from different scales </a:t>
                </a:r>
                <a:r>
                  <a:rPr lang="en-US" sz="2000" dirty="0">
                    <a:latin typeface="Times New Roman" panose="02020603050405020304" pitchFamily="18" charset="0"/>
                    <a:cs typeface="Times New Roman" panose="02020603050405020304" pitchFamily="18" charset="0"/>
                  </a:rPr>
                  <a:t>to give the final classification verdict. The proposed technique is intended to learn how to combine information at different resolutions, not how to upsample a low-resolution classification.</a:t>
                </a:r>
                <a:endParaRPr lang="en-CA"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can think of the MLP with one hidden layer and a non-linear activation function as </a:t>
                </a:r>
                <a:r>
                  <a:rPr lang="en-US" sz="2000" dirty="0">
                    <a:solidFill>
                      <a:srgbClr val="FF0000"/>
                    </a:solidFill>
                    <a:latin typeface="Times New Roman" panose="02020603050405020304" pitchFamily="18" charset="0"/>
                    <a:cs typeface="Times New Roman" panose="02020603050405020304" pitchFamily="18" charset="0"/>
                  </a:rPr>
                  <a:t>a minimal system </a:t>
                </a:r>
                <a:r>
                  <a:rPr lang="en-US" sz="2000" dirty="0">
                    <a:latin typeface="Times New Roman" panose="02020603050405020304" pitchFamily="18" charset="0"/>
                    <a:cs typeface="Times New Roman" panose="02020603050405020304" pitchFamily="18" charset="0"/>
                  </a:rPr>
                  <a:t>to learn how to combine the pool of features.</a:t>
                </a:r>
                <a:endParaRPr lang="en-CA"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Flexible and small structure leads </a:t>
                </a:r>
                <a:r>
                  <a:rPr lang="en-US" sz="2000" dirty="0">
                    <a:solidFill>
                      <a:srgbClr val="FF0000"/>
                    </a:solidFill>
                    <a:latin typeface="Times New Roman" panose="02020603050405020304" pitchFamily="18" charset="0"/>
                    <a:cs typeface="Times New Roman" panose="02020603050405020304" pitchFamily="18" charset="0"/>
                  </a:rPr>
                  <a:t>high computational efficiency</a:t>
                </a:r>
                <a:r>
                  <a:rPr lang="en-US" sz="2000" dirty="0">
                    <a:latin typeface="Times New Roman" panose="02020603050405020304" pitchFamily="18" charset="0"/>
                    <a:cs typeface="Times New Roman" panose="02020603050405020304" pitchFamily="18" charset="0"/>
                  </a:rPr>
                  <a:t>. </a:t>
                </a:r>
                <a:endParaRPr lang="en-CA" sz="20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9DB33518-6610-487C-9061-37BA461253EE}"/>
                  </a:ext>
                </a:extLst>
              </p:cNvPr>
              <p:cNvSpPr txBox="1"/>
              <p:nvPr/>
            </p:nvSpPr>
            <p:spPr>
              <a:xfrm>
                <a:off x="12131592" y="15384496"/>
                <a:ext cx="19786498" cy="2400657"/>
              </a:xfrm>
              <a:prstGeom prst="rect">
                <a:avLst/>
              </a:prstGeom>
              <a:solidFill>
                <a:srgbClr val="EBFFFF"/>
              </a:solidFill>
            </p:spPr>
            <p:txBody>
              <a:bodyPr wrap="square" rtlCol="0">
                <a:spAutoFit/>
              </a:bodyPr>
              <a:lstStyle/>
              <a:p>
                <a:pPr lvl="0" algn="just">
                  <a:lnSpc>
                    <a:spcPct val="150000"/>
                  </a:lnSpc>
                  <a:spcAft>
                    <a:spcPts val="0"/>
                  </a:spcAft>
                  <a:tabLst>
                    <a:tab pos="457200" algn="l"/>
                  </a:tabLst>
                </a:pPr>
                <a:r>
                  <a:rPr lang="en-CA" sz="2000" dirty="0">
                    <a:latin typeface="Times New Roman" panose="02020603050405020304" pitchFamily="18" charset="0"/>
                    <a:ea typeface="Times New Roman" panose="02020603050405020304" pitchFamily="18" charset="0"/>
                  </a:rPr>
                  <a:t>B. </a:t>
                </a:r>
                <a:r>
                  <a:rPr lang="en-CA" sz="2000" dirty="0">
                    <a:solidFill>
                      <a:srgbClr val="FF0000"/>
                    </a:solidFill>
                    <a:latin typeface="Times New Roman" panose="02020603050405020304" pitchFamily="18" charset="0"/>
                    <a:ea typeface="Times New Roman" panose="02020603050405020304" pitchFamily="18" charset="0"/>
                  </a:rPr>
                  <a:t>Fully Convolutional Network (</a:t>
                </a:r>
                <a:r>
                  <a:rPr lang="en-CA" sz="2000" b="1" dirty="0">
                    <a:solidFill>
                      <a:srgbClr val="FF0000"/>
                    </a:solidFill>
                    <a:latin typeface="Times New Roman" panose="02020603050405020304" pitchFamily="18" charset="0"/>
                    <a:ea typeface="Times New Roman" panose="02020603050405020304" pitchFamily="18" charset="0"/>
                  </a:rPr>
                  <a:t>FCN</a:t>
                </a:r>
                <a:r>
                  <a:rPr lang="en-CA" sz="2000" dirty="0">
                    <a:solidFill>
                      <a:srgbClr val="FF0000"/>
                    </a:solidFill>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It contains only convolutional layers without fully connected layers. </a:t>
                </a:r>
                <a:endParaRPr lang="en-CA" sz="20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0"/>
                  </a:spcAft>
                  <a:buFont typeface="Wingdings" panose="05000000000000000000" pitchFamily="2" charset="2"/>
                  <a:buChar char=""/>
                  <a:tabLst>
                    <a:tab pos="914400" algn="l"/>
                  </a:tabLst>
                </a:pPr>
                <a:r>
                  <a:rPr lang="en-US" sz="2000" dirty="0">
                    <a:latin typeface="Times New Roman" panose="02020603050405020304" pitchFamily="18" charset="0"/>
                    <a:ea typeface="Times New Roman" panose="02020603050405020304" pitchFamily="18" charset="0"/>
                  </a:rPr>
                  <a:t>It can be applied to images with various sizes. </a:t>
                </a:r>
                <a:endParaRPr lang="en-CA" sz="20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0"/>
                  </a:spcAft>
                  <a:buFont typeface="Wingdings" panose="05000000000000000000" pitchFamily="2" charset="2"/>
                  <a:buChar char=""/>
                  <a:tabLst>
                    <a:tab pos="914400" algn="l"/>
                  </a:tabLst>
                </a:pPr>
                <a:r>
                  <a:rPr lang="en-US" sz="2000" dirty="0">
                    <a:latin typeface="Times New Roman" panose="02020603050405020304" pitchFamily="18" charset="0"/>
                    <a:ea typeface="Times New Roman" panose="02020603050405020304" pitchFamily="18" charset="0"/>
                  </a:rPr>
                  <a:t>At the last layer, it </a:t>
                </a:r>
                <a:r>
                  <a:rPr lang="en-US" sz="2000" dirty="0">
                    <a:solidFill>
                      <a:srgbClr val="FF0000"/>
                    </a:solidFill>
                    <a:latin typeface="Times New Roman" panose="02020603050405020304" pitchFamily="18" charset="0"/>
                    <a:ea typeface="Times New Roman" panose="02020603050405020304" pitchFamily="18" charset="0"/>
                  </a:rPr>
                  <a:t>upsamples</a:t>
                </a:r>
                <a:r>
                  <a:rPr lang="en-US" sz="2000" dirty="0">
                    <a:latin typeface="Times New Roman" panose="02020603050405020304" pitchFamily="18" charset="0"/>
                    <a:ea typeface="Times New Roman" panose="02020603050405020304" pitchFamily="18" charset="0"/>
                  </a:rPr>
                  <a:t> the feature map to the original resolution of the input image to maintain the localization accuracy and output resolution. </a:t>
                </a:r>
                <a:endParaRPr lang="en-CA" sz="20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0"/>
                  </a:spcAft>
                  <a:buFont typeface="Wingdings" panose="05000000000000000000" pitchFamily="2" charset="2"/>
                  <a:buChar char=""/>
                  <a:tabLst>
                    <a:tab pos="914400" algn="l"/>
                  </a:tabLst>
                </a:pPr>
                <a:r>
                  <a:rPr lang="en-US" sz="2000" dirty="0">
                    <a:solidFill>
                      <a:srgbClr val="FF0000"/>
                    </a:solidFill>
                    <a:latin typeface="Times New Roman" panose="02020603050405020304" pitchFamily="18" charset="0"/>
                    <a:ea typeface="Times New Roman" panose="02020603050405020304" pitchFamily="18" charset="0"/>
                  </a:rPr>
                  <a:t>A reduced computational complexity</a:t>
                </a:r>
                <a:r>
                  <a:rPr lang="en-US" sz="2000" dirty="0">
                    <a:latin typeface="Times New Roman" panose="02020603050405020304" pitchFamily="18" charset="0"/>
                    <a:ea typeface="Times New Roman" panose="02020603050405020304" pitchFamily="18" charset="0"/>
                  </a:rPr>
                  <a:t>. </a:t>
                </a:r>
                <a:endParaRPr lang="en-CA" sz="20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0"/>
                  </a:spcAft>
                  <a:buFont typeface="Wingdings" panose="05000000000000000000" pitchFamily="2" charset="2"/>
                  <a:buChar char=""/>
                  <a:tabLst>
                    <a:tab pos="914400" algn="l"/>
                  </a:tabLst>
                </a:pPr>
                <a:r>
                  <a:rPr lang="en-US" sz="2000" dirty="0">
                    <a:latin typeface="Times New Roman" panose="02020603050405020304" pitchFamily="18" charset="0"/>
                    <a:ea typeface="Times New Roman" panose="02020603050405020304" pitchFamily="18" charset="0"/>
                  </a:rPr>
                  <a:t>we can efficiently train on input patches that are larger than the receptive fields, and in turn produce larger classified patches, with more than a single pixel. </a:t>
                </a:r>
                <a:endParaRPr lang="en-CA" sz="2000" dirty="0">
                  <a:effectLst/>
                  <a:latin typeface="Times New Roman" panose="02020603050405020304" pitchFamily="18" charset="0"/>
                  <a:ea typeface="Times New Roman" panose="02020603050405020304" pitchFamily="18" charset="0"/>
                </a:endParaRPr>
              </a:p>
            </p:txBody>
          </p:sp>
          <p:sp>
            <p:nvSpPr>
              <p:cNvPr id="31" name="TextBox 30">
                <a:extLst>
                  <a:ext uri="{FF2B5EF4-FFF2-40B4-BE49-F238E27FC236}">
                    <a16:creationId xmlns:a16="http://schemas.microsoft.com/office/drawing/2014/main" id="{6DB082B0-D86F-4535-A433-92308A359909}"/>
                  </a:ext>
                </a:extLst>
              </p:cNvPr>
              <p:cNvSpPr txBox="1"/>
              <p:nvPr/>
            </p:nvSpPr>
            <p:spPr>
              <a:xfrm>
                <a:off x="12131591" y="17729818"/>
                <a:ext cx="19786500" cy="3323987"/>
              </a:xfrm>
              <a:prstGeom prst="rect">
                <a:avLst/>
              </a:prstGeom>
              <a:solidFill>
                <a:srgbClr val="DCDFE6"/>
              </a:solidFill>
            </p:spPr>
            <p:txBody>
              <a:bodyPr wrap="square" rtlCol="0">
                <a:spAutoFit/>
              </a:bodyPr>
              <a:lstStyle/>
              <a:p>
                <a:pPr algn="just">
                  <a:lnSpc>
                    <a:spcPct val="150000"/>
                  </a:lnSpc>
                  <a:spcAft>
                    <a:spcPts val="0"/>
                  </a:spcAft>
                  <a:tabLst>
                    <a:tab pos="457200" algn="l"/>
                  </a:tabLst>
                </a:pPr>
                <a:r>
                  <a:rPr lang="en-CA" sz="2000" dirty="0">
                    <a:latin typeface="Times New Roman" panose="02020603050405020304" pitchFamily="18" charset="0"/>
                  </a:rPr>
                  <a:t>C. </a:t>
                </a:r>
                <a:r>
                  <a:rPr lang="en-CA" sz="2000" b="1" dirty="0">
                    <a:solidFill>
                      <a:srgbClr val="FF0000"/>
                    </a:solidFill>
                    <a:latin typeface="Times New Roman" panose="02020603050405020304" pitchFamily="18" charset="0"/>
                    <a:ea typeface="Times New Roman" panose="02020603050405020304" pitchFamily="18" charset="0"/>
                  </a:rPr>
                  <a:t>Seg-Net</a:t>
                </a:r>
                <a:r>
                  <a:rPr lang="en-CA" sz="2000" dirty="0">
                    <a:solidFill>
                      <a:srgbClr val="FF0000"/>
                    </a:solidFill>
                    <a:latin typeface="Times New Roman" panose="02020603050405020304" pitchFamily="18" charset="0"/>
                    <a:ea typeface="Times New Roman" panose="02020603050405020304" pitchFamily="18" charset="0"/>
                  </a:rPr>
                  <a:t>:</a:t>
                </a:r>
                <a:r>
                  <a:rPr lang="en-CA" sz="20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The most hassle-free way is to </a:t>
                </a:r>
                <a:r>
                  <a:rPr lang="en-US" sz="2000" dirty="0">
                    <a:solidFill>
                      <a:srgbClr val="FF0000"/>
                    </a:solidFill>
                    <a:latin typeface="Times New Roman" panose="02020603050405020304" pitchFamily="18" charset="0"/>
                    <a:ea typeface="Times New Roman" panose="02020603050405020304" pitchFamily="18" charset="0"/>
                  </a:rPr>
                  <a:t>simply “reflect” an existent FCN</a:t>
                </a:r>
                <a:r>
                  <a:rPr lang="en-US" sz="2000" dirty="0">
                    <a:latin typeface="Times New Roman" panose="02020603050405020304" pitchFamily="18" charset="0"/>
                    <a:ea typeface="Times New Roman" panose="02020603050405020304" pitchFamily="18" charset="0"/>
                  </a:rPr>
                  <a:t>, with the same number of layers and kernel sizes, to perform the </a:t>
                </a:r>
                <a:r>
                  <a:rPr lang="en-US" sz="2000" dirty="0">
                    <a:solidFill>
                      <a:srgbClr val="FF0000"/>
                    </a:solidFill>
                    <a:latin typeface="Times New Roman" panose="02020603050405020304" pitchFamily="18" charset="0"/>
                    <a:ea typeface="Times New Roman" panose="02020603050405020304" pitchFamily="18" charset="0"/>
                  </a:rPr>
                  <a:t>upsampling</a:t>
                </a:r>
                <a:r>
                  <a:rPr lang="en-US" sz="2000" dirty="0">
                    <a:latin typeface="Times New Roman" panose="02020603050405020304" pitchFamily="18" charset="0"/>
                    <a:ea typeface="Times New Roman" panose="02020603050405020304" pitchFamily="18" charset="0"/>
                  </a:rPr>
                  <a:t>. </a:t>
                </a:r>
                <a:endParaRPr lang="en-CA" sz="20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0"/>
                  </a:spcAft>
                  <a:buFont typeface="Wingdings" panose="05000000000000000000" pitchFamily="2" charset="2"/>
                  <a:buChar char=""/>
                  <a:tabLst>
                    <a:tab pos="914400" algn="l"/>
                  </a:tabLst>
                </a:pPr>
                <a:r>
                  <a:rPr lang="en-US" sz="2000" dirty="0">
                    <a:latin typeface="Times New Roman" panose="02020603050405020304" pitchFamily="18" charset="0"/>
                    <a:ea typeface="Times New Roman" panose="02020603050405020304" pitchFamily="18" charset="0"/>
                  </a:rPr>
                  <a:t>Instead of naively upsampling the classification score maps with one deconvolutional layer, a more advanced approach is to </a:t>
                </a:r>
                <a:r>
                  <a:rPr lang="en-US" sz="2000" dirty="0">
                    <a:solidFill>
                      <a:srgbClr val="FF0000"/>
                    </a:solidFill>
                    <a:latin typeface="Times New Roman" panose="02020603050405020304" pitchFamily="18" charset="0"/>
                    <a:ea typeface="Times New Roman" panose="02020603050405020304" pitchFamily="18" charset="0"/>
                  </a:rPr>
                  <a:t>attach a multi-layer network to learn a complex upsampling function</a:t>
                </a:r>
                <a:r>
                  <a:rPr lang="en-US" sz="2000" dirty="0">
                    <a:latin typeface="Times New Roman" panose="02020603050405020304" pitchFamily="18" charset="0"/>
                    <a:ea typeface="Times New Roman" panose="02020603050405020304" pitchFamily="18" charset="0"/>
                  </a:rPr>
                  <a:t>. </a:t>
                </a:r>
                <a:endParaRPr lang="en-CA" sz="20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0"/>
                  </a:spcAft>
                  <a:buFont typeface="Wingdings" panose="05000000000000000000" pitchFamily="2" charset="2"/>
                  <a:buChar char=""/>
                  <a:tabLst>
                    <a:tab pos="914400" algn="l"/>
                  </a:tabLst>
                </a:pPr>
                <a:r>
                  <a:rPr lang="en-US" sz="2000" dirty="0">
                    <a:latin typeface="Times New Roman" panose="02020603050405020304" pitchFamily="18" charset="0"/>
                    <a:ea typeface="Times New Roman" panose="02020603050405020304" pitchFamily="18" charset="0"/>
                  </a:rPr>
                  <a:t>This concept can be thought of as an “</a:t>
                </a:r>
                <a:r>
                  <a:rPr lang="en-US" sz="2000" dirty="0">
                    <a:solidFill>
                      <a:srgbClr val="FF0000"/>
                    </a:solidFill>
                    <a:latin typeface="Times New Roman" panose="02020603050405020304" pitchFamily="18" charset="0"/>
                    <a:ea typeface="Times New Roman" panose="02020603050405020304" pitchFamily="18" charset="0"/>
                  </a:rPr>
                  <a:t>encoder–decoder</a:t>
                </a:r>
                <a:r>
                  <a:rPr lang="en-US" sz="2000" dirty="0">
                    <a:latin typeface="Times New Roman" panose="02020603050405020304" pitchFamily="18" charset="0"/>
                    <a:ea typeface="Times New Roman" panose="02020603050405020304" pitchFamily="18" charset="0"/>
                  </a:rPr>
                  <a:t>”, where the middle layer is seen as a common representation to images and classification maps, while the “encoder” and “decoder” ensure the translation between this representation and the two modalities.</a:t>
                </a:r>
                <a:endParaRPr lang="en-CA" sz="20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0"/>
                  </a:spcAft>
                  <a:buFont typeface="Wingdings" panose="05000000000000000000" pitchFamily="2" charset="2"/>
                  <a:buChar char=""/>
                  <a:tabLst>
                    <a:tab pos="914400" algn="l"/>
                  </a:tabLst>
                </a:pPr>
                <a:r>
                  <a:rPr lang="en-US" sz="2000" dirty="0">
                    <a:latin typeface="Times New Roman" panose="02020603050405020304" pitchFamily="18" charset="0"/>
                    <a:ea typeface="Times New Roman" panose="02020603050405020304" pitchFamily="18" charset="0"/>
                  </a:rPr>
                  <a:t>The interleaved outputs are directly compared to individual pixels in the ground truth one by one, producing better upsampling accuracy.</a:t>
                </a:r>
                <a:endParaRPr lang="en-CA" sz="20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0"/>
                  </a:spcAft>
                  <a:buFont typeface="Wingdings" panose="05000000000000000000" pitchFamily="2" charset="2"/>
                  <a:buChar char=""/>
                  <a:tabLst>
                    <a:tab pos="914400" algn="l"/>
                  </a:tabLst>
                </a:pPr>
                <a:r>
                  <a:rPr lang="en-US" sz="2000" dirty="0">
                    <a:solidFill>
                      <a:srgbClr val="FF0000"/>
                    </a:solidFill>
                    <a:latin typeface="Times New Roman" panose="02020603050405020304" pitchFamily="18" charset="0"/>
                    <a:ea typeface="Times New Roman" panose="02020603050405020304" pitchFamily="18" charset="0"/>
                  </a:rPr>
                  <a:t>Double size as FCN </a:t>
                </a:r>
                <a:r>
                  <a:rPr lang="en-US" sz="2000" dirty="0">
                    <a:latin typeface="Times New Roman" panose="02020603050405020304" pitchFamily="18" charset="0"/>
                    <a:ea typeface="Times New Roman" panose="02020603050405020304" pitchFamily="18" charset="0"/>
                  </a:rPr>
                  <a:t>results in much more parameters and higher difficulty to optimize, thus more computation required.  </a:t>
                </a:r>
                <a:endParaRPr lang="en-CA" sz="2000" dirty="0">
                  <a:effectLst/>
                  <a:latin typeface="Times New Roman" panose="02020603050405020304" pitchFamily="18" charset="0"/>
                  <a:ea typeface="Times New Roman" panose="02020603050405020304" pitchFamily="18" charset="0"/>
                </a:endParaRPr>
              </a:p>
            </p:txBody>
          </p:sp>
        </p:grpSp>
      </p:grpSp>
      <p:grpSp>
        <p:nvGrpSpPr>
          <p:cNvPr id="2049" name="Group 2048">
            <a:extLst>
              <a:ext uri="{FF2B5EF4-FFF2-40B4-BE49-F238E27FC236}">
                <a16:creationId xmlns:a16="http://schemas.microsoft.com/office/drawing/2014/main" id="{2633564C-721C-4F2E-B1F7-03B53734F413}"/>
              </a:ext>
            </a:extLst>
          </p:cNvPr>
          <p:cNvGrpSpPr/>
          <p:nvPr/>
        </p:nvGrpSpPr>
        <p:grpSpPr>
          <a:xfrm>
            <a:off x="503633" y="12491558"/>
            <a:ext cx="10820556" cy="5621337"/>
            <a:chOff x="498191" y="10346775"/>
            <a:chExt cx="10820556" cy="5621337"/>
          </a:xfrm>
        </p:grpSpPr>
        <p:sp>
          <p:nvSpPr>
            <p:cNvPr id="2058" name="Rectangle 33"/>
            <p:cNvSpPr>
              <a:spLocks noChangeArrowheads="1"/>
            </p:cNvSpPr>
            <p:nvPr/>
          </p:nvSpPr>
          <p:spPr bwMode="auto">
            <a:xfrm>
              <a:off x="498191" y="10346775"/>
              <a:ext cx="10800000" cy="1080000"/>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altLang="zh-CN" sz="5400" b="1" dirty="0">
                  <a:solidFill>
                    <a:schemeClr val="bg1"/>
                  </a:solidFill>
                </a:rPr>
                <a:t> </a:t>
              </a:r>
              <a:r>
                <a:rPr lang="en-US" altLang="zh-CN" sz="4800" b="1" dirty="0">
                  <a:solidFill>
                    <a:schemeClr val="bg1"/>
                  </a:solidFill>
                  <a:latin typeface="Swis721 BlkEx BT" panose="020B0907040502030204" pitchFamily="34" charset="0"/>
                </a:rPr>
                <a:t>Data </a:t>
              </a:r>
              <a:r>
                <a:rPr lang="en-US" altLang="zh-CN" sz="4600" b="1" dirty="0">
                  <a:solidFill>
                    <a:schemeClr val="bg1"/>
                  </a:solidFill>
                  <a:latin typeface="Swis721 BlkEx BT" panose="020B0907040502030204" pitchFamily="34" charset="0"/>
                </a:rPr>
                <a:t>Preparation</a:t>
              </a:r>
              <a:r>
                <a:rPr lang="en-US" altLang="zh-CN" sz="5400" b="1" dirty="0">
                  <a:solidFill>
                    <a:schemeClr val="bg1"/>
                  </a:solidFill>
                </a:rPr>
                <a:t> </a:t>
              </a:r>
              <a:endParaRPr lang="en-US" sz="5400" b="1" dirty="0">
                <a:solidFill>
                  <a:schemeClr val="bg1"/>
                </a:solidFill>
              </a:endParaRPr>
            </a:p>
          </p:txBody>
        </p:sp>
        <mc:AlternateContent xmlns:mc="http://schemas.openxmlformats.org/markup-compatibility/2006">
          <mc:Choice xmlns:a14="http://schemas.microsoft.com/office/drawing/2010/main" Requires="a14">
            <p:graphicFrame>
              <p:nvGraphicFramePr>
                <p:cNvPr id="49" name="内容占位符 15">
                  <a:extLst>
                    <a:ext uri="{FF2B5EF4-FFF2-40B4-BE49-F238E27FC236}">
                      <a16:creationId xmlns:a16="http://schemas.microsoft.com/office/drawing/2014/main" id="{733F2BE9-B3C7-4E3D-8184-8D96E4CDFF59}"/>
                    </a:ext>
                  </a:extLst>
                </p:cNvPr>
                <p:cNvGraphicFramePr>
                  <a:graphicFrameLocks/>
                </p:cNvGraphicFramePr>
                <p:nvPr>
                  <p:extLst>
                    <p:ext uri="{D42A27DB-BD31-4B8C-83A1-F6EECF244321}">
                      <p14:modId xmlns:p14="http://schemas.microsoft.com/office/powerpoint/2010/main" val="631524519"/>
                    </p:ext>
                  </p:extLst>
                </p:nvPr>
              </p:nvGraphicFramePr>
              <p:xfrm>
                <a:off x="516641" y="13935961"/>
                <a:ext cx="10800001" cy="2032151"/>
              </p:xfrm>
              <a:graphic>
                <a:graphicData uri="http://schemas.openxmlformats.org/drawingml/2006/table">
                  <a:tbl>
                    <a:tblPr firstRow="1">
                      <a:tableStyleId>{5C22544A-7EE6-4342-B048-85BDC9FD1C3A}</a:tableStyleId>
                    </a:tblPr>
                    <a:tblGrid>
                      <a:gridCol w="1863998">
                        <a:extLst>
                          <a:ext uri="{9D8B030D-6E8A-4147-A177-3AD203B41FA5}">
                            <a16:colId xmlns:a16="http://schemas.microsoft.com/office/drawing/2014/main" val="896916928"/>
                          </a:ext>
                        </a:extLst>
                      </a:gridCol>
                      <a:gridCol w="1329687">
                        <a:extLst>
                          <a:ext uri="{9D8B030D-6E8A-4147-A177-3AD203B41FA5}">
                            <a16:colId xmlns:a16="http://schemas.microsoft.com/office/drawing/2014/main" val="2392594512"/>
                          </a:ext>
                        </a:extLst>
                      </a:gridCol>
                      <a:gridCol w="1354895">
                        <a:extLst>
                          <a:ext uri="{9D8B030D-6E8A-4147-A177-3AD203B41FA5}">
                            <a16:colId xmlns:a16="http://schemas.microsoft.com/office/drawing/2014/main" val="554658095"/>
                          </a:ext>
                        </a:extLst>
                      </a:gridCol>
                      <a:gridCol w="1543950">
                        <a:extLst>
                          <a:ext uri="{9D8B030D-6E8A-4147-A177-3AD203B41FA5}">
                            <a16:colId xmlns:a16="http://schemas.microsoft.com/office/drawing/2014/main" val="4260284467"/>
                          </a:ext>
                        </a:extLst>
                      </a:gridCol>
                      <a:gridCol w="1411611">
                        <a:extLst>
                          <a:ext uri="{9D8B030D-6E8A-4147-A177-3AD203B41FA5}">
                            <a16:colId xmlns:a16="http://schemas.microsoft.com/office/drawing/2014/main" val="153011288"/>
                          </a:ext>
                        </a:extLst>
                      </a:gridCol>
                      <a:gridCol w="3295860">
                        <a:extLst>
                          <a:ext uri="{9D8B030D-6E8A-4147-A177-3AD203B41FA5}">
                            <a16:colId xmlns:a16="http://schemas.microsoft.com/office/drawing/2014/main" val="2801425121"/>
                          </a:ext>
                        </a:extLst>
                      </a:gridCol>
                    </a:tblGrid>
                    <a:tr h="730896">
                      <a:tc>
                        <a:txBody>
                          <a:bodyPr/>
                          <a:lstStyle/>
                          <a:p>
                            <a:pPr algn="ctr" fontAlgn="ctr"/>
                            <a:r>
                              <a:rPr lang="en-CA" sz="2200" u="none" strike="noStrike" dirty="0">
                                <a:effectLst/>
                                <a:latin typeface="Times New Roman" panose="02020603050405020304" pitchFamily="18" charset="0"/>
                                <a:cs typeface="Times New Roman" panose="02020603050405020304" pitchFamily="18" charset="0"/>
                              </a:rPr>
                              <a:t>Region</a:t>
                            </a:r>
                            <a:endParaRPr lang="en-CA" sz="2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solidFill>
                            <a:srgbClr val="9D1E1E"/>
                          </a:solidFill>
                        </a:tcPr>
                      </a:tc>
                      <a:tc>
                        <a:txBody>
                          <a:bodyPr/>
                          <a:lstStyle/>
                          <a:p>
                            <a:pPr algn="ctr" fontAlgn="ctr"/>
                            <a:r>
                              <a:rPr lang="en-CA" sz="2200" u="none" strike="noStrike" dirty="0">
                                <a:effectLst/>
                                <a:latin typeface="Times New Roman" panose="02020603050405020304" pitchFamily="18" charset="0"/>
                                <a:cs typeface="Times New Roman" panose="02020603050405020304" pitchFamily="18" charset="0"/>
                              </a:rPr>
                              <a:t>Resolution</a:t>
                            </a:r>
                            <a:endParaRPr lang="en-CA" sz="2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solidFill>
                            <a:srgbClr val="9D1E1E"/>
                          </a:solidFill>
                        </a:tcPr>
                      </a:tc>
                      <a:tc>
                        <a:txBody>
                          <a:bodyPr/>
                          <a:lstStyle/>
                          <a:p>
                            <a:pPr algn="ctr" fontAlgn="ctr"/>
                            <a:r>
                              <a:rPr lang="en-CA" sz="2200" b="1" u="none" strike="noStrike" kern="1200" dirty="0">
                                <a:solidFill>
                                  <a:schemeClr val="lt1"/>
                                </a:solidFill>
                                <a:effectLst/>
                                <a:latin typeface="Times New Roman" panose="02020603050405020304" pitchFamily="18" charset="0"/>
                                <a:ea typeface="+mn-ea"/>
                                <a:cs typeface="Times New Roman" panose="02020603050405020304" pitchFamily="18" charset="0"/>
                              </a:rPr>
                              <a:t>Size</a:t>
                            </a:r>
                          </a:p>
                        </a:txBody>
                        <a:tcPr marL="6121" marR="6121" marT="6121" marB="0" anchor="ctr">
                          <a:solidFill>
                            <a:srgbClr val="9D1E1E"/>
                          </a:solidFill>
                        </a:tcPr>
                      </a:tc>
                      <a:tc>
                        <a:txBody>
                          <a:bodyPr/>
                          <a:lstStyle/>
                          <a:p>
                            <a:pPr marL="0" algn="ctr" defTabSz="914400" rtl="0" eaLnBrk="1" fontAlgn="ctr" latinLnBrk="0" hangingPunct="1"/>
                            <a:r>
                              <a:rPr lang="en-CA" sz="2200" b="1" u="none" strike="noStrike" kern="1200" dirty="0">
                                <a:solidFill>
                                  <a:schemeClr val="lt1"/>
                                </a:solidFill>
                                <a:effectLst/>
                                <a:latin typeface="Times New Roman" panose="02020603050405020304" pitchFamily="18" charset="0"/>
                                <a:ea typeface="+mn-ea"/>
                                <a:cs typeface="Times New Roman" panose="02020603050405020304" pitchFamily="18" charset="0"/>
                              </a:rPr>
                              <a:t>Amount</a:t>
                            </a:r>
                          </a:p>
                          <a:p>
                            <a:pPr marL="0" algn="ctr" defTabSz="914400" rtl="0" eaLnBrk="1" fontAlgn="ctr" latinLnBrk="0" hangingPunct="1"/>
                            <a:r>
                              <a:rPr lang="en-CA" sz="2200" b="1" u="none" strike="noStrike" kern="1200" dirty="0">
                                <a:solidFill>
                                  <a:schemeClr val="lt1"/>
                                </a:solidFill>
                                <a:effectLst/>
                                <a:latin typeface="Times New Roman" panose="02020603050405020304" pitchFamily="18" charset="0"/>
                                <a:ea typeface="+mn-ea"/>
                                <a:cs typeface="Times New Roman" panose="02020603050405020304" pitchFamily="18" charset="0"/>
                              </a:rPr>
                              <a:t>(image tiles)</a:t>
                            </a:r>
                          </a:p>
                        </a:txBody>
                        <a:tcPr marL="6121" marR="6121" marT="6121" marB="0" anchor="ctr">
                          <a:solidFill>
                            <a:srgbClr val="9D1E1E"/>
                          </a:solidFill>
                        </a:tcPr>
                      </a:tc>
                      <a:tc>
                        <a:txBody>
                          <a:bodyPr/>
                          <a:lstStyle/>
                          <a:p>
                            <a:pPr algn="ctr" fontAlgn="ctr"/>
                            <a:r>
                              <a:rPr lang="en-CA" sz="2200" u="none" strike="noStrike" dirty="0">
                                <a:effectLst/>
                                <a:latin typeface="Times New Roman" panose="02020603050405020304" pitchFamily="18" charset="0"/>
                                <a:cs typeface="Times New Roman" panose="02020603050405020304" pitchFamily="18" charset="0"/>
                              </a:rPr>
                              <a:t>Coordinate Frame</a:t>
                            </a:r>
                            <a:endParaRPr lang="en-CA" sz="2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solidFill>
                            <a:srgbClr val="9D1E1E"/>
                          </a:solidFill>
                        </a:tcPr>
                      </a:tc>
                      <a:tc>
                        <a:txBody>
                          <a:bodyPr/>
                          <a:lstStyle/>
                          <a:p>
                            <a:pPr algn="ctr" fontAlgn="ctr"/>
                            <a:r>
                              <a:rPr lang="en-CA" sz="2200" u="none" strike="noStrike" dirty="0">
                                <a:effectLst/>
                                <a:latin typeface="Times New Roman" panose="02020603050405020304" pitchFamily="18" charset="0"/>
                                <a:cs typeface="Times New Roman" panose="02020603050405020304" pitchFamily="18" charset="0"/>
                              </a:rPr>
                              <a:t>Source</a:t>
                            </a:r>
                            <a:endParaRPr lang="en-CA" sz="2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solidFill>
                            <a:srgbClr val="9D1E1E"/>
                          </a:solidFill>
                        </a:tcPr>
                      </a:tc>
                      <a:extLst>
                        <a:ext uri="{0D108BD9-81ED-4DB2-BD59-A6C34878D82A}">
                          <a16:rowId xmlns:a16="http://schemas.microsoft.com/office/drawing/2014/main" val="3147162648"/>
                        </a:ext>
                      </a:extLst>
                    </a:tr>
                    <a:tr h="342767">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Potsdam</a:t>
                            </a:r>
                          </a:p>
                        </a:txBody>
                        <a:tcPr marL="6121" marR="6121" marT="6121" marB="0" anchor="ctr"/>
                      </a:tc>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1m</a:t>
                            </a:r>
                            <a:endPar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tc>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1500*1500</a:t>
                            </a:r>
                          </a:p>
                        </a:txBody>
                        <a:tcPr marL="6121" marR="6121" marT="6121" marB="0" anchor="ctr"/>
                      </a:tc>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36</a:t>
                            </a:r>
                          </a:p>
                        </a:txBody>
                        <a:tcPr marL="6121" marR="6121" marT="6121" marB="0" anchor="ctr"/>
                      </a:tc>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NAD27</a:t>
                            </a:r>
                          </a:p>
                        </a:txBody>
                        <a:tcPr marL="6121" marR="6121" marT="6121" marB="0" anchor="ctr"/>
                      </a:tc>
                      <a:tc>
                        <a:txBody>
                          <a:bodyPr/>
                          <a:lstStyle/>
                          <a:p>
                            <a:pPr algn="ctr" fontAlgn="ctr"/>
                            <a:r>
                              <a:rPr lang="en-US" sz="2000" dirty="0">
                                <a:latin typeface="Times New Roman" panose="02020603050405020304" pitchFamily="18" charset="0"/>
                                <a:cs typeface="Times New Roman" panose="02020603050405020304" pitchFamily="18" charset="0"/>
                              </a:rPr>
                              <a:t>ISPRS Semantic Labeling Benchmark</a:t>
                            </a:r>
                            <a:endPar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tc>
                      <a:extLst>
                        <a:ext uri="{0D108BD9-81ED-4DB2-BD59-A6C34878D82A}">
                          <a16:rowId xmlns:a16="http://schemas.microsoft.com/office/drawing/2014/main" val="3680923786"/>
                        </a:ext>
                      </a:extLst>
                    </a:tr>
                    <a:tr h="685534">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Austin, Chicago, Vienna, </a:t>
                            </a:r>
                            <a:r>
                              <a:rPr lang="en-CA" sz="2000" u="none" strike="noStrike" dirty="0" err="1">
                                <a:effectLst/>
                                <a:latin typeface="Times New Roman" panose="02020603050405020304" pitchFamily="18" charset="0"/>
                                <a:cs typeface="Times New Roman" panose="02020603050405020304" pitchFamily="18" charset="0"/>
                              </a:rPr>
                              <a:t>etc</a:t>
                            </a:r>
                            <a:endPar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tc>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0.3m</a:t>
                            </a:r>
                            <a:endPar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tc>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5000*5000</a:t>
                            </a:r>
                          </a:p>
                        </a:txBody>
                        <a:tcPr marL="6121" marR="6121" marT="6121" marB="0" anchor="ctr"/>
                      </a:tc>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180</a:t>
                            </a:r>
                          </a:p>
                        </a:txBody>
                        <a:tcPr marL="6121" marR="6121" marT="6121" marB="0" anchor="ctr"/>
                      </a:tc>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WGS84</a:t>
                            </a:r>
                          </a:p>
                        </a:txBody>
                        <a:tcPr marL="6121" marR="6121" marT="6121" marB="0" anchor="ctr"/>
                      </a:tc>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 Inria Aerial Image Labeling Dataset</a:t>
                            </a:r>
                            <a:endPar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tc>
                      <a:extLst>
                        <a:ext uri="{0D108BD9-81ED-4DB2-BD59-A6C34878D82A}">
                          <a16:rowId xmlns:a16="http://schemas.microsoft.com/office/drawing/2014/main" val="3481288454"/>
                        </a:ext>
                      </a:extLst>
                    </a:tr>
                  </a:tbl>
                </a:graphicData>
              </a:graphic>
            </p:graphicFrame>
          </mc:Choice>
          <mc:Fallback>
            <p:graphicFrame>
              <p:nvGraphicFramePr>
                <p:cNvPr id="49" name="内容占位符 15">
                  <a:extLst>
                    <a:ext uri="{FF2B5EF4-FFF2-40B4-BE49-F238E27FC236}">
                      <a16:creationId xmlns:a16="http://schemas.microsoft.com/office/drawing/2014/main" id="{733F2BE9-B3C7-4E3D-8184-8D96E4CDFF59}"/>
                    </a:ext>
                  </a:extLst>
                </p:cNvPr>
                <p:cNvGraphicFramePr>
                  <a:graphicFrameLocks/>
                </p:cNvGraphicFramePr>
                <p:nvPr>
                  <p:extLst>
                    <p:ext uri="{D42A27DB-BD31-4B8C-83A1-F6EECF244321}">
                      <p14:modId xmlns:p14="http://schemas.microsoft.com/office/powerpoint/2010/main" val="631524519"/>
                    </p:ext>
                  </p:extLst>
                </p:nvPr>
              </p:nvGraphicFramePr>
              <p:xfrm>
                <a:off x="516641" y="13935961"/>
                <a:ext cx="10800001" cy="2032151"/>
              </p:xfrm>
              <a:graphic>
                <a:graphicData uri="http://schemas.openxmlformats.org/drawingml/2006/table">
                  <a:tbl>
                    <a:tblPr firstRow="1">
                      <a:tableStyleId>{5C22544A-7EE6-4342-B048-85BDC9FD1C3A}</a:tableStyleId>
                    </a:tblPr>
                    <a:tblGrid>
                      <a:gridCol w="1863998">
                        <a:extLst>
                          <a:ext uri="{9D8B030D-6E8A-4147-A177-3AD203B41FA5}">
                            <a16:colId xmlns:a16="http://schemas.microsoft.com/office/drawing/2014/main" val="896916928"/>
                          </a:ext>
                        </a:extLst>
                      </a:gridCol>
                      <a:gridCol w="1329687">
                        <a:extLst>
                          <a:ext uri="{9D8B030D-6E8A-4147-A177-3AD203B41FA5}">
                            <a16:colId xmlns:a16="http://schemas.microsoft.com/office/drawing/2014/main" val="2392594512"/>
                          </a:ext>
                        </a:extLst>
                      </a:gridCol>
                      <a:gridCol w="1354895">
                        <a:extLst>
                          <a:ext uri="{9D8B030D-6E8A-4147-A177-3AD203B41FA5}">
                            <a16:colId xmlns:a16="http://schemas.microsoft.com/office/drawing/2014/main" val="554658095"/>
                          </a:ext>
                        </a:extLst>
                      </a:gridCol>
                      <a:gridCol w="1543950">
                        <a:extLst>
                          <a:ext uri="{9D8B030D-6E8A-4147-A177-3AD203B41FA5}">
                            <a16:colId xmlns:a16="http://schemas.microsoft.com/office/drawing/2014/main" val="4260284467"/>
                          </a:ext>
                        </a:extLst>
                      </a:gridCol>
                      <a:gridCol w="1411611">
                        <a:extLst>
                          <a:ext uri="{9D8B030D-6E8A-4147-A177-3AD203B41FA5}">
                            <a16:colId xmlns:a16="http://schemas.microsoft.com/office/drawing/2014/main" val="153011288"/>
                          </a:ext>
                        </a:extLst>
                      </a:gridCol>
                      <a:gridCol w="3295860">
                        <a:extLst>
                          <a:ext uri="{9D8B030D-6E8A-4147-A177-3AD203B41FA5}">
                            <a16:colId xmlns:a16="http://schemas.microsoft.com/office/drawing/2014/main" val="2801425121"/>
                          </a:ext>
                        </a:extLst>
                      </a:gridCol>
                    </a:tblGrid>
                    <a:tr h="730896">
                      <a:tc>
                        <a:txBody>
                          <a:bodyPr/>
                          <a:lstStyle/>
                          <a:p>
                            <a:pPr algn="ctr" fontAlgn="ctr"/>
                            <a:r>
                              <a:rPr lang="en-CA" sz="2200" u="none" strike="noStrike" dirty="0">
                                <a:effectLst/>
                                <a:latin typeface="Times New Roman" panose="02020603050405020304" pitchFamily="18" charset="0"/>
                                <a:cs typeface="Times New Roman" panose="02020603050405020304" pitchFamily="18" charset="0"/>
                              </a:rPr>
                              <a:t>Region</a:t>
                            </a:r>
                            <a:endParaRPr lang="en-CA" sz="2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solidFill>
                            <a:srgbClr val="9D1E1E"/>
                          </a:solidFill>
                        </a:tcPr>
                      </a:tc>
                      <a:tc>
                        <a:txBody>
                          <a:bodyPr/>
                          <a:lstStyle/>
                          <a:p>
                            <a:pPr algn="ctr" fontAlgn="ctr"/>
                            <a:r>
                              <a:rPr lang="en-CA" sz="2200" u="none" strike="noStrike" dirty="0">
                                <a:effectLst/>
                                <a:latin typeface="Times New Roman" panose="02020603050405020304" pitchFamily="18" charset="0"/>
                                <a:cs typeface="Times New Roman" panose="02020603050405020304" pitchFamily="18" charset="0"/>
                              </a:rPr>
                              <a:t>Resolution</a:t>
                            </a:r>
                            <a:endParaRPr lang="en-CA" sz="2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solidFill>
                            <a:srgbClr val="9D1E1E"/>
                          </a:solidFill>
                        </a:tcPr>
                      </a:tc>
                      <a:tc>
                        <a:txBody>
                          <a:bodyPr/>
                          <a:lstStyle/>
                          <a:p>
                            <a:pPr algn="ctr" fontAlgn="ctr"/>
                            <a:r>
                              <a:rPr lang="en-CA" sz="2200" b="1" u="none" strike="noStrike" kern="1200" dirty="0">
                                <a:solidFill>
                                  <a:schemeClr val="lt1"/>
                                </a:solidFill>
                                <a:effectLst/>
                                <a:latin typeface="Times New Roman" panose="02020603050405020304" pitchFamily="18" charset="0"/>
                                <a:ea typeface="+mn-ea"/>
                                <a:cs typeface="Times New Roman" panose="02020603050405020304" pitchFamily="18" charset="0"/>
                              </a:rPr>
                              <a:t>Size</a:t>
                            </a:r>
                          </a:p>
                        </a:txBody>
                        <a:tcPr marL="6121" marR="6121" marT="6121" marB="0" anchor="ctr">
                          <a:solidFill>
                            <a:srgbClr val="9D1E1E"/>
                          </a:solidFill>
                        </a:tcPr>
                      </a:tc>
                      <a:tc>
                        <a:txBody>
                          <a:bodyPr/>
                          <a:lstStyle/>
                          <a:p>
                            <a:pPr marL="0" algn="ctr" defTabSz="914400" rtl="0" eaLnBrk="1" fontAlgn="ctr" latinLnBrk="0" hangingPunct="1"/>
                            <a:r>
                              <a:rPr lang="en-CA" sz="2200" b="1" u="none" strike="noStrike" kern="1200" dirty="0">
                                <a:solidFill>
                                  <a:schemeClr val="lt1"/>
                                </a:solidFill>
                                <a:effectLst/>
                                <a:latin typeface="Times New Roman" panose="02020603050405020304" pitchFamily="18" charset="0"/>
                                <a:ea typeface="+mn-ea"/>
                                <a:cs typeface="Times New Roman" panose="02020603050405020304" pitchFamily="18" charset="0"/>
                              </a:rPr>
                              <a:t>Amount</a:t>
                            </a:r>
                          </a:p>
                          <a:p>
                            <a:pPr marL="0" algn="ctr" defTabSz="914400" rtl="0" eaLnBrk="1" fontAlgn="ctr" latinLnBrk="0" hangingPunct="1"/>
                            <a:r>
                              <a:rPr lang="en-CA" sz="2200" b="1" u="none" strike="noStrike" kern="1200" dirty="0">
                                <a:solidFill>
                                  <a:schemeClr val="lt1"/>
                                </a:solidFill>
                                <a:effectLst/>
                                <a:latin typeface="Times New Roman" panose="02020603050405020304" pitchFamily="18" charset="0"/>
                                <a:ea typeface="+mn-ea"/>
                                <a:cs typeface="Times New Roman" panose="02020603050405020304" pitchFamily="18" charset="0"/>
                              </a:rPr>
                              <a:t>(image tiles)</a:t>
                            </a:r>
                          </a:p>
                        </a:txBody>
                        <a:tcPr marL="6121" marR="6121" marT="6121" marB="0" anchor="ctr">
                          <a:solidFill>
                            <a:srgbClr val="9D1E1E"/>
                          </a:solidFill>
                        </a:tcPr>
                      </a:tc>
                      <a:tc>
                        <a:txBody>
                          <a:bodyPr/>
                          <a:lstStyle/>
                          <a:p>
                            <a:pPr algn="ctr" fontAlgn="ctr"/>
                            <a:r>
                              <a:rPr lang="en-CA" sz="2200" u="none" strike="noStrike" dirty="0">
                                <a:effectLst/>
                                <a:latin typeface="Times New Roman" panose="02020603050405020304" pitchFamily="18" charset="0"/>
                                <a:cs typeface="Times New Roman" panose="02020603050405020304" pitchFamily="18" charset="0"/>
                              </a:rPr>
                              <a:t>Coordinate Frame</a:t>
                            </a:r>
                            <a:endParaRPr lang="en-CA" sz="2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solidFill>
                            <a:srgbClr val="9D1E1E"/>
                          </a:solidFill>
                        </a:tcPr>
                      </a:tc>
                      <a:tc>
                        <a:txBody>
                          <a:bodyPr/>
                          <a:lstStyle/>
                          <a:p>
                            <a:pPr algn="ctr" fontAlgn="ctr"/>
                            <a:r>
                              <a:rPr lang="en-CA" sz="2200" u="none" strike="noStrike" dirty="0">
                                <a:effectLst/>
                                <a:latin typeface="Times New Roman" panose="02020603050405020304" pitchFamily="18" charset="0"/>
                                <a:cs typeface="Times New Roman" panose="02020603050405020304" pitchFamily="18" charset="0"/>
                              </a:rPr>
                              <a:t>Source</a:t>
                            </a:r>
                            <a:endParaRPr lang="en-CA" sz="2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solidFill>
                            <a:srgbClr val="9D1E1E"/>
                          </a:solidFill>
                        </a:tcPr>
                      </a:tc>
                      <a:extLst>
                        <a:ext uri="{0D108BD9-81ED-4DB2-BD59-A6C34878D82A}">
                          <a16:rowId xmlns:a16="http://schemas.microsoft.com/office/drawing/2014/main" val="3147162648"/>
                        </a:ext>
                      </a:extLst>
                    </a:tr>
                    <a:tr h="342767">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Potsdam</a:t>
                            </a:r>
                          </a:p>
                        </a:txBody>
                        <a:tcPr marL="6121" marR="6121" marT="6121" marB="0" anchor="ctr"/>
                      </a:tc>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1m</a:t>
                            </a:r>
                            <a:endPar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tc>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1500*1500</a:t>
                            </a:r>
                          </a:p>
                        </a:txBody>
                        <a:tcPr marL="6121" marR="6121" marT="6121" marB="0" anchor="ctr"/>
                      </a:tc>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36</a:t>
                            </a:r>
                          </a:p>
                        </a:txBody>
                        <a:tcPr marL="6121" marR="6121" marT="6121" marB="0" anchor="ctr"/>
                      </a:tc>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NAD27</a:t>
                            </a:r>
                          </a:p>
                        </a:txBody>
                        <a:tcPr marL="6121" marR="6121" marT="6121" marB="0" anchor="ctr"/>
                      </a:tc>
                      <a:tc>
                        <a:txBody>
                          <a:bodyPr/>
                          <a:lstStyle/>
                          <a:p>
                            <a:pPr algn="ctr" fontAlgn="ctr"/>
                            <a:r>
                              <a:rPr lang="en-US" sz="2000" dirty="0">
                                <a:latin typeface="Times New Roman" panose="02020603050405020304" pitchFamily="18" charset="0"/>
                                <a:cs typeface="Times New Roman" panose="02020603050405020304" pitchFamily="18" charset="0"/>
                              </a:rPr>
                              <a:t>ISPRS Semantic Labeling Benchmark</a:t>
                            </a:r>
                            <a:endPar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tc>
                      <a:extLst>
                        <a:ext uri="{0D108BD9-81ED-4DB2-BD59-A6C34878D82A}">
                          <a16:rowId xmlns:a16="http://schemas.microsoft.com/office/drawing/2014/main" val="3680923786"/>
                        </a:ext>
                      </a:extLst>
                    </a:tr>
                    <a:tr h="685534">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Austin, Chicago, Vienna, </a:t>
                            </a:r>
                            <a:r>
                              <a:rPr lang="en-CA" sz="2000" u="none" strike="noStrike" dirty="0" err="1">
                                <a:effectLst/>
                                <a:latin typeface="Times New Roman" panose="02020603050405020304" pitchFamily="18" charset="0"/>
                                <a:cs typeface="Times New Roman" panose="02020603050405020304" pitchFamily="18" charset="0"/>
                              </a:rPr>
                              <a:t>etc</a:t>
                            </a:r>
                            <a:endPar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tc>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0.3m</a:t>
                            </a:r>
                            <a:endPar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tc>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5000*5000</a:t>
                            </a:r>
                          </a:p>
                        </a:txBody>
                        <a:tcPr marL="6121" marR="6121" marT="6121" marB="0" anchor="ctr"/>
                      </a:tc>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180</a:t>
                            </a:r>
                          </a:p>
                        </a:txBody>
                        <a:tcPr marL="6121" marR="6121" marT="6121" marB="0" anchor="ctr"/>
                      </a:tc>
                      <a:tc>
                        <a:txBody>
                          <a:bodyPr/>
                          <a:lstStyle/>
                          <a:p>
                            <a:pPr algn="ctr" fontAlgn="ctr"/>
                            <a:r>
                              <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WGS84</a:t>
                            </a:r>
                          </a:p>
                        </a:txBody>
                        <a:tcPr marL="6121" marR="6121" marT="6121" marB="0" anchor="ctr"/>
                      </a:tc>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 Inria Aerial Image Labeling Dataset</a:t>
                            </a:r>
                            <a:endParaRPr lang="en-CA"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21" marR="6121" marT="6121" marB="0" anchor="ctr"/>
                      </a:tc>
                      <a:extLst>
                        <a:ext uri="{0D108BD9-81ED-4DB2-BD59-A6C34878D82A}">
                          <a16:rowId xmlns:a16="http://schemas.microsoft.com/office/drawing/2014/main" val="3481288454"/>
                        </a:ext>
                      </a:extLst>
                    </a:tr>
                  </a:tbl>
                </a:graphicData>
              </a:graphic>
            </p:graphicFrame>
          </mc:Fallback>
        </mc:AlternateContent>
        <mc:AlternateContent xmlns:mc="http://schemas.openxmlformats.org/markup-compatibility/2006">
          <mc:Choice xmlns:a14="http://schemas.microsoft.com/office/drawing/2010/main" Requires="a14">
            <p:sp>
              <p:nvSpPr>
                <p:cNvPr id="2048" name="TextBox 2047">
                  <a:extLst>
                    <a:ext uri="{FF2B5EF4-FFF2-40B4-BE49-F238E27FC236}">
                      <a16:creationId xmlns:a16="http://schemas.microsoft.com/office/drawing/2014/main" id="{005427D7-AEEF-417E-970B-2C44AC0868C8}"/>
                    </a:ext>
                  </a:extLst>
                </p:cNvPr>
                <p:cNvSpPr txBox="1"/>
                <p:nvPr/>
              </p:nvSpPr>
              <p:spPr>
                <a:xfrm>
                  <a:off x="518747" y="11453013"/>
                  <a:ext cx="10800000" cy="2477601"/>
                </a:xfrm>
                <a:prstGeom prst="rect">
                  <a:avLst/>
                </a:prstGeom>
                <a:solidFill>
                  <a:schemeClr val="bg1"/>
                </a:solidFill>
              </p:spPr>
              <p:txBody>
                <a:bodyPr wrap="square" rtlCol="0">
                  <a:spAutoFit/>
                </a:bodyPr>
                <a:lstStyle/>
                <a:p>
                  <a:pPr lvl="0" algn="just">
                    <a:spcBef>
                      <a:spcPct val="50000"/>
                    </a:spcBef>
                  </a:pPr>
                  <a:r>
                    <a:rPr lang="en-US" sz="2000" dirty="0">
                      <a:solidFill>
                        <a:srgbClr val="000000"/>
                      </a:solidFill>
                      <a:latin typeface="Times New Roman" panose="02020603050405020304" pitchFamily="18" charset="0"/>
                      <a:cs typeface="Times New Roman" panose="02020603050405020304" pitchFamily="18" charset="0"/>
                    </a:rPr>
                    <a:t>We collect high-resolution aerial images from two available benchmarks:</a:t>
                  </a:r>
                </a:p>
                <a:p>
                  <a:pPr marL="457200" lvl="0" indent="-457200" algn="just">
                    <a:spcBef>
                      <a:spcPts val="600"/>
                    </a:spcBef>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ISPRS Test Project on Urban Classification, 3D Building Reconstruction and Semantic Labeling: Potsdam dataset</a:t>
                  </a:r>
                </a:p>
                <a:p>
                  <a:pPr marL="457200" lvl="0" indent="-457200" algn="just">
                    <a:spcBef>
                      <a:spcPts val="600"/>
                    </a:spcBef>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Inria Aerial image labeling dataset</a:t>
                  </a:r>
                </a:p>
                <a:p>
                  <a:pPr lvl="0" algn="just">
                    <a:spcBef>
                      <a:spcPts val="600"/>
                    </a:spcBef>
                  </a:pPr>
                  <a:r>
                    <a:rPr lang="en-US" sz="2000" dirty="0">
                      <a:solidFill>
                        <a:srgbClr val="000000"/>
                      </a:solidFill>
                      <a:latin typeface="Times New Roman" panose="02020603050405020304" pitchFamily="18" charset="0"/>
                      <a:cs typeface="Times New Roman" panose="02020603050405020304" pitchFamily="18" charset="0"/>
                    </a:rPr>
                    <a:t>The dataset totally consists of </a:t>
                  </a:r>
                  <a:r>
                    <a:rPr lang="en-US" sz="2000" dirty="0">
                      <a:solidFill>
                        <a:srgbClr val="FF0000"/>
                      </a:solidFill>
                      <a:latin typeface="Times New Roman" panose="02020603050405020304" pitchFamily="18" charset="0"/>
                      <a:cs typeface="Times New Roman" panose="02020603050405020304" pitchFamily="18" charset="0"/>
                    </a:rPr>
                    <a:t>6 different cities</a:t>
                  </a:r>
                  <a:r>
                    <a:rPr lang="en-US" sz="2000" dirty="0">
                      <a:solidFill>
                        <a:srgbClr val="000000"/>
                      </a:solidFill>
                      <a:latin typeface="Times New Roman" panose="02020603050405020304" pitchFamily="18" charset="0"/>
                      <a:cs typeface="Times New Roman" panose="02020603050405020304" pitchFamily="18" charset="0"/>
                    </a:rPr>
                    <a:t> covering areas </a:t>
                  </a:r>
                  <a:r>
                    <a:rPr lang="en-US" sz="2000" dirty="0">
                      <a:solidFill>
                        <a:srgbClr val="FF0000"/>
                      </a:solidFill>
                      <a:latin typeface="Times New Roman" panose="02020603050405020304" pitchFamily="18" charset="0"/>
                      <a:cs typeface="Times New Roman" panose="02020603050405020304" pitchFamily="18" charset="0"/>
                    </a:rPr>
                    <a:t>over 480 </a:t>
                  </a:r>
                  <a14:m>
                    <m:oMath xmlns:m="http://schemas.openxmlformats.org/officeDocument/2006/math">
                      <m:sSup>
                        <m:sSupPr>
                          <m:ctrlPr>
                            <a:rPr lang="en-US" sz="2000" i="1" smtClean="0">
                              <a:solidFill>
                                <a:srgbClr val="FF0000"/>
                              </a:solidFill>
                              <a:latin typeface="Cambria Math" panose="02040503050406030204" pitchFamily="18" charset="0"/>
                              <a:cs typeface="Times New Roman" panose="02020603050405020304" pitchFamily="18" charset="0"/>
                            </a:rPr>
                          </m:ctrlPr>
                        </m:sSupPr>
                        <m:e>
                          <m:r>
                            <a:rPr lang="en-CA" sz="2000" b="0" i="1" smtClean="0">
                              <a:solidFill>
                                <a:srgbClr val="FF0000"/>
                              </a:solidFill>
                              <a:latin typeface="Cambria Math" panose="02040503050406030204" pitchFamily="18" charset="0"/>
                              <a:cs typeface="Times New Roman" panose="02020603050405020304" pitchFamily="18" charset="0"/>
                            </a:rPr>
                            <m:t>𝑘𝑚</m:t>
                          </m:r>
                        </m:e>
                        <m:sup>
                          <m:r>
                            <a:rPr lang="en-CA" sz="2000" b="0" i="1" smtClean="0">
                              <a:solidFill>
                                <a:srgbClr val="FF0000"/>
                              </a:solidFill>
                              <a:latin typeface="Cambria Math" panose="02040503050406030204" pitchFamily="18" charset="0"/>
                              <a:cs typeface="Times New Roman" panose="02020603050405020304" pitchFamily="18" charset="0"/>
                            </a:rPr>
                            <m:t>2</m:t>
                          </m:r>
                        </m:sup>
                      </m:sSup>
                    </m:oMath>
                  </a14:m>
                  <a:r>
                    <a:rPr lang="en-US" sz="2000" dirty="0">
                      <a:solidFill>
                        <a:srgbClr val="000000"/>
                      </a:solidFill>
                      <a:latin typeface="Times New Roman" panose="02020603050405020304" pitchFamily="18" charset="0"/>
                      <a:cs typeface="Times New Roman" panose="02020603050405020304" pitchFamily="18" charset="0"/>
                    </a:rPr>
                    <a:t> with </a:t>
                  </a:r>
                  <a:r>
                    <a:rPr lang="en-US" sz="2000" dirty="0">
                      <a:solidFill>
                        <a:srgbClr val="FF0000"/>
                      </a:solidFill>
                      <a:latin typeface="Times New Roman" panose="02020603050405020304" pitchFamily="18" charset="0"/>
                      <a:cs typeface="Times New Roman" panose="02020603050405020304" pitchFamily="18" charset="0"/>
                    </a:rPr>
                    <a:t>high diversity of urban landscapes</a:t>
                  </a:r>
                  <a:r>
                    <a:rPr lang="en-US" sz="2000" dirty="0">
                      <a:solidFill>
                        <a:srgbClr val="000000"/>
                      </a:solidFill>
                      <a:latin typeface="Times New Roman" panose="02020603050405020304" pitchFamily="18" charset="0"/>
                      <a:cs typeface="Times New Roman" panose="02020603050405020304" pitchFamily="18" charset="0"/>
                    </a:rPr>
                    <a:t>. 30 Potsdam images plus 144 Inria images are chosen for model training and the rest are used for testing.</a:t>
                  </a:r>
                </a:p>
              </p:txBody>
            </p:sp>
          </mc:Choice>
          <mc:Fallback>
            <p:sp>
              <p:nvSpPr>
                <p:cNvPr id="2048" name="TextBox 2047">
                  <a:extLst>
                    <a:ext uri="{FF2B5EF4-FFF2-40B4-BE49-F238E27FC236}">
                      <a16:creationId xmlns:a16="http://schemas.microsoft.com/office/drawing/2014/main" id="{005427D7-AEEF-417E-970B-2C44AC0868C8}"/>
                    </a:ext>
                  </a:extLst>
                </p:cNvPr>
                <p:cNvSpPr txBox="1">
                  <a:spLocks noRot="1" noChangeAspect="1" noMove="1" noResize="1" noEditPoints="1" noAdjustHandles="1" noChangeArrowheads="1" noChangeShapeType="1" noTextEdit="1"/>
                </p:cNvSpPr>
                <p:nvPr/>
              </p:nvSpPr>
              <p:spPr>
                <a:xfrm>
                  <a:off x="518747" y="11453013"/>
                  <a:ext cx="10800000" cy="2477601"/>
                </a:xfrm>
                <a:prstGeom prst="rect">
                  <a:avLst/>
                </a:prstGeom>
                <a:blipFill>
                  <a:blip r:embed="rId9"/>
                  <a:stretch>
                    <a:fillRect l="-621" t="-1478" r="-508" b="-3695"/>
                  </a:stretch>
                </a:blipFill>
              </p:spPr>
              <p:txBody>
                <a:bodyPr/>
                <a:lstStyle/>
                <a:p>
                  <a:r>
                    <a:rPr lang="en-CA">
                      <a:noFill/>
                    </a:rPr>
                    <a:t> </a:t>
                  </a:r>
                </a:p>
              </p:txBody>
            </p:sp>
          </mc:Fallback>
        </mc:AlternateContent>
      </p:grpSp>
      <p:grpSp>
        <p:nvGrpSpPr>
          <p:cNvPr id="2079" name="Group 2078">
            <a:extLst>
              <a:ext uri="{FF2B5EF4-FFF2-40B4-BE49-F238E27FC236}">
                <a16:creationId xmlns:a16="http://schemas.microsoft.com/office/drawing/2014/main" id="{F7BED5EB-DFDD-4F61-A733-B0268E0D9BB1}"/>
              </a:ext>
            </a:extLst>
          </p:cNvPr>
          <p:cNvGrpSpPr/>
          <p:nvPr/>
        </p:nvGrpSpPr>
        <p:grpSpPr>
          <a:xfrm>
            <a:off x="522083" y="18366772"/>
            <a:ext cx="10819049" cy="3326769"/>
            <a:chOff x="544148" y="15314812"/>
            <a:chExt cx="10819049" cy="3326769"/>
          </a:xfrm>
        </p:grpSpPr>
        <p:sp>
          <p:nvSpPr>
            <p:cNvPr id="54" name="Rectangle 25">
              <a:extLst>
                <a:ext uri="{FF2B5EF4-FFF2-40B4-BE49-F238E27FC236}">
                  <a16:creationId xmlns:a16="http://schemas.microsoft.com/office/drawing/2014/main" id="{5254BBD5-F791-45AD-941A-5C781097AC34}"/>
                </a:ext>
              </a:extLst>
            </p:cNvPr>
            <p:cNvSpPr>
              <a:spLocks noChangeArrowheads="1"/>
            </p:cNvSpPr>
            <p:nvPr/>
          </p:nvSpPr>
          <p:spPr bwMode="auto">
            <a:xfrm>
              <a:off x="544148" y="15314812"/>
              <a:ext cx="10800000" cy="1080000"/>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dirty="0">
                  <a:solidFill>
                    <a:schemeClr val="bg1"/>
                  </a:solidFill>
                  <a:latin typeface="Swis721 BlkEx BT" panose="020B0907040502030204" pitchFamily="34" charset="0"/>
                </a:rPr>
                <a:t>Hardware </a:t>
              </a:r>
              <a:r>
                <a:rPr lang="en-US" sz="4800" b="1" dirty="0">
                  <a:solidFill>
                    <a:schemeClr val="bg1"/>
                  </a:solidFill>
                  <a:latin typeface="Swis721 BlkEx BT" panose="020B0907040502030204" pitchFamily="34" charset="0"/>
                </a:rPr>
                <a:t>&amp;</a:t>
              </a:r>
              <a:r>
                <a:rPr lang="en-US" sz="4600" b="1" dirty="0">
                  <a:solidFill>
                    <a:schemeClr val="bg1"/>
                  </a:solidFill>
                  <a:latin typeface="Swis721 BlkEx BT" panose="020B0907040502030204" pitchFamily="34" charset="0"/>
                </a:rPr>
                <a:t>Software</a:t>
              </a:r>
            </a:p>
          </p:txBody>
        </p:sp>
        <p:sp>
          <p:nvSpPr>
            <p:cNvPr id="2067" name="TextBox 2066">
              <a:extLst>
                <a:ext uri="{FF2B5EF4-FFF2-40B4-BE49-F238E27FC236}">
                  <a16:creationId xmlns:a16="http://schemas.microsoft.com/office/drawing/2014/main" id="{CBF27B37-B803-4227-A801-4F7F20B18E44}"/>
                </a:ext>
              </a:extLst>
            </p:cNvPr>
            <p:cNvSpPr txBox="1"/>
            <p:nvPr/>
          </p:nvSpPr>
          <p:spPr>
            <a:xfrm>
              <a:off x="563197" y="16394812"/>
              <a:ext cx="10800000" cy="2246769"/>
            </a:xfrm>
            <a:prstGeom prst="rect">
              <a:avLst/>
            </a:prstGeom>
            <a:solidFill>
              <a:schemeClr val="bg1"/>
            </a:solidFill>
          </p:spPr>
          <p:txBody>
            <a:bodyPr wrap="square" rtlCol="0">
              <a:spAutoFit/>
            </a:bodyPr>
            <a:lstStyle/>
            <a:p>
              <a:pPr marL="457200" indent="-457200">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Hardware:</a:t>
              </a:r>
            </a:p>
            <a:p>
              <a:pPr marL="914400" lvl="1" indent="-457200">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rPr>
                <a:t>CPU: Intel Core i7-8700 @3.2GHz</a:t>
              </a:r>
            </a:p>
            <a:p>
              <a:pPr marL="914400" lvl="1" indent="-457200">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rPr>
                <a:t>GPU: GEFORCE GTX 1080 </a:t>
              </a:r>
              <a:r>
                <a:rPr lang="en-CA" sz="2000" dirty="0" err="1">
                  <a:latin typeface="Times New Roman" panose="02020603050405020304" pitchFamily="18" charset="0"/>
                  <a:cs typeface="Times New Roman" panose="02020603050405020304" pitchFamily="18" charset="0"/>
                </a:rPr>
                <a:t>Ti</a:t>
              </a:r>
              <a:r>
                <a:rPr lang="en-CA" sz="2000" dirty="0">
                  <a:latin typeface="Times New Roman" panose="02020603050405020304" pitchFamily="18" charset="0"/>
                  <a:cs typeface="Times New Roman" panose="02020603050405020304" pitchFamily="18" charset="0"/>
                </a:rPr>
                <a:t> Provided by NVIDIA</a:t>
              </a:r>
            </a:p>
            <a:p>
              <a:pPr marL="457200" indent="-457200">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Software: </a:t>
              </a:r>
            </a:p>
            <a:p>
              <a:pPr marL="914400" lvl="1" indent="-457200">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rPr>
                <a:t>Ubuntu 16.04 TS, Linux Operating System</a:t>
              </a:r>
            </a:p>
            <a:p>
              <a:pPr marL="914400" lvl="1" indent="-457200">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rPr>
                <a:t>Caffe, a deep learning framework provided by UC Barkley</a:t>
              </a:r>
            </a:p>
            <a:p>
              <a:pPr marL="914400" lvl="1" indent="-457200">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rPr>
                <a:t>Python 3.5 for programming </a:t>
              </a:r>
            </a:p>
          </p:txBody>
        </p:sp>
      </p:grpSp>
      <p:pic>
        <p:nvPicPr>
          <p:cNvPr id="2076" name="Picture 2075">
            <a:extLst>
              <a:ext uri="{FF2B5EF4-FFF2-40B4-BE49-F238E27FC236}">
                <a16:creationId xmlns:a16="http://schemas.microsoft.com/office/drawing/2014/main" id="{BC9EF01D-1963-4376-BC7C-7BAD66E8DB34}"/>
              </a:ext>
            </a:extLst>
          </p:cNvPr>
          <p:cNvPicPr>
            <a:picLocks noChangeAspect="1"/>
          </p:cNvPicPr>
          <p:nvPr/>
        </p:nvPicPr>
        <p:blipFill>
          <a:blip r:embed="rId10"/>
          <a:stretch>
            <a:fillRect/>
          </a:stretch>
        </p:blipFill>
        <p:spPr>
          <a:xfrm>
            <a:off x="32687390" y="4901760"/>
            <a:ext cx="10822809" cy="3543300"/>
          </a:xfrm>
          <a:prstGeom prst="rect">
            <a:avLst/>
          </a:prstGeom>
        </p:spPr>
      </p:pic>
      <p:sp>
        <p:nvSpPr>
          <p:cNvPr id="2077" name="TextBox 2076">
            <a:extLst>
              <a:ext uri="{FF2B5EF4-FFF2-40B4-BE49-F238E27FC236}">
                <a16:creationId xmlns:a16="http://schemas.microsoft.com/office/drawing/2014/main" id="{DDA52AA1-47DE-4A4C-A5A5-1A73056D8553}"/>
              </a:ext>
            </a:extLst>
          </p:cNvPr>
          <p:cNvSpPr txBox="1"/>
          <p:nvPr/>
        </p:nvSpPr>
        <p:spPr>
          <a:xfrm>
            <a:off x="32692554" y="8505117"/>
            <a:ext cx="10800000" cy="3477875"/>
          </a:xfrm>
          <a:prstGeom prst="rect">
            <a:avLst/>
          </a:prstGeom>
          <a:solidFill>
            <a:schemeClr val="bg1"/>
          </a:solidFill>
        </p:spPr>
        <p:txBody>
          <a:bodyPr wrap="square" rtlCol="0">
            <a:spAutoFit/>
          </a:bodyPr>
          <a:lstStyle/>
          <a:p>
            <a:pPr algn="just"/>
            <a:r>
              <a:rPr lang="en-CA" sz="2000" dirty="0">
                <a:latin typeface="Times New Roman" panose="02020603050405020304" pitchFamily="18" charset="0"/>
                <a:cs typeface="Times New Roman" panose="02020603050405020304" pitchFamily="18" charset="0"/>
              </a:rPr>
              <a:t>The pixel-level classification accuracy (Acc.) and intersection over union (IoU) are adopted to present how good the segmentation can be(both are percentages). From the table above, methods based on deep learning get unified and stable performance over 6 various cities. Specially </a:t>
            </a:r>
            <a:r>
              <a:rPr lang="en-CA" sz="2000" dirty="0">
                <a:solidFill>
                  <a:srgbClr val="FF0000"/>
                </a:solidFill>
                <a:latin typeface="Times New Roman" panose="02020603050405020304" pitchFamily="18" charset="0"/>
                <a:cs typeface="Times New Roman" panose="02020603050405020304" pitchFamily="18" charset="0"/>
              </a:rPr>
              <a:t>MLP produces the finest outcomes </a:t>
            </a:r>
            <a:r>
              <a:rPr lang="en-CA" sz="2000" dirty="0">
                <a:latin typeface="Times New Roman" panose="02020603050405020304" pitchFamily="18" charset="0"/>
                <a:cs typeface="Times New Roman" panose="02020603050405020304" pitchFamily="18" charset="0"/>
              </a:rPr>
              <a:t>while FCN gets the most fuzzy results. </a:t>
            </a:r>
          </a:p>
          <a:p>
            <a:pPr algn="just"/>
            <a:endParaRPr lang="en-CA" sz="2000" dirty="0">
              <a:latin typeface="Times New Roman" panose="02020603050405020304" pitchFamily="18" charset="0"/>
              <a:cs typeface="Times New Roman" panose="02020603050405020304" pitchFamily="18" charset="0"/>
            </a:endParaRPr>
          </a:p>
          <a:p>
            <a:pPr algn="just"/>
            <a:r>
              <a:rPr lang="en-CA" sz="2000" dirty="0">
                <a:latin typeface="Times New Roman" panose="02020603050405020304" pitchFamily="18" charset="0"/>
                <a:cs typeface="Times New Roman" panose="02020603050405020304" pitchFamily="18" charset="0"/>
              </a:rPr>
              <a:t>The segmentation efficiency is evaluated by training time for the model and testing time per image. Seg-net has the lowest speed due to its complex architecture while  </a:t>
            </a:r>
            <a:r>
              <a:rPr lang="en-CA" sz="2000" dirty="0">
                <a:solidFill>
                  <a:srgbClr val="FF0000"/>
                </a:solidFill>
                <a:latin typeface="Times New Roman" panose="02020603050405020304" pitchFamily="18" charset="0"/>
                <a:cs typeface="Times New Roman" panose="02020603050405020304" pitchFamily="18" charset="0"/>
              </a:rPr>
              <a:t>FCN and MLP achieves much higher efficiency</a:t>
            </a:r>
            <a:r>
              <a:rPr lang="en-CA" sz="2000" dirty="0">
                <a:latin typeface="Times New Roman" panose="02020603050405020304" pitchFamily="18" charset="0"/>
                <a:cs typeface="Times New Roman" panose="02020603050405020304" pitchFamily="18" charset="0"/>
              </a:rPr>
              <a:t>.</a:t>
            </a:r>
          </a:p>
          <a:p>
            <a:pPr algn="just"/>
            <a:endParaRPr lang="en-CA" sz="2000" dirty="0">
              <a:latin typeface="Times New Roman" panose="02020603050405020304" pitchFamily="18" charset="0"/>
              <a:cs typeface="Times New Roman" panose="02020603050405020304" pitchFamily="18" charset="0"/>
            </a:endParaRPr>
          </a:p>
          <a:p>
            <a:pPr algn="just"/>
            <a:r>
              <a:rPr lang="en-CA" sz="2000" dirty="0">
                <a:latin typeface="Times New Roman" panose="02020603050405020304" pitchFamily="18" charset="0"/>
                <a:cs typeface="Times New Roman" panose="02020603050405020304" pitchFamily="18" charset="0"/>
              </a:rPr>
              <a:t>The figures below show an example of RGB satellite image (left), ground truth (middle) and MLP prediction result (right). The building area is white in the dark background.</a:t>
            </a:r>
          </a:p>
        </p:txBody>
      </p:sp>
      <p:grpSp>
        <p:nvGrpSpPr>
          <p:cNvPr id="4" name="Group 3">
            <a:extLst>
              <a:ext uri="{FF2B5EF4-FFF2-40B4-BE49-F238E27FC236}">
                <a16:creationId xmlns:a16="http://schemas.microsoft.com/office/drawing/2014/main" id="{8A6670D7-5C8D-4462-9A47-80249A30B5B5}"/>
              </a:ext>
            </a:extLst>
          </p:cNvPr>
          <p:cNvGrpSpPr/>
          <p:nvPr/>
        </p:nvGrpSpPr>
        <p:grpSpPr>
          <a:xfrm>
            <a:off x="32692554" y="16799707"/>
            <a:ext cx="10810160" cy="4865652"/>
            <a:chOff x="32521065" y="16295555"/>
            <a:chExt cx="10810160" cy="4865652"/>
          </a:xfrm>
        </p:grpSpPr>
        <p:sp>
          <p:nvSpPr>
            <p:cNvPr id="2056" name="Rectangle 25"/>
            <p:cNvSpPr>
              <a:spLocks noChangeArrowheads="1"/>
            </p:cNvSpPr>
            <p:nvPr/>
          </p:nvSpPr>
          <p:spPr bwMode="auto">
            <a:xfrm>
              <a:off x="32521065" y="16295555"/>
              <a:ext cx="10800000" cy="1080000"/>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dirty="0">
                  <a:solidFill>
                    <a:schemeClr val="bg1"/>
                  </a:solidFill>
                  <a:latin typeface="Swis721 BlkEx BT" panose="020B0907040502030204" pitchFamily="34" charset="0"/>
                </a:rPr>
                <a:t>Conclusion &amp;Future Work</a:t>
              </a:r>
            </a:p>
          </p:txBody>
        </p:sp>
        <p:sp>
          <p:nvSpPr>
            <p:cNvPr id="2078" name="TextBox 2077">
              <a:extLst>
                <a:ext uri="{FF2B5EF4-FFF2-40B4-BE49-F238E27FC236}">
                  <a16:creationId xmlns:a16="http://schemas.microsoft.com/office/drawing/2014/main" id="{D83151BA-891F-46DD-A002-E38D72A58DDB}"/>
                </a:ext>
              </a:extLst>
            </p:cNvPr>
            <p:cNvSpPr txBox="1"/>
            <p:nvPr/>
          </p:nvSpPr>
          <p:spPr>
            <a:xfrm>
              <a:off x="32531225" y="17375555"/>
              <a:ext cx="10800000" cy="3785652"/>
            </a:xfrm>
            <a:prstGeom prst="rect">
              <a:avLst/>
            </a:prstGeom>
            <a:solidFill>
              <a:schemeClr val="bg1"/>
            </a:solidFill>
          </p:spPr>
          <p:txBody>
            <a:bodyPr wrap="square" rtlCol="0">
              <a:spAutoFit/>
            </a:bodyPr>
            <a:lstStyle/>
            <a:p>
              <a:pPr algn="just"/>
              <a:r>
                <a:rPr lang="en-CA" sz="2000" dirty="0">
                  <a:latin typeface="Times New Roman" panose="02020603050405020304" pitchFamily="18" charset="0"/>
                  <a:cs typeface="Times New Roman" panose="02020603050405020304" pitchFamily="18" charset="0"/>
                </a:rPr>
                <a:t>Conclusions:</a:t>
              </a:r>
            </a:p>
            <a:p>
              <a:pPr marL="457200" indent="-457200" algn="just">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rPr>
                <a:t>Deep learning based methods can effectively learn features of building footprints from different urban landscapes of high-resolution aerial images and automatically produce reliable  building segmentation outcomes. </a:t>
              </a:r>
            </a:p>
            <a:p>
              <a:pPr marL="457200" indent="-457200" algn="just">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rPr>
                <a:t>Multi-layer Perceptron (MLP) is capable of dealing with large image dataset. Its simple architecture assures computational efficiency while maintaining segmentation outcomes of high accuracy compared to other deep learning methods.</a:t>
              </a:r>
            </a:p>
            <a:p>
              <a:pPr algn="just"/>
              <a:endParaRPr lang="en-CA" sz="2000" dirty="0">
                <a:latin typeface="Times New Roman" panose="02020603050405020304" pitchFamily="18" charset="0"/>
                <a:cs typeface="Times New Roman" panose="02020603050405020304" pitchFamily="18" charset="0"/>
              </a:endParaRPr>
            </a:p>
            <a:p>
              <a:pPr algn="just"/>
              <a:r>
                <a:rPr lang="en-CA" sz="2000" dirty="0">
                  <a:latin typeface="Times New Roman" panose="02020603050405020304" pitchFamily="18" charset="0"/>
                  <a:cs typeface="Times New Roman" panose="02020603050405020304" pitchFamily="18" charset="0"/>
                </a:rPr>
                <a:t>Future Work:</a:t>
              </a:r>
            </a:p>
            <a:p>
              <a:pPr marL="342900" indent="-342900" algn="just">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rPr>
                <a:t>Create new deep learning model to </a:t>
              </a:r>
              <a:r>
                <a:rPr lang="en-CA" sz="2000" dirty="0">
                  <a:solidFill>
                    <a:srgbClr val="FF0000"/>
                  </a:solidFill>
                  <a:latin typeface="Times New Roman" panose="02020603050405020304" pitchFamily="18" charset="0"/>
                  <a:cs typeface="Times New Roman" panose="02020603050405020304" pitchFamily="18" charset="0"/>
                </a:rPr>
                <a:t>handle image noises</a:t>
              </a:r>
              <a:r>
                <a:rPr lang="en-CA" sz="2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CA" sz="2000" dirty="0">
                  <a:solidFill>
                    <a:srgbClr val="FF0000"/>
                  </a:solidFill>
                  <a:latin typeface="Times New Roman" panose="02020603050405020304" pitchFamily="18" charset="0"/>
                  <a:cs typeface="Times New Roman" panose="02020603050405020304" pitchFamily="18" charset="0"/>
                </a:rPr>
                <a:t>Boundary Regularization </a:t>
              </a:r>
              <a:r>
                <a:rPr lang="en-CA" sz="2000" dirty="0">
                  <a:latin typeface="Times New Roman" panose="02020603050405020304" pitchFamily="18" charset="0"/>
                  <a:cs typeface="Times New Roman" panose="02020603050405020304" pitchFamily="18" charset="0"/>
                </a:rPr>
                <a:t>for the segmentation results in pixel level.</a:t>
              </a:r>
            </a:p>
            <a:p>
              <a:pPr marL="342900" indent="-342900" algn="just">
                <a:buFont typeface="Wingdings" panose="05000000000000000000" pitchFamily="2" charset="2"/>
                <a:buChar char="§"/>
              </a:pPr>
              <a:r>
                <a:rPr lang="en-CA" sz="2000" dirty="0">
                  <a:solidFill>
                    <a:srgbClr val="FF0000"/>
                  </a:solidFill>
                  <a:latin typeface="Times New Roman" panose="02020603050405020304" pitchFamily="18" charset="0"/>
                  <a:cs typeface="Times New Roman" panose="02020603050405020304" pitchFamily="18" charset="0"/>
                </a:rPr>
                <a:t>Image to vector transformation</a:t>
              </a:r>
              <a:r>
                <a:rPr lang="en-CA" sz="2000" dirty="0">
                  <a:latin typeface="Times New Roman" panose="02020603050405020304" pitchFamily="18" charset="0"/>
                  <a:cs typeface="Times New Roman" panose="02020603050405020304" pitchFamily="18" charset="0"/>
                </a:rPr>
                <a:t>: from the segmented images to automatically produce object vectors.</a:t>
              </a:r>
            </a:p>
          </p:txBody>
        </p:sp>
      </p:grpSp>
      <p:grpSp>
        <p:nvGrpSpPr>
          <p:cNvPr id="70" name="Group 69">
            <a:extLst>
              <a:ext uri="{FF2B5EF4-FFF2-40B4-BE49-F238E27FC236}">
                <a16:creationId xmlns:a16="http://schemas.microsoft.com/office/drawing/2014/main" id="{A1EC8AB3-92E8-4111-9D3A-0C62ACE29D5A}"/>
              </a:ext>
            </a:extLst>
          </p:cNvPr>
          <p:cNvGrpSpPr/>
          <p:nvPr/>
        </p:nvGrpSpPr>
        <p:grpSpPr>
          <a:xfrm>
            <a:off x="503633" y="8917175"/>
            <a:ext cx="10800000" cy="3337767"/>
            <a:chOff x="544148" y="15314812"/>
            <a:chExt cx="10800000" cy="3337767"/>
          </a:xfrm>
        </p:grpSpPr>
        <p:sp>
          <p:nvSpPr>
            <p:cNvPr id="71" name="Rectangle 25">
              <a:extLst>
                <a:ext uri="{FF2B5EF4-FFF2-40B4-BE49-F238E27FC236}">
                  <a16:creationId xmlns:a16="http://schemas.microsoft.com/office/drawing/2014/main" id="{23998860-7A2E-4CDC-A5B2-3F8CB266EA4A}"/>
                </a:ext>
              </a:extLst>
            </p:cNvPr>
            <p:cNvSpPr>
              <a:spLocks noChangeArrowheads="1"/>
            </p:cNvSpPr>
            <p:nvPr/>
          </p:nvSpPr>
          <p:spPr bwMode="auto">
            <a:xfrm>
              <a:off x="544148" y="15314812"/>
              <a:ext cx="10800000" cy="1080000"/>
            </a:xfrm>
            <a:prstGeom prst="rect">
              <a:avLst/>
            </a:prstGeom>
            <a:solidFill>
              <a:schemeClr val="tx2">
                <a:lumMod val="75000"/>
              </a:schemeClr>
            </a:solidFill>
            <a:ln w="9525">
              <a:solidFill>
                <a:schemeClr val="tx1"/>
              </a:solidFill>
              <a:miter lim="800000"/>
            </a:ln>
          </p:spPr>
          <p:txBody>
            <a:bodyPr wrap="none" lIns="115500" tIns="57750" rIns="115500" bIns="57750" anchor="ctr"/>
            <a:lstStyle>
              <a:defPPr>
                <a:defRPr kern="1200" smtId="4294967295"/>
              </a:defPPr>
            </a:lstStyle>
            <a:p>
              <a:pPr algn="ctr" defTabSz="3762375"/>
              <a:r>
                <a:rPr lang="en-US" sz="4600" b="1" dirty="0">
                  <a:solidFill>
                    <a:schemeClr val="bg1"/>
                  </a:solidFill>
                  <a:latin typeface="Swis721 BlkEx BT" panose="020B0907040502030204" pitchFamily="34" charset="0"/>
                </a:rPr>
                <a:t>Challenges</a:t>
              </a:r>
            </a:p>
          </p:txBody>
        </p:sp>
        <p:sp>
          <p:nvSpPr>
            <p:cNvPr id="72" name="TextBox 71">
              <a:extLst>
                <a:ext uri="{FF2B5EF4-FFF2-40B4-BE49-F238E27FC236}">
                  <a16:creationId xmlns:a16="http://schemas.microsoft.com/office/drawing/2014/main" id="{06DC93C4-82BD-4621-A813-FC4FD861F142}"/>
                </a:ext>
              </a:extLst>
            </p:cNvPr>
            <p:cNvSpPr txBox="1"/>
            <p:nvPr/>
          </p:nvSpPr>
          <p:spPr>
            <a:xfrm>
              <a:off x="544148" y="16405810"/>
              <a:ext cx="10800000" cy="2246769"/>
            </a:xfrm>
            <a:prstGeom prst="rect">
              <a:avLst/>
            </a:prstGeom>
            <a:solidFill>
              <a:schemeClr val="bg1"/>
            </a:solidFill>
          </p:spPr>
          <p:txBody>
            <a:bodyPr wrap="square" rtlCol="0">
              <a:spAutoFit/>
            </a:bodyPr>
            <a:lstStyle/>
            <a:p>
              <a:pPr marL="342900" indent="-342900">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Conventional image segmentation methods find huge difficulties in processing </a:t>
              </a:r>
              <a:r>
                <a:rPr lang="en-CA" sz="2000" dirty="0">
                  <a:solidFill>
                    <a:srgbClr val="FF0000"/>
                  </a:solidFill>
                  <a:latin typeface="Times New Roman" panose="02020603050405020304" pitchFamily="18" charset="0"/>
                  <a:cs typeface="Times New Roman" panose="02020603050405020304" pitchFamily="18" charset="0"/>
                </a:rPr>
                <a:t>large amount </a:t>
              </a:r>
              <a:r>
                <a:rPr lang="en-CA" sz="2000" dirty="0">
                  <a:latin typeface="Times New Roman" panose="02020603050405020304" pitchFamily="18" charset="0"/>
                  <a:cs typeface="Times New Roman" panose="02020603050405020304" pitchFamily="18" charset="0"/>
                </a:rPr>
                <a:t>of high-resolution  images.</a:t>
              </a:r>
            </a:p>
            <a:p>
              <a:pPr marL="342900" indent="-342900">
                <a:buFont typeface="Wingdings" panose="05000000000000000000" pitchFamily="2" charset="2"/>
                <a:buChar char="Ø"/>
              </a:pPr>
              <a:r>
                <a:rPr lang="en-CA" sz="2000" dirty="0">
                  <a:solidFill>
                    <a:srgbClr val="FF0000"/>
                  </a:solidFill>
                  <a:latin typeface="Times New Roman" panose="02020603050405020304" pitchFamily="18" charset="0"/>
                  <a:cs typeface="Times New Roman" panose="02020603050405020304" pitchFamily="18" charset="0"/>
                </a:rPr>
                <a:t>Diversity of urban landscapes </a:t>
              </a:r>
              <a:r>
                <a:rPr lang="en-CA" sz="2000" dirty="0">
                  <a:latin typeface="Times New Roman" panose="02020603050405020304" pitchFamily="18" charset="0"/>
                  <a:cs typeface="Times New Roman" panose="02020603050405020304" pitchFamily="18" charset="0"/>
                </a:rPr>
                <a:t>cause plenty of confusion to image understanding work like building extraction.</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Recognition and localization trade-off: it is hard to preserve the </a:t>
              </a:r>
              <a:r>
                <a:rPr lang="en-US" altLang="zh-CN" sz="2000" dirty="0">
                  <a:solidFill>
                    <a:srgbClr val="FF0000"/>
                  </a:solidFill>
                  <a:latin typeface="Times New Roman" panose="02020603050405020304" pitchFamily="18" charset="0"/>
                  <a:cs typeface="Times New Roman" panose="02020603050405020304" pitchFamily="18" charset="0"/>
                </a:rPr>
                <a:t>spatial resolution </a:t>
              </a:r>
              <a:r>
                <a:rPr lang="en-US" altLang="zh-CN" sz="2000" dirty="0">
                  <a:latin typeface="Times New Roman" panose="02020603050405020304" pitchFamily="18" charset="0"/>
                  <a:cs typeface="Times New Roman" panose="02020603050405020304" pitchFamily="18" charset="0"/>
                </a:rPr>
                <a:t>while extracting </a:t>
              </a:r>
              <a:r>
                <a:rPr lang="en-US" altLang="zh-CN" sz="2000" dirty="0">
                  <a:solidFill>
                    <a:srgbClr val="FF0000"/>
                  </a:solidFill>
                  <a:latin typeface="Times New Roman" panose="02020603050405020304" pitchFamily="18" charset="0"/>
                  <a:cs typeface="Times New Roman" panose="02020603050405020304" pitchFamily="18" charset="0"/>
                </a:rPr>
                <a:t>high level features</a:t>
              </a:r>
              <a:r>
                <a:rPr lang="en-US" altLang="zh-CN"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Deep learning methods with complicated architecture requires large </a:t>
              </a:r>
              <a:r>
                <a:rPr lang="en-US" altLang="zh-CN" sz="2000" dirty="0">
                  <a:solidFill>
                    <a:srgbClr val="FF0000"/>
                  </a:solidFill>
                  <a:latin typeface="Times New Roman" panose="02020603050405020304" pitchFamily="18" charset="0"/>
                  <a:cs typeface="Times New Roman" panose="02020603050405020304" pitchFamily="18" charset="0"/>
                </a:rPr>
                <a:t>computation power</a:t>
              </a:r>
              <a:r>
                <a:rPr lang="en-US" altLang="zh-CN" sz="2000" dirty="0">
                  <a:latin typeface="Times New Roman" panose="02020603050405020304" pitchFamily="18" charset="0"/>
                  <a:cs typeface="Times New Roman" panose="02020603050405020304" pitchFamily="18" charset="0"/>
                </a:rPr>
                <a:t>.</a:t>
              </a:r>
            </a:p>
          </p:txBody>
        </p:sp>
      </p:grpSp>
      <p:grpSp>
        <p:nvGrpSpPr>
          <p:cNvPr id="2" name="Group 1">
            <a:extLst>
              <a:ext uri="{FF2B5EF4-FFF2-40B4-BE49-F238E27FC236}">
                <a16:creationId xmlns:a16="http://schemas.microsoft.com/office/drawing/2014/main" id="{3A27B4E3-B79B-4355-A965-2DADD3CD9B7E}"/>
              </a:ext>
            </a:extLst>
          </p:cNvPr>
          <p:cNvGrpSpPr/>
          <p:nvPr/>
        </p:nvGrpSpPr>
        <p:grpSpPr>
          <a:xfrm>
            <a:off x="32687391" y="12092221"/>
            <a:ext cx="10810326" cy="4470779"/>
            <a:chOff x="32697367" y="10776133"/>
            <a:chExt cx="10810326" cy="4470779"/>
          </a:xfrm>
        </p:grpSpPr>
        <p:pic>
          <p:nvPicPr>
            <p:cNvPr id="44" name="Picture 43">
              <a:extLst>
                <a:ext uri="{FF2B5EF4-FFF2-40B4-BE49-F238E27FC236}">
                  <a16:creationId xmlns:a16="http://schemas.microsoft.com/office/drawing/2014/main" id="{F66D5326-9BB9-40E1-A88F-7EEC11076563}"/>
                </a:ext>
              </a:extLst>
            </p:cNvPr>
            <p:cNvPicPr/>
            <p:nvPr/>
          </p:nvPicPr>
          <p:blipFill>
            <a:blip r:embed="rId11"/>
            <a:stretch>
              <a:fillRect/>
            </a:stretch>
          </p:blipFill>
          <p:spPr>
            <a:xfrm>
              <a:off x="40051693" y="10807706"/>
              <a:ext cx="3456000" cy="4439206"/>
            </a:xfrm>
            <a:prstGeom prst="rect">
              <a:avLst/>
            </a:prstGeom>
          </p:spPr>
        </p:pic>
        <p:pic>
          <p:nvPicPr>
            <p:cNvPr id="45" name="Picture 44">
              <a:extLst>
                <a:ext uri="{FF2B5EF4-FFF2-40B4-BE49-F238E27FC236}">
                  <a16:creationId xmlns:a16="http://schemas.microsoft.com/office/drawing/2014/main" id="{4C39D760-677E-457C-8163-A07141B9812B}"/>
                </a:ext>
              </a:extLst>
            </p:cNvPr>
            <p:cNvPicPr/>
            <p:nvPr/>
          </p:nvPicPr>
          <p:blipFill>
            <a:blip r:embed="rId12"/>
            <a:stretch>
              <a:fillRect/>
            </a:stretch>
          </p:blipFill>
          <p:spPr>
            <a:xfrm>
              <a:off x="32697367" y="10807706"/>
              <a:ext cx="3456000" cy="4379812"/>
            </a:xfrm>
            <a:prstGeom prst="rect">
              <a:avLst/>
            </a:prstGeom>
          </p:spPr>
        </p:pic>
        <p:pic>
          <p:nvPicPr>
            <p:cNvPr id="47" name="Picture 46">
              <a:extLst>
                <a:ext uri="{FF2B5EF4-FFF2-40B4-BE49-F238E27FC236}">
                  <a16:creationId xmlns:a16="http://schemas.microsoft.com/office/drawing/2014/main" id="{544FBD72-2B8E-4A67-8F36-8D0488A5BB58}"/>
                </a:ext>
              </a:extLst>
            </p:cNvPr>
            <p:cNvPicPr/>
            <p:nvPr/>
          </p:nvPicPr>
          <p:blipFill>
            <a:blip r:embed="rId13"/>
            <a:stretch>
              <a:fillRect/>
            </a:stretch>
          </p:blipFill>
          <p:spPr>
            <a:xfrm>
              <a:off x="36374530" y="10776133"/>
              <a:ext cx="3456000" cy="4439206"/>
            </a:xfrm>
            <a:prstGeom prst="rect">
              <a:avLst/>
            </a:prstGeom>
          </p:spPr>
        </p:pic>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2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2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647</TotalTime>
  <Words>1104</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等线</vt:lpstr>
      <vt:lpstr>Arial</vt:lpstr>
      <vt:lpstr>Arial Rounded MT Bold</vt:lpstr>
      <vt:lpstr>Cambria Math</vt:lpstr>
      <vt:lpstr>Swis721 BlkEx BT</vt:lpstr>
      <vt:lpstr>Times New Roman</vt:lpstr>
      <vt:lpstr>Wingdings</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How To Make A Scientific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Kang Zhao</cp:lastModifiedBy>
  <cp:revision>71</cp:revision>
  <dcterms:modified xsi:type="dcterms:W3CDTF">2018-02-27T12:36:52Z</dcterms:modified>
  <cp:category>templates for scientific poster</cp:category>
</cp:coreProperties>
</file>