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60" r:id="rId3"/>
    <p:sldId id="376" r:id="rId4"/>
    <p:sldId id="378" r:id="rId5"/>
    <p:sldId id="379" r:id="rId6"/>
    <p:sldId id="377" r:id="rId7"/>
    <p:sldId id="361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80" r:id="rId17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7D31"/>
    <a:srgbClr val="5B9BD5"/>
    <a:srgbClr val="66FF33"/>
    <a:srgbClr val="CC00FF"/>
    <a:srgbClr val="33CC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 autoAdjust="0"/>
    <p:restoredTop sz="93348" autoAdjust="0"/>
  </p:normalViewPr>
  <p:slideViewPr>
    <p:cSldViewPr snapToGrid="0">
      <p:cViewPr varScale="1">
        <p:scale>
          <a:sx n="123" d="100"/>
          <a:sy n="123" d="100"/>
        </p:scale>
        <p:origin x="1502" y="91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10169-9691-4474-8A4B-19A90DE42561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4472B-7314-4ACF-9BD4-4DD0F5768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99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288F9-36DB-42F4-8D99-FC6C729829DC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5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A4B1-68A9-452A-993C-C88FF75B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8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285-97F1-4167-A1C0-877473EC5878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8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0789-6DE7-4DEF-8D10-9C417EA2254D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D02-23D4-400D-85E4-BA30CAD8977B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5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426"/>
            <a:ext cx="7886700" cy="610234"/>
          </a:xfrm>
        </p:spPr>
        <p:txBody>
          <a:bodyPr>
            <a:noAutofit/>
          </a:bodyPr>
          <a:lstStyle>
            <a:lvl1pPr algn="ctr">
              <a:defRPr sz="32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480971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1pPr>
            <a:lvl2pPr>
              <a:defRPr sz="18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2pPr>
            <a:lvl3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3pPr>
            <a:lvl4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4pPr>
            <a:lvl5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0C7E-E08F-4A60-8AC4-92BD9C8D7AB7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3059" y="87090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FE67DE-5BF6-49D0-BF7A-76F5E776BC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1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60F2-ABB1-4DFD-8496-BD501D720032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5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904F-5250-4828-AA9F-FD8D0F00958A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3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9DEB-A34C-4644-BCD4-DCC4FF195F5F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6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4EB7-E40E-402A-A75A-82B22610D114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6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69EC-6D12-4817-A0D1-B2EECA7FA19E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E470-6514-4E29-99B7-E66E85A47A30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8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5135-BA18-4F1C-92EA-97E459F62ACE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408C-7D7F-4A92-9491-E5C9D648456F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25602"/>
            <a:ext cx="9144000" cy="1598036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latin typeface="MS Reference Sans Serif" panose="020B060403050404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Plan for Scanning-Day (Mar 16 2018)</a:t>
            </a:r>
            <a:endParaRPr lang="ko-KR" altLang="en-US" sz="3200" dirty="0">
              <a:latin typeface="MS Reference Sans Serif" panose="020B060403050404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52239"/>
            <a:ext cx="9144000" cy="20520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Initially drafted by Jungwon &amp; </a:t>
            </a:r>
            <a:r>
              <a:rPr lang="en-US" altLang="ko-KR" dirty="0" err="1">
                <a:latin typeface="MS Reference Sans Serif" panose="020B0604030504040204" pitchFamily="34" charset="0"/>
              </a:rPr>
              <a:t>Kunwoo</a:t>
            </a:r>
            <a:endParaRPr lang="en-US" altLang="ko-KR" dirty="0">
              <a:latin typeface="MS Reference Sans Serif" panose="020B0604030504040204" pitchFamily="34" charset="0"/>
            </a:endParaRPr>
          </a:p>
          <a:p>
            <a:endParaRPr lang="en-US" altLang="ko-KR" dirty="0">
              <a:latin typeface="MS Reference Sans Serif" panose="020B0604030504040204" pitchFamily="34" charset="0"/>
            </a:endParaRPr>
          </a:p>
          <a:p>
            <a:r>
              <a:rPr lang="en-US" altLang="ko-KR" dirty="0">
                <a:latin typeface="MS Reference Sans Serif" panose="020B0604030504040204" pitchFamily="34" charset="0"/>
              </a:rPr>
              <a:t>Mar 15 2018</a:t>
            </a:r>
            <a:endParaRPr lang="ko-KR" altLang="en-US" dirty="0">
              <a:latin typeface="MS Reference Sans Serif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8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4: York 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Indoor + Outdoor Path</a:t>
            </a:r>
          </a:p>
          <a:p>
            <a:pPr lvl="1"/>
            <a:r>
              <a:rPr lang="en-CA" dirty="0"/>
              <a:t>Including all the corridors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789983F1-606D-4E7E-B9A7-0243F4AD4DF6}"/>
              </a:ext>
            </a:extLst>
          </p:cNvPr>
          <p:cNvSpPr/>
          <p:nvPr/>
        </p:nvSpPr>
        <p:spPr>
          <a:xfrm>
            <a:off x="5863112" y="3674281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37E179-BA7A-43B3-A829-87A825218F7B}"/>
              </a:ext>
            </a:extLst>
          </p:cNvPr>
          <p:cNvCxnSpPr>
            <a:cxnSpLocks/>
          </p:cNvCxnSpPr>
          <p:nvPr/>
        </p:nvCxnSpPr>
        <p:spPr>
          <a:xfrm flipV="1">
            <a:off x="6129333" y="3438144"/>
            <a:ext cx="1210251" cy="3693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324F4F-9799-475A-9C13-41519E73CBDD}"/>
              </a:ext>
            </a:extLst>
          </p:cNvPr>
          <p:cNvCxnSpPr>
            <a:cxnSpLocks/>
          </p:cNvCxnSpPr>
          <p:nvPr/>
        </p:nvCxnSpPr>
        <p:spPr>
          <a:xfrm flipH="1">
            <a:off x="6071803" y="3340608"/>
            <a:ext cx="1255589" cy="381495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858518-051B-454E-A35C-9E549A9873CF}"/>
              </a:ext>
            </a:extLst>
          </p:cNvPr>
          <p:cNvCxnSpPr>
            <a:cxnSpLocks/>
          </p:cNvCxnSpPr>
          <p:nvPr/>
        </p:nvCxnSpPr>
        <p:spPr>
          <a:xfrm flipV="1">
            <a:off x="6077712" y="3273552"/>
            <a:ext cx="310896" cy="37795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7CF2C-1A81-4BC0-A482-B48028E5060F}"/>
              </a:ext>
            </a:extLst>
          </p:cNvPr>
          <p:cNvCxnSpPr>
            <a:cxnSpLocks/>
          </p:cNvCxnSpPr>
          <p:nvPr/>
        </p:nvCxnSpPr>
        <p:spPr>
          <a:xfrm flipV="1">
            <a:off x="6431281" y="2993136"/>
            <a:ext cx="816863" cy="27432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640AAD-8428-491A-ADE5-EA6AAD9A83D4}"/>
              </a:ext>
            </a:extLst>
          </p:cNvPr>
          <p:cNvCxnSpPr>
            <a:cxnSpLocks/>
          </p:cNvCxnSpPr>
          <p:nvPr/>
        </p:nvCxnSpPr>
        <p:spPr>
          <a:xfrm>
            <a:off x="7235952" y="3060192"/>
            <a:ext cx="97536" cy="28651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3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5: </a:t>
            </a:r>
            <a:r>
              <a:rPr lang="en-CA" dirty="0" err="1"/>
              <a:t>Vari</a:t>
            </a:r>
            <a:r>
              <a:rPr lang="en-CA" dirty="0"/>
              <a:t> Hall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All Indoor Path</a:t>
            </a:r>
          </a:p>
          <a:p>
            <a:pPr lvl="1"/>
            <a:r>
              <a:rPr lang="en-CA" b="1" dirty="0">
                <a:solidFill>
                  <a:srgbClr val="FF0000"/>
                </a:solidFill>
              </a:rPr>
              <a:t>Path: Not determined yet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9869DB-1A66-4AFC-8107-7EDACDAB439E}"/>
              </a:ext>
            </a:extLst>
          </p:cNvPr>
          <p:cNvSpPr/>
          <p:nvPr/>
        </p:nvSpPr>
        <p:spPr>
          <a:xfrm rot="20651112">
            <a:off x="4768589" y="4565256"/>
            <a:ext cx="538480" cy="1624643"/>
          </a:xfrm>
          <a:prstGeom prst="rect">
            <a:avLst/>
          </a:prstGeom>
          <a:solidFill>
            <a:srgbClr val="ED7D31">
              <a:alpha val="69804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32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6: Ross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440000"/>
          </a:xfrm>
        </p:spPr>
        <p:txBody>
          <a:bodyPr/>
          <a:lstStyle/>
          <a:p>
            <a:r>
              <a:rPr lang="en-CA" dirty="0"/>
              <a:t>All Indoor Path</a:t>
            </a:r>
          </a:p>
          <a:p>
            <a:pPr lvl="1"/>
            <a:r>
              <a:rPr lang="en-CA" b="1" dirty="0">
                <a:solidFill>
                  <a:srgbClr val="FF0000"/>
                </a:solidFill>
              </a:rPr>
              <a:t>Path: Not determined yet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35F9C5-4567-4F55-8992-D2F27F1B45FB}"/>
              </a:ext>
            </a:extLst>
          </p:cNvPr>
          <p:cNvSpPr/>
          <p:nvPr/>
        </p:nvSpPr>
        <p:spPr>
          <a:xfrm rot="20651112">
            <a:off x="3427708" y="4308951"/>
            <a:ext cx="1259638" cy="2254173"/>
          </a:xfrm>
          <a:prstGeom prst="rect">
            <a:avLst/>
          </a:prstGeom>
          <a:solidFill>
            <a:srgbClr val="ED7D31">
              <a:alpha val="69804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66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7: Campus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All Outdoor Path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FB1274EC-123B-4EF3-B562-113E8EFC50E0}"/>
              </a:ext>
            </a:extLst>
          </p:cNvPr>
          <p:cNvSpPr/>
          <p:nvPr/>
        </p:nvSpPr>
        <p:spPr>
          <a:xfrm>
            <a:off x="7196328" y="2267755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505C69-1135-483F-BABF-EAFC045A700A}"/>
              </a:ext>
            </a:extLst>
          </p:cNvPr>
          <p:cNvCxnSpPr>
            <a:cxnSpLocks/>
          </p:cNvCxnSpPr>
          <p:nvPr/>
        </p:nvCxnSpPr>
        <p:spPr>
          <a:xfrm flipH="1">
            <a:off x="6963060" y="2560320"/>
            <a:ext cx="254604" cy="2072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44C62A-000F-47BC-A214-D44CBC4728A8}"/>
              </a:ext>
            </a:extLst>
          </p:cNvPr>
          <p:cNvCxnSpPr>
            <a:cxnSpLocks/>
          </p:cNvCxnSpPr>
          <p:nvPr/>
        </p:nvCxnSpPr>
        <p:spPr>
          <a:xfrm flipH="1">
            <a:off x="5894832" y="2740605"/>
            <a:ext cx="1046698" cy="3561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E33FB0-E524-49E8-B7FB-3626AABADA0A}"/>
              </a:ext>
            </a:extLst>
          </p:cNvPr>
          <p:cNvCxnSpPr>
            <a:cxnSpLocks/>
          </p:cNvCxnSpPr>
          <p:nvPr/>
        </p:nvCxnSpPr>
        <p:spPr>
          <a:xfrm flipH="1">
            <a:off x="5401056" y="3140505"/>
            <a:ext cx="493776" cy="3525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0E5400-5F6F-4982-8D60-F379559B512B}"/>
              </a:ext>
            </a:extLst>
          </p:cNvPr>
          <p:cNvCxnSpPr>
            <a:cxnSpLocks/>
          </p:cNvCxnSpPr>
          <p:nvPr/>
        </p:nvCxnSpPr>
        <p:spPr>
          <a:xfrm flipH="1">
            <a:off x="4145280" y="3512362"/>
            <a:ext cx="1194816" cy="3707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5274B9-67BF-4CB7-ADAA-FDC1A9D63FE5}"/>
              </a:ext>
            </a:extLst>
          </p:cNvPr>
          <p:cNvCxnSpPr>
            <a:cxnSpLocks/>
          </p:cNvCxnSpPr>
          <p:nvPr/>
        </p:nvCxnSpPr>
        <p:spPr>
          <a:xfrm flipH="1">
            <a:off x="2200656" y="3919728"/>
            <a:ext cx="1944624" cy="6644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51844D-8092-4A54-9130-C88027CCE563}"/>
              </a:ext>
            </a:extLst>
          </p:cNvPr>
          <p:cNvCxnSpPr>
            <a:cxnSpLocks/>
          </p:cNvCxnSpPr>
          <p:nvPr/>
        </p:nvCxnSpPr>
        <p:spPr>
          <a:xfrm flipH="1" flipV="1">
            <a:off x="1773936" y="4468368"/>
            <a:ext cx="402336" cy="1036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9719F7-774E-49C7-9010-838490B3A24C}"/>
              </a:ext>
            </a:extLst>
          </p:cNvPr>
          <p:cNvCxnSpPr>
            <a:cxnSpLocks/>
          </p:cNvCxnSpPr>
          <p:nvPr/>
        </p:nvCxnSpPr>
        <p:spPr>
          <a:xfrm flipH="1">
            <a:off x="530352" y="4498848"/>
            <a:ext cx="1237488" cy="3901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0297D5-F056-4A70-AADE-6585462F636A}"/>
              </a:ext>
            </a:extLst>
          </p:cNvPr>
          <p:cNvCxnSpPr>
            <a:cxnSpLocks/>
          </p:cNvCxnSpPr>
          <p:nvPr/>
        </p:nvCxnSpPr>
        <p:spPr>
          <a:xfrm>
            <a:off x="615696" y="4956048"/>
            <a:ext cx="304800" cy="8351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E32B74-3483-4AFC-8C38-F7B2BCDD7656}"/>
              </a:ext>
            </a:extLst>
          </p:cNvPr>
          <p:cNvCxnSpPr>
            <a:cxnSpLocks/>
          </p:cNvCxnSpPr>
          <p:nvPr/>
        </p:nvCxnSpPr>
        <p:spPr>
          <a:xfrm flipV="1">
            <a:off x="944880" y="5297424"/>
            <a:ext cx="1389888" cy="4937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6F6500-CC6D-4DB2-9400-8DA6B6959042}"/>
              </a:ext>
            </a:extLst>
          </p:cNvPr>
          <p:cNvCxnSpPr>
            <a:cxnSpLocks/>
          </p:cNvCxnSpPr>
          <p:nvPr/>
        </p:nvCxnSpPr>
        <p:spPr>
          <a:xfrm flipH="1" flipV="1">
            <a:off x="2261616" y="4651248"/>
            <a:ext cx="24384" cy="5730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FEE7F3-76E6-4A85-A141-7648A62B395B}"/>
              </a:ext>
            </a:extLst>
          </p:cNvPr>
          <p:cNvCxnSpPr>
            <a:cxnSpLocks/>
          </p:cNvCxnSpPr>
          <p:nvPr/>
        </p:nvCxnSpPr>
        <p:spPr>
          <a:xfrm flipV="1">
            <a:off x="2334768" y="4017264"/>
            <a:ext cx="1859280" cy="6400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8037CD-A51C-49FB-90E4-EA723FA1480A}"/>
              </a:ext>
            </a:extLst>
          </p:cNvPr>
          <p:cNvCxnSpPr>
            <a:cxnSpLocks/>
          </p:cNvCxnSpPr>
          <p:nvPr/>
        </p:nvCxnSpPr>
        <p:spPr>
          <a:xfrm flipV="1">
            <a:off x="4230624" y="3608832"/>
            <a:ext cx="1164336" cy="4023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93D456-3475-4CD8-903E-8779B8CF3E96}"/>
              </a:ext>
            </a:extLst>
          </p:cNvPr>
          <p:cNvCxnSpPr>
            <a:cxnSpLocks/>
          </p:cNvCxnSpPr>
          <p:nvPr/>
        </p:nvCxnSpPr>
        <p:spPr>
          <a:xfrm flipV="1">
            <a:off x="5449824" y="3230880"/>
            <a:ext cx="554736" cy="3718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714248-8F29-4A57-9F0A-679C495DFA6E}"/>
              </a:ext>
            </a:extLst>
          </p:cNvPr>
          <p:cNvCxnSpPr>
            <a:cxnSpLocks/>
          </p:cNvCxnSpPr>
          <p:nvPr/>
        </p:nvCxnSpPr>
        <p:spPr>
          <a:xfrm flipV="1">
            <a:off x="6028944" y="2852928"/>
            <a:ext cx="981456" cy="3596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C86058-7EC6-4D69-9C7A-B3667B3A7440}"/>
              </a:ext>
            </a:extLst>
          </p:cNvPr>
          <p:cNvCxnSpPr>
            <a:cxnSpLocks/>
          </p:cNvCxnSpPr>
          <p:nvPr/>
        </p:nvCxnSpPr>
        <p:spPr>
          <a:xfrm flipV="1">
            <a:off x="7053072" y="2542032"/>
            <a:ext cx="341376" cy="2987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9CBFDC-110A-4C31-91B4-F6738F4582C7}"/>
              </a:ext>
            </a:extLst>
          </p:cNvPr>
          <p:cNvCxnSpPr>
            <a:cxnSpLocks/>
          </p:cNvCxnSpPr>
          <p:nvPr/>
        </p:nvCxnSpPr>
        <p:spPr>
          <a:xfrm>
            <a:off x="5823712" y="3463085"/>
            <a:ext cx="104648" cy="3189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310860-897A-4D14-9BC9-15D363BA2FD6}"/>
              </a:ext>
            </a:extLst>
          </p:cNvPr>
          <p:cNvCxnSpPr>
            <a:cxnSpLocks/>
          </p:cNvCxnSpPr>
          <p:nvPr/>
        </p:nvCxnSpPr>
        <p:spPr>
          <a:xfrm flipH="1" flipV="1">
            <a:off x="5943600" y="3393440"/>
            <a:ext cx="103632" cy="3211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631C9F-F666-43C7-9952-E06056E01319}"/>
              </a:ext>
            </a:extLst>
          </p:cNvPr>
          <p:cNvCxnSpPr>
            <a:cxnSpLocks/>
          </p:cNvCxnSpPr>
          <p:nvPr/>
        </p:nvCxnSpPr>
        <p:spPr>
          <a:xfrm>
            <a:off x="4830066" y="3879645"/>
            <a:ext cx="115314" cy="3227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73A91-D5E4-4576-8419-B049B9A86B71}"/>
              </a:ext>
            </a:extLst>
          </p:cNvPr>
          <p:cNvCxnSpPr>
            <a:cxnSpLocks/>
          </p:cNvCxnSpPr>
          <p:nvPr/>
        </p:nvCxnSpPr>
        <p:spPr>
          <a:xfrm flipH="1" flipV="1">
            <a:off x="4980434" y="3802382"/>
            <a:ext cx="105916" cy="3124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587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8: PSE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All Indoor Path</a:t>
            </a:r>
          </a:p>
          <a:p>
            <a:pPr lvl="1"/>
            <a:r>
              <a:rPr lang="en-CA" dirty="0"/>
              <a:t>Scanning all floors (B, G, 2, 3, 4)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F0DE2A-3BEC-4342-818A-252020DBA67D}"/>
              </a:ext>
            </a:extLst>
          </p:cNvPr>
          <p:cNvSpPr/>
          <p:nvPr/>
        </p:nvSpPr>
        <p:spPr>
          <a:xfrm rot="20590258">
            <a:off x="1323167" y="3771730"/>
            <a:ext cx="700576" cy="655199"/>
          </a:xfrm>
          <a:prstGeom prst="rect">
            <a:avLst/>
          </a:prstGeom>
          <a:solidFill>
            <a:srgbClr val="ED7D31">
              <a:alpha val="69804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446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9: Chemistry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4809717"/>
          </a:xfrm>
        </p:spPr>
        <p:txBody>
          <a:bodyPr/>
          <a:lstStyle/>
          <a:p>
            <a:r>
              <a:rPr lang="en-CA" dirty="0"/>
              <a:t>All Indoor Path</a:t>
            </a:r>
          </a:p>
          <a:p>
            <a:pPr lvl="1"/>
            <a:r>
              <a:rPr lang="en-CA" dirty="0"/>
              <a:t>Scanning all floors (G, 2, 3, 4)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ABA43B-FAFD-4A88-988D-9A4B42DD2668}"/>
              </a:ext>
            </a:extLst>
          </p:cNvPr>
          <p:cNvSpPr/>
          <p:nvPr/>
        </p:nvSpPr>
        <p:spPr>
          <a:xfrm rot="20590258">
            <a:off x="492447" y="3881719"/>
            <a:ext cx="827188" cy="830885"/>
          </a:xfrm>
          <a:prstGeom prst="rect">
            <a:avLst/>
          </a:prstGeom>
          <a:solidFill>
            <a:srgbClr val="ED7D31">
              <a:alpha val="69804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63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9A10-6BE0-4871-8EC4-288A5F41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Further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F3081-DCE3-4566-B012-B4FF983B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8030158" cy="3960000"/>
          </a:xfrm>
        </p:spPr>
        <p:txBody>
          <a:bodyPr/>
          <a:lstStyle/>
          <a:p>
            <a:r>
              <a:rPr lang="en-CA" dirty="0"/>
              <a:t>Issues for 8:40 AM (Mar 16) Meeting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Priority &amp; sequence for scanning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Indoor Path for 'Set 5: </a:t>
            </a:r>
            <a:r>
              <a:rPr lang="en-CA" dirty="0" err="1"/>
              <a:t>Vari</a:t>
            </a:r>
            <a:r>
              <a:rPr lang="en-CA" dirty="0"/>
              <a:t> Hall', 'Set 6: Ross Building', </a:t>
            </a:r>
            <a:br>
              <a:rPr lang="en-CA" dirty="0"/>
            </a:br>
            <a:r>
              <a:rPr lang="en-CA" dirty="0"/>
              <a:t>'Set 8: PSE Building', and 'Set 9: Chemistry Building'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Principal accompanying people</a:t>
            </a:r>
          </a:p>
          <a:p>
            <a:pPr lvl="2">
              <a:lnSpc>
                <a:spcPct val="150000"/>
              </a:lnSpc>
            </a:pPr>
            <a:r>
              <a:rPr lang="en-CA" sz="1600" dirty="0"/>
              <a:t>Originally plan - 8:40 AM: </a:t>
            </a:r>
            <a:r>
              <a:rPr lang="en-CA" sz="1600" dirty="0" err="1"/>
              <a:t>Kivanc</a:t>
            </a:r>
            <a:r>
              <a:rPr lang="en-CA" sz="1600" dirty="0"/>
              <a:t>, 10 AM: Pio, 11 AM: Kang, </a:t>
            </a:r>
            <a:br>
              <a:rPr lang="en-CA" sz="1600" dirty="0"/>
            </a:br>
            <a:r>
              <a:rPr lang="en-CA" sz="1600" dirty="0"/>
              <a:t>2 PM: Yi-Chen, 3 PM: Afnan</a:t>
            </a:r>
          </a:p>
          <a:p>
            <a:pPr lvl="2">
              <a:lnSpc>
                <a:spcPct val="150000"/>
              </a:lnSpc>
            </a:pPr>
            <a:r>
              <a:rPr lang="en-CA" sz="1600" dirty="0"/>
              <a:t>However, it should be changed as Afnan has to join in the Thales meeting (~ 3 PM or late).</a:t>
            </a:r>
          </a:p>
          <a:p>
            <a:pPr lvl="2"/>
            <a:endParaRPr lang="en-CA" sz="1600" dirty="0"/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CCD59-A2D3-46B9-9AD1-83B58830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65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4809717"/>
          </a:xfrm>
        </p:spPr>
        <p:txBody>
          <a:bodyPr/>
          <a:lstStyle/>
          <a:p>
            <a:r>
              <a:rPr lang="en-CA" dirty="0"/>
              <a:t>Schedule on Mar 16 (Fri) 2018</a:t>
            </a:r>
          </a:p>
          <a:p>
            <a:pPr lvl="1"/>
            <a:r>
              <a:rPr lang="en-CA" b="1" dirty="0">
                <a:solidFill>
                  <a:srgbClr val="FF0000"/>
                </a:solidFill>
              </a:rPr>
              <a:t>8:40 AM</a:t>
            </a:r>
            <a:r>
              <a:rPr lang="en-CA" dirty="0"/>
              <a:t> : Gathering at PSE Lobby</a:t>
            </a:r>
          </a:p>
          <a:p>
            <a:pPr lvl="1"/>
            <a:r>
              <a:rPr lang="en-CA" dirty="0"/>
              <a:t>8:40 - 12:00 : </a:t>
            </a:r>
            <a:r>
              <a:rPr lang="en-CA" b="1" dirty="0">
                <a:solidFill>
                  <a:srgbClr val="FF0000"/>
                </a:solidFill>
              </a:rPr>
              <a:t>Arrangement &amp; Scanning</a:t>
            </a:r>
          </a:p>
          <a:p>
            <a:pPr lvl="1"/>
            <a:r>
              <a:rPr lang="en-CA" dirty="0"/>
              <a:t>12:00 - 14:00 : Joining in Bruce's farewell party</a:t>
            </a:r>
          </a:p>
          <a:p>
            <a:pPr lvl="1"/>
            <a:r>
              <a:rPr lang="en-CA" dirty="0"/>
              <a:t>14:00 - 16:00 : </a:t>
            </a:r>
            <a:r>
              <a:rPr lang="en-CA" b="1" dirty="0">
                <a:solidFill>
                  <a:srgbClr val="FF0000"/>
                </a:solidFill>
              </a:rPr>
              <a:t>Scanning</a:t>
            </a:r>
          </a:p>
          <a:p>
            <a:pPr lvl="1"/>
            <a:endParaRPr lang="en-CA" dirty="0"/>
          </a:p>
          <a:p>
            <a:r>
              <a:rPr lang="en-CA" dirty="0"/>
              <a:t>Participants</a:t>
            </a:r>
          </a:p>
          <a:p>
            <a:pPr lvl="1"/>
            <a:r>
              <a:rPr lang="en-CA" dirty="0"/>
              <a:t>ISSUM members: Pio, Yi-Chen, Afnan, Kang</a:t>
            </a:r>
          </a:p>
          <a:p>
            <a:pPr lvl="1"/>
            <a:r>
              <a:rPr lang="en-CA"/>
              <a:t>Indoor modeling expert</a:t>
            </a:r>
            <a:r>
              <a:rPr lang="en-CA" dirty="0"/>
              <a:t>: </a:t>
            </a:r>
            <a:r>
              <a:rPr lang="en-CA" dirty="0" err="1"/>
              <a:t>Kivanc</a:t>
            </a:r>
            <a:endParaRPr lang="en-CA" dirty="0"/>
          </a:p>
          <a:p>
            <a:pPr lvl="1"/>
            <a:r>
              <a:rPr lang="en-CA" dirty="0"/>
              <a:t>Supporters: Jungwon, </a:t>
            </a:r>
            <a:r>
              <a:rPr lang="en-CA" dirty="0" err="1"/>
              <a:t>Kunwoo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Plan for Scanning</a:t>
            </a:r>
          </a:p>
          <a:p>
            <a:pPr lvl="1"/>
            <a:r>
              <a:rPr lang="en-CA" dirty="0"/>
              <a:t>Total 9 sets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19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ECAA-436D-4D3A-B772-6B58902A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Scanning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E4C3-5CD9-4DE1-8A33-232187DC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8515350" cy="4809717"/>
          </a:xfrm>
        </p:spPr>
        <p:txBody>
          <a:bodyPr/>
          <a:lstStyle/>
          <a:p>
            <a:r>
              <a:rPr lang="en-CA" dirty="0" err="1"/>
              <a:t>Optech</a:t>
            </a:r>
            <a:r>
              <a:rPr lang="en-CA" dirty="0"/>
              <a:t> Maverick Mobile Mapping System</a:t>
            </a:r>
          </a:p>
          <a:p>
            <a:pPr lvl="1"/>
            <a:r>
              <a:rPr lang="en-CA" dirty="0"/>
              <a:t>http://www.teledyneoptech.com/index.php/product/maverick/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F0AC-4A04-415B-AD5E-B1B61B62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Picture 6" descr="A close up of a camera&#10;&#10;Description generated with high confidence">
            <a:extLst>
              <a:ext uri="{FF2B5EF4-FFF2-40B4-BE49-F238E27FC236}">
                <a16:creationId xmlns:a16="http://schemas.microsoft.com/office/drawing/2014/main" id="{A42EACE8-17D2-4911-9FFD-EFA521527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707" y="2273840"/>
            <a:ext cx="382458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574D-8C29-4FA7-A0D3-3270DF4D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Comments </a:t>
            </a:r>
            <a:r>
              <a:rPr lang="en-CA" baseline="30000" dirty="0"/>
              <a:t>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3045-E4D6-4956-BBFE-34AE358A8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8388000" cy="4809717"/>
          </a:xfrm>
        </p:spPr>
        <p:txBody>
          <a:bodyPr/>
          <a:lstStyle/>
          <a:p>
            <a:r>
              <a:rPr lang="en-CA" dirty="0"/>
              <a:t>Pio's comment on 'Set 7: Campus Walk' </a:t>
            </a:r>
          </a:p>
          <a:p>
            <a:pPr lvl="1"/>
            <a:r>
              <a:rPr lang="en-CA" dirty="0"/>
              <a:t>Some buildings (e.g. York lanes - Student Centre, </a:t>
            </a:r>
            <a:br>
              <a:rPr lang="en-CA" dirty="0"/>
            </a:br>
            <a:r>
              <a:rPr lang="en-CA" dirty="0"/>
              <a:t>Student Centre - </a:t>
            </a:r>
            <a:r>
              <a:rPr lang="en-CA" dirty="0" err="1"/>
              <a:t>Vari</a:t>
            </a:r>
            <a:r>
              <a:rPr lang="en-CA" dirty="0"/>
              <a:t> Hall) have short indoor paths connecting </a:t>
            </a:r>
            <a:br>
              <a:rPr lang="en-CA" dirty="0"/>
            </a:br>
            <a:r>
              <a:rPr lang="en-CA" dirty="0"/>
              <a:t>them. These are important for us.</a:t>
            </a:r>
          </a:p>
          <a:p>
            <a:pPr lvl="1"/>
            <a:endParaRPr lang="en-CA" dirty="0"/>
          </a:p>
          <a:p>
            <a:r>
              <a:rPr lang="en-CA" dirty="0" err="1"/>
              <a:t>Kivanc's</a:t>
            </a:r>
            <a:r>
              <a:rPr lang="en-CA" dirty="0"/>
              <a:t> comment for open space movement</a:t>
            </a:r>
          </a:p>
          <a:p>
            <a:pPr lvl="1"/>
            <a:r>
              <a:rPr lang="en-CA" dirty="0"/>
              <a:t>To make a turn from the area between chemistry and life science buildings might be preferred to capture a little pedestrian square to model the open space movements.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79F0D-97AB-4EA6-A63C-3B65A4B8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18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574D-8C29-4FA7-A0D3-3270DF4D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Comments </a:t>
            </a:r>
            <a:r>
              <a:rPr lang="en-CA" baseline="30000" dirty="0"/>
              <a:t>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3045-E4D6-4956-BBFE-34AE358A8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Kivanc's</a:t>
            </a:r>
            <a:r>
              <a:rPr lang="en-CA" dirty="0"/>
              <a:t> comment on scanning priority</a:t>
            </a:r>
          </a:p>
          <a:p>
            <a:pPr lvl="1"/>
            <a:r>
              <a:rPr lang="en-CA" dirty="0"/>
              <a:t>Scan Set 3, 4, 5, 6, and 7 could be set as priority, </a:t>
            </a:r>
            <a:br>
              <a:rPr lang="en-CA" dirty="0"/>
            </a:br>
            <a:r>
              <a:rPr lang="en-CA" dirty="0"/>
              <a:t>and then 8, 9 sample floors, and 1, 2 if time is tight. </a:t>
            </a:r>
          </a:p>
          <a:p>
            <a:pPr lvl="1"/>
            <a:endParaRPr lang="en-CA" dirty="0"/>
          </a:p>
          <a:p>
            <a:r>
              <a:rPr lang="en-CA" dirty="0" err="1"/>
              <a:t>Kivanc's</a:t>
            </a:r>
            <a:r>
              <a:rPr lang="en-CA" dirty="0"/>
              <a:t> comment on processing &amp; file format</a:t>
            </a:r>
          </a:p>
          <a:p>
            <a:pPr lvl="1"/>
            <a:r>
              <a:rPr lang="en-CA" dirty="0"/>
              <a:t>Asking for preprocessing ? postprocessing?</a:t>
            </a:r>
          </a:p>
          <a:p>
            <a:pPr lvl="1"/>
            <a:r>
              <a:rPr lang="en-CA" dirty="0"/>
              <a:t>.las file?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79F0D-97AB-4EA6-A63C-3B65A4B8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22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3F2E-3F52-4EA5-B2E3-AC02500D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Scanning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EBEA1-1068-48E8-B706-22D238FA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B846B0-6882-471D-ACD0-B369752D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49838"/>
              </p:ext>
            </p:extLst>
          </p:nvPr>
        </p:nvGraphicFramePr>
        <p:xfrm>
          <a:off x="628650" y="1541020"/>
          <a:ext cx="7886700" cy="455452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02187">
                  <a:extLst>
                    <a:ext uri="{9D8B030D-6E8A-4147-A177-3AD203B41FA5}">
                      <a16:colId xmlns:a16="http://schemas.microsoft.com/office/drawing/2014/main" val="480678086"/>
                    </a:ext>
                  </a:extLst>
                </a:gridCol>
                <a:gridCol w="3835243">
                  <a:extLst>
                    <a:ext uri="{9D8B030D-6E8A-4147-A177-3AD203B41FA5}">
                      <a16:colId xmlns:a16="http://schemas.microsoft.com/office/drawing/2014/main" val="2375734106"/>
                    </a:ext>
                  </a:extLst>
                </a:gridCol>
                <a:gridCol w="3049270">
                  <a:extLst>
                    <a:ext uri="{9D8B030D-6E8A-4147-A177-3AD203B41FA5}">
                      <a16:colId xmlns:a16="http://schemas.microsoft.com/office/drawing/2014/main" val="3968638535"/>
                    </a:ext>
                  </a:extLst>
                </a:gridCol>
              </a:tblGrid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Set </a:t>
                      </a:r>
                    </a:p>
                    <a:p>
                      <a:pPr algn="ctr"/>
                      <a:r>
                        <a:rPr lang="en-CA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161879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York Blvd Outdoor 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025174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pc="0" dirty="0"/>
                        <a:t>South York Blvd Building Corridor 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Indoor +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496858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Centre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Indoor +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532559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York Lane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Indoor +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840719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Vari</a:t>
                      </a:r>
                      <a:r>
                        <a:rPr lang="en-CA" dirty="0"/>
                        <a:t> Hall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Indoor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038005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Ross 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Indoor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62158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Campus Walk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203393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PSE 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Indoor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209597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Chemistry 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Indoor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32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74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1: York Blvd Outdoor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All Outdoor Path</a:t>
            </a:r>
          </a:p>
          <a:p>
            <a:pPr lvl="1"/>
            <a:r>
              <a:rPr lang="en-CA" dirty="0"/>
              <a:t>Scanning the building wall outside.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B63B89-4B13-4CAC-B023-EA651FB89FEE}"/>
              </a:ext>
            </a:extLst>
          </p:cNvPr>
          <p:cNvCxnSpPr>
            <a:cxnSpLocks/>
          </p:cNvCxnSpPr>
          <p:nvPr/>
        </p:nvCxnSpPr>
        <p:spPr>
          <a:xfrm flipH="1">
            <a:off x="5169408" y="3535680"/>
            <a:ext cx="2109216" cy="6339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7DFAE-A1AE-4E77-A4BF-225C3D951C1F}"/>
              </a:ext>
            </a:extLst>
          </p:cNvPr>
          <p:cNvCxnSpPr>
            <a:cxnSpLocks/>
          </p:cNvCxnSpPr>
          <p:nvPr/>
        </p:nvCxnSpPr>
        <p:spPr>
          <a:xfrm>
            <a:off x="5114544" y="4181856"/>
            <a:ext cx="390144" cy="12131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4D03951F-3DAC-4CD3-892C-8974A13A87DC}"/>
              </a:ext>
            </a:extLst>
          </p:cNvPr>
          <p:cNvSpPr/>
          <p:nvPr/>
        </p:nvSpPr>
        <p:spPr>
          <a:xfrm>
            <a:off x="7254621" y="3346705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9467A7-FE35-4A13-BCB5-FE4B2855A379}"/>
              </a:ext>
            </a:extLst>
          </p:cNvPr>
          <p:cNvCxnSpPr>
            <a:cxnSpLocks/>
          </p:cNvCxnSpPr>
          <p:nvPr/>
        </p:nvCxnSpPr>
        <p:spPr>
          <a:xfrm flipV="1">
            <a:off x="5504688" y="4620768"/>
            <a:ext cx="2273808" cy="774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CB9DC-7A95-49EF-B2D6-C0FA8D793A3F}"/>
              </a:ext>
            </a:extLst>
          </p:cNvPr>
          <p:cNvCxnSpPr>
            <a:cxnSpLocks/>
          </p:cNvCxnSpPr>
          <p:nvPr/>
        </p:nvCxnSpPr>
        <p:spPr>
          <a:xfrm flipH="1" flipV="1">
            <a:off x="7461504" y="3627120"/>
            <a:ext cx="280416" cy="9692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0A0B100B-EF5D-46FE-A9ED-4695977E40AE}"/>
              </a:ext>
            </a:extLst>
          </p:cNvPr>
          <p:cNvSpPr/>
          <p:nvPr/>
        </p:nvSpPr>
        <p:spPr>
          <a:xfrm>
            <a:off x="6887669" y="676653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475109-0AE2-413A-ACB9-7ABA67895290}"/>
              </a:ext>
            </a:extLst>
          </p:cNvPr>
          <p:cNvCxnSpPr>
            <a:cxnSpLocks/>
          </p:cNvCxnSpPr>
          <p:nvPr/>
        </p:nvCxnSpPr>
        <p:spPr>
          <a:xfrm flipH="1">
            <a:off x="6820733" y="1082150"/>
            <a:ext cx="396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642052-24FA-4A32-8965-6824EBC01F1F}"/>
              </a:ext>
            </a:extLst>
          </p:cNvPr>
          <p:cNvCxnSpPr>
            <a:cxnSpLocks/>
          </p:cNvCxnSpPr>
          <p:nvPr/>
        </p:nvCxnSpPr>
        <p:spPr>
          <a:xfrm flipH="1">
            <a:off x="6820733" y="1321272"/>
            <a:ext cx="39600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4146F6-368D-4737-85AC-1211527CA45F}"/>
              </a:ext>
            </a:extLst>
          </p:cNvPr>
          <p:cNvSpPr txBox="1"/>
          <p:nvPr/>
        </p:nvSpPr>
        <p:spPr>
          <a:xfrm>
            <a:off x="7319567" y="631046"/>
            <a:ext cx="14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Starting point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20FA84-E037-49D2-BDE9-17BA97A30BEB}"/>
              </a:ext>
            </a:extLst>
          </p:cNvPr>
          <p:cNvSpPr txBox="1"/>
          <p:nvPr/>
        </p:nvSpPr>
        <p:spPr>
          <a:xfrm>
            <a:off x="7319567" y="897484"/>
            <a:ext cx="146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Outdoor path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36D4B-8926-4063-8E45-7F58D1B6A0EB}"/>
              </a:ext>
            </a:extLst>
          </p:cNvPr>
          <p:cNvSpPr txBox="1"/>
          <p:nvPr/>
        </p:nvSpPr>
        <p:spPr>
          <a:xfrm>
            <a:off x="7319567" y="1143109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Indoor path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3B440A-C1D5-4C0A-8B0F-0519DD7880FA}"/>
              </a:ext>
            </a:extLst>
          </p:cNvPr>
          <p:cNvSpPr/>
          <p:nvPr/>
        </p:nvSpPr>
        <p:spPr>
          <a:xfrm>
            <a:off x="6659880" y="609600"/>
            <a:ext cx="2293620" cy="861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07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pPr algn="l"/>
            <a:r>
              <a:rPr lang="en-CA" spc="-150" dirty="0"/>
              <a:t>Set 2: South York Blvd Building Corridor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Indoor + Outdoor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9" name="Star: 5 Points 8">
            <a:extLst>
              <a:ext uri="{FF2B5EF4-FFF2-40B4-BE49-F238E27FC236}">
                <a16:creationId xmlns:a16="http://schemas.microsoft.com/office/drawing/2014/main" id="{D5FEE560-177F-430A-8C40-3BF2721B993B}"/>
              </a:ext>
            </a:extLst>
          </p:cNvPr>
          <p:cNvSpPr/>
          <p:nvPr/>
        </p:nvSpPr>
        <p:spPr>
          <a:xfrm>
            <a:off x="5258181" y="5299881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A9E29F-151B-466B-A0A0-04F8286DEE04}"/>
              </a:ext>
            </a:extLst>
          </p:cNvPr>
          <p:cNvCxnSpPr>
            <a:cxnSpLocks/>
          </p:cNvCxnSpPr>
          <p:nvPr/>
        </p:nvCxnSpPr>
        <p:spPr>
          <a:xfrm flipV="1">
            <a:off x="5468112" y="4352544"/>
            <a:ext cx="3194304" cy="9875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4173D5-22D7-43A9-8262-C717BBFECAAD}"/>
              </a:ext>
            </a:extLst>
          </p:cNvPr>
          <p:cNvCxnSpPr>
            <a:cxnSpLocks/>
          </p:cNvCxnSpPr>
          <p:nvPr/>
        </p:nvCxnSpPr>
        <p:spPr>
          <a:xfrm flipH="1">
            <a:off x="5495925" y="4511040"/>
            <a:ext cx="3160395" cy="970493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63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3: Student Centre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Indoor + Outdoor Path</a:t>
            </a:r>
          </a:p>
          <a:p>
            <a:pPr lvl="1"/>
            <a:r>
              <a:rPr lang="en-CA" dirty="0"/>
              <a:t>Including a corridor basically, and indoor space if possible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70295DED-2A03-429A-AE6C-76FBDFC141DA}"/>
              </a:ext>
            </a:extLst>
          </p:cNvPr>
          <p:cNvSpPr/>
          <p:nvPr/>
        </p:nvSpPr>
        <p:spPr>
          <a:xfrm>
            <a:off x="4916805" y="4056297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244778-1AF3-4E5B-9CDA-562DEF013F4F}"/>
              </a:ext>
            </a:extLst>
          </p:cNvPr>
          <p:cNvCxnSpPr>
            <a:cxnSpLocks/>
          </p:cNvCxnSpPr>
          <p:nvPr/>
        </p:nvCxnSpPr>
        <p:spPr>
          <a:xfrm flipV="1">
            <a:off x="5224272" y="3913632"/>
            <a:ext cx="755904" cy="2316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B40054-DD25-442E-ABCC-ABDB2F206E54}"/>
              </a:ext>
            </a:extLst>
          </p:cNvPr>
          <p:cNvCxnSpPr>
            <a:cxnSpLocks/>
          </p:cNvCxnSpPr>
          <p:nvPr/>
        </p:nvCxnSpPr>
        <p:spPr>
          <a:xfrm flipH="1">
            <a:off x="5069206" y="3791712"/>
            <a:ext cx="782954" cy="238973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2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2442</TotalTime>
  <Words>418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Microsoft Sans Serif</vt:lpstr>
      <vt:lpstr>MS Reference Sans Serif</vt:lpstr>
      <vt:lpstr>Wingdings</vt:lpstr>
      <vt:lpstr>Office Theme</vt:lpstr>
      <vt:lpstr>Plan for Scanning-Day (Mar 16 2018)</vt:lpstr>
      <vt:lpstr>Overview</vt:lpstr>
      <vt:lpstr>Scanning System</vt:lpstr>
      <vt:lpstr>Comments (1/2)</vt:lpstr>
      <vt:lpstr>Comments (2/2)</vt:lpstr>
      <vt:lpstr>Plan for Scanning Set</vt:lpstr>
      <vt:lpstr>Set 1: York Blvd Outdoor Loop</vt:lpstr>
      <vt:lpstr>Set 2: South York Blvd Building Corridor Loop </vt:lpstr>
      <vt:lpstr>Set 3: Student Centre</vt:lpstr>
      <vt:lpstr>Set 4: York Lane</vt:lpstr>
      <vt:lpstr>Set 5: Vari Hall</vt:lpstr>
      <vt:lpstr>Set 6: Ross Building</vt:lpstr>
      <vt:lpstr>Set 7: Campus Walk</vt:lpstr>
      <vt:lpstr>Set 8: PSE Building</vt:lpstr>
      <vt:lpstr>Set 9: Chemistry Building</vt:lpstr>
      <vt:lpstr>Further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JUNGWONKANG</dc:creator>
  <cp:lastModifiedBy>Jungwon Kang</cp:lastModifiedBy>
  <cp:revision>1782</cp:revision>
  <cp:lastPrinted>2018-01-23T19:38:28Z</cp:lastPrinted>
  <dcterms:created xsi:type="dcterms:W3CDTF">2017-07-29T13:05:08Z</dcterms:created>
  <dcterms:modified xsi:type="dcterms:W3CDTF">2018-03-15T22:44:45Z</dcterms:modified>
</cp:coreProperties>
</file>