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sldIdLst>
    <p:sldId id="256" r:id="rId2"/>
  </p:sldIdLst>
  <p:sldSz cx="43891200" cy="32918400"/>
  <p:notesSz cx="7010400" cy="9236075"/>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A8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2" d="100"/>
          <a:sy n="32" d="100"/>
        </p:scale>
        <p:origin x="1032" y="318"/>
      </p:cViewPr>
      <p:guideLst>
        <p:guide orient="horz" pos="10368"/>
        <p:guide pos="13824"/>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40637" y="-40644"/>
            <a:ext cx="44015059" cy="3299968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426859" y="11541763"/>
            <a:ext cx="27968251" cy="7902250"/>
          </a:xfrm>
        </p:spPr>
        <p:txBody>
          <a:bodyPr anchor="b">
            <a:noAutofit/>
          </a:bodyPr>
          <a:lstStyle>
            <a:lvl1pPr algn="r">
              <a:defRPr sz="2592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426859" y="19444006"/>
            <a:ext cx="27968251" cy="5265115"/>
          </a:xfrm>
        </p:spPr>
        <p:txBody>
          <a:bodyPr anchor="t"/>
          <a:lstStyle>
            <a:lvl1pPr marL="0" indent="0" algn="r">
              <a:buNone/>
              <a:defRPr>
                <a:solidFill>
                  <a:schemeClr val="tx1">
                    <a:lumMod val="50000"/>
                    <a:lumOff val="50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8181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80" y="2926080"/>
            <a:ext cx="30469027" cy="16337280"/>
          </a:xfrm>
        </p:spPr>
        <p:txBody>
          <a:bodyPr anchor="ctr">
            <a:normAutofit/>
          </a:bodyPr>
          <a:lstStyle>
            <a:lvl1pPr algn="l">
              <a:defRPr sz="211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926080" y="21457920"/>
            <a:ext cx="30469027" cy="7540618"/>
          </a:xfrm>
        </p:spPr>
        <p:txBody>
          <a:bodyPr anchor="ctr">
            <a:normAutofit/>
          </a:bodyP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074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19448" y="2926080"/>
            <a:ext cx="29146474" cy="14508480"/>
          </a:xfrm>
        </p:spPr>
        <p:txBody>
          <a:bodyPr anchor="ctr">
            <a:normAutofit/>
          </a:bodyPr>
          <a:lstStyle>
            <a:lvl1pPr algn="l">
              <a:defRPr sz="211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285155" y="17434560"/>
            <a:ext cx="26015059" cy="1828800"/>
          </a:xfrm>
        </p:spPr>
        <p:txBody>
          <a:bodyPr anchor="ctr">
            <a:noAutofit/>
          </a:bodyPr>
          <a:lstStyle>
            <a:lvl1pPr marL="0" indent="0">
              <a:buFontTx/>
              <a:buNone/>
              <a:defRPr sz="7680">
                <a:solidFill>
                  <a:schemeClr val="tx1">
                    <a:lumMod val="50000"/>
                    <a:lumOff val="50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926073" y="21457920"/>
            <a:ext cx="30469032" cy="7540618"/>
          </a:xfrm>
        </p:spPr>
        <p:txBody>
          <a:bodyPr anchor="ctr">
            <a:normAutofit/>
          </a:bodyP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
        <p:nvSpPr>
          <p:cNvPr id="24" name="TextBox 23"/>
          <p:cNvSpPr txBox="1"/>
          <p:nvPr/>
        </p:nvSpPr>
        <p:spPr>
          <a:xfrm>
            <a:off x="2317015" y="379381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2388958" y="1385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536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926073" y="9273542"/>
            <a:ext cx="30469032" cy="12458208"/>
          </a:xfrm>
        </p:spPr>
        <p:txBody>
          <a:bodyPr anchor="b">
            <a:normAutofit/>
          </a:bodyPr>
          <a:lstStyle>
            <a:lvl1pPr algn="l">
              <a:defRPr sz="211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926073" y="21731751"/>
            <a:ext cx="30469032" cy="7266787"/>
          </a:xfrm>
        </p:spPr>
        <p:txBody>
          <a:bodyPr anchor="t">
            <a:normAutofit/>
          </a:bodyP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29518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719448" y="2926080"/>
            <a:ext cx="29146474" cy="14508480"/>
          </a:xfrm>
        </p:spPr>
        <p:txBody>
          <a:bodyPr anchor="ctr">
            <a:normAutofit/>
          </a:bodyPr>
          <a:lstStyle>
            <a:lvl1pPr algn="l">
              <a:defRPr sz="211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926066" y="19263360"/>
            <a:ext cx="30469037" cy="2468390"/>
          </a:xfrm>
        </p:spPr>
        <p:txBody>
          <a:bodyPr anchor="b">
            <a:noAutofit/>
          </a:bodyPr>
          <a:lstStyle>
            <a:lvl1pPr marL="0" indent="0">
              <a:buFontTx/>
              <a:buNone/>
              <a:defRPr sz="11520">
                <a:solidFill>
                  <a:schemeClr val="tx1">
                    <a:lumMod val="75000"/>
                    <a:lumOff val="25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926073" y="21731751"/>
            <a:ext cx="30469032" cy="7266787"/>
          </a:xfrm>
        </p:spPr>
        <p:txBody>
          <a:bodyPr anchor="t">
            <a:normAutofit/>
          </a:bodyPr>
          <a:lstStyle>
            <a:lvl1pPr marL="0" indent="0" algn="l">
              <a:buNone/>
              <a:defRPr sz="864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
        <p:nvSpPr>
          <p:cNvPr id="24" name="TextBox 23"/>
          <p:cNvSpPr txBox="1"/>
          <p:nvPr/>
        </p:nvSpPr>
        <p:spPr>
          <a:xfrm>
            <a:off x="2317015" y="379381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2388958" y="1385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8826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956073" y="2926080"/>
            <a:ext cx="30439032" cy="14508480"/>
          </a:xfrm>
        </p:spPr>
        <p:txBody>
          <a:bodyPr anchor="ctr">
            <a:normAutofit/>
          </a:bodyPr>
          <a:lstStyle>
            <a:lvl1pPr algn="l">
              <a:defRPr sz="211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926066" y="19263360"/>
            <a:ext cx="30469037" cy="246839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926073" y="21731751"/>
            <a:ext cx="30469032" cy="7266787"/>
          </a:xfrm>
        </p:spPr>
        <p:txBody>
          <a:bodyPr anchor="t">
            <a:normAutofit/>
          </a:bodyPr>
          <a:lstStyle>
            <a:lvl1pPr marL="0" indent="0" algn="l">
              <a:buNone/>
              <a:defRPr sz="864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7592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4267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91097" y="2926082"/>
            <a:ext cx="4698298" cy="25206965"/>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26075" y="2926082"/>
            <a:ext cx="24936125" cy="252069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22110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172680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0875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6073" y="12964169"/>
            <a:ext cx="30469032" cy="8767589"/>
          </a:xfrm>
        </p:spPr>
        <p:txBody>
          <a:bodyPr anchor="b"/>
          <a:lstStyle>
            <a:lvl1pPr algn="l">
              <a:defRPr sz="19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926073" y="21731750"/>
            <a:ext cx="30469032" cy="4129920"/>
          </a:xfrm>
        </p:spPr>
        <p:txBody>
          <a:bodyPr anchor="t"/>
          <a:lstStyle>
            <a:lvl1pPr marL="0" indent="0" algn="l">
              <a:buNone/>
              <a:defRPr sz="960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1780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26080" y="2926080"/>
            <a:ext cx="30469027" cy="633984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26083" y="10370827"/>
            <a:ext cx="14822923" cy="18627706"/>
          </a:xfrm>
        </p:spPr>
        <p:txBody>
          <a:bodyPr>
            <a:normAutofit/>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72179" y="10370835"/>
            <a:ext cx="14822928" cy="18627710"/>
          </a:xfrm>
        </p:spPr>
        <p:txBody>
          <a:bodyPr>
            <a:normAutofit/>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3730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26078" y="2926080"/>
            <a:ext cx="30469022" cy="633984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926075" y="10372718"/>
            <a:ext cx="14835226"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2926075" y="13138783"/>
            <a:ext cx="14835226" cy="1585976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59872" y="10372718"/>
            <a:ext cx="14835226"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18559872" y="13138783"/>
            <a:ext cx="14835226" cy="1585976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7914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26075" y="2926080"/>
            <a:ext cx="30469027" cy="633984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3421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0676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75" y="7193299"/>
            <a:ext cx="13392874" cy="6136637"/>
          </a:xfrm>
        </p:spPr>
        <p:txBody>
          <a:bodyPr anchor="b">
            <a:normAutofit/>
          </a:bodyPr>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7142122" y="2471642"/>
            <a:ext cx="16252978" cy="2652689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926075" y="13329934"/>
            <a:ext cx="13392874" cy="12405355"/>
          </a:xfrm>
        </p:spPr>
        <p:txBody>
          <a:bodyPr>
            <a:normAutofit/>
          </a:bodyPr>
          <a:lstStyle>
            <a:lvl1pPr marL="0" indent="0">
              <a:buNone/>
              <a:defRPr sz="672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6908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75" y="23042880"/>
            <a:ext cx="30469027" cy="2720342"/>
          </a:xfrm>
        </p:spPr>
        <p:txBody>
          <a:bodyPr anchor="b">
            <a:normAutofit/>
          </a:bodyPr>
          <a:lstStyle>
            <a:lvl1pPr algn="l">
              <a:defRPr sz="11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26075" y="2926080"/>
            <a:ext cx="30469027" cy="18459446"/>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4" name="Text Placeholder 3"/>
          <p:cNvSpPr>
            <a:spLocks noGrp="1"/>
          </p:cNvSpPr>
          <p:nvPr>
            <p:ph type="body" sz="half" idx="2"/>
          </p:nvPr>
        </p:nvSpPr>
        <p:spPr>
          <a:xfrm>
            <a:off x="2926075" y="25763223"/>
            <a:ext cx="30469027" cy="3235315"/>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4718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40639" y="-40644"/>
            <a:ext cx="44015064" cy="32999688"/>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926078" y="2926080"/>
            <a:ext cx="30469022" cy="633984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26075" y="10370835"/>
            <a:ext cx="30469027" cy="1862771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945238" y="28998545"/>
            <a:ext cx="3283834"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985D6BDF-9D0E-4E2B-85B8-D8F4790360C9}" type="datetimeFigureOut">
              <a:rPr lang="en-US" smtClean="0"/>
              <a:t>2/24/2018</a:t>
            </a:fld>
            <a:endParaRPr lang="en-US" dirty="0"/>
          </a:p>
        </p:txBody>
      </p:sp>
      <p:sp>
        <p:nvSpPr>
          <p:cNvPr id="5" name="Footer Placeholder 4"/>
          <p:cNvSpPr>
            <a:spLocks noGrp="1"/>
          </p:cNvSpPr>
          <p:nvPr>
            <p:ph type="ftr" sz="quarter" idx="3"/>
          </p:nvPr>
        </p:nvSpPr>
        <p:spPr>
          <a:xfrm>
            <a:off x="2926078" y="28998545"/>
            <a:ext cx="2219027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34445" y="28998545"/>
            <a:ext cx="2460662" cy="1752600"/>
          </a:xfrm>
          <a:prstGeom prst="rect">
            <a:avLst/>
          </a:prstGeom>
        </p:spPr>
        <p:txBody>
          <a:bodyPr vert="horz" lIns="91440" tIns="45720" rIns="91440" bIns="45720" rtlCol="0" anchor="ctr"/>
          <a:lstStyle>
            <a:lvl1pPr algn="r">
              <a:defRPr sz="4320">
                <a:solidFill>
                  <a:schemeClr val="accent1"/>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72826545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2194560" rtl="0" eaLnBrk="1" latinLnBrk="0" hangingPunct="1">
        <a:spcBef>
          <a:spcPct val="0"/>
        </a:spcBef>
        <a:buNone/>
        <a:defRPr sz="1728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645920" algn="l" defTabSz="2194560" rtl="0" eaLnBrk="1" latinLnBrk="0" hangingPunct="1">
        <a:spcBef>
          <a:spcPts val="4800"/>
        </a:spcBef>
        <a:spcAft>
          <a:spcPts val="0"/>
        </a:spcAft>
        <a:buClr>
          <a:schemeClr val="accent1"/>
        </a:buClr>
        <a:buSzPct val="80000"/>
        <a:buFont typeface="Wingdings 3" charset="2"/>
        <a:buChar char=""/>
        <a:defRPr sz="8640" kern="1200">
          <a:solidFill>
            <a:schemeClr val="tx1">
              <a:lumMod val="75000"/>
              <a:lumOff val="25000"/>
            </a:schemeClr>
          </a:solidFill>
          <a:latin typeface="+mn-lt"/>
          <a:ea typeface="+mn-ea"/>
          <a:cs typeface="+mn-cs"/>
        </a:defRPr>
      </a:lvl1pPr>
      <a:lvl2pPr marL="3566160" indent="-1371600" algn="l" defTabSz="2194560" rtl="0" eaLnBrk="1" latinLnBrk="0" hangingPunct="1">
        <a:spcBef>
          <a:spcPts val="4800"/>
        </a:spcBef>
        <a:spcAft>
          <a:spcPts val="0"/>
        </a:spcAft>
        <a:buClr>
          <a:schemeClr val="accent1"/>
        </a:buClr>
        <a:buSzPct val="80000"/>
        <a:buFont typeface="Wingdings 3" charset="2"/>
        <a:buChar char=""/>
        <a:defRPr sz="7680" kern="1200">
          <a:solidFill>
            <a:schemeClr val="tx1">
              <a:lumMod val="75000"/>
              <a:lumOff val="25000"/>
            </a:schemeClr>
          </a:solidFill>
          <a:latin typeface="+mn-lt"/>
          <a:ea typeface="+mn-ea"/>
          <a:cs typeface="+mn-cs"/>
        </a:defRPr>
      </a:lvl2pPr>
      <a:lvl3pPr marL="5486400" indent="-1097280" algn="l" defTabSz="2194560" rtl="0" eaLnBrk="1" latinLnBrk="0" hangingPunct="1">
        <a:spcBef>
          <a:spcPts val="4800"/>
        </a:spcBef>
        <a:spcAft>
          <a:spcPts val="0"/>
        </a:spcAft>
        <a:buClr>
          <a:schemeClr val="accent1"/>
        </a:buClr>
        <a:buSzPct val="80000"/>
        <a:buFont typeface="Wingdings 3" charset="2"/>
        <a:buChar char=""/>
        <a:defRPr sz="6720" kern="1200">
          <a:solidFill>
            <a:schemeClr val="tx1">
              <a:lumMod val="75000"/>
              <a:lumOff val="25000"/>
            </a:schemeClr>
          </a:solidFill>
          <a:latin typeface="+mn-lt"/>
          <a:ea typeface="+mn-ea"/>
          <a:cs typeface="+mn-cs"/>
        </a:defRPr>
      </a:lvl3pPr>
      <a:lvl4pPr marL="768096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4pPr>
      <a:lvl5pPr marL="987552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5pPr>
      <a:lvl6pPr marL="1207008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hyperlink" Target="http://www.yorku.ca/gsohn/" TargetMode="External"/><Relationship Id="rId1" Type="http://schemas.openxmlformats.org/officeDocument/2006/relationships/slideLayout" Target="../slideLayouts/slideLayout1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emf"/><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smtClean="0">
                <a:solidFill>
                  <a:schemeClr val="accent3">
                    <a:lumMod val="20000"/>
                    <a:lumOff val="80000"/>
                  </a:schemeClr>
                </a:solidFill>
                <a:latin typeface="+mn-lt"/>
              </a:rPr>
              <a:t>CONTAINED PLANAR </a:t>
            </a:r>
            <a:r>
              <a:rPr lang="en-US" sz="7200" b="1" dirty="0">
                <a:solidFill>
                  <a:schemeClr val="accent3">
                    <a:lumMod val="20000"/>
                    <a:lumOff val="80000"/>
                  </a:schemeClr>
                </a:solidFill>
                <a:latin typeface="+mn-lt"/>
              </a:rPr>
              <a:t>EXTRACTION IN CLUTTERED INDOOR ENVIRONMENTS USING DEEP LEARNING</a:t>
            </a:r>
            <a:endParaRPr lang="en-US" sz="72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10972800" y="25527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de-DE" sz="4000" dirty="0">
                <a:solidFill>
                  <a:schemeClr val="accent3">
                    <a:lumMod val="20000"/>
                    <a:lumOff val="80000"/>
                  </a:schemeClr>
                </a:solidFill>
                <a:latin typeface="+mn-lt"/>
              </a:rPr>
              <a:t>K. Babacan, L. Chen, G. </a:t>
            </a:r>
            <a:r>
              <a:rPr lang="de-DE" sz="4000" dirty="0" smtClean="0">
                <a:solidFill>
                  <a:schemeClr val="accent3">
                    <a:lumMod val="20000"/>
                    <a:lumOff val="80000"/>
                  </a:schemeClr>
                </a:solidFill>
                <a:latin typeface="+mn-lt"/>
              </a:rPr>
              <a:t>Sohn</a:t>
            </a:r>
            <a:endParaRPr lang="en-US" sz="4000" baseline="30000" dirty="0" smtClean="0">
              <a:solidFill>
                <a:schemeClr val="accent3">
                  <a:lumMod val="20000"/>
                  <a:lumOff val="80000"/>
                </a:schemeClr>
              </a:solidFill>
              <a:latin typeface="+mn-lt"/>
            </a:endParaRPr>
          </a:p>
          <a:p>
            <a:pPr algn="ctr" eaLnBrk="1" hangingPunct="1"/>
            <a:r>
              <a:rPr lang="en-US" sz="4000" dirty="0" smtClean="0">
                <a:solidFill>
                  <a:schemeClr val="accent3">
                    <a:lumMod val="20000"/>
                    <a:lumOff val="80000"/>
                  </a:schemeClr>
                </a:solidFill>
                <a:latin typeface="+mn-lt"/>
              </a:rPr>
              <a:t>Dept</a:t>
            </a:r>
            <a:r>
              <a:rPr lang="en-US" sz="4000" dirty="0">
                <a:solidFill>
                  <a:schemeClr val="accent3">
                    <a:lumMod val="20000"/>
                    <a:lumOff val="80000"/>
                  </a:schemeClr>
                </a:solidFill>
                <a:latin typeface="+mn-lt"/>
              </a:rPr>
              <a:t>. of Earth &amp; Space Science &amp; Engineering, York University Toronto, M3J1P3 Canada – </a:t>
            </a:r>
          </a:p>
          <a:p>
            <a:pPr algn="ctr" eaLnBrk="1" hangingPunct="1"/>
            <a:r>
              <a:rPr lang="en-US" sz="4000" dirty="0">
                <a:solidFill>
                  <a:schemeClr val="accent3">
                    <a:lumMod val="20000"/>
                    <a:lumOff val="80000"/>
                  </a:schemeClr>
                </a:solidFill>
                <a:latin typeface="+mn-lt"/>
              </a:rPr>
              <a:t>(babacan, </a:t>
            </a:r>
            <a:r>
              <a:rPr lang="en-US" sz="4000" dirty="0" err="1">
                <a:solidFill>
                  <a:schemeClr val="accent3">
                    <a:lumMod val="20000"/>
                    <a:lumOff val="80000"/>
                  </a:schemeClr>
                </a:solidFill>
                <a:latin typeface="+mn-lt"/>
              </a:rPr>
              <a:t>leihan</a:t>
            </a:r>
            <a:r>
              <a:rPr lang="en-US" sz="4000" dirty="0">
                <a:solidFill>
                  <a:schemeClr val="accent3">
                    <a:lumMod val="20000"/>
                    <a:lumOff val="80000"/>
                  </a:schemeClr>
                </a:solidFill>
                <a:latin typeface="+mn-lt"/>
              </a:rPr>
              <a:t>, </a:t>
            </a:r>
            <a:r>
              <a:rPr lang="en-US" sz="4000" dirty="0" err="1">
                <a:solidFill>
                  <a:schemeClr val="accent3">
                    <a:lumMod val="20000"/>
                    <a:lumOff val="80000"/>
                  </a:schemeClr>
                </a:solidFill>
                <a:latin typeface="+mn-lt"/>
              </a:rPr>
              <a:t>gsohn</a:t>
            </a:r>
            <a:r>
              <a:rPr lang="en-US" sz="4000" dirty="0">
                <a:solidFill>
                  <a:schemeClr val="accent3">
                    <a:lumMod val="20000"/>
                    <a:lumOff val="80000"/>
                  </a:schemeClr>
                </a:solidFill>
                <a:latin typeface="+mn-lt"/>
              </a:rPr>
              <a:t>)@yorku.ca</a:t>
            </a:r>
          </a:p>
          <a:p>
            <a:pPr algn="ctr" eaLnBrk="1" hangingPunct="1"/>
            <a:endParaRPr lang="en-US" sz="4000" dirty="0">
              <a:solidFill>
                <a:schemeClr val="accent3">
                  <a:lumMod val="20000"/>
                  <a:lumOff val="80000"/>
                </a:schemeClr>
              </a:solidFill>
              <a:latin typeface="+mn-lt"/>
            </a:endParaRP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a:bodyPr>
          <a:lstStyle/>
          <a:p>
            <a:pPr algn="ctr"/>
            <a:r>
              <a:rPr lang="en-US" sz="2800" dirty="0" smtClean="0"/>
              <a:t>Dr. </a:t>
            </a:r>
            <a:r>
              <a:rPr lang="en-US" sz="2800" dirty="0" err="1" smtClean="0"/>
              <a:t>Gunho</a:t>
            </a:r>
            <a:r>
              <a:rPr lang="en-US" sz="2800" dirty="0" smtClean="0"/>
              <a:t> </a:t>
            </a:r>
            <a:r>
              <a:rPr lang="en-US" sz="2800" dirty="0" err="1" smtClean="0"/>
              <a:t>Sohn</a:t>
            </a:r>
            <a:endParaRPr lang="en-US" sz="2800" dirty="0"/>
          </a:p>
          <a:p>
            <a:pPr algn="ctr"/>
            <a:r>
              <a:rPr lang="en-US" sz="2800" dirty="0" smtClean="0"/>
              <a:t>ESSE, York University</a:t>
            </a:r>
            <a:endParaRPr lang="en-US" sz="2800" dirty="0"/>
          </a:p>
          <a:p>
            <a:pPr algn="ctr"/>
            <a:r>
              <a:rPr lang="en-US" sz="2800" dirty="0" smtClean="0"/>
              <a:t>gsohn@yorku.ca</a:t>
            </a:r>
            <a:endParaRPr lang="en-US" sz="2800" dirty="0"/>
          </a:p>
          <a:p>
            <a:pPr algn="ctr"/>
            <a:r>
              <a:rPr lang="en-US" sz="2800" dirty="0">
                <a:hlinkClick r:id="rId2"/>
              </a:rPr>
              <a:t>http://www.yorku.ca/gsohn</a:t>
            </a:r>
            <a:r>
              <a:rPr lang="en-US" sz="2800" dirty="0" smtClean="0">
                <a:hlinkClick r:id="rId2"/>
              </a:rPr>
              <a:t>/</a:t>
            </a:r>
            <a:endParaRPr lang="en-US" sz="2800" dirty="0" smtClean="0"/>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rmAutofit/>
          </a:bodyPr>
          <a:lstStyle/>
          <a:p>
            <a:pPr marL="342842" indent="-342842">
              <a:buFont typeface="+mj-lt"/>
              <a:buAutoNum type="arabicPeriod"/>
            </a:pPr>
            <a:r>
              <a:rPr lang="en-US" sz="2200" dirty="0"/>
              <a:t>Babacan, K., Chen, L., and </a:t>
            </a:r>
            <a:r>
              <a:rPr lang="en-US" sz="2200" dirty="0" err="1"/>
              <a:t>Sohn</a:t>
            </a:r>
            <a:r>
              <a:rPr lang="en-US" sz="2200" dirty="0"/>
              <a:t>, G.: </a:t>
            </a:r>
            <a:r>
              <a:rPr lang="en-US" sz="2200" dirty="0" smtClean="0"/>
              <a:t>Semantic Segmentation Of Indoor Point Clouds Using Convolutional Neural Network, </a:t>
            </a:r>
            <a:r>
              <a:rPr lang="en-US" sz="2200" dirty="0"/>
              <a:t>ISPRS Ann. </a:t>
            </a:r>
            <a:r>
              <a:rPr lang="en-US" sz="2200" dirty="0" err="1"/>
              <a:t>Photogramm</a:t>
            </a:r>
            <a:r>
              <a:rPr lang="en-US" sz="2200" dirty="0"/>
              <a:t>. Remote Sens. Spatial Inf. Sci., IV-4/W4, 101-108, https://doi.org/10.5194/isprs-annals-IV-4-W4-101-2017, 2017. </a:t>
            </a:r>
            <a:r>
              <a:rPr lang="en-US" sz="2200" dirty="0" smtClean="0"/>
              <a:t> </a:t>
            </a:r>
          </a:p>
          <a:p>
            <a:pPr marL="342842" indent="-342842">
              <a:buFont typeface="+mj-lt"/>
              <a:buAutoNum type="arabicPeriod"/>
            </a:pPr>
            <a:endParaRPr lang="en-US" sz="2200" dirty="0"/>
          </a:p>
          <a:p>
            <a:pPr marL="342842" indent="-342842">
              <a:buFont typeface="+mj-lt"/>
              <a:buAutoNum type="arabicPeriod"/>
            </a:pPr>
            <a:r>
              <a:rPr lang="en-US" sz="2200" dirty="0" smtClean="0"/>
              <a:t>Babacan</a:t>
            </a:r>
            <a:r>
              <a:rPr lang="en-US" sz="2200" dirty="0"/>
              <a:t>, K., Jung, J., Wichmann, A., </a:t>
            </a:r>
            <a:r>
              <a:rPr lang="en-US" sz="2200" dirty="0" err="1"/>
              <a:t>Jahromi</a:t>
            </a:r>
            <a:r>
              <a:rPr lang="en-US" sz="2200" dirty="0"/>
              <a:t>, B. A., </a:t>
            </a:r>
            <a:r>
              <a:rPr lang="en-US" sz="2200" dirty="0" err="1"/>
              <a:t>Shahbazi</a:t>
            </a:r>
            <a:r>
              <a:rPr lang="en-US" sz="2200" dirty="0"/>
              <a:t>, M., </a:t>
            </a:r>
            <a:r>
              <a:rPr lang="en-US" sz="2200" dirty="0" err="1"/>
              <a:t>Sohn</a:t>
            </a:r>
            <a:r>
              <a:rPr lang="en-US" sz="2200" dirty="0"/>
              <a:t>, G., </a:t>
            </a:r>
            <a:r>
              <a:rPr lang="en-US" sz="2200" dirty="0" err="1"/>
              <a:t>Kada</a:t>
            </a:r>
            <a:r>
              <a:rPr lang="en-US" sz="2200" dirty="0"/>
              <a:t>, M. (2016). </a:t>
            </a:r>
            <a:r>
              <a:rPr lang="en-US" sz="2200" dirty="0" smtClean="0"/>
              <a:t>Towards Object Driven Floor Plan Extraction From Laser Point Cloud. </a:t>
            </a:r>
            <a:r>
              <a:rPr lang="en-US" sz="2200" dirty="0"/>
              <a:t>International Archives of the Photogrammetry, Remote Sensing &amp; Spatial Information Sciences, 41.</a:t>
            </a:r>
            <a:endParaRPr lang="en-US" sz="2200" dirty="0"/>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1181857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spcBef>
                <a:spcPts val="1200"/>
              </a:spcBef>
              <a:spcAft>
                <a:spcPts val="1200"/>
              </a:spcAft>
            </a:pPr>
            <a:endParaRPr lang="en-US" sz="400" dirty="0" smtClean="0">
              <a:latin typeface="Calibri" pitchFamily="34" charset="0"/>
            </a:endParaRPr>
          </a:p>
          <a:p>
            <a:pPr eaLnBrk="1" hangingPunct="1">
              <a:spcBef>
                <a:spcPts val="1200"/>
              </a:spcBef>
              <a:spcAft>
                <a:spcPts val="1200"/>
              </a:spcAft>
            </a:pPr>
            <a:r>
              <a:rPr lang="en-US" sz="3000" dirty="0" smtClean="0">
                <a:latin typeface="Calibri" pitchFamily="34" charset="0"/>
              </a:rPr>
              <a:t>As-built </a:t>
            </a:r>
            <a:r>
              <a:rPr lang="en-US" sz="3000" dirty="0">
                <a:latin typeface="Calibri" pitchFamily="34" charset="0"/>
              </a:rPr>
              <a:t>indoor modelling from point clouds highly relies on well extracted planar primitives in the first place. Although there are several recent works on established methods such as RANSAC and Hough Transform to improve their performance in the indoor environment, they easily brittle due to clutter and cannot generalize well in large and complex scenes. </a:t>
            </a:r>
          </a:p>
          <a:p>
            <a:pPr eaLnBrk="1" hangingPunct="1">
              <a:spcBef>
                <a:spcPts val="1200"/>
              </a:spcBef>
              <a:spcAft>
                <a:spcPts val="1200"/>
              </a:spcAft>
            </a:pPr>
            <a:r>
              <a:rPr lang="en-US" sz="3000" dirty="0">
                <a:latin typeface="Calibri" pitchFamily="34" charset="0"/>
              </a:rPr>
              <a:t>Instead of working out towards another even more sophisticated planar extraction method, we propose to bring forward recent deep learning techniques to facilitate the processing of the existing methods. In particular, a convolutional neural network is trained on the scene to classify the point cloud into both its specific architectural elements such as wall, ceiling, door, and other furnished items like desk, chair, monitor, and so </a:t>
            </a:r>
            <a:r>
              <a:rPr lang="en-US" sz="3000" dirty="0" smtClean="0">
                <a:latin typeface="Calibri" pitchFamily="34" charset="0"/>
              </a:rPr>
              <a:t>forth (Fig. 2b/3, Tab.1/2)</a:t>
            </a:r>
            <a:endParaRPr lang="en-US" sz="3000" dirty="0">
              <a:latin typeface="Calibri" pitchFamily="34" charset="0"/>
            </a:endParaRPr>
          </a:p>
          <a:p>
            <a:pPr eaLnBrk="1" hangingPunct="1">
              <a:spcBef>
                <a:spcPts val="1200"/>
              </a:spcBef>
              <a:spcAft>
                <a:spcPts val="1200"/>
              </a:spcAft>
            </a:pPr>
            <a:r>
              <a:rPr lang="en-US" sz="3000" dirty="0">
                <a:latin typeface="Calibri" pitchFamily="34" charset="0"/>
              </a:rPr>
              <a:t>This approach enables to constrain the planar extraction problem only to the relevant semantic segments within the point cloud, hence improves the performance of existing extractors. We demonstrate some preliminary results both on real and synthetic point clouds and make a comparison to a baseline RANSAC implementation</a:t>
            </a:r>
            <a:r>
              <a:rPr lang="en-US" sz="3000" dirty="0" smtClean="0">
                <a:latin typeface="Calibri" pitchFamily="34" charset="0"/>
              </a:rPr>
              <a:t>.</a:t>
            </a:r>
            <a:endParaRPr lang="en-US" sz="3000" dirty="0">
              <a:latin typeface="Calibri" pitchFamily="34" charset="0"/>
            </a:endParaRP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33" name="Rectangle 32"/>
          <p:cNvSpPr/>
          <p:nvPr/>
        </p:nvSpPr>
        <p:spPr>
          <a:xfrm>
            <a:off x="1280160" y="18059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Contributions</a:t>
            </a:r>
            <a:endParaRPr lang="en-US" sz="4400" b="1" dirty="0">
              <a:solidFill>
                <a:schemeClr val="accent3">
                  <a:lumMod val="20000"/>
                  <a:lumOff val="80000"/>
                </a:schemeClr>
              </a:solidFill>
            </a:endParaRPr>
          </a:p>
        </p:txBody>
      </p:sp>
      <p:sp>
        <p:nvSpPr>
          <p:cNvPr id="13" name="Text Box 192"/>
          <p:cNvSpPr txBox="1">
            <a:spLocks noChangeArrowheads="1"/>
          </p:cNvSpPr>
          <p:nvPr/>
        </p:nvSpPr>
        <p:spPr bwMode="auto">
          <a:xfrm>
            <a:off x="11521439" y="5486400"/>
            <a:ext cx="20848322" cy="220218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sz="1600" dirty="0"/>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Method &amp; Results</a:t>
            </a:r>
            <a:endParaRPr lang="en-US" sz="4400" b="1" dirty="0">
              <a:solidFill>
                <a:schemeClr val="accent3">
                  <a:lumMod val="20000"/>
                  <a:lumOff val="80000"/>
                </a:schemeClr>
              </a:solidFill>
            </a:endParaRPr>
          </a:p>
        </p:txBody>
      </p:sp>
      <p:sp>
        <p:nvSpPr>
          <p:cNvPr id="12" name="Text Box 191"/>
          <p:cNvSpPr txBox="1">
            <a:spLocks noChangeArrowheads="1"/>
          </p:cNvSpPr>
          <p:nvPr/>
        </p:nvSpPr>
        <p:spPr bwMode="auto">
          <a:xfrm>
            <a:off x="33467040" y="5486400"/>
            <a:ext cx="9144000" cy="883314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400" dirty="0" smtClean="0">
              <a:latin typeface="Calibri" pitchFamily="34" charset="0"/>
            </a:endParaRPr>
          </a:p>
          <a:p>
            <a:pPr eaLnBrk="1" hangingPunct="1"/>
            <a:r>
              <a:rPr lang="en-US" sz="3000" dirty="0" smtClean="0">
                <a:latin typeface="Calibri" pitchFamily="34" charset="0"/>
              </a:rPr>
              <a:t>Our </a:t>
            </a:r>
            <a:r>
              <a:rPr lang="en-US" sz="3000" dirty="0">
                <a:latin typeface="Calibri" pitchFamily="34" charset="0"/>
              </a:rPr>
              <a:t>motivation is the fact that planar extraction could become extremely challenging in indoor environments, especially in the presence of high clutter and </a:t>
            </a:r>
            <a:r>
              <a:rPr lang="en-US" sz="3000" dirty="0" smtClean="0">
                <a:latin typeface="Calibri" pitchFamily="34" charset="0"/>
              </a:rPr>
              <a:t>occlusion (Fig.4a). </a:t>
            </a:r>
            <a:r>
              <a:rPr lang="en-US" sz="3000" dirty="0">
                <a:latin typeface="Calibri" pitchFamily="34" charset="0"/>
              </a:rPr>
              <a:t>We previously have circumscribed this problem by means of </a:t>
            </a:r>
            <a:r>
              <a:rPr lang="en-US" sz="3000" dirty="0" err="1">
                <a:latin typeface="Calibri" pitchFamily="34" charset="0"/>
              </a:rPr>
              <a:t>favourable</a:t>
            </a:r>
            <a:r>
              <a:rPr lang="en-US" sz="3000" dirty="0">
                <a:latin typeface="Calibri" pitchFamily="34" charset="0"/>
              </a:rPr>
              <a:t> slice </a:t>
            </a:r>
            <a:r>
              <a:rPr lang="en-US" sz="3000" dirty="0" smtClean="0">
                <a:latin typeface="Calibri" pitchFamily="34" charset="0"/>
              </a:rPr>
              <a:t>selection (Babacan et al, 2016). </a:t>
            </a:r>
            <a:r>
              <a:rPr lang="en-US" sz="3000" dirty="0">
                <a:latin typeface="Calibri" pitchFamily="34" charset="0"/>
              </a:rPr>
              <a:t>However, this solution necessarily limits the information content into a narrow 3D, even convert the problem into 2D line extraction. </a:t>
            </a:r>
            <a:r>
              <a:rPr lang="en-US" sz="3000" dirty="0" smtClean="0">
                <a:latin typeface="Calibri" pitchFamily="34" charset="0"/>
              </a:rPr>
              <a:t>Here, we present </a:t>
            </a:r>
            <a:r>
              <a:rPr lang="en-US" sz="3000" dirty="0">
                <a:latin typeface="Calibri" pitchFamily="34" charset="0"/>
              </a:rPr>
              <a:t>an alternative that could effectively be employed directly in 3D. </a:t>
            </a:r>
            <a:endParaRPr lang="en-US" sz="3000" dirty="0" smtClean="0">
              <a:latin typeface="Calibri" pitchFamily="34" charset="0"/>
            </a:endParaRPr>
          </a:p>
          <a:p>
            <a:pPr eaLnBrk="1" hangingPunct="1"/>
            <a:endParaRPr lang="en-US" sz="3000" dirty="0">
              <a:latin typeface="Calibri" pitchFamily="34" charset="0"/>
            </a:endParaRPr>
          </a:p>
          <a:p>
            <a:pPr eaLnBrk="1" hangingPunct="1"/>
            <a:endParaRPr lang="en-US" sz="30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5677423"/>
            <a:ext cx="9144000" cy="495515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400" dirty="0" smtClean="0">
              <a:latin typeface="Calibri" pitchFamily="34" charset="0"/>
            </a:endParaRPr>
          </a:p>
          <a:p>
            <a:pPr eaLnBrk="1" hangingPunct="1"/>
            <a:r>
              <a:rPr lang="en-US" sz="3000" dirty="0" smtClean="0">
                <a:latin typeface="Calibri" pitchFamily="34" charset="0"/>
              </a:rPr>
              <a:t>In </a:t>
            </a:r>
            <a:r>
              <a:rPr lang="en-US" sz="3000" dirty="0">
                <a:latin typeface="Calibri" pitchFamily="34" charset="0"/>
              </a:rPr>
              <a:t>this </a:t>
            </a:r>
            <a:r>
              <a:rPr lang="en-US" sz="3000" dirty="0" smtClean="0">
                <a:latin typeface="Calibri" pitchFamily="34" charset="0"/>
              </a:rPr>
              <a:t>research </a:t>
            </a:r>
            <a:r>
              <a:rPr lang="en-US" sz="3000" dirty="0">
                <a:latin typeface="Calibri" pitchFamily="34" charset="0"/>
              </a:rPr>
              <a:t>we propose a viable method to extract semantic information for indoor modelling. A convolutional neural network is designed for 3D data to obtain semantic segmentation of indoor point clouds. Experimental results demonstrate that the methodology can adapt to different kind of datasets, both real and synthetic at various densities with categorical assortment. A simple example of how this semantic information can be deployed to mitigate the challenge of geometry modelling </a:t>
            </a:r>
            <a:r>
              <a:rPr lang="en-US" sz="3000" dirty="0" smtClean="0">
                <a:latin typeface="Calibri" pitchFamily="34" charset="0"/>
              </a:rPr>
              <a:t>is given</a:t>
            </a:r>
            <a:r>
              <a:rPr lang="en-US" sz="3000" dirty="0">
                <a:latin typeface="Calibri" pitchFamily="34" charset="0"/>
              </a:rPr>
              <a:t>.</a:t>
            </a:r>
            <a:endParaRPr lang="en-US" sz="3000" dirty="0">
              <a:latin typeface="Calibri" pitchFamily="34" charset="0"/>
            </a:endParaRPr>
          </a:p>
        </p:txBody>
      </p:sp>
      <p:sp>
        <p:nvSpPr>
          <p:cNvPr id="36" name="Rectangle 35"/>
          <p:cNvSpPr/>
          <p:nvPr/>
        </p:nvSpPr>
        <p:spPr>
          <a:xfrm>
            <a:off x="33467040" y="15011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280160" y="18767392"/>
            <a:ext cx="9144000" cy="8740808"/>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spcBef>
                <a:spcPts val="1200"/>
              </a:spcBef>
              <a:spcAft>
                <a:spcPts val="1200"/>
              </a:spcAft>
              <a:buFont typeface="Wingdings" panose="05000000000000000000" pitchFamily="2" charset="2"/>
              <a:buChar char="Ø"/>
            </a:pPr>
            <a:endParaRPr lang="en-US" sz="400" dirty="0" smtClean="0">
              <a:latin typeface="Calibri" pitchFamily="34" charset="0"/>
            </a:endParaRPr>
          </a:p>
          <a:p>
            <a:pPr marL="457200" indent="-457200" eaLnBrk="1" hangingPunct="1">
              <a:spcBef>
                <a:spcPts val="1200"/>
              </a:spcBef>
              <a:buFont typeface="Wingdings" panose="05000000000000000000" pitchFamily="2" charset="2"/>
              <a:buChar char="Ø"/>
            </a:pPr>
            <a:r>
              <a:rPr lang="en-US" sz="3200" dirty="0" smtClean="0">
                <a:latin typeface="Calibri" pitchFamily="34" charset="0"/>
              </a:rPr>
              <a:t>Large-scale </a:t>
            </a:r>
            <a:r>
              <a:rPr lang="en-US" sz="3200" dirty="0">
                <a:latin typeface="Calibri" pitchFamily="34" charset="0"/>
              </a:rPr>
              <a:t>indoor point cloud classification: </a:t>
            </a:r>
            <a:endParaRPr lang="en-US" sz="3200" dirty="0" smtClean="0">
              <a:latin typeface="Calibri" pitchFamily="34" charset="0"/>
            </a:endParaRPr>
          </a:p>
          <a:p>
            <a:pPr eaLnBrk="1" hangingPunct="1">
              <a:spcBef>
                <a:spcPts val="1200"/>
              </a:spcBef>
              <a:spcAft>
                <a:spcPts val="1200"/>
              </a:spcAft>
            </a:pPr>
            <a:r>
              <a:rPr lang="en-US" sz="3000" dirty="0" smtClean="0">
                <a:latin typeface="Calibri" pitchFamily="34" charset="0"/>
              </a:rPr>
              <a:t>We </a:t>
            </a:r>
            <a:r>
              <a:rPr lang="en-US" sz="3000" dirty="0">
                <a:latin typeface="Calibri" pitchFamily="34" charset="0"/>
              </a:rPr>
              <a:t>have acquired and prepared suitable datasets both real and synthetic, and 3D input–output relationships compatible with a simple, fast CNN architecture </a:t>
            </a:r>
            <a:r>
              <a:rPr lang="en-US" sz="3000" dirty="0" smtClean="0">
                <a:latin typeface="Calibri" pitchFamily="34" charset="0"/>
              </a:rPr>
              <a:t>(Fig.1), and </a:t>
            </a:r>
            <a:r>
              <a:rPr lang="en-US" sz="3000" dirty="0">
                <a:latin typeface="Calibri" pitchFamily="34" charset="0"/>
              </a:rPr>
              <a:t>tuned our algorithm to train and run over a high number of points, and a floor size indoor space. </a:t>
            </a:r>
            <a:r>
              <a:rPr lang="en-US" sz="3000" dirty="0" smtClean="0">
                <a:latin typeface="Calibri" pitchFamily="34" charset="0"/>
              </a:rPr>
              <a:t>(Fig.3)</a:t>
            </a:r>
            <a:endParaRPr lang="en-US" sz="3000" dirty="0">
              <a:latin typeface="Calibri" pitchFamily="34" charset="0"/>
            </a:endParaRPr>
          </a:p>
          <a:p>
            <a:pPr marL="457200" indent="-457200" eaLnBrk="1" hangingPunct="1">
              <a:spcBef>
                <a:spcPts val="1200"/>
              </a:spcBef>
              <a:buFont typeface="Wingdings" panose="05000000000000000000" pitchFamily="2" charset="2"/>
              <a:buChar char="Ø"/>
            </a:pPr>
            <a:r>
              <a:rPr lang="en-US" sz="3200" dirty="0" smtClean="0">
                <a:latin typeface="Calibri" pitchFamily="34" charset="0"/>
              </a:rPr>
              <a:t>Effective </a:t>
            </a:r>
            <a:r>
              <a:rPr lang="en-US" sz="3200" dirty="0">
                <a:latin typeface="Calibri" pitchFamily="34" charset="0"/>
              </a:rPr>
              <a:t>clutter removal based on semantics: </a:t>
            </a:r>
            <a:endParaRPr lang="en-US" sz="3200" dirty="0" smtClean="0">
              <a:latin typeface="Calibri" pitchFamily="34" charset="0"/>
            </a:endParaRPr>
          </a:p>
          <a:p>
            <a:pPr eaLnBrk="1" hangingPunct="1">
              <a:spcBef>
                <a:spcPts val="1200"/>
              </a:spcBef>
              <a:spcAft>
                <a:spcPts val="1200"/>
              </a:spcAft>
            </a:pPr>
            <a:r>
              <a:rPr lang="en-US" sz="3000" dirty="0" smtClean="0">
                <a:latin typeface="Calibri" pitchFamily="34" charset="0"/>
              </a:rPr>
              <a:t>We </a:t>
            </a:r>
            <a:r>
              <a:rPr lang="en-US" sz="3000" dirty="0">
                <a:latin typeface="Calibri" pitchFamily="34" charset="0"/>
              </a:rPr>
              <a:t>have tackled the problem of clutter in indoor modelling by reframing it as a simple semantic filtering</a:t>
            </a:r>
            <a:r>
              <a:rPr lang="en-US" sz="3000" dirty="0" smtClean="0">
                <a:latin typeface="Calibri" pitchFamily="34" charset="0"/>
              </a:rPr>
              <a:t>.(Fig.2c)</a:t>
            </a:r>
            <a:endParaRPr lang="en-US" sz="3000" dirty="0">
              <a:latin typeface="Calibri" pitchFamily="34" charset="0"/>
            </a:endParaRPr>
          </a:p>
          <a:p>
            <a:pPr marL="457200" indent="-457200" eaLnBrk="1" hangingPunct="1">
              <a:spcBef>
                <a:spcPts val="1200"/>
              </a:spcBef>
              <a:buFont typeface="Wingdings" panose="05000000000000000000" pitchFamily="2" charset="2"/>
              <a:buChar char="Ø"/>
            </a:pPr>
            <a:r>
              <a:rPr lang="en-US" sz="3200" dirty="0" smtClean="0">
                <a:latin typeface="Calibri" pitchFamily="34" charset="0"/>
              </a:rPr>
              <a:t>Demonstration </a:t>
            </a:r>
            <a:r>
              <a:rPr lang="en-US" sz="3200" dirty="0">
                <a:latin typeface="Calibri" pitchFamily="34" charset="0"/>
              </a:rPr>
              <a:t>of enhanced planar extraction: </a:t>
            </a:r>
            <a:endParaRPr lang="en-US" sz="3200" dirty="0" smtClean="0">
              <a:latin typeface="Calibri" pitchFamily="34" charset="0"/>
            </a:endParaRPr>
          </a:p>
          <a:p>
            <a:pPr eaLnBrk="1" hangingPunct="1">
              <a:spcBef>
                <a:spcPts val="1200"/>
              </a:spcBef>
              <a:spcAft>
                <a:spcPts val="1200"/>
              </a:spcAft>
            </a:pPr>
            <a:r>
              <a:rPr lang="en-US" sz="3000" dirty="0" smtClean="0">
                <a:latin typeface="Calibri" pitchFamily="34" charset="0"/>
              </a:rPr>
              <a:t>Finally </a:t>
            </a:r>
            <a:r>
              <a:rPr lang="en-US" sz="3000" dirty="0">
                <a:latin typeface="Calibri" pitchFamily="34" charset="0"/>
              </a:rPr>
              <a:t>we demonstrate how geometry reconstruction can benefit from semantic segmentation with a case study of planar extraction enhancement in particular. (</a:t>
            </a:r>
            <a:r>
              <a:rPr lang="en-US" sz="3000" dirty="0" smtClean="0">
                <a:latin typeface="Calibri" pitchFamily="34" charset="0"/>
              </a:rPr>
              <a:t>Fig.2d)</a:t>
            </a:r>
            <a:endParaRPr lang="en-US" sz="3000" dirty="0">
              <a:latin typeface="Calibri" pitchFamily="34" charset="0"/>
            </a:endParaRPr>
          </a:p>
        </p:txBody>
      </p:sp>
      <p:sp>
        <p:nvSpPr>
          <p:cNvPr id="51" name="Text Box 180"/>
          <p:cNvSpPr txBox="1">
            <a:spLocks noChangeArrowheads="1"/>
          </p:cNvSpPr>
          <p:nvPr/>
        </p:nvSpPr>
        <p:spPr bwMode="auto">
          <a:xfrm>
            <a:off x="11727178" y="20574000"/>
            <a:ext cx="20436841"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2.</a:t>
            </a:r>
            <a:r>
              <a:rPr lang="en-US" sz="2400" dirty="0" smtClean="0">
                <a:latin typeface="Calibri" pitchFamily="34" charset="0"/>
              </a:rPr>
              <a:t> </a:t>
            </a:r>
            <a:r>
              <a:rPr lang="en-US" sz="2400" dirty="0">
                <a:latin typeface="Calibri" pitchFamily="34" charset="0"/>
              </a:rPr>
              <a:t>The input and outputs of the method; a) raw point cloud of the cluttered indoor environment; b) direct application of previously trained CNN classifier to the test site; c) selection of the wall points determined by the CNN; d) the result of the planar extraction, applied only to the corresponding wall points </a:t>
            </a:r>
            <a:endParaRPr lang="en-US" sz="2400" dirty="0">
              <a:latin typeface="Calibri" pitchFamily="34" charset="0"/>
            </a:endParaRPr>
          </a:p>
        </p:txBody>
      </p:sp>
      <p:sp>
        <p:nvSpPr>
          <p:cNvPr id="52" name="Text Box 181"/>
          <p:cNvSpPr txBox="1">
            <a:spLocks noChangeArrowheads="1"/>
          </p:cNvSpPr>
          <p:nvPr/>
        </p:nvSpPr>
        <p:spPr bwMode="auto">
          <a:xfrm>
            <a:off x="11727178" y="9783899"/>
            <a:ext cx="20048219"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1.</a:t>
            </a:r>
            <a:r>
              <a:rPr lang="en-US" sz="2400" dirty="0">
                <a:latin typeface="Calibri" pitchFamily="34" charset="0"/>
              </a:rPr>
              <a:t> Our Convolutional Neural </a:t>
            </a:r>
            <a:r>
              <a:rPr lang="en-US" sz="2400" dirty="0" smtClean="0">
                <a:latin typeface="Calibri" pitchFamily="34" charset="0"/>
              </a:rPr>
              <a:t>Network (CNN) has </a:t>
            </a:r>
            <a:r>
              <a:rPr lang="en-US" sz="2400" dirty="0">
                <a:latin typeface="Calibri" pitchFamily="34" charset="0"/>
              </a:rPr>
              <a:t>four main blocs, each having their respective convolution-pooling and activation layers. Input cube is fed into the network and the result of the soft-max layer is assigned to the </a:t>
            </a:r>
            <a:r>
              <a:rPr lang="en-US" sz="2400" dirty="0" err="1">
                <a:latin typeface="Calibri" pitchFamily="34" charset="0"/>
              </a:rPr>
              <a:t>centre</a:t>
            </a:r>
            <a:r>
              <a:rPr lang="en-US" sz="2400" dirty="0">
                <a:latin typeface="Calibri" pitchFamily="34" charset="0"/>
              </a:rPr>
              <a:t> voxel. n is the variable for the number of categories.</a:t>
            </a:r>
            <a:endParaRPr lang="en-US" sz="2400" dirty="0">
              <a:latin typeface="Calibri" pitchFamily="34" charset="0"/>
            </a:endParaRPr>
          </a:p>
        </p:txBody>
      </p:sp>
      <p:sp>
        <p:nvSpPr>
          <p:cNvPr id="53" name="Text Box 180"/>
          <p:cNvSpPr txBox="1">
            <a:spLocks noChangeArrowheads="1"/>
          </p:cNvSpPr>
          <p:nvPr/>
        </p:nvSpPr>
        <p:spPr bwMode="auto">
          <a:xfrm>
            <a:off x="11774557" y="22049674"/>
            <a:ext cx="7427843"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a:t>
            </a:r>
            <a:r>
              <a:rPr lang="en-US" sz="2400" dirty="0" smtClean="0">
                <a:latin typeface="Calibri" pitchFamily="34" charset="0"/>
              </a:rPr>
              <a:t>Classification results for the real office point cloud</a:t>
            </a:r>
            <a:endParaRPr lang="en-US" sz="2400" dirty="0">
              <a:latin typeface="Calibri" pitchFamily="34" charset="0"/>
            </a:endParaRPr>
          </a:p>
        </p:txBody>
      </p:sp>
      <p:sp>
        <p:nvSpPr>
          <p:cNvPr id="31" name="Rectangle 265"/>
          <p:cNvSpPr>
            <a:spLocks noChangeAspect="1" noChangeArrowheads="1"/>
          </p:cNvSpPr>
          <p:nvPr/>
        </p:nvSpPr>
        <p:spPr bwMode="auto">
          <a:xfrm>
            <a:off x="36393120" y="1005840"/>
            <a:ext cx="2923773" cy="2194560"/>
          </a:xfrm>
          <a:prstGeom prst="rect">
            <a:avLst/>
          </a:prstGeom>
          <a:blipFill dpi="0" rotWithShape="1">
            <a:blip r:embed="rId3">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8" name="TextBox 37"/>
          <p:cNvSpPr txBox="1"/>
          <p:nvPr/>
        </p:nvSpPr>
        <p:spPr>
          <a:xfrm>
            <a:off x="33284160" y="30038039"/>
            <a:ext cx="9144000" cy="2223674"/>
          </a:xfrm>
          <a:prstGeom prst="rect">
            <a:avLst/>
          </a:prstGeom>
          <a:noFill/>
        </p:spPr>
        <p:txBody>
          <a:bodyPr wrap="square" lIns="91440" tIns="91440" rIns="91440" bIns="91440" rtlCol="0">
            <a:normAutofit lnSpcReduction="10000"/>
          </a:bodyPr>
          <a:lstStyle/>
          <a:p>
            <a:pPr algn="ctr"/>
            <a:r>
              <a:rPr lang="en-US" sz="2800" dirty="0"/>
              <a:t>We wish to thank </a:t>
            </a:r>
            <a:r>
              <a:rPr lang="en-US" sz="2800" dirty="0" err="1"/>
              <a:t>Applanix</a:t>
            </a:r>
            <a:r>
              <a:rPr lang="en-US" sz="2800" dirty="0"/>
              <a:t> Company for providing the TIMMS mobile scanning, and pre-processing the point cloud.  We are also grateful to Dr. </a:t>
            </a:r>
            <a:r>
              <a:rPr lang="en-US" sz="2800" dirty="0" err="1"/>
              <a:t>Jungwon</a:t>
            </a:r>
            <a:r>
              <a:rPr lang="en-US" sz="2800" dirty="0"/>
              <a:t> Kang for sharing the CAD model that enabled us to generate the synthetic data. </a:t>
            </a:r>
            <a:endParaRPr lang="en-US" sz="2800" dirty="0"/>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67040" y="22007738"/>
            <a:ext cx="9144000" cy="541682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400" dirty="0" smtClean="0">
              <a:latin typeface="Calibri" pitchFamily="34" charset="0"/>
            </a:endParaRPr>
          </a:p>
          <a:p>
            <a:pPr eaLnBrk="1" hangingPunct="1"/>
            <a:r>
              <a:rPr lang="en-US" sz="3000" dirty="0" smtClean="0">
                <a:latin typeface="Calibri" pitchFamily="34" charset="0"/>
              </a:rPr>
              <a:t>First</a:t>
            </a:r>
            <a:r>
              <a:rPr lang="en-US" sz="3000" dirty="0">
                <a:latin typeface="Calibri" pitchFamily="34" charset="0"/>
              </a:rPr>
              <a:t>, the inherent class ambiguity issue should be tackled. This problem is closely related to dataset size and variations, hence indoor modelling research community needs to give emphasis on producing large datasets with diverse categories. Present datasets are mainly for small scenes and / or object oriented; the relation between the real environments deprived of prior segmentation information should be established. Finally, we advocate that a geometry modelling could benefit immensely by considering semantics, which we strive to further in future study.</a:t>
            </a:r>
            <a:endParaRPr lang="en-US" sz="3000" dirty="0">
              <a:latin typeface="Calibri" pitchFamily="34" charset="0"/>
            </a:endParaRPr>
          </a:p>
        </p:txBody>
      </p:sp>
      <p:sp>
        <p:nvSpPr>
          <p:cNvPr id="41" name="Rectangle 40"/>
          <p:cNvSpPr/>
          <p:nvPr/>
        </p:nvSpPr>
        <p:spPr>
          <a:xfrm>
            <a:off x="33467040" y="213360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Outlook</a:t>
            </a:r>
            <a:endParaRPr lang="en-US" sz="4400" b="1" dirty="0">
              <a:solidFill>
                <a:schemeClr val="accent3">
                  <a:lumMod val="20000"/>
                  <a:lumOff val="80000"/>
                </a:schemeClr>
              </a:solidFill>
            </a:endParaRPr>
          </a:p>
        </p:txBody>
      </p:sp>
      <p:pic>
        <p:nvPicPr>
          <p:cNvPr id="2" name="Picture 1"/>
          <p:cNvPicPr>
            <a:picLocks noChangeAspect="1"/>
          </p:cNvPicPr>
          <p:nvPr/>
        </p:nvPicPr>
        <p:blipFill>
          <a:blip r:embed="rId4"/>
          <a:stretch>
            <a:fillRect/>
          </a:stretch>
        </p:blipFill>
        <p:spPr>
          <a:xfrm>
            <a:off x="12124102" y="16289602"/>
            <a:ext cx="19651298" cy="4208198"/>
          </a:xfrm>
          <a:prstGeom prst="rect">
            <a:avLst/>
          </a:prstGeom>
        </p:spPr>
      </p:pic>
      <p:pic>
        <p:nvPicPr>
          <p:cNvPr id="6" name="Picture 5"/>
          <p:cNvPicPr>
            <a:picLocks noChangeAspect="1"/>
          </p:cNvPicPr>
          <p:nvPr/>
        </p:nvPicPr>
        <p:blipFill>
          <a:blip r:embed="rId5"/>
          <a:stretch>
            <a:fillRect/>
          </a:stretch>
        </p:blipFill>
        <p:spPr>
          <a:xfrm>
            <a:off x="12654140" y="7040699"/>
            <a:ext cx="18582920" cy="2941984"/>
          </a:xfrm>
          <a:prstGeom prst="rect">
            <a:avLst/>
          </a:prstGeom>
        </p:spPr>
      </p:pic>
      <p:pic>
        <p:nvPicPr>
          <p:cNvPr id="42" name="Content Placeholder 4"/>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4237" t="25106" r="2509" b="24120"/>
          <a:stretch/>
        </p:blipFill>
        <p:spPr bwMode="auto">
          <a:xfrm>
            <a:off x="35183850" y="578782"/>
            <a:ext cx="6497550" cy="3041789"/>
          </a:xfrm>
          <a:prstGeom prst="rect">
            <a:avLst/>
          </a:prstGeom>
          <a:ln>
            <a:noFill/>
          </a:ln>
          <a:extLst>
            <a:ext uri="{53640926-AAD7-44D8-BBD7-CCE9431645EC}">
              <a14:shadowObscured xmlns:a14="http://schemas.microsoft.com/office/drawing/2010/main"/>
            </a:ext>
          </a:extLst>
        </p:spPr>
      </p:pic>
      <p:graphicFrame>
        <p:nvGraphicFramePr>
          <p:cNvPr id="43" name="Table 42"/>
          <p:cNvGraphicFramePr>
            <a:graphicFrameLocks noGrp="1"/>
          </p:cNvGraphicFramePr>
          <p:nvPr>
            <p:extLst>
              <p:ext uri="{D42A27DB-BD31-4B8C-83A1-F6EECF244321}">
                <p14:modId xmlns:p14="http://schemas.microsoft.com/office/powerpoint/2010/main" val="259510392"/>
              </p:ext>
            </p:extLst>
          </p:nvPr>
        </p:nvGraphicFramePr>
        <p:xfrm>
          <a:off x="11826239" y="22691812"/>
          <a:ext cx="7680961" cy="4495800"/>
        </p:xfrm>
        <a:graphic>
          <a:graphicData uri="http://schemas.openxmlformats.org/drawingml/2006/table">
            <a:tbl>
              <a:tblPr firstRow="1" firstCol="1" bandRow="1">
                <a:tableStyleId>{5C22544A-7EE6-4342-B048-85BDC9FD1C3A}</a:tableStyleId>
              </a:tblPr>
              <a:tblGrid>
                <a:gridCol w="1169148"/>
                <a:gridCol w="784829"/>
                <a:gridCol w="784829"/>
                <a:gridCol w="784829"/>
                <a:gridCol w="784829"/>
                <a:gridCol w="784829"/>
                <a:gridCol w="784829"/>
                <a:gridCol w="784829"/>
                <a:gridCol w="1018010"/>
              </a:tblGrid>
              <a:tr h="663405">
                <a:tc>
                  <a:txBody>
                    <a:bodyPr/>
                    <a:lstStyle/>
                    <a:p>
                      <a:pPr marL="0" marR="0" algn="just">
                        <a:spcBef>
                          <a:spcPts val="0"/>
                        </a:spcBef>
                        <a:spcAft>
                          <a:spcPts val="0"/>
                        </a:spcAft>
                        <a:tabLst>
                          <a:tab pos="720090" algn="l"/>
                        </a:tabLst>
                      </a:pPr>
                      <a:r>
                        <a:rPr lang="en-US" sz="1400" dirty="0">
                          <a:effectLst/>
                        </a:rPr>
                        <a:t>confusion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wall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desk</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chair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human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shelf</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object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monitor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recall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r>
              <a:tr h="555795">
                <a:tc>
                  <a:txBody>
                    <a:bodyPr/>
                    <a:lstStyle/>
                    <a:p>
                      <a:pPr marL="0" marR="0" algn="just">
                        <a:spcBef>
                          <a:spcPts val="0"/>
                        </a:spcBef>
                        <a:spcAft>
                          <a:spcPts val="0"/>
                        </a:spcAft>
                        <a:tabLst>
                          <a:tab pos="720090" algn="l"/>
                        </a:tabLst>
                      </a:pPr>
                      <a:r>
                        <a:rPr lang="en-GB" sz="1400">
                          <a:effectLst/>
                        </a:rPr>
                        <a:t>wall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1339110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8523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126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12714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28887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15105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2068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0.95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r>
              <a:tr h="457200">
                <a:tc>
                  <a:txBody>
                    <a:bodyPr/>
                    <a:lstStyle/>
                    <a:p>
                      <a:pPr marL="0" marR="0" algn="just">
                        <a:spcBef>
                          <a:spcPts val="0"/>
                        </a:spcBef>
                        <a:spcAft>
                          <a:spcPts val="0"/>
                        </a:spcAft>
                        <a:tabLst>
                          <a:tab pos="720090" algn="l"/>
                        </a:tabLst>
                      </a:pPr>
                      <a:r>
                        <a:rPr lang="en-GB" sz="1400">
                          <a:effectLst/>
                        </a:rPr>
                        <a:t>desk</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4593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72624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5122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49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276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11778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1246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0.76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r>
              <a:tr h="457200">
                <a:tc>
                  <a:txBody>
                    <a:bodyPr/>
                    <a:lstStyle/>
                    <a:p>
                      <a:pPr marL="0" marR="0" algn="just">
                        <a:spcBef>
                          <a:spcPts val="0"/>
                        </a:spcBef>
                        <a:spcAft>
                          <a:spcPts val="0"/>
                        </a:spcAft>
                        <a:tabLst>
                          <a:tab pos="720090" algn="l"/>
                        </a:tabLst>
                      </a:pPr>
                      <a:r>
                        <a:rPr lang="en-GB" sz="1400">
                          <a:effectLst/>
                        </a:rPr>
                        <a:t>chair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1026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9045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22692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1627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685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12150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942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0.47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r>
              <a:tr h="457200">
                <a:tc>
                  <a:txBody>
                    <a:bodyPr/>
                    <a:lstStyle/>
                    <a:p>
                      <a:pPr marL="0" marR="0" algn="just">
                        <a:spcBef>
                          <a:spcPts val="0"/>
                        </a:spcBef>
                        <a:spcAft>
                          <a:spcPts val="0"/>
                        </a:spcAft>
                        <a:tabLst>
                          <a:tab pos="720090" algn="l"/>
                        </a:tabLst>
                      </a:pPr>
                      <a:r>
                        <a:rPr lang="en-GB" sz="1400">
                          <a:effectLst/>
                        </a:rPr>
                        <a:t>human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6657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145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478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8602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496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4348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0.42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r>
              <a:tr h="457200">
                <a:tc>
                  <a:txBody>
                    <a:bodyPr/>
                    <a:lstStyle/>
                    <a:p>
                      <a:pPr marL="0" marR="0" algn="just">
                        <a:spcBef>
                          <a:spcPts val="0"/>
                        </a:spcBef>
                        <a:spcAft>
                          <a:spcPts val="0"/>
                        </a:spcAft>
                        <a:tabLst>
                          <a:tab pos="720090" algn="l"/>
                        </a:tabLst>
                      </a:pPr>
                      <a:r>
                        <a:rPr lang="en-GB" sz="1400" dirty="0">
                          <a:effectLst/>
                        </a:rPr>
                        <a:t>shelf</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104133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2030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2518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21983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7643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1192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0.16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r>
              <a:tr h="457200">
                <a:tc>
                  <a:txBody>
                    <a:bodyPr/>
                    <a:lstStyle/>
                    <a:p>
                      <a:pPr marL="0" marR="0" algn="just">
                        <a:spcBef>
                          <a:spcPts val="0"/>
                        </a:spcBef>
                        <a:spcAft>
                          <a:spcPts val="0"/>
                        </a:spcAft>
                        <a:tabLst>
                          <a:tab pos="720090" algn="l"/>
                        </a:tabLst>
                      </a:pPr>
                      <a:r>
                        <a:rPr lang="en-GB" sz="1400">
                          <a:effectLst/>
                        </a:rPr>
                        <a:t>object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28655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18165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3934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4584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9608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37335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4858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0.35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r>
              <a:tr h="533400">
                <a:tc>
                  <a:txBody>
                    <a:bodyPr/>
                    <a:lstStyle/>
                    <a:p>
                      <a:pPr marL="0" marR="0" algn="just">
                        <a:spcBef>
                          <a:spcPts val="0"/>
                        </a:spcBef>
                        <a:spcAft>
                          <a:spcPts val="0"/>
                        </a:spcAft>
                        <a:tabLst>
                          <a:tab pos="720090" algn="l"/>
                        </a:tabLst>
                      </a:pPr>
                      <a:r>
                        <a:rPr lang="en-GB" sz="1400">
                          <a:effectLst/>
                        </a:rPr>
                        <a:t>monitor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18919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2137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41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94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6532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4004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0.13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r>
              <a:tr h="457200">
                <a:tc>
                  <a:txBody>
                    <a:bodyPr/>
                    <a:lstStyle/>
                    <a:p>
                      <a:pPr marL="0" marR="0" algn="just">
                        <a:spcBef>
                          <a:spcPts val="0"/>
                        </a:spcBef>
                        <a:spcAft>
                          <a:spcPts val="0"/>
                        </a:spcAft>
                        <a:tabLst>
                          <a:tab pos="720090" algn="l"/>
                        </a:tabLst>
                      </a:pPr>
                      <a:r>
                        <a:rPr lang="en-GB" sz="1400" dirty="0">
                          <a:effectLst/>
                        </a:rPr>
                        <a:t>precision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0.89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0.64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0.70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0.29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0.35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a:effectLst/>
                        </a:rPr>
                        <a:t>0.39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0.28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c>
                  <a:txBody>
                    <a:bodyPr/>
                    <a:lstStyle/>
                    <a:p>
                      <a:pPr marL="0" marR="0" algn="just">
                        <a:spcBef>
                          <a:spcPts val="0"/>
                        </a:spcBef>
                        <a:spcAft>
                          <a:spcPts val="0"/>
                        </a:spcAft>
                        <a:tabLst>
                          <a:tab pos="720090" algn="l"/>
                        </a:tabLst>
                      </a:pPr>
                      <a:r>
                        <a:rPr lang="en-GB" sz="1400" dirty="0">
                          <a:effectLst/>
                        </a:rPr>
                        <a:t>Acc./ 0.81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36830" marT="91440" marB="0"/>
                </a:tc>
              </a:tr>
            </a:tbl>
          </a:graphicData>
        </a:graphic>
      </p:graphicFrame>
      <p:sp>
        <p:nvSpPr>
          <p:cNvPr id="47" name="Rectangle 46"/>
          <p:cNvSpPr/>
          <p:nvPr/>
        </p:nvSpPr>
        <p:spPr>
          <a:xfrm>
            <a:off x="11887200" y="6019800"/>
            <a:ext cx="9144000" cy="685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600" b="1" dirty="0" smtClean="0">
                <a:solidFill>
                  <a:schemeClr val="accent1">
                    <a:lumMod val="75000"/>
                  </a:schemeClr>
                </a:solidFill>
              </a:rPr>
              <a:t>Deep Learning in 3D</a:t>
            </a:r>
            <a:endParaRPr lang="en-US" sz="3600" b="1" dirty="0">
              <a:solidFill>
                <a:schemeClr val="accent1">
                  <a:lumMod val="75000"/>
                </a:schemeClr>
              </a:solidFill>
            </a:endParaRPr>
          </a:p>
        </p:txBody>
      </p:sp>
      <p:sp>
        <p:nvSpPr>
          <p:cNvPr id="28" name="TextBox 27"/>
          <p:cNvSpPr txBox="1"/>
          <p:nvPr/>
        </p:nvSpPr>
        <p:spPr>
          <a:xfrm>
            <a:off x="20574000" y="10847472"/>
            <a:ext cx="5041765" cy="2716128"/>
          </a:xfrm>
          <a:prstGeom prst="rect">
            <a:avLst/>
          </a:prstGeom>
          <a:noFill/>
        </p:spPr>
        <p:txBody>
          <a:bodyPr wrap="none" rtlCol="0">
            <a:spAutoFit/>
          </a:bodyPr>
          <a:lstStyle/>
          <a:p>
            <a:r>
              <a:rPr lang="en-CA" sz="2000" dirty="0"/>
              <a:t>The architecture could be represented as;</a:t>
            </a:r>
            <a:endParaRPr lang="en-US" sz="2000" dirty="0"/>
          </a:p>
          <a:p>
            <a:r>
              <a:rPr lang="en-CA" sz="1050" dirty="0"/>
              <a:t> </a:t>
            </a:r>
            <a:endParaRPr lang="en-US" sz="1050" dirty="0"/>
          </a:p>
          <a:p>
            <a:r>
              <a:rPr lang="en-CA" sz="2400" i="1" dirty="0"/>
              <a:t>C(w</a:t>
            </a:r>
            <a:r>
              <a:rPr lang="en-CA" sz="2400" i="1" baseline="-25000" dirty="0"/>
              <a:t>c1</a:t>
            </a:r>
            <a:r>
              <a:rPr lang="en-CA" sz="2400" i="1" dirty="0"/>
              <a:t>; h</a:t>
            </a:r>
            <a:r>
              <a:rPr lang="en-CA" sz="2400" i="1" baseline="-25000" dirty="0"/>
              <a:t>c1</a:t>
            </a:r>
            <a:r>
              <a:rPr lang="en-CA" sz="2400" i="1" dirty="0"/>
              <a:t>; d</a:t>
            </a:r>
            <a:r>
              <a:rPr lang="en-CA" sz="2400" i="1" baseline="-25000" dirty="0"/>
              <a:t>c1 </a:t>
            </a:r>
            <a:r>
              <a:rPr lang="en-CA" sz="2400" i="1" dirty="0"/>
              <a:t>;f</a:t>
            </a:r>
            <a:r>
              <a:rPr lang="en-CA" sz="2400" i="1" baseline="-25000" dirty="0"/>
              <a:t> c1</a:t>
            </a:r>
            <a:r>
              <a:rPr lang="en-CA" sz="2400" i="1" dirty="0"/>
              <a:t>) - P(w</a:t>
            </a:r>
            <a:r>
              <a:rPr lang="en-CA" sz="2400" i="1" baseline="-25000" dirty="0"/>
              <a:t>p1</a:t>
            </a:r>
            <a:r>
              <a:rPr lang="en-CA" sz="2400" i="1" dirty="0"/>
              <a:t>; h</a:t>
            </a:r>
            <a:r>
              <a:rPr lang="en-CA" sz="2400" i="1" baseline="-25000" dirty="0"/>
              <a:t>p1</a:t>
            </a:r>
            <a:r>
              <a:rPr lang="en-CA" sz="2400" i="1" dirty="0"/>
              <a:t>) – </a:t>
            </a:r>
            <a:endParaRPr lang="en-US" sz="2400" dirty="0"/>
          </a:p>
          <a:p>
            <a:r>
              <a:rPr lang="en-CA" sz="2400" i="1" dirty="0"/>
              <a:t>C(w</a:t>
            </a:r>
            <a:r>
              <a:rPr lang="en-CA" sz="2400" i="1" baseline="-25000" dirty="0"/>
              <a:t>c2</a:t>
            </a:r>
            <a:r>
              <a:rPr lang="en-CA" sz="2400" i="1" dirty="0"/>
              <a:t>; h</a:t>
            </a:r>
            <a:r>
              <a:rPr lang="en-CA" sz="2400" i="1" baseline="-25000" dirty="0"/>
              <a:t>c2</a:t>
            </a:r>
            <a:r>
              <a:rPr lang="en-CA" sz="2400" i="1" dirty="0"/>
              <a:t>; d</a:t>
            </a:r>
            <a:r>
              <a:rPr lang="en-CA" sz="2400" i="1" baseline="-25000" dirty="0"/>
              <a:t>c2</a:t>
            </a:r>
            <a:r>
              <a:rPr lang="en-CA" sz="2400" i="1" dirty="0"/>
              <a:t>; f</a:t>
            </a:r>
            <a:r>
              <a:rPr lang="en-CA" sz="2400" i="1" baseline="-25000" dirty="0"/>
              <a:t> c2</a:t>
            </a:r>
            <a:r>
              <a:rPr lang="en-CA" sz="2400" i="1" dirty="0"/>
              <a:t>) - P(w</a:t>
            </a:r>
            <a:r>
              <a:rPr lang="en-CA" sz="2400" i="1" baseline="-25000" dirty="0"/>
              <a:t>p2</a:t>
            </a:r>
            <a:r>
              <a:rPr lang="en-CA" sz="2400" i="1" dirty="0"/>
              <a:t>; h</a:t>
            </a:r>
            <a:r>
              <a:rPr lang="en-CA" sz="2400" i="1" baseline="-25000" dirty="0"/>
              <a:t>p2</a:t>
            </a:r>
            <a:r>
              <a:rPr lang="en-CA" sz="2400" i="1" dirty="0"/>
              <a:t>) – </a:t>
            </a:r>
            <a:endParaRPr lang="en-US" sz="2400" dirty="0"/>
          </a:p>
          <a:p>
            <a:r>
              <a:rPr lang="en-CA" sz="2400" i="1" dirty="0"/>
              <a:t>C(w</a:t>
            </a:r>
            <a:r>
              <a:rPr lang="en-CA" sz="2400" i="1" baseline="-25000" dirty="0"/>
              <a:t>c3</a:t>
            </a:r>
            <a:r>
              <a:rPr lang="en-CA" sz="2400" i="1" dirty="0"/>
              <a:t>; h</a:t>
            </a:r>
            <a:r>
              <a:rPr lang="en-CA" sz="2400" i="1" baseline="-25000" dirty="0"/>
              <a:t>c3</a:t>
            </a:r>
            <a:r>
              <a:rPr lang="en-CA" sz="2400" i="1" dirty="0"/>
              <a:t>; d</a:t>
            </a:r>
            <a:r>
              <a:rPr lang="en-CA" sz="2400" i="1" baseline="-25000" dirty="0"/>
              <a:t>c3 </a:t>
            </a:r>
            <a:r>
              <a:rPr lang="en-CA" sz="2400" i="1" dirty="0"/>
              <a:t>;f</a:t>
            </a:r>
            <a:r>
              <a:rPr lang="en-CA" sz="2400" i="1" baseline="-25000" dirty="0"/>
              <a:t> c3</a:t>
            </a:r>
            <a:r>
              <a:rPr lang="en-CA" sz="2400" i="1" dirty="0"/>
              <a:t>) - P(w</a:t>
            </a:r>
            <a:r>
              <a:rPr lang="en-CA" sz="2400" i="1" baseline="-25000" dirty="0"/>
              <a:t>p3</a:t>
            </a:r>
            <a:r>
              <a:rPr lang="en-CA" sz="2400" i="1" dirty="0"/>
              <a:t>; h</a:t>
            </a:r>
            <a:r>
              <a:rPr lang="en-CA" sz="2400" i="1" baseline="-25000" dirty="0"/>
              <a:t>p3</a:t>
            </a:r>
            <a:r>
              <a:rPr lang="en-CA" sz="2400" i="1" dirty="0"/>
              <a:t>) – </a:t>
            </a:r>
            <a:endParaRPr lang="en-US" sz="2400" dirty="0"/>
          </a:p>
          <a:p>
            <a:r>
              <a:rPr lang="en-CA" sz="2400" i="1" dirty="0"/>
              <a:t>C(w</a:t>
            </a:r>
            <a:r>
              <a:rPr lang="en-CA" sz="2400" i="1" baseline="-25000" dirty="0"/>
              <a:t>c4</a:t>
            </a:r>
            <a:r>
              <a:rPr lang="en-CA" sz="2400" i="1" dirty="0"/>
              <a:t>; h</a:t>
            </a:r>
            <a:r>
              <a:rPr lang="en-CA" sz="2400" i="1" baseline="-25000" dirty="0"/>
              <a:t>c4</a:t>
            </a:r>
            <a:r>
              <a:rPr lang="en-CA" sz="2400" i="1" dirty="0"/>
              <a:t>; d</a:t>
            </a:r>
            <a:r>
              <a:rPr lang="en-CA" sz="2400" i="1" baseline="-25000" dirty="0"/>
              <a:t>c4 </a:t>
            </a:r>
            <a:r>
              <a:rPr lang="en-CA" sz="2400" i="1" dirty="0"/>
              <a:t>;f</a:t>
            </a:r>
            <a:r>
              <a:rPr lang="en-CA" sz="2400" i="1" baseline="-25000" dirty="0"/>
              <a:t> c4</a:t>
            </a:r>
            <a:r>
              <a:rPr lang="en-CA" sz="2400" i="1" dirty="0"/>
              <a:t>) - P(w</a:t>
            </a:r>
            <a:r>
              <a:rPr lang="en-CA" sz="2400" i="1" baseline="-25000" dirty="0"/>
              <a:t>p4</a:t>
            </a:r>
            <a:r>
              <a:rPr lang="en-CA" sz="2400" i="1" dirty="0"/>
              <a:t>; h</a:t>
            </a:r>
            <a:r>
              <a:rPr lang="en-CA" sz="2400" i="1" baseline="-25000" dirty="0"/>
              <a:t>p4</a:t>
            </a:r>
            <a:r>
              <a:rPr lang="en-CA" sz="2400" i="1" dirty="0"/>
              <a:t>) –</a:t>
            </a:r>
            <a:endParaRPr lang="en-US" sz="2400" dirty="0"/>
          </a:p>
          <a:p>
            <a:r>
              <a:rPr lang="en-CA" sz="2400" i="1" dirty="0"/>
              <a:t>FC(n) - LR(n);  (3)</a:t>
            </a:r>
            <a:endParaRPr lang="en-US" sz="2400" dirty="0"/>
          </a:p>
          <a:p>
            <a:r>
              <a:rPr lang="en-CA" sz="2000" dirty="0"/>
              <a:t> </a:t>
            </a:r>
            <a:endParaRPr lang="en-US" sz="2000" dirty="0"/>
          </a:p>
        </p:txBody>
      </p:sp>
      <p:sp>
        <p:nvSpPr>
          <p:cNvPr id="54" name="TextBox 53"/>
          <p:cNvSpPr txBox="1"/>
          <p:nvPr/>
        </p:nvSpPr>
        <p:spPr>
          <a:xfrm>
            <a:off x="25603200" y="11380872"/>
            <a:ext cx="6690360" cy="1631216"/>
          </a:xfrm>
          <a:prstGeom prst="rect">
            <a:avLst/>
          </a:prstGeom>
          <a:noFill/>
        </p:spPr>
        <p:txBody>
          <a:bodyPr wrap="square" rtlCol="0">
            <a:spAutoFit/>
          </a:bodyPr>
          <a:lstStyle/>
          <a:p>
            <a:r>
              <a:rPr lang="en-CA" sz="2000" dirty="0" smtClean="0"/>
              <a:t>where</a:t>
            </a:r>
            <a:r>
              <a:rPr lang="en-CA" sz="2000" dirty="0"/>
              <a:t>; </a:t>
            </a:r>
            <a:endParaRPr lang="en-US" sz="2000" dirty="0"/>
          </a:p>
          <a:p>
            <a:r>
              <a:rPr lang="en-CA" sz="2000" i="1" dirty="0"/>
              <a:t>w, h, d,</a:t>
            </a:r>
            <a:r>
              <a:rPr lang="en-CA" sz="2000" dirty="0"/>
              <a:t> denotes width, height, depth of the layers.</a:t>
            </a:r>
            <a:endParaRPr lang="en-US" sz="2000" dirty="0"/>
          </a:p>
          <a:p>
            <a:r>
              <a:rPr lang="en-CA" sz="2000" i="1" dirty="0"/>
              <a:t>f </a:t>
            </a:r>
            <a:r>
              <a:rPr lang="en-CA" sz="2000" dirty="0"/>
              <a:t> denotes the number feature maps.</a:t>
            </a:r>
            <a:endParaRPr lang="en-US" sz="2000" dirty="0"/>
          </a:p>
          <a:p>
            <a:r>
              <a:rPr lang="en-CA" sz="2000" i="1" dirty="0"/>
              <a:t>FC(n)</a:t>
            </a:r>
            <a:r>
              <a:rPr lang="en-CA" sz="2000" dirty="0"/>
              <a:t> is the fully-connected layer with input size n, </a:t>
            </a:r>
            <a:endParaRPr lang="en-US" sz="2000" dirty="0"/>
          </a:p>
          <a:p>
            <a:r>
              <a:rPr lang="en-CA" sz="2000" i="1" dirty="0"/>
              <a:t>LR(n)</a:t>
            </a:r>
            <a:r>
              <a:rPr lang="en-CA" sz="2000" dirty="0"/>
              <a:t> is the </a:t>
            </a:r>
            <a:r>
              <a:rPr lang="en-CA" sz="2000" dirty="0" err="1"/>
              <a:t>softmax</a:t>
            </a:r>
            <a:r>
              <a:rPr lang="en-CA" sz="2000" dirty="0"/>
              <a:t> layer with input size n. </a:t>
            </a:r>
            <a:endParaRPr lang="en-US" sz="2000" dirty="0"/>
          </a:p>
        </p:txBody>
      </p:sp>
      <p:sp>
        <p:nvSpPr>
          <p:cNvPr id="55" name="TextBox 54"/>
          <p:cNvSpPr txBox="1"/>
          <p:nvPr/>
        </p:nvSpPr>
        <p:spPr>
          <a:xfrm>
            <a:off x="19964400" y="6096000"/>
            <a:ext cx="5502935" cy="1446550"/>
          </a:xfrm>
          <a:prstGeom prst="rect">
            <a:avLst/>
          </a:prstGeom>
          <a:noFill/>
        </p:spPr>
        <p:txBody>
          <a:bodyPr wrap="square" rtlCol="0">
            <a:spAutoFit/>
          </a:bodyPr>
          <a:lstStyle/>
          <a:p>
            <a:r>
              <a:rPr lang="en-US" sz="2200" i="1" dirty="0"/>
              <a:t>y </a:t>
            </a:r>
            <a:r>
              <a:rPr lang="en-US" sz="2200" dirty="0"/>
              <a:t>= </a:t>
            </a:r>
            <a:r>
              <a:rPr lang="en-US" sz="2200" i="1" dirty="0"/>
              <a:t>f</a:t>
            </a:r>
            <a:r>
              <a:rPr lang="en-US" sz="2200" dirty="0"/>
              <a:t>(</a:t>
            </a:r>
            <a:r>
              <a:rPr lang="en-US" sz="2200" i="1" dirty="0"/>
              <a:t>x</a:t>
            </a:r>
            <a:r>
              <a:rPr lang="en-US" sz="2200" dirty="0"/>
              <a:t>; </a:t>
            </a:r>
            <a:r>
              <a:rPr lang="en-US" sz="2200" i="1" dirty="0"/>
              <a:t>θ, w</a:t>
            </a:r>
            <a:r>
              <a:rPr lang="en-US" sz="2200" dirty="0"/>
              <a:t>) = </a:t>
            </a:r>
            <a:r>
              <a:rPr lang="en-US" sz="2200" i="1" dirty="0"/>
              <a:t>φ</a:t>
            </a:r>
            <a:r>
              <a:rPr lang="en-US" sz="2200" dirty="0"/>
              <a:t>(</a:t>
            </a:r>
            <a:r>
              <a:rPr lang="en-US" sz="2200" i="1" dirty="0"/>
              <a:t>x</a:t>
            </a:r>
            <a:r>
              <a:rPr lang="en-US" sz="2200" dirty="0"/>
              <a:t>; </a:t>
            </a:r>
            <a:r>
              <a:rPr lang="en-US" sz="2200" i="1" dirty="0"/>
              <a:t>θ</a:t>
            </a:r>
            <a:r>
              <a:rPr lang="en-US" sz="2200" dirty="0"/>
              <a:t>)</a:t>
            </a:r>
            <a:r>
              <a:rPr lang="en-US" sz="2200" baseline="30000" dirty="0"/>
              <a:t>T </a:t>
            </a:r>
            <a:r>
              <a:rPr lang="en-US" sz="2200" i="1" dirty="0"/>
              <a:t>ω    (1</a:t>
            </a:r>
            <a:r>
              <a:rPr lang="en-US" sz="2200" i="1" dirty="0" smtClean="0"/>
              <a:t>)</a:t>
            </a:r>
          </a:p>
          <a:p>
            <a:endParaRPr lang="en-US" sz="2200" i="1" dirty="0"/>
          </a:p>
          <a:p>
            <a:r>
              <a:rPr lang="en-CA" sz="2200" i="1" dirty="0"/>
              <a:t>f(x) = f</a:t>
            </a:r>
            <a:r>
              <a:rPr lang="en-CA" sz="2200" i="1" baseline="30000" dirty="0"/>
              <a:t>(n)</a:t>
            </a:r>
            <a:r>
              <a:rPr lang="en-CA" sz="2200" i="1" dirty="0"/>
              <a:t>(f</a:t>
            </a:r>
            <a:r>
              <a:rPr lang="en-CA" sz="2200" i="1" baseline="30000" dirty="0"/>
              <a:t>(n-1)</a:t>
            </a:r>
            <a:r>
              <a:rPr lang="en-CA" sz="2200" i="1" dirty="0"/>
              <a:t>….(f</a:t>
            </a:r>
            <a:r>
              <a:rPr lang="en-CA" sz="2200" i="1" baseline="30000" dirty="0"/>
              <a:t>(3)</a:t>
            </a:r>
            <a:r>
              <a:rPr lang="en-CA" sz="2200" i="1" dirty="0"/>
              <a:t>(f</a:t>
            </a:r>
            <a:r>
              <a:rPr lang="en-CA" sz="2200" i="1" baseline="30000" dirty="0"/>
              <a:t>(2)</a:t>
            </a:r>
            <a:r>
              <a:rPr lang="en-CA" sz="2200" i="1" dirty="0"/>
              <a:t>(f</a:t>
            </a:r>
            <a:r>
              <a:rPr lang="en-CA" sz="2200" i="1" baseline="30000" dirty="0"/>
              <a:t>(1)</a:t>
            </a:r>
            <a:r>
              <a:rPr lang="en-CA" sz="2200" i="1" dirty="0"/>
              <a:t>(x)))   </a:t>
            </a:r>
            <a:r>
              <a:rPr lang="en-US" sz="2200" i="1" dirty="0"/>
              <a:t>(2)</a:t>
            </a:r>
            <a:endParaRPr lang="en-US" sz="2200" dirty="0"/>
          </a:p>
          <a:p>
            <a:endParaRPr lang="en-US" sz="2200" dirty="0"/>
          </a:p>
        </p:txBody>
      </p:sp>
      <p:sp>
        <p:nvSpPr>
          <p:cNvPr id="56" name="Rectangle 55"/>
          <p:cNvSpPr/>
          <p:nvPr/>
        </p:nvSpPr>
        <p:spPr>
          <a:xfrm>
            <a:off x="22326600" y="15697200"/>
            <a:ext cx="9144000" cy="685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600" b="1" dirty="0" smtClean="0">
                <a:solidFill>
                  <a:schemeClr val="accent1">
                    <a:lumMod val="75000"/>
                  </a:schemeClr>
                </a:solidFill>
              </a:rPr>
              <a:t>Contained</a:t>
            </a:r>
            <a:r>
              <a:rPr lang="en-US" sz="3600" b="1" dirty="0" smtClean="0">
                <a:solidFill>
                  <a:schemeClr val="accent1">
                    <a:lumMod val="75000"/>
                  </a:schemeClr>
                </a:solidFill>
              </a:rPr>
              <a:t> Planar Extraction</a:t>
            </a:r>
            <a:endParaRPr lang="en-US" sz="3600" b="1" dirty="0">
              <a:solidFill>
                <a:schemeClr val="accent1">
                  <a:lumMod val="75000"/>
                </a:schemeClr>
              </a:solidFill>
            </a:endParaRPr>
          </a:p>
        </p:txBody>
      </p:sp>
      <p:pic>
        <p:nvPicPr>
          <p:cNvPr id="57" name="Picture 56"/>
          <p:cNvPicPr>
            <a:picLocks noChangeAspect="1"/>
          </p:cNvPicPr>
          <p:nvPr/>
        </p:nvPicPr>
        <p:blipFill>
          <a:blip r:embed="rId7"/>
          <a:stretch>
            <a:fillRect/>
          </a:stretch>
        </p:blipFill>
        <p:spPr>
          <a:xfrm>
            <a:off x="33727092" y="10405795"/>
            <a:ext cx="5835559" cy="2011499"/>
          </a:xfrm>
          <a:prstGeom prst="rect">
            <a:avLst/>
          </a:prstGeom>
        </p:spPr>
      </p:pic>
      <p:sp>
        <p:nvSpPr>
          <p:cNvPr id="65" name="Text Box 193"/>
          <p:cNvSpPr txBox="1">
            <a:spLocks noChangeArrowheads="1"/>
          </p:cNvSpPr>
          <p:nvPr/>
        </p:nvSpPr>
        <p:spPr bwMode="auto">
          <a:xfrm>
            <a:off x="19936151" y="21839464"/>
            <a:ext cx="12227867" cy="5326867"/>
          </a:xfrm>
          <a:prstGeom prst="rect">
            <a:avLst/>
          </a:prstGeom>
          <a:solidFill>
            <a:schemeClr val="accent1">
              <a:lumMod val="40000"/>
              <a:lumOff val="60000"/>
              <a:alpha val="79000"/>
            </a:schemeClr>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p:txBody>
      </p:sp>
      <p:pic>
        <p:nvPicPr>
          <p:cNvPr id="61" name="Picture 60" descr="C:\Users\babacan\Pictures\cnn\Picture15.png"/>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57598" y="23557662"/>
            <a:ext cx="7712736" cy="3608669"/>
          </a:xfrm>
          <a:prstGeom prst="rect">
            <a:avLst/>
          </a:prstGeom>
          <a:noFill/>
          <a:ln>
            <a:noFill/>
          </a:ln>
        </p:spPr>
      </p:pic>
      <p:graphicFrame>
        <p:nvGraphicFramePr>
          <p:cNvPr id="48" name="Table 47"/>
          <p:cNvGraphicFramePr>
            <a:graphicFrameLocks noGrp="1"/>
          </p:cNvGraphicFramePr>
          <p:nvPr>
            <p:extLst>
              <p:ext uri="{D42A27DB-BD31-4B8C-83A1-F6EECF244321}">
                <p14:modId xmlns:p14="http://schemas.microsoft.com/office/powerpoint/2010/main" val="3550860736"/>
              </p:ext>
            </p:extLst>
          </p:nvPr>
        </p:nvGraphicFramePr>
        <p:xfrm>
          <a:off x="28801982" y="22174268"/>
          <a:ext cx="3278218" cy="1158836"/>
        </p:xfrm>
        <a:graphic>
          <a:graphicData uri="http://schemas.openxmlformats.org/drawingml/2006/table">
            <a:tbl>
              <a:tblPr firstRow="1" bandRow="1">
                <a:tableStyleId>{5C22544A-7EE6-4342-B048-85BDC9FD1C3A}</a:tableStyleId>
              </a:tblPr>
              <a:tblGrid>
                <a:gridCol w="672455"/>
                <a:gridCol w="588398"/>
                <a:gridCol w="672455"/>
                <a:gridCol w="672455"/>
                <a:gridCol w="672455"/>
              </a:tblGrid>
              <a:tr h="315176">
                <a:tc>
                  <a:txBody>
                    <a:bodyPr/>
                    <a:lstStyle/>
                    <a:p>
                      <a:pPr marL="0" marR="0" algn="just">
                        <a:spcBef>
                          <a:spcPts val="0"/>
                        </a:spcBef>
                        <a:spcAft>
                          <a:spcPts val="0"/>
                        </a:spcAft>
                        <a:tabLst>
                          <a:tab pos="720090" algn="l"/>
                        </a:tabLst>
                      </a:pPr>
                      <a:r>
                        <a:rPr lang="en-US" sz="1400" dirty="0">
                          <a:effectLst/>
                        </a:rPr>
                        <a:t>class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a:effectLst/>
                        </a:rPr>
                        <a:t>wall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a:effectLst/>
                        </a:rPr>
                        <a:t>floor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a:effectLst/>
                        </a:rPr>
                        <a:t>beam</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dirty="0">
                          <a:effectLst/>
                        </a:rPr>
                        <a:t>door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21830">
                <a:tc>
                  <a:txBody>
                    <a:bodyPr/>
                    <a:lstStyle/>
                    <a:p>
                      <a:pPr marL="0" marR="0" algn="just">
                        <a:spcBef>
                          <a:spcPts val="0"/>
                        </a:spcBef>
                        <a:spcAft>
                          <a:spcPts val="0"/>
                        </a:spcAft>
                        <a:tabLst>
                          <a:tab pos="720090" algn="l"/>
                        </a:tabLst>
                      </a:pPr>
                      <a:r>
                        <a:rPr lang="en-US" sz="1400">
                          <a:effectLst/>
                        </a:rPr>
                        <a:t>prec.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a:effectLst/>
                        </a:rPr>
                        <a:t>94.68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dirty="0">
                          <a:effectLst/>
                        </a:rPr>
                        <a:t>93.97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dirty="0">
                          <a:effectLst/>
                        </a:rPr>
                        <a:t>42.12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a:effectLst/>
                        </a:rPr>
                        <a:t>76.58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21830">
                <a:tc>
                  <a:txBody>
                    <a:bodyPr/>
                    <a:lstStyle/>
                    <a:p>
                      <a:pPr marL="0" marR="0" algn="just">
                        <a:spcBef>
                          <a:spcPts val="0"/>
                        </a:spcBef>
                        <a:spcAft>
                          <a:spcPts val="0"/>
                        </a:spcAft>
                        <a:tabLst>
                          <a:tab pos="720090" algn="l"/>
                        </a:tabLst>
                      </a:pPr>
                      <a:r>
                        <a:rPr lang="en-US" sz="1400">
                          <a:effectLst/>
                        </a:rPr>
                        <a:t>recall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a:effectLst/>
                        </a:rPr>
                        <a:t>85.61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a:effectLst/>
                        </a:rPr>
                        <a:t>99.74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a:effectLst/>
                        </a:rPr>
                        <a:t>67.74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tabLst>
                          <a:tab pos="720090" algn="l"/>
                        </a:tabLst>
                      </a:pPr>
                      <a:r>
                        <a:rPr lang="en-US" sz="1400" dirty="0">
                          <a:effectLst/>
                        </a:rPr>
                        <a:t>55.61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2" name="Rectangle 61"/>
          <p:cNvSpPr/>
          <p:nvPr/>
        </p:nvSpPr>
        <p:spPr>
          <a:xfrm>
            <a:off x="18308942" y="22377389"/>
            <a:ext cx="9144000" cy="685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600" b="1" dirty="0" smtClean="0">
                <a:solidFill>
                  <a:schemeClr val="accent1">
                    <a:lumMod val="75000"/>
                  </a:schemeClr>
                </a:solidFill>
              </a:rPr>
              <a:t>Large-Scale </a:t>
            </a:r>
          </a:p>
          <a:p>
            <a:pPr algn="ctr"/>
            <a:r>
              <a:rPr lang="en-US" sz="3600" b="1" dirty="0" smtClean="0">
                <a:solidFill>
                  <a:schemeClr val="accent1">
                    <a:lumMod val="75000"/>
                  </a:schemeClr>
                </a:solidFill>
              </a:rPr>
              <a:t>Semantic Segmentation</a:t>
            </a:r>
            <a:endParaRPr lang="en-US" sz="3600" b="1" dirty="0">
              <a:solidFill>
                <a:schemeClr val="accent1">
                  <a:lumMod val="75000"/>
                </a:schemeClr>
              </a:solidFill>
            </a:endParaRPr>
          </a:p>
        </p:txBody>
      </p:sp>
      <p:sp>
        <p:nvSpPr>
          <p:cNvPr id="63" name="Text Box 180"/>
          <p:cNvSpPr txBox="1">
            <a:spLocks noChangeArrowheads="1"/>
          </p:cNvSpPr>
          <p:nvPr/>
        </p:nvSpPr>
        <p:spPr bwMode="auto">
          <a:xfrm>
            <a:off x="20109178" y="23886376"/>
            <a:ext cx="3970022" cy="339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3.</a:t>
            </a:r>
            <a:r>
              <a:rPr lang="en-US" sz="2400" dirty="0" smtClean="0">
                <a:latin typeface="Calibri" pitchFamily="34" charset="0"/>
              </a:rPr>
              <a:t> </a:t>
            </a:r>
            <a:r>
              <a:rPr lang="en-GB" sz="2000" dirty="0"/>
              <a:t>a) </a:t>
            </a:r>
            <a:r>
              <a:rPr lang="en-GB" sz="2400" dirty="0">
                <a:latin typeface="Calibri" panose="020F0502020204030204" pitchFamily="34" charset="0"/>
              </a:rPr>
              <a:t>the result of the semantic segmentation, among a great majority of correctly labelled points, a façade wall is misclassified as a long beam; b) a close-up  to the results, the door frames are recognized well.</a:t>
            </a:r>
            <a:endParaRPr lang="en-US" sz="2400" b="1" dirty="0">
              <a:latin typeface="Calibri" panose="020F0502020204030204" pitchFamily="34" charset="0"/>
            </a:endParaRPr>
          </a:p>
          <a:p>
            <a:pPr eaLnBrk="1" hangingPunct="1"/>
            <a:endParaRPr lang="en-US" sz="2400" dirty="0">
              <a:latin typeface="Calibri" pitchFamily="34" charset="0"/>
            </a:endParaRPr>
          </a:p>
        </p:txBody>
      </p:sp>
      <p:sp>
        <p:nvSpPr>
          <p:cNvPr id="64" name="Text Box 180"/>
          <p:cNvSpPr txBox="1">
            <a:spLocks noChangeArrowheads="1"/>
          </p:cNvSpPr>
          <p:nvPr/>
        </p:nvSpPr>
        <p:spPr bwMode="auto">
          <a:xfrm>
            <a:off x="25374100" y="22126127"/>
            <a:ext cx="3574280" cy="117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a:t>
            </a:r>
            <a:r>
              <a:rPr lang="en-US" sz="2400" b="1" dirty="0" smtClean="0">
                <a:latin typeface="Calibri" pitchFamily="34" charset="0"/>
              </a:rPr>
              <a:t>2.</a:t>
            </a:r>
            <a:r>
              <a:rPr lang="en-US" sz="2400" dirty="0" smtClean="0">
                <a:latin typeface="Calibri" pitchFamily="34" charset="0"/>
              </a:rPr>
              <a:t> Classification results for th</a:t>
            </a:r>
            <a:r>
              <a:rPr lang="en-US" sz="2400" dirty="0" smtClean="0">
                <a:latin typeface="Calibri" pitchFamily="34" charset="0"/>
              </a:rPr>
              <a:t>e large-scale synthetic data</a:t>
            </a:r>
            <a:endParaRPr lang="en-US" sz="2400" dirty="0">
              <a:latin typeface="Calibri" pitchFamily="34" charset="0"/>
            </a:endParaRPr>
          </a:p>
        </p:txBody>
      </p:sp>
      <p:pic>
        <p:nvPicPr>
          <p:cNvPr id="66" name="Picture 65" descr="C:\Users\babacan\Pictures\cnn\Picture14.png"/>
          <p:cNvPicPr>
            <a:picLocks noChangeAspect="1"/>
          </p:cNvPicPr>
          <p:nvPr/>
        </p:nvPicPr>
        <p:blipFill rotWithShape="1">
          <a:blip r:embed="rId9" cstate="print">
            <a:extLst>
              <a:ext uri="{28A0092B-C50C-407E-A947-70E740481C1C}">
                <a14:useLocalDpi xmlns:a14="http://schemas.microsoft.com/office/drawing/2010/main" val="0"/>
              </a:ext>
            </a:extLst>
          </a:blip>
          <a:srcRect l="1109" t="49055"/>
          <a:stretch/>
        </p:blipFill>
        <p:spPr bwMode="auto">
          <a:xfrm>
            <a:off x="39395400" y="10363200"/>
            <a:ext cx="2438400" cy="2252395"/>
          </a:xfrm>
          <a:prstGeom prst="rect">
            <a:avLst/>
          </a:prstGeom>
          <a:noFill/>
          <a:ln>
            <a:noFill/>
          </a:ln>
        </p:spPr>
      </p:pic>
      <p:sp>
        <p:nvSpPr>
          <p:cNvPr id="67" name="Text Box 180"/>
          <p:cNvSpPr txBox="1">
            <a:spLocks noChangeArrowheads="1"/>
          </p:cNvSpPr>
          <p:nvPr/>
        </p:nvSpPr>
        <p:spPr bwMode="auto">
          <a:xfrm>
            <a:off x="33884983" y="12550435"/>
            <a:ext cx="8390777" cy="154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a:latin typeface="Calibri" pitchFamily="34" charset="0"/>
              </a:rPr>
              <a:t>4</a:t>
            </a:r>
            <a:r>
              <a:rPr lang="en-US" sz="2400" b="1" dirty="0" smtClean="0">
                <a:latin typeface="Calibri" pitchFamily="34" charset="0"/>
              </a:rPr>
              <a:t>.</a:t>
            </a:r>
            <a:r>
              <a:rPr lang="en-US" sz="2400" dirty="0" smtClean="0">
                <a:latin typeface="Calibri" pitchFamily="34" charset="0"/>
              </a:rPr>
              <a:t> </a:t>
            </a:r>
            <a:r>
              <a:rPr lang="en-US" sz="2400" dirty="0" smtClean="0">
                <a:latin typeface="Calibri" panose="020F0502020204030204" pitchFamily="34" charset="0"/>
              </a:rPr>
              <a:t>RANSAC </a:t>
            </a:r>
            <a:r>
              <a:rPr lang="en-US" sz="2400" dirty="0">
                <a:latin typeface="Calibri" panose="020F0502020204030204" pitchFamily="34" charset="0"/>
              </a:rPr>
              <a:t>planar extraction results; a) applied to the raw point cloud; b) applied to wall points detected by CNN. It can clearly be seen that the number of irrelevant planes </a:t>
            </a:r>
            <a:r>
              <a:rPr lang="en-US" sz="2400" dirty="0" smtClean="0">
                <a:latin typeface="Calibri" panose="020F0502020204030204" pitchFamily="34" charset="0"/>
              </a:rPr>
              <a:t>is reduced     c</a:t>
            </a:r>
            <a:r>
              <a:rPr lang="en-US" sz="2400" dirty="0">
                <a:latin typeface="Calibri" panose="020F0502020204030204" pitchFamily="34" charset="0"/>
              </a:rPr>
              <a:t>) CAD model digitized from the point cloud for quick reference.</a:t>
            </a:r>
            <a:endParaRPr lang="en-US" sz="2400" b="1" dirty="0">
              <a:latin typeface="Calibri" panose="020F0502020204030204" pitchFamily="34" charset="0"/>
            </a:endParaRPr>
          </a:p>
        </p:txBody>
      </p:sp>
      <p:sp>
        <p:nvSpPr>
          <p:cNvPr id="68" name="Text Box 180"/>
          <p:cNvSpPr txBox="1">
            <a:spLocks noChangeArrowheads="1"/>
          </p:cNvSpPr>
          <p:nvPr/>
        </p:nvSpPr>
        <p:spPr bwMode="auto">
          <a:xfrm>
            <a:off x="12566063" y="12397931"/>
            <a:ext cx="357428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Flowchart.</a:t>
            </a:r>
            <a:r>
              <a:rPr lang="en-US" sz="2400" dirty="0" smtClean="0">
                <a:latin typeface="Calibri" pitchFamily="34" charset="0"/>
              </a:rPr>
              <a:t> </a:t>
            </a:r>
            <a:endParaRPr lang="en-US" sz="2400" dirty="0">
              <a:latin typeface="Calibri" pitchFamily="34" charset="0"/>
            </a:endParaRPr>
          </a:p>
        </p:txBody>
      </p:sp>
      <p:pic>
        <p:nvPicPr>
          <p:cNvPr id="69" name="Picture 68"/>
          <p:cNvPicPr>
            <a:picLocks noChangeAspect="1"/>
          </p:cNvPicPr>
          <p:nvPr/>
        </p:nvPicPr>
        <p:blipFill>
          <a:blip r:embed="rId10"/>
          <a:stretch>
            <a:fillRect/>
          </a:stretch>
        </p:blipFill>
        <p:spPr>
          <a:xfrm>
            <a:off x="13265738" y="11277600"/>
            <a:ext cx="17519062" cy="4433108"/>
          </a:xfrm>
          <a:prstGeom prst="rect">
            <a:avLst/>
          </a:prstGeom>
        </p:spPr>
      </p:pic>
      <p:sp>
        <p:nvSpPr>
          <p:cNvPr id="70" name="TextBox 69"/>
          <p:cNvSpPr txBox="1"/>
          <p:nvPr/>
        </p:nvSpPr>
        <p:spPr>
          <a:xfrm>
            <a:off x="24612600" y="6014390"/>
            <a:ext cx="7757160" cy="707886"/>
          </a:xfrm>
          <a:prstGeom prst="rect">
            <a:avLst/>
          </a:prstGeom>
          <a:noFill/>
        </p:spPr>
        <p:txBody>
          <a:bodyPr wrap="square" rtlCol="0">
            <a:spAutoFit/>
          </a:bodyPr>
          <a:lstStyle/>
          <a:p>
            <a:r>
              <a:rPr lang="en-US" sz="2000" i="1" dirty="0" smtClean="0"/>
              <a:t>φ</a:t>
            </a:r>
            <a:r>
              <a:rPr lang="en-GB" sz="2000" dirty="0" smtClean="0"/>
              <a:t> </a:t>
            </a:r>
            <a:r>
              <a:rPr lang="en-GB" sz="2000" dirty="0"/>
              <a:t>is the feature set learned through optimizing the parameters </a:t>
            </a:r>
            <a:r>
              <a:rPr lang="en-US" sz="2000" i="1" dirty="0"/>
              <a:t>θ.</a:t>
            </a:r>
            <a:r>
              <a:rPr lang="en-GB" sz="2000" dirty="0"/>
              <a:t>  </a:t>
            </a:r>
            <a:endParaRPr lang="en-US" sz="2000" dirty="0"/>
          </a:p>
          <a:p>
            <a:r>
              <a:rPr lang="en-US" sz="2000" i="1" dirty="0"/>
              <a:t>ω</a:t>
            </a:r>
            <a:r>
              <a:rPr lang="en-US" sz="2000" dirty="0"/>
              <a:t> </a:t>
            </a:r>
            <a:r>
              <a:rPr lang="en-GB" sz="2000" dirty="0"/>
              <a:t>maps the feature set to the output.</a:t>
            </a:r>
            <a:endParaRPr lang="en-US" sz="2000" dirty="0"/>
          </a:p>
        </p:txBody>
      </p:sp>
      <p:pic>
        <p:nvPicPr>
          <p:cNvPr id="46" name="Picture 45"/>
          <p:cNvPicPr>
            <a:picLocks noChangeAspect="1"/>
          </p:cNvPicPr>
          <p:nvPr/>
        </p:nvPicPr>
        <p:blipFill>
          <a:blip r:embed="rId11">
            <a:clrChange>
              <a:clrFrom>
                <a:srgbClr val="FFFFFF"/>
              </a:clrFrom>
              <a:clrTo>
                <a:srgbClr val="FFFFFF">
                  <a:alpha val="0"/>
                </a:srgbClr>
              </a:clrTo>
            </a:clrChange>
          </a:blip>
          <a:stretch>
            <a:fillRect/>
          </a:stretch>
        </p:blipFill>
        <p:spPr>
          <a:xfrm>
            <a:off x="3371090" y="578782"/>
            <a:ext cx="4172710" cy="3041789"/>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4483</TotalTime>
  <Words>1192</Words>
  <Application>Microsoft Office PowerPoint</Application>
  <PresentationFormat>Custom</PresentationFormat>
  <Paragraphs>171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Wingdings</vt:lpstr>
      <vt:lpstr>Wingdings 3</vt:lpstr>
      <vt:lpstr>Facet</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babacan</cp:lastModifiedBy>
  <cp:revision>130</cp:revision>
  <cp:lastPrinted>2018-02-25T20:13:23Z</cp:lastPrinted>
  <dcterms:created xsi:type="dcterms:W3CDTF">2013-02-10T21:14:48Z</dcterms:created>
  <dcterms:modified xsi:type="dcterms:W3CDTF">2018-02-26T02:11:14Z</dcterms:modified>
</cp:coreProperties>
</file>