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8FD7E-519E-439B-9FDF-3559D0F2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38DE4-3FA9-47DC-862F-8470B9FD5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3C60F-6E4F-40E9-BFE3-472A051E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7EEB8-8CF2-4717-A9F1-E640E47E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09FA2-86DD-47A0-9427-EFB298B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9327D-E1CB-47C5-8D84-4000F506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6A56C-2DCE-4D68-8E15-B49A4A4DB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4C8D4-4A8D-4DCC-B49E-A783545A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2E488-D4C6-450E-A983-1455BFF2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F4386-9EA0-4FC2-B4F5-416A9C6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0B4EE4-1B83-4CAA-90D7-7241D3330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001E-3F86-4D4A-8BDB-C2D43C8D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A451-2B2B-4FA1-8509-FA74FF09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3C26-A713-46A8-9A46-E06E6A56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CDE37-4BFF-478B-AFE9-FBE3084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0AC4-0612-4ACE-A6CD-2AA389EA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E5D28-0FBA-4A47-8C44-74C81D52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86397-D290-4CA8-BB4B-3DDBA13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B98BA-E09C-423B-AEE1-69F8E902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A3551-CD98-4629-84DC-11C321C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36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7A63C-387A-40B3-828C-D4EE2F5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5991A-F3BB-46AA-8E95-7495E943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CA20F-075F-4AAD-82E5-F4CF13C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86E26-87B8-4331-B1C4-CCFDFED7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9C4AC-1FAE-47BC-ABB6-F229A7A0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281C-7F91-4012-AC70-E8000798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AAF20-C9D3-40B6-8D66-9218DC5FB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60254-754E-4619-B48D-3C41D95B0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8EFDE-37C7-469C-ADCE-176AC3A7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02986-983A-4658-8656-F8240EB1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996F1-BCA1-4D98-A1D7-9C115DB8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8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385C-3CCC-497A-9EB2-0C67E8EF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8E30C-6351-4839-B8A3-D4C601A4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CC5CD-1EF4-44C7-B23C-EAB45097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39EAF-7C22-4617-9554-5D41002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C9DFE-9E86-4C9C-9D97-685E1EA7F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BDFF3-6CCC-406E-8349-B00376D7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15B40-E7B9-4F53-A93B-B5AF1EBE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85766-9370-4A8E-BD8C-51A2F7AE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3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97A14-46C1-4253-BB80-865C352C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17E0CD-0C56-40EC-9093-6D2C50C7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A7EBE-7059-4D85-A3C4-DE93239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B3AA7-5106-4716-A507-2C8542A3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332567-5A73-497B-95C8-99F68887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A18BA-A5C6-4582-B162-1D69FE9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FCBBB-CDB1-42D2-953D-B963063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EF25-25B9-4D89-9174-D98A445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DB6FC-9C6A-46CD-8BB8-D1D98499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DDA74-0480-41FF-BC71-75AB3F41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D6450-2CA1-4C67-A67F-719BAC08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1263C-A04B-4943-A36F-76E2D368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9C795-365D-448C-8FBE-194BDE91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1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3A8B-A026-490D-B1B4-274A979B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991601-8359-4E04-89F8-B9C820CF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7DE14-F8CE-4E63-B763-484896B0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2F346-9AEE-4D5F-8694-FE9CCDD3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A1044-54A6-4617-9C13-91393209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00236-BC81-4BF0-9377-D5257C0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2F5E1-FFA1-4820-B0ED-CAA11615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76C1D-8F9D-444A-80EB-6FDB4429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B4DBE-475E-43A7-94BD-1DFDE60EA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D42B-7A88-4F67-AAC1-65108D7333D2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9221D-9A75-4BA3-BAFC-EBE12DE0C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83FA-76CC-4EB1-900C-87774E9B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F596-A5AB-4736-AED9-657CF2F0E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ceNetChallen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mstrat.ca/uploads/files/Brochures/PanSharpen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aceNetChallenge" TargetMode="External"/><Relationship Id="rId2" Type="http://schemas.openxmlformats.org/officeDocument/2006/relationships/hyperlink" Target="http://deepglobe.org/challen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topcoder.com/longcontest/?module=ViewProblemStatement&amp;rd=16892&amp;pm=14551" TargetMode="External"/><Relationship Id="rId4" Type="http://schemas.openxmlformats.org/officeDocument/2006/relationships/hyperlink" Target="https://wwwtc.wpengine.com/space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EDFD-ABD8-4FCB-B4CB-0AD51B0A3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Globe Building Detection Challenge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8F4C0-8399-46A0-B2BB-F5CF4D7FF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2018. 03. 20</a:t>
            </a:r>
          </a:p>
          <a:p>
            <a:endParaRPr lang="en-US" altLang="zh-CN" dirty="0"/>
          </a:p>
          <a:p>
            <a:r>
              <a:rPr lang="en-US" altLang="zh-CN" dirty="0"/>
              <a:t>Zhao Kang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64F2E-6EA9-42F7-A3FD-37B512CC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&amp;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5870F-1DB4-4778-B423-F716B113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detecting buildings from satellite images</a:t>
            </a:r>
          </a:p>
          <a:p>
            <a:pPr>
              <a:spcAft>
                <a:spcPts val="1200"/>
              </a:spcAft>
            </a:pP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segmentation problem to localize all building polygons in each area</a:t>
            </a:r>
          </a:p>
          <a:p>
            <a:pPr>
              <a:spcAft>
                <a:spcPts val="1200"/>
              </a:spcAft>
            </a:pP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same data and evaluation methods as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SpaceNetChallenge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been held for 2 rounds.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5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D9F5C-AC8B-4E87-BEF8-B66BF6F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Input Files: Overview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3D7D98C-88F4-47C7-A812-AF5EEE083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2625"/>
              </p:ext>
            </p:extLst>
          </p:nvPr>
        </p:nvGraphicFramePr>
        <p:xfrm>
          <a:off x="1083295" y="1493639"/>
          <a:ext cx="780209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03">
                  <a:extLst>
                    <a:ext uri="{9D8B030D-6E8A-4147-A177-3AD203B41FA5}">
                      <a16:colId xmlns:a16="http://schemas.microsoft.com/office/drawing/2014/main" val="3694324619"/>
                    </a:ext>
                  </a:extLst>
                </a:gridCol>
                <a:gridCol w="1887403">
                  <a:extLst>
                    <a:ext uri="{9D8B030D-6E8A-4147-A177-3AD203B41FA5}">
                      <a16:colId xmlns:a16="http://schemas.microsoft.com/office/drawing/2014/main" val="1064408"/>
                    </a:ext>
                  </a:extLst>
                </a:gridCol>
                <a:gridCol w="1887403">
                  <a:extLst>
                    <a:ext uri="{9D8B030D-6E8A-4147-A177-3AD203B41FA5}">
                      <a16:colId xmlns:a16="http://schemas.microsoft.com/office/drawing/2014/main" val="2297391103"/>
                    </a:ext>
                  </a:extLst>
                </a:gridCol>
                <a:gridCol w="2139883">
                  <a:extLst>
                    <a:ext uri="{9D8B030D-6E8A-4147-A177-3AD203B41FA5}">
                      <a16:colId xmlns:a16="http://schemas.microsoft.com/office/drawing/2014/main" val="48000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Area (Sq. Km)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Building Labels (Polygons)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Amount (GB)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7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Vegas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151367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23+7.9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8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5.3+1.8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7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Shanghai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23.4+7.7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Khartoum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4.7+1.6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3115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297C2B3-7614-4F92-B81A-7DBF73516FEE}"/>
              </a:ext>
            </a:extLst>
          </p:cNvPr>
          <p:cNvSpPr txBox="1"/>
          <p:nvPr/>
        </p:nvSpPr>
        <p:spPr>
          <a:xfrm>
            <a:off x="1083295" y="3750918"/>
            <a:ext cx="10624796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200m*200m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format: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GeoTiff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Digital Globe Worldview-3 Satellite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Dataset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downloading: Amazon Online Service: </a:t>
            </a:r>
          </a:p>
          <a:p>
            <a:pPr>
              <a:lnSpc>
                <a:spcPct val="150000"/>
              </a:lnSpc>
            </a:pPr>
            <a:r>
              <a:rPr lang="en-CA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s3 ls s3://spacenet-dataset/SpaceNet_Buildings_Dataset_Round2/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6E33-2CF8-4647-811A-08A975E8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Input Files: Satellite Images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4314A-590E-4AD0-A0B2-04B009D6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420273"/>
            <a:ext cx="10515600" cy="482969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zh-CN" sz="3600" dirty="0"/>
              <a:t>4 different types:</a:t>
            </a:r>
          </a:p>
          <a:p>
            <a:pPr lvl="1" fontAlgn="base">
              <a:lnSpc>
                <a:spcPct val="200000"/>
              </a:lnSpc>
              <a:spcAft>
                <a:spcPts val="600"/>
              </a:spcAft>
              <a:buSzPct val="59000"/>
              <a:buFont typeface="Wingdings" panose="05000000000000000000" pitchFamily="2" charset="2"/>
              <a:buChar char="u"/>
            </a:pP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PAN: panchromatic (single channel, 16-bit grayscale, ~30 cm resolution)</a:t>
            </a:r>
          </a:p>
          <a:p>
            <a:pPr lvl="1" fontAlgn="base">
              <a:lnSpc>
                <a:spcPct val="200000"/>
              </a:lnSpc>
              <a:spcAft>
                <a:spcPts val="600"/>
              </a:spcAft>
              <a:buSzPct val="59000"/>
              <a:buFont typeface="Wingdings" panose="05000000000000000000" pitchFamily="2" charset="2"/>
              <a:buChar char="u"/>
            </a:pP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MUL: 8-band multi-channel (8*16-bit, ~1.2m resolution).</a:t>
            </a:r>
          </a:p>
          <a:p>
            <a:pPr lvl="1" fontAlgn="base">
              <a:lnSpc>
                <a:spcPct val="200000"/>
              </a:lnSpc>
              <a:spcAft>
                <a:spcPts val="600"/>
              </a:spcAft>
              <a:buSzPct val="59000"/>
              <a:buFont typeface="Wingdings" panose="05000000000000000000" pitchFamily="2" charset="2"/>
              <a:buChar char="u"/>
            </a:pP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</a:t>
            </a:r>
            <a:r>
              <a:rPr lang="en-CA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PanSharpen</a:t>
            </a: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pan-sharpened</a:t>
            </a: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version of Red-Green-Blue bands from the multispectral product (3 channels, 3*16-bit, ~30 cm resolution). </a:t>
            </a:r>
          </a:p>
          <a:p>
            <a:pPr lvl="1" fontAlgn="base">
              <a:lnSpc>
                <a:spcPct val="200000"/>
              </a:lnSpc>
              <a:spcAft>
                <a:spcPts val="600"/>
              </a:spcAft>
              <a:buSzPct val="59000"/>
              <a:buFont typeface="Wingdings" panose="05000000000000000000" pitchFamily="2" charset="2"/>
              <a:buChar char="u"/>
            </a:pP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MUL-</a:t>
            </a:r>
            <a:r>
              <a:rPr lang="en-CA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PanSharpen</a:t>
            </a:r>
            <a:r>
              <a:rPr lang="en-CA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pan-sharpened version of MUL (8 channels, 8*16 bit, ~30 cm resolution)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49569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D9707-5BDB-4203-BCD0-247065F7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Input Files: Ground Truth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3709C-8E56-4392-9B5B-B321C266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87"/>
            <a:ext cx="10515600" cy="4351338"/>
          </a:xfrm>
        </p:spPr>
        <p:txBody>
          <a:bodyPr/>
          <a:lstStyle/>
          <a:p>
            <a:r>
              <a:rPr lang="en-US" altLang="zh-CN" dirty="0"/>
              <a:t>CSV files Format: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C05F9-D360-4513-AD67-48E83FD7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68" y="2105025"/>
            <a:ext cx="6660724" cy="1323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9C0309E-E445-431B-AEB9-96A98A562ECB}"/>
              </a:ext>
            </a:extLst>
          </p:cNvPr>
          <p:cNvSpPr txBox="1"/>
          <p:nvPr/>
        </p:nvSpPr>
        <p:spPr>
          <a:xfrm>
            <a:off x="1150068" y="3429000"/>
            <a:ext cx="10515599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ImageId</a:t>
            </a:r>
            <a:r>
              <a:rPr lang="en-CA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string that uniquely identifies the image.</a:t>
            </a:r>
          </a:p>
          <a:p>
            <a:pPr>
              <a:lnSpc>
                <a:spcPct val="150000"/>
              </a:lnSpc>
            </a:pP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BuildingId</a:t>
            </a:r>
            <a:r>
              <a:rPr lang="en-CA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integer that identifies a building in the image (1 or -1)</a:t>
            </a:r>
          </a:p>
          <a:p>
            <a:pPr>
              <a:lnSpc>
                <a:spcPct val="150000"/>
              </a:lnSpc>
            </a:pP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PolygonWKT</a:t>
            </a:r>
            <a:r>
              <a:rPr lang="en-CA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</a:t>
            </a:r>
            <a:r>
              <a:rPr lang="en-CA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the points of the shape that represents the building in Well Known Text format. The coordinate values represent pixels.</a:t>
            </a:r>
          </a:p>
          <a:p>
            <a:pPr>
              <a:lnSpc>
                <a:spcPct val="150000"/>
              </a:lnSpc>
            </a:pP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PolygonWKT</a:t>
            </a:r>
            <a:r>
              <a:rPr lang="en-CA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CA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</a:t>
            </a:r>
            <a:r>
              <a:rPr lang="en-CA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the points of the same shape in geographical coordinates in {latitude, longitude, 0} triplets.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2E180-0F4D-4CA5-8C4C-BA4DDEE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Files (Detection Result)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01B68-BAD7-426E-9A79-5B6140F5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altLang="zh-CN" dirty="0"/>
              <a:t>CSV files: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CA" altLang="zh-CN" dirty="0"/>
              <a:t>   </a:t>
            </a:r>
            <a:r>
              <a:rPr lang="en-CA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ImageId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BuildingId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PolygonWKT_Pix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Confidence</a:t>
            </a:r>
            <a:endParaRPr lang="en-CA" altLang="zh-CN" dirty="0"/>
          </a:p>
          <a:p>
            <a:pPr marL="457200" lvl="1" indent="0" algn="just">
              <a:spcBef>
                <a:spcPts val="600"/>
              </a:spcBef>
              <a:spcAft>
                <a:spcPts val="1200"/>
              </a:spcAft>
              <a:buNone/>
            </a:pP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is a positive real number, higher numbers mean you are more confident that this building is indeed present. See the details of scoring for how this value is used.</a:t>
            </a:r>
          </a:p>
          <a:p>
            <a:pPr marL="457200" lvl="1" indent="0" algn="just">
              <a:spcBef>
                <a:spcPts val="600"/>
              </a:spcBef>
              <a:spcAft>
                <a:spcPts val="1200"/>
              </a:spcAft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11F37F-EAC8-4C45-96AB-4FA175AF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7" y="4452300"/>
            <a:ext cx="7297216" cy="10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9A8C7-1D73-447E-8497-EEA5F269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A874A-80B2-4570-9EF9-3E5528DF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IOU (Intersection over union)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true positive if IOU&gt;0.5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false positive otherwise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F1 score = 2 * Precision * Recall / (Precision + Recall)</a:t>
            </a:r>
          </a:p>
        </p:txBody>
      </p:sp>
      <p:pic>
        <p:nvPicPr>
          <p:cNvPr id="2050" name="Picture 2" descr="Image result for intersection over union">
            <a:extLst>
              <a:ext uri="{FF2B5EF4-FFF2-40B4-BE49-F238E27FC236}">
                <a16:creationId xmlns:a16="http://schemas.microsoft.com/office/drawing/2014/main" id="{079E66D7-DD3E-4806-97FA-DE235361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2" y="2418418"/>
            <a:ext cx="3418493" cy="16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6C00F-AF44-4252-A2E8-ACAE4A42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Dates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8F283-10CB-46BE-B147-BD3FD597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open: March 16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Deadline: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30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 pm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(results and paper of 4 pages)</a:t>
            </a:r>
          </a:p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ends: May 15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Notification: May 20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Notification: May 25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Globe Workshop at CVPR: June 18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2EEC0-FBEB-44AE-AB1C-7FBB9F9F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E3901-6CF4-4D25-9A4A-63FA16EC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hlinkClick r:id="rId2"/>
              </a:rPr>
              <a:t>http://deepglobe.org/challenge.html</a:t>
            </a:r>
            <a:endParaRPr lang="en-US" altLang="zh-CN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https://github.com/SpaceNetChallenge</a:t>
            </a:r>
            <a:r>
              <a:rPr lang="en-US" altLang="zh-CN" dirty="0"/>
              <a:t>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https://wwwtc.wpengine.com/spacenet</a:t>
            </a:r>
            <a:endParaRPr lang="en-US" altLang="zh-CN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https://community.topcoder.com/longcontest/?module=ViewProblemStatement&amp;rd=16892&amp;pm=14551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Deep Globe Building Detection Challenge</vt:lpstr>
      <vt:lpstr>Objective &amp; Background</vt:lpstr>
      <vt:lpstr>Data: Input Files: Overview</vt:lpstr>
      <vt:lpstr>Data: Input Files: Satellite Images</vt:lpstr>
      <vt:lpstr>Data: Input Files: Ground Truth Files</vt:lpstr>
      <vt:lpstr>Output Files (Detection Result)</vt:lpstr>
      <vt:lpstr>Evaluation Metric</vt:lpstr>
      <vt:lpstr>Important Dates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Globe Building Detection Challenge</dc:title>
  <dc:creator>Kang Zhao</dc:creator>
  <cp:lastModifiedBy>Jungwon Kang</cp:lastModifiedBy>
  <cp:revision>14</cp:revision>
  <dcterms:created xsi:type="dcterms:W3CDTF">2018-03-20T15:13:03Z</dcterms:created>
  <dcterms:modified xsi:type="dcterms:W3CDTF">2018-03-20T19:32:09Z</dcterms:modified>
</cp:coreProperties>
</file>