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62" r:id="rId3"/>
    <p:sldId id="263" r:id="rId4"/>
    <p:sldId id="264" r:id="rId5"/>
    <p:sldId id="265" r:id="rId6"/>
    <p:sldId id="266" r:id="rId7"/>
    <p:sldId id="267" r:id="rId8"/>
    <p:sldId id="268" r:id="rId9"/>
    <p:sldId id="269" r:id="rId10"/>
    <p:sldId id="270" r:id="rId11"/>
  </p:sldIdLst>
  <p:sldSz cx="9144000" cy="5143500" type="screen16x9"/>
  <p:notesSz cx="6858000" cy="13239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1B35E-5839-4F9A-9B3C-E57A9A3F7AF6}" v="28" dt="2020-07-07T16:04:22.066"/>
    <p1510:client id="{B8482A88-8866-6F86-2791-5812B73095CE}" v="25" dt="2020-07-05T17:53:49.710"/>
  </p1510:revLst>
</p1510:revInfo>
</file>

<file path=ppt/tableStyles.xml><?xml version="1.0" encoding="utf-8"?>
<a:tblStyleLst xmlns:a="http://schemas.openxmlformats.org/drawingml/2006/main" def="{963C06BC-92D4-4160-B42C-26448F1752AB}">
  <a:tblStyle styleId="{963C06BC-92D4-4160-B42C-26448F1752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053643-0C0C-420F-BE66-CAE1DF0936F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a Butris" userId="S::ninabut@yorku.ca::7b406ebd-ad6d-4e26-a57e-1012227268c8" providerId="AD" clId="Web-{3A71B35E-5839-4F9A-9B3C-E57A9A3F7AF6}"/>
    <pc:docChg chg="delSld modSld">
      <pc:chgData name="Nina Butris" userId="S::ninabut@yorku.ca::7b406ebd-ad6d-4e26-a57e-1012227268c8" providerId="AD" clId="Web-{3A71B35E-5839-4F9A-9B3C-E57A9A3F7AF6}" dt="2020-07-07T16:04:18.519" v="9"/>
      <pc:docMkLst>
        <pc:docMk/>
      </pc:docMkLst>
      <pc:sldChg chg="del">
        <pc:chgData name="Nina Butris" userId="S::ninabut@yorku.ca::7b406ebd-ad6d-4e26-a57e-1012227268c8" providerId="AD" clId="Web-{3A71B35E-5839-4F9A-9B3C-E57A9A3F7AF6}" dt="2020-07-07T15:56:16.298" v="0"/>
        <pc:sldMkLst>
          <pc:docMk/>
          <pc:sldMk cId="0" sldId="257"/>
        </pc:sldMkLst>
      </pc:sldChg>
      <pc:sldChg chg="del">
        <pc:chgData name="Nina Butris" userId="S::ninabut@yorku.ca::7b406ebd-ad6d-4e26-a57e-1012227268c8" providerId="AD" clId="Web-{3A71B35E-5839-4F9A-9B3C-E57A9A3F7AF6}" dt="2020-07-07T15:56:16.938" v="1"/>
        <pc:sldMkLst>
          <pc:docMk/>
          <pc:sldMk cId="0" sldId="258"/>
        </pc:sldMkLst>
      </pc:sldChg>
      <pc:sldChg chg="del">
        <pc:chgData name="Nina Butris" userId="S::ninabut@yorku.ca::7b406ebd-ad6d-4e26-a57e-1012227268c8" providerId="AD" clId="Web-{3A71B35E-5839-4F9A-9B3C-E57A9A3F7AF6}" dt="2020-07-07T15:56:17.360" v="2"/>
        <pc:sldMkLst>
          <pc:docMk/>
          <pc:sldMk cId="0" sldId="259"/>
        </pc:sldMkLst>
      </pc:sldChg>
      <pc:sldChg chg="del">
        <pc:chgData name="Nina Butris" userId="S::ninabut@yorku.ca::7b406ebd-ad6d-4e26-a57e-1012227268c8" providerId="AD" clId="Web-{3A71B35E-5839-4F9A-9B3C-E57A9A3F7AF6}" dt="2020-07-07T15:56:18.126" v="3"/>
        <pc:sldMkLst>
          <pc:docMk/>
          <pc:sldMk cId="0" sldId="260"/>
        </pc:sldMkLst>
      </pc:sldChg>
      <pc:sldChg chg="del">
        <pc:chgData name="Nina Butris" userId="S::ninabut@yorku.ca::7b406ebd-ad6d-4e26-a57e-1012227268c8" providerId="AD" clId="Web-{3A71B35E-5839-4F9A-9B3C-E57A9A3F7AF6}" dt="2020-07-07T15:56:19.423" v="4"/>
        <pc:sldMkLst>
          <pc:docMk/>
          <pc:sldMk cId="0" sldId="261"/>
        </pc:sldMkLst>
      </pc:sldChg>
      <pc:sldChg chg="modNotes">
        <pc:chgData name="Nina Butris" userId="S::ninabut@yorku.ca::7b406ebd-ad6d-4e26-a57e-1012227268c8" providerId="AD" clId="Web-{3A71B35E-5839-4F9A-9B3C-E57A9A3F7AF6}" dt="2020-07-07T16:01:21.346" v="5"/>
        <pc:sldMkLst>
          <pc:docMk/>
          <pc:sldMk cId="0" sldId="264"/>
        </pc:sldMkLst>
      </pc:sldChg>
      <pc:sldChg chg="modSp">
        <pc:chgData name="Nina Butris" userId="S::ninabut@yorku.ca::7b406ebd-ad6d-4e26-a57e-1012227268c8" providerId="AD" clId="Web-{3A71B35E-5839-4F9A-9B3C-E57A9A3F7AF6}" dt="2020-07-07T16:04:18.519" v="9"/>
        <pc:sldMkLst>
          <pc:docMk/>
          <pc:sldMk cId="0" sldId="267"/>
        </pc:sldMkLst>
        <pc:graphicFrameChg chg="mod modGraphic">
          <ac:chgData name="Nina Butris" userId="S::ninabut@yorku.ca::7b406ebd-ad6d-4e26-a57e-1012227268c8" providerId="AD" clId="Web-{3A71B35E-5839-4F9A-9B3C-E57A9A3F7AF6}" dt="2020-07-07T16:04:18.519" v="9"/>
          <ac:graphicFrameMkLst>
            <pc:docMk/>
            <pc:sldMk cId="0" sldId="267"/>
            <ac:graphicFrameMk id="127" creationId="{00000000-0000-0000-0000-000000000000}"/>
          </ac:graphicFrameMkLst>
        </pc:graphicFrameChg>
      </pc:sldChg>
    </pc:docChg>
  </pc:docChgLst>
  <pc:docChgLst>
    <pc:chgData name="Nina Butris" userId="S::ninabut@yorku.ca::7b406ebd-ad6d-4e26-a57e-1012227268c8" providerId="AD" clId="Web-{B8482A88-8866-6F86-2791-5812B73095CE}"/>
    <pc:docChg chg="modSld">
      <pc:chgData name="Nina Butris" userId="S::ninabut@yorku.ca::7b406ebd-ad6d-4e26-a57e-1012227268c8" providerId="AD" clId="Web-{B8482A88-8866-6F86-2791-5812B73095CE}" dt="2020-07-05T17:53:49.710" v="23" actId="20577"/>
      <pc:docMkLst>
        <pc:docMk/>
      </pc:docMkLst>
      <pc:sldChg chg="modSp">
        <pc:chgData name="Nina Butris" userId="S::ninabut@yorku.ca::7b406ebd-ad6d-4e26-a57e-1012227268c8" providerId="AD" clId="Web-{B8482A88-8866-6F86-2791-5812B73095CE}" dt="2020-07-05T17:45:09.551" v="21" actId="1076"/>
        <pc:sldMkLst>
          <pc:docMk/>
          <pc:sldMk cId="0" sldId="256"/>
        </pc:sldMkLst>
        <pc:spChg chg="mod">
          <ac:chgData name="Nina Butris" userId="S::ninabut@yorku.ca::7b406ebd-ad6d-4e26-a57e-1012227268c8" providerId="AD" clId="Web-{B8482A88-8866-6F86-2791-5812B73095CE}" dt="2020-07-05T17:44:58.957" v="16" actId="20577"/>
          <ac:spMkLst>
            <pc:docMk/>
            <pc:sldMk cId="0" sldId="256"/>
            <ac:spMk id="54" creationId="{00000000-0000-0000-0000-000000000000}"/>
          </ac:spMkLst>
        </pc:spChg>
        <pc:spChg chg="mod">
          <ac:chgData name="Nina Butris" userId="S::ninabut@yorku.ca::7b406ebd-ad6d-4e26-a57e-1012227268c8" providerId="AD" clId="Web-{B8482A88-8866-6F86-2791-5812B73095CE}" dt="2020-07-05T17:45:09.551" v="21" actId="1076"/>
          <ac:spMkLst>
            <pc:docMk/>
            <pc:sldMk cId="0" sldId="256"/>
            <ac:spMk id="55" creationId="{00000000-0000-0000-0000-000000000000}"/>
          </ac:spMkLst>
        </pc:spChg>
      </pc:sldChg>
      <pc:sldChg chg="modSp">
        <pc:chgData name="Nina Butris" userId="S::ninabut@yorku.ca::7b406ebd-ad6d-4e26-a57e-1012227268c8" providerId="AD" clId="Web-{B8482A88-8866-6F86-2791-5812B73095CE}" dt="2020-07-05T17:53:49.710" v="23" actId="20577"/>
        <pc:sldMkLst>
          <pc:docMk/>
          <pc:sldMk cId="0" sldId="261"/>
        </pc:sldMkLst>
        <pc:spChg chg="mod">
          <ac:chgData name="Nina Butris" userId="S::ninabut@yorku.ca::7b406ebd-ad6d-4e26-a57e-1012227268c8" providerId="AD" clId="Web-{B8482A88-8866-6F86-2791-5812B73095CE}" dt="2020-07-05T17:53:49.710" v="23" actId="20577"/>
          <ac:spMkLst>
            <pc:docMk/>
            <pc:sldMk cId="0" sldId="261"/>
            <ac:spMk id="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a416650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a416650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a4166505f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a4166505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a4166505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a4166505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the 10 different digits that we use in math? 0,1,2,3,4,5,6,7,8,9. When we count, we count through all of the 1-digit numbers first. After we run out of 1-digit numbers, we go onto 2-digit numbers. When we have exhausted all possible combinations of 2 digits, we go onto 3-digit numbers, and so on. This is a pattern that is similar in all ways of counting. Counting with all 10 digits is called decimal. </a:t>
            </a:r>
            <a:endParaRPr/>
          </a:p>
          <a:p>
            <a:pPr marL="0" lvl="0" indent="0" algn="l" rtl="0">
              <a:spcBef>
                <a:spcPts val="0"/>
              </a:spcBef>
              <a:spcAft>
                <a:spcPts val="0"/>
              </a:spcAft>
              <a:buNone/>
            </a:pPr>
            <a:endParaRPr/>
          </a:p>
          <a:p>
            <a:pPr marL="0" lvl="0" indent="0" algn="l" rtl="0">
              <a:spcBef>
                <a:spcPts val="0"/>
              </a:spcBef>
              <a:spcAft>
                <a:spcPts val="0"/>
              </a:spcAft>
              <a:buNone/>
            </a:pPr>
            <a:r>
              <a:rPr lang="en"/>
              <a:t>We count in base 10. This means that we use 10 different digits to make up every number. Digits are symbols that can be repeated in specific orders to make any number. So the number 632 has three digits: a six, a three, and a two. It is easy for us to count in base 10, but there are situations where we need to be able to work in different bases. Computers perform calculations by using electronic circuits. These circuits are made of transistors which work like little switches that can turn on to allow electricity to flow or turn off to stop the flow of electricity. If the transistor is on, it can be represented by a 1. If it is off, it can be represented by a 0. There is not option other than on and off. All code can be represented by 0’s and 1’s. This is why we say that computers “speak” in 0’s and 1’s.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a4166505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a4166505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Binary is another way of counting where we can only use 2 digits: 0 and 1. After we count the 1-digit numbers “0, 1, ” what comes next? We can’t say 2 because 2’s don’t exist in binary. We’ve run out of 1-digit numbers that we can use. We must go onto 2-digit numbers. The first 2-digit number is 10. Does 10 follow the rule that we can only use 0’s and 1’s? It does, so 10 is the next number in binary. 11 also follows this rule, so 11 is the next number. But 12 has a 2, so it is not a binary number. What is the next number that follows the rule that we can only use 1’s and 0’s? All other 2-digit numbers break the rule. 100 is the next number that follows the rule. This pattern continues, and we get an ordered list of numbers that only use 0’s and 1’s: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a4166505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a4166505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9</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a4166505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a4166505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a4166505f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a4166505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4166505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a4166505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For this example, we will add 2+8+32=42. So 101010 in decimal is 42.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a4166505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a4166505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Instructors should use the zoom whiteboard function to fill out the table and show calculations for the campers.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a4166505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a4166505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7825"/>
            <a:ext cx="8520600" cy="2052600"/>
          </a:xfrm>
          <a:prstGeom prst="rect">
            <a:avLst/>
          </a:prstGeom>
        </p:spPr>
        <p:txBody>
          <a:bodyPr spcFirstLastPara="1" wrap="square" lIns="91425" tIns="91425" rIns="91425" bIns="91425" anchor="b" anchorCtr="0">
            <a:noAutofit/>
          </a:bodyPr>
          <a:lstStyle/>
          <a:p>
            <a:r>
              <a:rPr lang="en" dirty="0" err="1"/>
              <a:t>SciX</a:t>
            </a:r>
            <a:r>
              <a:rPr lang="en" dirty="0"/>
              <a:t> Online Summer </a:t>
            </a:r>
            <a:r>
              <a:rPr lang="en"/>
              <a:t>Programs</a:t>
            </a:r>
            <a:endParaRPr/>
          </a:p>
        </p:txBody>
      </p:sp>
      <p:sp>
        <p:nvSpPr>
          <p:cNvPr id="55" name="Google Shape;55;p13"/>
          <p:cNvSpPr txBox="1">
            <a:spLocks noGrp="1"/>
          </p:cNvSpPr>
          <p:nvPr>
            <p:ph type="subTitle" idx="1"/>
          </p:nvPr>
        </p:nvSpPr>
        <p:spPr>
          <a:xfrm>
            <a:off x="311700" y="2271854"/>
            <a:ext cx="8520600" cy="792600"/>
          </a:xfrm>
          <a:prstGeom prst="rect">
            <a:avLst/>
          </a:prstGeom>
        </p:spPr>
        <p:txBody>
          <a:bodyPr spcFirstLastPara="1" wrap="square" lIns="91425" tIns="91425" rIns="91425" bIns="91425" anchor="t" anchorCtr="0">
            <a:noAutofit/>
          </a:bodyPr>
          <a:lstStyle/>
          <a:p>
            <a:pPr marL="0" indent="0"/>
            <a:r>
              <a:rPr lang="en" dirty="0"/>
              <a:t>Grades 9-12: Binary Calculator</a:t>
            </a:r>
            <a:endParaRPr dirty="0"/>
          </a:p>
        </p:txBody>
      </p:sp>
      <p:pic>
        <p:nvPicPr>
          <p:cNvPr id="56" name="Google Shape;56;p13"/>
          <p:cNvPicPr preferRelativeResize="0"/>
          <p:nvPr/>
        </p:nvPicPr>
        <p:blipFill>
          <a:blip r:embed="rId3">
            <a:alphaModFix/>
          </a:blip>
          <a:stretch>
            <a:fillRect/>
          </a:stretch>
        </p:blipFill>
        <p:spPr>
          <a:xfrm>
            <a:off x="6814225" y="3352225"/>
            <a:ext cx="2092461" cy="166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and Math in Python: </a:t>
            </a:r>
            <a:endParaRPr/>
          </a:p>
        </p:txBody>
      </p:sp>
      <p:sp>
        <p:nvSpPr>
          <p:cNvPr id="146" name="Google Shape;14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is a programming language that we can use to write code. Open Wing on the computers. Wing is a python development environment. This means that is a place where we can write and run code in Python.</a:t>
            </a:r>
            <a:endParaRPr/>
          </a:p>
          <a:p>
            <a:pPr marL="0" lvl="0" indent="0" algn="l" rtl="0">
              <a:spcBef>
                <a:spcPts val="1600"/>
              </a:spcBef>
              <a:spcAft>
                <a:spcPts val="1600"/>
              </a:spcAft>
              <a:buNone/>
            </a:pPr>
            <a:r>
              <a:rPr lang="en"/>
              <a:t>Lets try it out!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count? </a:t>
            </a:r>
            <a:endParaRPr/>
          </a:p>
        </p:txBody>
      </p:sp>
      <p:pic>
        <p:nvPicPr>
          <p:cNvPr id="93" name="Google Shape;93;p19"/>
          <p:cNvPicPr preferRelativeResize="0"/>
          <p:nvPr/>
        </p:nvPicPr>
        <p:blipFill>
          <a:blip r:embed="rId3">
            <a:alphaModFix/>
          </a:blip>
          <a:stretch>
            <a:fillRect/>
          </a:stretch>
        </p:blipFill>
        <p:spPr>
          <a:xfrm>
            <a:off x="4336325" y="792775"/>
            <a:ext cx="4635457" cy="3890975"/>
          </a:xfrm>
          <a:prstGeom prst="rect">
            <a:avLst/>
          </a:prstGeom>
          <a:noFill/>
          <a:ln>
            <a:noFill/>
          </a:ln>
        </p:spPr>
      </p:pic>
      <p:sp>
        <p:nvSpPr>
          <p:cNvPr id="94" name="Google Shape;94;p19"/>
          <p:cNvSpPr txBox="1">
            <a:spLocks noGrp="1"/>
          </p:cNvSpPr>
          <p:nvPr>
            <p:ph type="body" idx="1"/>
          </p:nvPr>
        </p:nvSpPr>
        <p:spPr>
          <a:xfrm>
            <a:off x="260550" y="1111575"/>
            <a:ext cx="3837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count using 10 numbers… </a:t>
            </a:r>
            <a:endParaRPr/>
          </a:p>
          <a:p>
            <a:pPr marL="914400" lvl="0" indent="0" algn="l" rtl="0">
              <a:spcBef>
                <a:spcPts val="1600"/>
              </a:spcBef>
              <a:spcAft>
                <a:spcPts val="0"/>
              </a:spcAft>
              <a:buNone/>
            </a:pPr>
            <a:r>
              <a:rPr lang="en"/>
              <a:t>0, 1, 2, 3, 4, 5, 6, 7, 8, 9</a:t>
            </a:r>
            <a:endParaRPr/>
          </a:p>
          <a:p>
            <a:pPr marL="457200" lvl="0" indent="-342900" algn="l" rtl="0">
              <a:spcBef>
                <a:spcPts val="1600"/>
              </a:spcBef>
              <a:spcAft>
                <a:spcPts val="0"/>
              </a:spcAft>
              <a:buSzPts val="1800"/>
              <a:buChar char="●"/>
            </a:pPr>
            <a:r>
              <a:rPr lang="en"/>
              <a:t>Counting with 10 digits is called </a:t>
            </a:r>
            <a:r>
              <a:rPr lang="en" b="1"/>
              <a:t>decimal.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computers count?</a:t>
            </a:r>
            <a:endParaRPr/>
          </a:p>
        </p:txBody>
      </p:sp>
      <p:sp>
        <p:nvSpPr>
          <p:cNvPr id="100" name="Google Shape;100;p20"/>
          <p:cNvSpPr txBox="1">
            <a:spLocks noGrp="1"/>
          </p:cNvSpPr>
          <p:nvPr>
            <p:ph type="body" idx="1"/>
          </p:nvPr>
        </p:nvSpPr>
        <p:spPr>
          <a:xfrm>
            <a:off x="405425" y="1152475"/>
            <a:ext cx="4528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Computers count in </a:t>
            </a:r>
            <a:r>
              <a:rPr lang="en" b="1"/>
              <a:t>binary (0s and 1s)</a:t>
            </a:r>
            <a:endParaRPr b="1"/>
          </a:p>
          <a:p>
            <a:pPr marL="457200" lvl="0" indent="-342900" algn="l" rtl="0">
              <a:spcBef>
                <a:spcPts val="0"/>
              </a:spcBef>
              <a:spcAft>
                <a:spcPts val="0"/>
              </a:spcAft>
              <a:buSzPts val="1800"/>
              <a:buChar char="●"/>
            </a:pPr>
            <a:r>
              <a:rPr lang="en"/>
              <a:t>The first two numbers are normal to us, 0, 1… What comes next? ___</a:t>
            </a:r>
            <a:endParaRPr/>
          </a:p>
          <a:p>
            <a:pPr marL="457200" lvl="0" indent="-342900" algn="l" rtl="0">
              <a:spcBef>
                <a:spcPts val="0"/>
              </a:spcBef>
              <a:spcAft>
                <a:spcPts val="0"/>
              </a:spcAft>
              <a:buSzPts val="1800"/>
              <a:buChar char="●"/>
            </a:pPr>
            <a:r>
              <a:rPr lang="en"/>
              <a:t>Computers can’t use the number 2, they move onto the next digit. Computers represent the number 2 with </a:t>
            </a:r>
            <a:r>
              <a:rPr lang="en" b="1"/>
              <a:t>“10” (one-zero)</a:t>
            </a:r>
            <a:endParaRPr b="1"/>
          </a:p>
          <a:p>
            <a:pPr marL="914400" lvl="1" indent="-317500" algn="l" rtl="0">
              <a:spcBef>
                <a:spcPts val="0"/>
              </a:spcBef>
              <a:spcAft>
                <a:spcPts val="0"/>
              </a:spcAft>
              <a:buSzPts val="1400"/>
              <a:buChar char="○"/>
            </a:pPr>
            <a:r>
              <a:rPr lang="en"/>
              <a:t>There is one value in the “two’s place” and zero values in the one’s place</a:t>
            </a:r>
            <a:endParaRPr/>
          </a:p>
          <a:p>
            <a:pPr marL="457200" lvl="0" indent="-342900" algn="l" rtl="0">
              <a:spcBef>
                <a:spcPts val="0"/>
              </a:spcBef>
              <a:spcAft>
                <a:spcPts val="0"/>
              </a:spcAft>
              <a:buSzPts val="1800"/>
              <a:buChar char="●"/>
            </a:pPr>
            <a:r>
              <a:rPr lang="en"/>
              <a:t>How do we represent the number three? </a:t>
            </a:r>
            <a:endParaRPr/>
          </a:p>
          <a:p>
            <a:pPr marL="0" lvl="0" indent="0" algn="l" rtl="0">
              <a:spcBef>
                <a:spcPts val="1600"/>
              </a:spcBef>
              <a:spcAft>
                <a:spcPts val="1600"/>
              </a:spcAft>
              <a:buNone/>
            </a:pPr>
            <a:endParaRPr b="1"/>
          </a:p>
        </p:txBody>
      </p:sp>
      <p:graphicFrame>
        <p:nvGraphicFramePr>
          <p:cNvPr id="101" name="Google Shape;101;p20"/>
          <p:cNvGraphicFramePr/>
          <p:nvPr/>
        </p:nvGraphicFramePr>
        <p:xfrm>
          <a:off x="5033000" y="502425"/>
          <a:ext cx="3979250" cy="4138650"/>
        </p:xfrm>
        <a:graphic>
          <a:graphicData uri="http://schemas.openxmlformats.org/drawingml/2006/table">
            <a:tbl>
              <a:tblPr>
                <a:noFill/>
                <a:tableStyleId>{963C06BC-92D4-4160-B42C-26448F1752AB}</a:tableStyleId>
              </a:tblPr>
              <a:tblGrid>
                <a:gridCol w="795850">
                  <a:extLst>
                    <a:ext uri="{9D8B030D-6E8A-4147-A177-3AD203B41FA5}">
                      <a16:colId xmlns:a16="http://schemas.microsoft.com/office/drawing/2014/main" val="20000"/>
                    </a:ext>
                  </a:extLst>
                </a:gridCol>
                <a:gridCol w="795850">
                  <a:extLst>
                    <a:ext uri="{9D8B030D-6E8A-4147-A177-3AD203B41FA5}">
                      <a16:colId xmlns:a16="http://schemas.microsoft.com/office/drawing/2014/main" val="20001"/>
                    </a:ext>
                  </a:extLst>
                </a:gridCol>
                <a:gridCol w="795850">
                  <a:extLst>
                    <a:ext uri="{9D8B030D-6E8A-4147-A177-3AD203B41FA5}">
                      <a16:colId xmlns:a16="http://schemas.microsoft.com/office/drawing/2014/main" val="20002"/>
                    </a:ext>
                  </a:extLst>
                </a:gridCol>
                <a:gridCol w="795850">
                  <a:extLst>
                    <a:ext uri="{9D8B030D-6E8A-4147-A177-3AD203B41FA5}">
                      <a16:colId xmlns:a16="http://schemas.microsoft.com/office/drawing/2014/main" val="20003"/>
                    </a:ext>
                  </a:extLst>
                </a:gridCol>
                <a:gridCol w="795850">
                  <a:extLst>
                    <a:ext uri="{9D8B030D-6E8A-4147-A177-3AD203B41FA5}">
                      <a16:colId xmlns:a16="http://schemas.microsoft.com/office/drawing/2014/main" val="20004"/>
                    </a:ext>
                  </a:extLst>
                </a:gridCol>
              </a:tblGrid>
              <a:tr h="6897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t>8’s Place</a:t>
                      </a:r>
                      <a:endParaRPr b="1"/>
                    </a:p>
                  </a:txBody>
                  <a:tcPr marL="91425" marR="91425" marT="91425" marB="91425"/>
                </a:tc>
                <a:tc>
                  <a:txBody>
                    <a:bodyPr/>
                    <a:lstStyle/>
                    <a:p>
                      <a:pPr marL="0" lvl="0" indent="0" algn="l" rtl="0">
                        <a:spcBef>
                          <a:spcPts val="0"/>
                        </a:spcBef>
                        <a:spcAft>
                          <a:spcPts val="0"/>
                        </a:spcAft>
                        <a:buNone/>
                      </a:pPr>
                      <a:r>
                        <a:rPr lang="en" b="1"/>
                        <a:t>Fours Place</a:t>
                      </a:r>
                      <a:endParaRPr b="1"/>
                    </a:p>
                  </a:txBody>
                  <a:tcPr marL="91425" marR="91425" marT="91425" marB="91425"/>
                </a:tc>
                <a:tc>
                  <a:txBody>
                    <a:bodyPr/>
                    <a:lstStyle/>
                    <a:p>
                      <a:pPr marL="0" lvl="0" indent="0" algn="l" rtl="0">
                        <a:spcBef>
                          <a:spcPts val="0"/>
                        </a:spcBef>
                        <a:spcAft>
                          <a:spcPts val="0"/>
                        </a:spcAft>
                        <a:buNone/>
                      </a:pPr>
                      <a:r>
                        <a:rPr lang="en" b="1"/>
                        <a:t>Twos Place</a:t>
                      </a:r>
                      <a:endParaRPr b="1"/>
                    </a:p>
                  </a:txBody>
                  <a:tcPr marL="91425" marR="91425" marT="91425" marB="91425"/>
                </a:tc>
                <a:tc>
                  <a:txBody>
                    <a:bodyPr/>
                    <a:lstStyle/>
                    <a:p>
                      <a:pPr marL="0" lvl="0" indent="0" algn="l" rtl="0">
                        <a:spcBef>
                          <a:spcPts val="0"/>
                        </a:spcBef>
                        <a:spcAft>
                          <a:spcPts val="0"/>
                        </a:spcAft>
                        <a:buNone/>
                      </a:pPr>
                      <a:r>
                        <a:rPr lang="en" b="1"/>
                        <a:t>Ones Place</a:t>
                      </a:r>
                      <a:endParaRPr b="1"/>
                    </a:p>
                  </a:txBody>
                  <a:tcPr marL="91425" marR="91425" marT="91425" marB="91425"/>
                </a:tc>
                <a:extLst>
                  <a:ext uri="{0D108BD9-81ED-4DB2-BD59-A6C34878D82A}">
                    <a16:rowId xmlns:a16="http://schemas.microsoft.com/office/drawing/2014/main" val="10000"/>
                  </a:ext>
                </a:extLst>
              </a:tr>
              <a:tr h="689775">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68977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2"/>
                  </a:ext>
                </a:extLst>
              </a:tr>
              <a:tr h="6897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6897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68977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1"/>
          <p:cNvPicPr preferRelativeResize="0"/>
          <p:nvPr/>
        </p:nvPicPr>
        <p:blipFill rotWithShape="1">
          <a:blip r:embed="rId3">
            <a:alphaModFix/>
          </a:blip>
          <a:srcRect t="40754"/>
          <a:stretch/>
        </p:blipFill>
        <p:spPr>
          <a:xfrm>
            <a:off x="462300" y="1693100"/>
            <a:ext cx="5606975" cy="1757300"/>
          </a:xfrm>
          <a:prstGeom prst="rect">
            <a:avLst/>
          </a:prstGeom>
          <a:noFill/>
          <a:ln>
            <a:noFill/>
          </a:ln>
        </p:spPr>
      </p:pic>
      <p:sp>
        <p:nvSpPr>
          <p:cNvPr id="107" name="Google Shape;107;p21"/>
          <p:cNvSpPr txBox="1"/>
          <p:nvPr/>
        </p:nvSpPr>
        <p:spPr>
          <a:xfrm>
            <a:off x="6381675" y="1884450"/>
            <a:ext cx="1676700" cy="13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What decimal number does this represent?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94075" y="1857569"/>
            <a:ext cx="8520599" cy="620431"/>
          </a:xfrm>
          <a:prstGeom prst="rect">
            <a:avLst/>
          </a:prstGeom>
          <a:noFill/>
          <a:ln>
            <a:noFill/>
          </a:ln>
        </p:spPr>
      </p:pic>
      <p:sp>
        <p:nvSpPr>
          <p:cNvPr id="113" name="Google Shape;113;p22"/>
          <p:cNvSpPr txBox="1"/>
          <p:nvPr/>
        </p:nvSpPr>
        <p:spPr>
          <a:xfrm>
            <a:off x="278750" y="2478000"/>
            <a:ext cx="2103900" cy="2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Decimal Number</a:t>
            </a:r>
            <a:endParaRPr/>
          </a:p>
        </p:txBody>
      </p:sp>
      <p:sp>
        <p:nvSpPr>
          <p:cNvPr id="114" name="Google Shape;114;p22"/>
          <p:cNvSpPr txBox="1"/>
          <p:nvPr/>
        </p:nvSpPr>
        <p:spPr>
          <a:xfrm>
            <a:off x="216275" y="1518775"/>
            <a:ext cx="2176500" cy="2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Binary Number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Converting Bases</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binary, the important numbers that we want to use are the powers of 2: 1,2,4,8,16,32,… </a:t>
            </a:r>
            <a:endParaRPr/>
          </a:p>
          <a:p>
            <a:pPr marL="457200" lvl="0" indent="-342900" algn="l" rtl="0">
              <a:spcBef>
                <a:spcPts val="0"/>
              </a:spcBef>
              <a:spcAft>
                <a:spcPts val="0"/>
              </a:spcAft>
              <a:buSzPts val="1800"/>
              <a:buChar char="●"/>
            </a:pPr>
            <a:r>
              <a:rPr lang="en"/>
              <a:t>Powers of 2 are the numbers you get by starting at 1 and continually doubling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Binary to Decimal</a:t>
            </a:r>
            <a:endParaRPr/>
          </a:p>
          <a:p>
            <a:pPr marL="0" lvl="0" indent="0" algn="l" rtl="0">
              <a:spcBef>
                <a:spcPts val="0"/>
              </a:spcBef>
              <a:spcAft>
                <a:spcPts val="0"/>
              </a:spcAft>
              <a:buNone/>
            </a:pP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convert a binary number to decimal, start from the farthest right digit and assign each digit a power of 2 starting from the right. </a:t>
            </a:r>
            <a:endParaRPr/>
          </a:p>
          <a:p>
            <a:pPr marL="0" lvl="0" indent="0" algn="l" rtl="0">
              <a:spcBef>
                <a:spcPts val="1600"/>
              </a:spcBef>
              <a:spcAft>
                <a:spcPts val="0"/>
              </a:spcAft>
              <a:buNone/>
            </a:pPr>
            <a:r>
              <a:rPr lang="en"/>
              <a:t>For example, lets convert </a:t>
            </a:r>
            <a:r>
              <a:rPr lang="en" b="1"/>
              <a:t>101010</a:t>
            </a:r>
            <a:r>
              <a:rPr lang="en"/>
              <a:t> to decimal: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If a digit is 1, add it’s assigned number, if it is a 0, skip it. </a:t>
            </a:r>
            <a:endParaRPr/>
          </a:p>
          <a:p>
            <a:pPr marL="0" lvl="0" indent="0" algn="l" rtl="0">
              <a:spcBef>
                <a:spcPts val="1600"/>
              </a:spcBef>
              <a:spcAft>
                <a:spcPts val="1600"/>
              </a:spcAft>
              <a:buNone/>
            </a:pPr>
            <a:endParaRPr/>
          </a:p>
        </p:txBody>
      </p:sp>
      <p:graphicFrame>
        <p:nvGraphicFramePr>
          <p:cNvPr id="127" name="Google Shape;127;p24"/>
          <p:cNvGraphicFramePr/>
          <p:nvPr>
            <p:extLst>
              <p:ext uri="{D42A27DB-BD31-4B8C-83A1-F6EECF244321}">
                <p14:modId xmlns:p14="http://schemas.microsoft.com/office/powerpoint/2010/main" val="285077455"/>
              </p:ext>
            </p:extLst>
          </p:nvPr>
        </p:nvGraphicFramePr>
        <p:xfrm>
          <a:off x="400525" y="2513600"/>
          <a:ext cx="7239050" cy="792420"/>
        </p:xfrm>
        <a:graphic>
          <a:graphicData uri="http://schemas.openxmlformats.org/drawingml/2006/table">
            <a:tbl>
              <a:tblPr>
                <a:noFill/>
                <a:tableStyleId>{963C06BC-92D4-4160-B42C-26448F1752AB}</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034150">
                  <a:extLst>
                    <a:ext uri="{9D8B030D-6E8A-4147-A177-3AD203B41FA5}">
                      <a16:colId xmlns:a16="http://schemas.microsoft.com/office/drawing/2014/main" val="20003"/>
                    </a:ext>
                  </a:extLst>
                </a:gridCol>
                <a:gridCol w="1034150">
                  <a:extLst>
                    <a:ext uri="{9D8B030D-6E8A-4147-A177-3AD203B41FA5}">
                      <a16:colId xmlns:a16="http://schemas.microsoft.com/office/drawing/2014/main" val="20004"/>
                    </a:ext>
                  </a:extLst>
                </a:gridCol>
                <a:gridCol w="1034150">
                  <a:extLst>
                    <a:ext uri="{9D8B030D-6E8A-4147-A177-3AD203B41FA5}">
                      <a16:colId xmlns:a16="http://schemas.microsoft.com/office/drawing/2014/main" val="20005"/>
                    </a:ext>
                  </a:extLst>
                </a:gridCol>
                <a:gridCol w="10341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dirty="0"/>
                        <a:t>Binary</a:t>
                      </a:r>
                      <a:endParaRPr dirty="0"/>
                    </a:p>
                  </a:txBody>
                  <a:tcPr marL="91425" marR="91425" marT="91425" marB="91425"/>
                </a:tc>
                <a:tc>
                  <a:txBody>
                    <a:bodyPr/>
                    <a:lstStyle/>
                    <a:p>
                      <a:pPr marL="0" lvl="0" indent="0" algn="l" rtl="0">
                        <a:spcBef>
                          <a:spcPts val="0"/>
                        </a:spcBef>
                        <a:spcAft>
                          <a:spcPts val="0"/>
                        </a:spcAft>
                        <a:buNone/>
                      </a:pPr>
                      <a:r>
                        <a:rPr lang="en" dirty="0"/>
                        <a:t>1</a:t>
                      </a:r>
                      <a:endParaRPr dirty="0"/>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tc>
                  <a:txBody>
                    <a:bodyPr/>
                    <a:lstStyle/>
                    <a:p>
                      <a:pPr marL="0" lvl="0" indent="0" algn="l" rtl="0">
                        <a:spcBef>
                          <a:spcPts val="0"/>
                        </a:spcBef>
                        <a:spcAft>
                          <a:spcPts val="0"/>
                        </a:spcAft>
                        <a:buNone/>
                      </a:pPr>
                      <a:r>
                        <a:rPr lang="en" dirty="0"/>
                        <a:t>1</a:t>
                      </a:r>
                      <a:endParaRPr dirty="0"/>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tc>
                  <a:txBody>
                    <a:bodyPr/>
                    <a:lstStyle/>
                    <a:p>
                      <a:pPr marL="0" lvl="0" indent="0" algn="l" rtl="0">
                        <a:spcBef>
                          <a:spcPts val="0"/>
                        </a:spcBef>
                        <a:spcAft>
                          <a:spcPts val="0"/>
                        </a:spcAft>
                        <a:buNone/>
                      </a:pPr>
                      <a:r>
                        <a:rPr lang="en" dirty="0"/>
                        <a:t>1</a:t>
                      </a:r>
                      <a:endParaRPr dirty="0"/>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Base #</a:t>
                      </a:r>
                      <a:endParaRPr dirty="0"/>
                    </a:p>
                  </a:txBody>
                  <a:tcPr marL="91425" marR="91425" marT="91425" marB="91425"/>
                </a:tc>
                <a:tc>
                  <a:txBody>
                    <a:bodyPr/>
                    <a:lstStyle/>
                    <a:p>
                      <a:pPr marL="0" lvl="0" indent="0" algn="l" rtl="0">
                        <a:spcBef>
                          <a:spcPts val="0"/>
                        </a:spcBef>
                        <a:spcAft>
                          <a:spcPts val="0"/>
                        </a:spcAft>
                        <a:buNone/>
                      </a:pPr>
                      <a:r>
                        <a:rPr lang="en" dirty="0"/>
                        <a:t>32</a:t>
                      </a:r>
                      <a:endParaRPr dirty="0"/>
                    </a:p>
                  </a:txBody>
                  <a:tcPr marL="91425" marR="91425" marT="91425" marB="91425"/>
                </a:tc>
                <a:tc>
                  <a:txBody>
                    <a:bodyPr/>
                    <a:lstStyle/>
                    <a:p>
                      <a:pPr marL="0" lvl="0" indent="0" algn="l" rtl="0">
                        <a:spcBef>
                          <a:spcPts val="0"/>
                        </a:spcBef>
                        <a:spcAft>
                          <a:spcPts val="0"/>
                        </a:spcAft>
                        <a:buNone/>
                      </a:pPr>
                      <a:r>
                        <a:rPr lang="en" dirty="0"/>
                        <a:t>16</a:t>
                      </a:r>
                      <a:endParaRPr dirty="0"/>
                    </a:p>
                  </a:txBody>
                  <a:tcPr marL="91425" marR="91425" marT="91425" marB="91425"/>
                </a:tc>
                <a:tc>
                  <a:txBody>
                    <a:bodyPr/>
                    <a:lstStyle/>
                    <a:p>
                      <a:pPr marL="0" lvl="0" indent="0" algn="l" rtl="0">
                        <a:spcBef>
                          <a:spcPts val="0"/>
                        </a:spcBef>
                        <a:spcAft>
                          <a:spcPts val="0"/>
                        </a:spcAft>
                        <a:buNone/>
                      </a:pPr>
                      <a:r>
                        <a:rPr lang="en" dirty="0"/>
                        <a:t>8</a:t>
                      </a:r>
                    </a:p>
                  </a:txBody>
                  <a:tcPr marL="91425" marR="91425" marT="91425" marB="91425"/>
                </a:tc>
                <a:tc>
                  <a:txBody>
                    <a:bodyPr/>
                    <a:lstStyle/>
                    <a:p>
                      <a:pPr marL="0" lvl="0" indent="0" algn="l" rtl="0">
                        <a:spcBef>
                          <a:spcPts val="0"/>
                        </a:spcBef>
                        <a:spcAft>
                          <a:spcPts val="0"/>
                        </a:spcAft>
                        <a:buNone/>
                      </a:pPr>
                      <a:r>
                        <a:rPr lang="en" dirty="0"/>
                        <a:t>4</a:t>
                      </a:r>
                      <a:endParaRPr dirty="0"/>
                    </a:p>
                  </a:txBody>
                  <a:tcPr marL="91425" marR="91425" marT="91425" marB="91425"/>
                </a:tc>
                <a:tc>
                  <a:txBody>
                    <a:bodyPr/>
                    <a:lstStyle/>
                    <a:p>
                      <a:pPr marL="0" lvl="0" indent="0" algn="l" rtl="0">
                        <a:spcBef>
                          <a:spcPts val="0"/>
                        </a:spcBef>
                        <a:spcAft>
                          <a:spcPts val="0"/>
                        </a:spcAft>
                        <a:buNone/>
                      </a:pPr>
                      <a:r>
                        <a:rPr lang="en" dirty="0"/>
                        <a:t>2</a:t>
                      </a:r>
                      <a:endParaRPr dirty="0"/>
                    </a:p>
                  </a:txBody>
                  <a:tcPr marL="91425" marR="91425" marT="91425" marB="91425"/>
                </a:tc>
                <a:tc>
                  <a:txBody>
                    <a:bodyPr/>
                    <a:lstStyle/>
                    <a:p>
                      <a:pPr marL="0" lvl="0" indent="0" algn="l" rtl="0">
                        <a:spcBef>
                          <a:spcPts val="0"/>
                        </a:spcBef>
                        <a:spcAft>
                          <a:spcPts val="0"/>
                        </a:spcAft>
                        <a:buNone/>
                      </a:pPr>
                      <a:r>
                        <a:rPr lang="en" dirty="0"/>
                        <a:t>1</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Decimal to Binary</a:t>
            </a:r>
            <a:endParaRPr/>
          </a:p>
        </p:txBody>
      </p:sp>
      <p:sp>
        <p:nvSpPr>
          <p:cNvPr id="133" name="Google Shape;133;p25"/>
          <p:cNvSpPr txBox="1">
            <a:spLocks noGrp="1"/>
          </p:cNvSpPr>
          <p:nvPr>
            <p:ph type="body" idx="1"/>
          </p:nvPr>
        </p:nvSpPr>
        <p:spPr>
          <a:xfrm>
            <a:off x="270025" y="1152475"/>
            <a:ext cx="883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convert the other way, start writing out our list of “special numbers” </a:t>
            </a:r>
            <a:r>
              <a:rPr lang="en" b="1"/>
              <a:t>(32 16 8 4 2 1).</a:t>
            </a:r>
            <a:r>
              <a:rPr lang="en"/>
              <a:t> As an example, we will convert 53 to binary.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Begin with 32. Can you subtract it from your decimal number? In our case, </a:t>
            </a:r>
            <a:r>
              <a:rPr lang="en" b="1"/>
              <a:t>53-32=21.</a:t>
            </a:r>
            <a:r>
              <a:rPr lang="en"/>
              <a:t> Since we can subtract it, </a:t>
            </a:r>
            <a:r>
              <a:rPr lang="en" b="1"/>
              <a:t>write a 1</a:t>
            </a:r>
            <a:r>
              <a:rPr lang="en"/>
              <a:t> under the 32. </a:t>
            </a:r>
            <a:r>
              <a:rPr lang="en" b="1"/>
              <a:t>21</a:t>
            </a:r>
            <a:r>
              <a:rPr lang="en"/>
              <a:t> becomes our new number.</a:t>
            </a:r>
            <a:endParaRPr/>
          </a:p>
          <a:p>
            <a:pPr marL="0" lvl="0" indent="0" algn="l" rtl="0">
              <a:spcBef>
                <a:spcPts val="1600"/>
              </a:spcBef>
              <a:spcAft>
                <a:spcPts val="1600"/>
              </a:spcAft>
              <a:buNone/>
            </a:pPr>
            <a:r>
              <a:rPr lang="en"/>
              <a:t>Repeat for all of our special numbers. </a:t>
            </a:r>
            <a:endParaRPr/>
          </a:p>
        </p:txBody>
      </p:sp>
      <p:graphicFrame>
        <p:nvGraphicFramePr>
          <p:cNvPr id="134" name="Google Shape;134;p25"/>
          <p:cNvGraphicFramePr/>
          <p:nvPr/>
        </p:nvGraphicFramePr>
        <p:xfrm>
          <a:off x="641875" y="2047850"/>
          <a:ext cx="4933950" cy="881716"/>
        </p:xfrm>
        <a:graphic>
          <a:graphicData uri="http://schemas.openxmlformats.org/drawingml/2006/table">
            <a:tbl>
              <a:tblPr>
                <a:noFill/>
                <a:tableStyleId>{88053643-0C0C-420F-BE66-CAE1DF0936FC}</a:tableStyleId>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190500">
                <a:tc gridSpan="6">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Special Numbers</a:t>
                      </a:r>
                      <a:endParaRPr sz="1200" b="1">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32</a:t>
                      </a:r>
                      <a:endParaRPr sz="1200" b="1">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16</a:t>
                      </a:r>
                      <a:endParaRPr sz="1200" b="1">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8</a:t>
                      </a:r>
                      <a:endParaRPr sz="1200" b="1">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4</a:t>
                      </a:r>
                      <a:endParaRPr sz="1200" b="1">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2</a:t>
                      </a:r>
                      <a:endParaRPr sz="1200" b="1">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1</a:t>
                      </a:r>
                      <a:endParaRPr sz="1200" b="1">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0500">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try some more!</a:t>
            </a:r>
            <a:endParaRPr/>
          </a:p>
        </p:txBody>
      </p:sp>
      <p:graphicFrame>
        <p:nvGraphicFramePr>
          <p:cNvPr id="140" name="Google Shape;140;p26"/>
          <p:cNvGraphicFramePr/>
          <p:nvPr/>
        </p:nvGraphicFramePr>
        <p:xfrm>
          <a:off x="1141775" y="1829150"/>
          <a:ext cx="6076950" cy="2391544"/>
        </p:xfrm>
        <a:graphic>
          <a:graphicData uri="http://schemas.openxmlformats.org/drawingml/2006/table">
            <a:tbl>
              <a:tblPr>
                <a:noFill/>
                <a:tableStyleId>{88053643-0C0C-420F-BE66-CAE1DF0936FC}</a:tableStyleId>
              </a:tblPr>
              <a:tblGrid>
                <a:gridCol w="117157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819150">
                  <a:extLst>
                    <a:ext uri="{9D8B030D-6E8A-4147-A177-3AD203B41FA5}">
                      <a16:colId xmlns:a16="http://schemas.microsoft.com/office/drawing/2014/main" val="20005"/>
                    </a:ext>
                  </a:extLst>
                </a:gridCol>
                <a:gridCol w="819150">
                  <a:extLst>
                    <a:ext uri="{9D8B030D-6E8A-4147-A177-3AD203B41FA5}">
                      <a16:colId xmlns:a16="http://schemas.microsoft.com/office/drawing/2014/main" val="20006"/>
                    </a:ext>
                  </a:extLst>
                </a:gridCol>
              </a:tblGrid>
              <a:tr h="190500">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tcPr>
                </a:tc>
                <a:tc gridSpan="6">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Special Numbers</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B1A0C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marL="0" lvl="0" indent="0" algn="l" rtl="0">
                        <a:spcBef>
                          <a:spcPts val="0"/>
                        </a:spcBef>
                        <a:spcAft>
                          <a:spcPts val="0"/>
                        </a:spcAft>
                        <a:buNone/>
                      </a:pPr>
                      <a:r>
                        <a:rPr lang="en" sz="1200">
                          <a:latin typeface="Calibri"/>
                          <a:ea typeface="Calibri"/>
                          <a:cs typeface="Calibri"/>
                          <a:sym typeface="Calibri"/>
                        </a:rPr>
                        <a:t>Decimal Number</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8DB4E2"/>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32</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E4DFE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16</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E4DFE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8</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E4DFE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E4DFE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E4DFE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E4DFEC"/>
                    </a:solidFill>
                  </a:tcPr>
                </a:tc>
                <a:extLst>
                  <a:ext uri="{0D108BD9-81ED-4DB2-BD59-A6C34878D82A}">
                    <a16:rowId xmlns:a16="http://schemas.microsoft.com/office/drawing/2014/main" val="10001"/>
                  </a:ext>
                </a:extLst>
              </a:tr>
              <a:tr h="1905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53</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C5D9F1"/>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extLst>
                  <a:ext uri="{0D108BD9-81ED-4DB2-BD59-A6C34878D82A}">
                    <a16:rowId xmlns:a16="http://schemas.microsoft.com/office/drawing/2014/main" val="10002"/>
                  </a:ext>
                </a:extLst>
              </a:tr>
              <a:tr h="1905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66</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C5D9F1"/>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extLst>
                  <a:ext uri="{0D108BD9-81ED-4DB2-BD59-A6C34878D82A}">
                    <a16:rowId xmlns:a16="http://schemas.microsoft.com/office/drawing/2014/main" val="10003"/>
                  </a:ext>
                </a:extLst>
              </a:tr>
              <a:tr h="1905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75</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C5D9F1"/>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extLst>
                  <a:ext uri="{0D108BD9-81ED-4DB2-BD59-A6C34878D82A}">
                    <a16:rowId xmlns:a16="http://schemas.microsoft.com/office/drawing/2014/main" val="10004"/>
                  </a:ext>
                </a:extLst>
              </a:tr>
              <a:tr h="1905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21</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C5D9F1"/>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extLst>
                  <a:ext uri="{0D108BD9-81ED-4DB2-BD59-A6C34878D82A}">
                    <a16:rowId xmlns:a16="http://schemas.microsoft.com/office/drawing/2014/main" val="10005"/>
                  </a:ext>
                </a:extLst>
              </a:tr>
              <a:tr h="1905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32</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C5D9F1"/>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extLst>
                  <a:ext uri="{0D108BD9-81ED-4DB2-BD59-A6C34878D82A}">
                    <a16:rowId xmlns:a16="http://schemas.microsoft.com/office/drawing/2014/main" val="10006"/>
                  </a:ext>
                </a:extLst>
              </a:tr>
              <a:tr h="1905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43</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C5D9F1"/>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tc>
                  <a:txBody>
                    <a:bodyPr/>
                    <a:lstStyle/>
                    <a:p>
                      <a:pPr marL="0" lvl="0" indent="0" algn="l" rtl="0">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L="9525" marR="9525" marT="9525" marB="91425" anchor="b">
                    <a:lnL w="11900" cap="flat" cmpd="sng">
                      <a:solidFill>
                        <a:srgbClr val="000000"/>
                      </a:solidFill>
                      <a:prstDash val="solid"/>
                      <a:round/>
                      <a:headEnd type="none" w="sm" len="sm"/>
                      <a:tailEnd type="none" w="sm" len="sm"/>
                    </a:lnL>
                    <a:lnR w="11900" cap="flat" cmpd="sng">
                      <a:solidFill>
                        <a:srgbClr val="000000"/>
                      </a:solidFill>
                      <a:prstDash val="solid"/>
                      <a:round/>
                      <a:headEnd type="none" w="sm" len="sm"/>
                      <a:tailEnd type="none" w="sm" len="sm"/>
                    </a:lnR>
                    <a:lnT w="11900" cap="flat" cmpd="sng">
                      <a:solidFill>
                        <a:srgbClr val="000000"/>
                      </a:solidFill>
                      <a:prstDash val="solid"/>
                      <a:round/>
                      <a:headEnd type="none" w="sm" len="sm"/>
                      <a:tailEnd type="none" w="sm" len="sm"/>
                    </a:lnT>
                    <a:lnB w="11900" cap="flat" cmpd="sng">
                      <a:solidFill>
                        <a:srgbClr val="000000"/>
                      </a:solidFill>
                      <a:prstDash val="solid"/>
                      <a:round/>
                      <a:headEnd type="none" w="sm" len="sm"/>
                      <a:tailEnd type="none" w="sm" len="sm"/>
                    </a:lnB>
                    <a:solidFill>
                      <a:srgbClr val="FDE9D9"/>
                    </a:solidFill>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SciX Online Summer Programs</vt:lpstr>
      <vt:lpstr>How do we count? </vt:lpstr>
      <vt:lpstr>How do computers count?</vt:lpstr>
      <vt:lpstr>PowerPoint Presentation</vt:lpstr>
      <vt:lpstr>PowerPoint Presentation</vt:lpstr>
      <vt:lpstr>Converting Bases</vt:lpstr>
      <vt:lpstr>Binary to Decimal </vt:lpstr>
      <vt:lpstr>Decimal to Binary</vt:lpstr>
      <vt:lpstr>Lets try some more!</vt:lpstr>
      <vt:lpstr>Python and Math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SciX </dc:title>
  <cp:revision>16</cp:revision>
  <dcterms:modified xsi:type="dcterms:W3CDTF">2020-07-07T16:04:23Z</dcterms:modified>
</cp:coreProperties>
</file>