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71" r:id="rId2"/>
    <p:sldId id="872" r:id="rId3"/>
    <p:sldId id="873" r:id="rId4"/>
    <p:sldId id="874" r:id="rId5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FF9900"/>
    <a:srgbClr val="0000C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88" autoAdjust="0"/>
  </p:normalViewPr>
  <p:slideViewPr>
    <p:cSldViewPr>
      <p:cViewPr varScale="1">
        <p:scale>
          <a:sx n="170" d="100"/>
          <a:sy n="170" d="100"/>
        </p:scale>
        <p:origin x="811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0B1079-7959-4CC7-AA46-C73571C2E0EB}" type="datetimeFigureOut">
              <a:rPr lang="ja-JP" altLang="en-US"/>
              <a:pPr>
                <a:defRPr/>
              </a:pPr>
              <a:t>2024/1/12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833689-FF5B-43EB-A7F6-A74CFE6918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71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78308E-3543-40B8-A3BE-FD592413CEF9}" type="datetimeFigureOut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6" tIns="49488" rIns="98976" bIns="49488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8976" tIns="49488" rIns="98976" bIns="4948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0545AC-6B8C-487A-BA25-F91F0128AC2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0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E1D1-75D6-4B85-83EF-A07E3E2AE536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8979-7B57-48E3-8507-FC4D290E786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36B-F82F-4396-ADE4-838E5331836C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01B8-080B-4842-9CE0-5FCDF03C0C7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83D8-B353-4A4C-80C4-153EEDD17C12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4A17-2AC4-42B8-BB4D-92282BFFFB1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676"/>
            <a:ext cx="8229600" cy="598078"/>
          </a:xfrm>
        </p:spPr>
        <p:txBody>
          <a:bodyPr/>
          <a:lstStyle>
            <a:lvl1pPr algn="l">
              <a:defRPr b="1" baseline="0">
                <a:solidFill>
                  <a:schemeClr val="accent1"/>
                </a:solidFill>
                <a:latin typeface="Calibri" pitchFamily="34" charset="0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メイリオ" pitchFamily="50" charset="-128"/>
              </a:defRPr>
            </a:lvl1pPr>
            <a:lvl2pPr>
              <a:defRPr baseline="0">
                <a:latin typeface="Calibri" pitchFamily="34" charset="0"/>
                <a:ea typeface="メイリオ" pitchFamily="50" charset="-128"/>
              </a:defRPr>
            </a:lvl2pPr>
            <a:lvl3pPr>
              <a:defRPr baseline="0">
                <a:latin typeface="Calibri" pitchFamily="34" charset="0"/>
                <a:ea typeface="メイリオ" pitchFamily="50" charset="-128"/>
              </a:defRPr>
            </a:lvl3pPr>
            <a:lvl4pPr>
              <a:defRPr baseline="0">
                <a:latin typeface="Calibri" pitchFamily="34" charset="0"/>
                <a:ea typeface="メイリオ" pitchFamily="50" charset="-128"/>
              </a:defRPr>
            </a:lvl4pPr>
            <a:lvl5pPr>
              <a:defRPr baseline="0">
                <a:latin typeface="Calibri" pitchFamily="34" charset="0"/>
                <a:ea typeface="メイリオ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121A-FC5B-4871-93B8-D1D93EC1C5E7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B10B91-6492-4C08-AE87-F344306858D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DB63-FF8F-4A28-8238-4365B834152E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3AC-D566-40B6-8146-ABB0CA7E2E1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8A13-944A-457B-A400-922A20F91880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053A-E38C-49D7-8BD8-B94CAEB5D6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3EF6-DEC3-41D9-9D28-D0207AAE0E6F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6C4F-6BF4-4E36-AAD9-453014EDC8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E9F-71D3-4952-BCA4-A9B007BB1D19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F8DE-F93F-41DF-ADE9-B54E1483393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603-A469-4074-926B-731E7222CB81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6F3B-530C-4CB8-BA9D-C6FC8F3177D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AF40-00C7-4ABF-ACE6-5DB820DEFF8C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8C6F-74A6-4E9C-B547-B2C7ACFCDE1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4E17-FA68-4152-A16A-F66521E853C3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B9C-AEB3-46DC-B7F4-2F90819FF8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48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68845D-EB91-4C3E-BFC3-8EF8B6EBCB5E}" type="datetime1">
              <a:rPr lang="ja-JP" altLang="en-US"/>
              <a:pPr>
                <a:defRPr/>
              </a:pPr>
              <a:t>2024/1/12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580C4-A24A-4BC6-BBA3-32888201015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スライド番号プレースホル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2FA087CB-B006-46CE-8BD6-190EAA043D3C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02753-9E78-43C7-BAC7-3FEC6BF4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Pocket SDR Signal IDs</a:t>
            </a:r>
          </a:p>
        </p:txBody>
      </p:sp>
      <p:sp>
        <p:nvSpPr>
          <p:cNvPr id="2" name="Text Box 52">
            <a:extLst>
              <a:ext uri="{FF2B5EF4-FFF2-40B4-BE49-F238E27FC236}">
                <a16:creationId xmlns:a16="http://schemas.microsoft.com/office/drawing/2014/main" id="{9800051E-D0E1-6B5B-B317-C13284915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229200"/>
            <a:ext cx="2268252" cy="37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0.9     2024-01-05</a:t>
            </a:r>
          </a:p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0.10   2024-01-12</a:t>
            </a:r>
          </a:p>
        </p:txBody>
      </p:sp>
    </p:spTree>
    <p:extLst>
      <p:ext uri="{BB962C8B-B14F-4D97-AF65-F5344CB8AC3E}">
        <p14:creationId xmlns:p14="http://schemas.microsoft.com/office/powerpoint/2010/main" val="423240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(1/3)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21461"/>
              </p:ext>
            </p:extLst>
          </p:nvPr>
        </p:nvGraphicFramePr>
        <p:xfrm>
          <a:off x="431540" y="1736812"/>
          <a:ext cx="8316924" cy="4619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566290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9366724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479516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492388396"/>
                    </a:ext>
                  </a:extLst>
                </a:gridCol>
              </a:tblGrid>
              <a:tr h="120012">
                <a:tc rowSpan="1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[1][2][3]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280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*1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3739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L1M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582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-163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BOC(1,1)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BCH,LDPC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III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483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1645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1227.6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7208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-164.5/-161.5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976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L2M</a:t>
                      </a:r>
                      <a:r>
                        <a:rPr kumimoji="1"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644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Q/I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3423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9841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767250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6181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1176.45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IIF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97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L5Q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3418"/>
                  </a:ext>
                </a:extLst>
              </a:tr>
              <a:tr h="120012">
                <a:tc rowSpan="1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GLONASS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[4][5][6][7]</a:t>
                      </a:r>
                      <a:r>
                        <a:rPr lang="en-US" sz="900" b="1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1602.0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0.5625K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*2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L1C/A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***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7170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65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1600.995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G1OCD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895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G1OCP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17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L1SC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762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1246.0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0.4375K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L2C/A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G2CA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861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275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1248.06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L2CSI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8137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G2OCP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4882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L2SC 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0766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1202.025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(BC)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K1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2693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89863"/>
                  </a:ext>
                </a:extLst>
              </a:tr>
              <a:tr h="120012">
                <a:tc row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Galileo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[8]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-A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BOC(15,2.5)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2.5575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928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E1B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208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E1C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824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CS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393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E5AQ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922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I/NAV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17322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E5BQ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69560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FC9684D1-8EC8-4D0E-B028-DED57FCF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6381327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 AS ON, *2 K = {-7 ... +6}, *3 Military Signal, *4 Secured Service Signal, ** </a:t>
            </a:r>
            <a:r>
              <a:rPr lang="en-US" altLang="ja-JP" sz="900">
                <a:latin typeface="+mj-lt"/>
                <a:ea typeface="ＭＳ 明朝" pitchFamily="17" charset="-128"/>
              </a:rPr>
              <a:t>Odd FCN, *** (L1OF), (L2OF)</a:t>
            </a:r>
            <a:endParaRPr lang="en-US" altLang="ja-JP" sz="900" dirty="0">
              <a:latin typeface="+mj-lt"/>
              <a:ea typeface="ＭＳ 明朝" pitchFamily="17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5467FF1-3B1F-70F7-B955-98BCF881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10134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(2/3)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72104"/>
              </p:ext>
            </p:extLst>
          </p:nvPr>
        </p:nvGraphicFramePr>
        <p:xfrm>
          <a:off x="431540" y="1736812"/>
          <a:ext cx="8316924" cy="46231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080480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4964053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6834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99291296"/>
                    </a:ext>
                  </a:extLst>
                </a:gridCol>
              </a:tblGrid>
              <a:tr h="114100">
                <a:tc rowSpan="4">
                  <a:txBody>
                    <a:bodyPr/>
                    <a:lstStyle/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Galileo</a:t>
                      </a:r>
                    </a:p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(Cont.)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1600" marR="216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E5a+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*5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(-152.0)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119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BOC(10,5)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270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C/NAV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CAS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E6B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2165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E6C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2201"/>
                  </a:ext>
                </a:extLst>
              </a:tr>
              <a:tr h="114100">
                <a:tc rowSpan="1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QZSS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[9][10][11][12]</a:t>
                      </a:r>
                      <a:r>
                        <a:rPr kumimoji="1" lang="en-US" altLang="ja-JP" sz="900" b="1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5929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L1C/B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baseline="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L1CB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954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*7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92391"/>
                  </a:ext>
                </a:extLst>
              </a:tr>
              <a:tr h="1479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Block</a:t>
                      </a:r>
                      <a:r>
                        <a:rPr lang="ja-JP" altLang="en-US" sz="9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I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407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0745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SLAS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L1S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484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1227.6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44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767250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371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L5-I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8609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</a:t>
                      </a: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/-157.0</a:t>
                      </a:r>
                      <a:endParaRPr kumimoji="1" lang="ja-JP" altLang="ja-JP" sz="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1701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*9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Normal mode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9785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 err="1">
                          <a:effectLst/>
                          <a:latin typeface="+mj-lt"/>
                        </a:rPr>
                        <a:t>Verif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.  mode</a:t>
                      </a:r>
                      <a:endParaRPr lang="ja-JP" sz="11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L5SIV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78366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mode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0698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mode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L5SQV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378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-155.7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CLAS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8569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1048575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30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MADOCA-PPP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34487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[13][14][15]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[16][17]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1561.098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BPSK(2)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3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GEO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09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74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CNAV1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QMBOC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(6,1,4/33)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38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BOC(14,2)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09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B1A-P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28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-156.0/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3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(2)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25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GEO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B2I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82073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04BC7173-2641-403C-A5B5-A0831F6E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6381328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*5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AltBOC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*6  -164.0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*7 -167.2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*8 -162.4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*9 -162.6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(SVID=3), *10 Authorized signal 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CFE2B27-35C3-372A-DFEC-AE13EF9F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61168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(3/3)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09100"/>
              </p:ext>
            </p:extLst>
          </p:nvPr>
        </p:nvGraphicFramePr>
        <p:xfrm>
          <a:off x="431541" y="1736812"/>
          <a:ext cx="8316927" cy="3031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29721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513251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2044485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72">
                  <a:extLst>
                    <a:ext uri="{9D8B030D-6E8A-4147-A177-3AD203B41FA5}">
                      <a16:colId xmlns:a16="http://schemas.microsoft.com/office/drawing/2014/main" val="1767819899"/>
                    </a:ext>
                  </a:extLst>
                </a:gridCol>
              </a:tblGrid>
              <a:tr h="114187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endParaRPr kumimoji="1" lang="en-US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(Cont.)</a:t>
                      </a:r>
                      <a:endParaRPr lang="en-US" sz="900" dirty="0"/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B2Q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0707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-162.0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B-CNAV3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161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B2b-PPP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BDS-3, GEO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7286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262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B2a+b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37809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1268.52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75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GEO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866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B3Q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003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BDS-3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93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B3A-P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9487"/>
                  </a:ext>
                </a:extLst>
              </a:tr>
              <a:tr h="114187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NVS-01~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I1SD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6297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MBOC(6,1,4/33)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I1SP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814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I5S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9155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800" dirty="0">
                          <a:effectLst/>
                          <a:latin typeface="+mj-lt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01661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6708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2492.028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ISS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9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kumimoji="1" lang="ja-JP" altLang="ja-JP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6163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89555"/>
                  </a:ext>
                </a:extLst>
              </a:tr>
              <a:tr h="11418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SBAS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2471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 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8007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7757"/>
                  </a:ext>
                </a:extLst>
              </a:tr>
            </a:tbl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89879BE5-6793-482F-9ED0-C968FE4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13176"/>
            <a:ext cx="8532948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+mj-lt"/>
                <a:ea typeface="ＭＳ 明朝" pitchFamily="17" charset="-128"/>
              </a:rPr>
              <a:t>[1] IS-GPS-200K,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segment/navigation user interfaces - interface specification, 2019, [2] IS-GPS-800F,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L1C interface - interface specification, 2019, [3] IS-GPS-705A,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L5 interface - interface specification, 2010, [4] GLONASS interface control document - navigation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radiosignal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in bands L1, L2, version 5.1, 2008, [5] GLONASS interface control document - code division multiple access open service navigation signal in L1 frequency band, edition 1.0, 2016, [6] GLONASS interface control document - code division multiple access open service navigation signal in L2 frequency band, edition 1.0, 2016, [7] GLONASS interface control document - code division multiple access open service navigation signal in L3 frequency band, edition 1.0, 2016, [8] European GNSS (Galileo) open service signal-in-space interface control document (OS SIS ICD), Issue 1, Revision 3, 2016, [9] Quasi-Zenith satellite system interface specification - satellite positioning, navigation and timing service (IS-QZSS-PNT-003), 2018, [10] Quasi-zenith satellite system interface specification - sub-meter level augmentation service (IS-QZSS-L1S-003), 2018,  [11] Quasi-zenith satellite system interface specification - centimeter level augmentation service (IS-QZSS-L6-003), 2018,  [12] Quasi-zenith satellite system interface specification - positioning technology verification service (IS-QZSS-TV-004), 2023, [13]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open service signal B1I, version 3, 2019, [14] BeiDou navigation satellite system signal in space interface control document - open service signal B1C, version 1.0, 2017, [15] BeiDou navigation satellite system signal in space interface control document - open service signal B2a, version 1.0, 2017, [16] BeiDou navigation satellite system signal in space interface control document - open service signal B3I, version 1.0, 2018, [17]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Precise Point Positioning service signal PPP-B2b, version 1.0, 2020, [18] Indian Regional Navigation Satellite System, Signal in space ICD for standard positioning service version 1.1, 2017, [19] NAVIC signal in space ICD for standard positioning service in L1 frequency version 1.0, 2023</a:t>
            </a:r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1A702A17-9656-4C1A-B8B5-1E4F22EA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4797152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*10 Authorized signal, *11 ACE-BOC, *12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Interplex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Modulation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2889D20-9C41-833B-61C3-AEB55D8C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37710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23581</TotalTime>
  <Words>2489</Words>
  <Application>Microsoft Office PowerPoint</Application>
  <PresentationFormat>画面に合わせる (4:3)</PresentationFormat>
  <Paragraphs>1309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テーマ</vt:lpstr>
      <vt:lpstr>PowerPoint プレゼンテーション</vt:lpstr>
      <vt:lpstr>Pocket SDR Signal IDs (1/3)</vt:lpstr>
      <vt:lpstr>Pocket SDR Signal IDs (2/3)</vt:lpstr>
      <vt:lpstr>Pocket SDR Signal IDs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ttaka</dc:creator>
  <cp:lastModifiedBy>Tomoji Takasu</cp:lastModifiedBy>
  <cp:revision>698</cp:revision>
  <cp:lastPrinted>2014-07-26T08:18:22Z</cp:lastPrinted>
  <dcterms:created xsi:type="dcterms:W3CDTF">2009-07-28T07:48:45Z</dcterms:created>
  <dcterms:modified xsi:type="dcterms:W3CDTF">2024-01-12T10:04:21Z</dcterms:modified>
</cp:coreProperties>
</file>