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871" r:id="rId2"/>
    <p:sldId id="872" r:id="rId3"/>
    <p:sldId id="873" r:id="rId4"/>
    <p:sldId id="874" r:id="rId5"/>
  </p:sldIdLst>
  <p:sldSz cx="9144000" cy="6858000" type="screen4x3"/>
  <p:notesSz cx="7104063" cy="10234613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8000"/>
    <a:srgbClr val="FF9900"/>
    <a:srgbClr val="0000CC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62" autoAdjust="0"/>
    <p:restoredTop sz="94688" autoAdjust="0"/>
  </p:normalViewPr>
  <p:slideViewPr>
    <p:cSldViewPr>
      <p:cViewPr>
        <p:scale>
          <a:sx n="125" d="100"/>
          <a:sy n="125" d="100"/>
        </p:scale>
        <p:origin x="19" y="5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4023837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10B1079-7959-4CC7-AA46-C73571C2E0EB}" type="datetimeFigureOut">
              <a:rPr lang="ja-JP" altLang="en-US"/>
              <a:pPr>
                <a:defRPr/>
              </a:pPr>
              <a:t>2024/1/4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1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4023837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7833689-FF5B-43EB-A7F6-A74CFE6918D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18710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3837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78308E-3543-40B8-A3BE-FD592413CEF9}" type="datetimeFigureOut">
              <a:rPr lang="ja-JP" altLang="en-US"/>
              <a:pPr>
                <a:defRPr/>
              </a:pPr>
              <a:t>2024/1/4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76" tIns="49488" rIns="98976" bIns="49488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10090" y="4860925"/>
            <a:ext cx="5683886" cy="4605338"/>
          </a:xfrm>
          <a:prstGeom prst="rect">
            <a:avLst/>
          </a:prstGeom>
        </p:spPr>
        <p:txBody>
          <a:bodyPr vert="horz" lIns="98976" tIns="49488" rIns="98976" bIns="49488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3837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70545AC-6B8C-487A-BA25-F91F0128AC21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004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FE1D1-75D6-4B85-83EF-A07E3E2AE536}" type="datetime1">
              <a:rPr lang="ja-JP" altLang="en-US"/>
              <a:pPr>
                <a:defRPr/>
              </a:pPr>
              <a:t>2024/1/4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48979-7B57-48E3-8507-FC4D290E7866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0C36B-F82F-4396-ADE4-838E5331836C}" type="datetime1">
              <a:rPr lang="ja-JP" altLang="en-US"/>
              <a:pPr>
                <a:defRPr/>
              </a:pPr>
              <a:t>2024/1/4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501B8-080B-4842-9CE0-5FCDF03C0C7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83D8-B353-4A4C-80C4-153EEDD17C12}" type="datetime1">
              <a:rPr lang="ja-JP" altLang="en-US"/>
              <a:pPr>
                <a:defRPr/>
              </a:pPr>
              <a:t>2024/1/4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E4A17-2AC4-42B8-BB4D-92282BFFFB1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482600" y="1165225"/>
            <a:ext cx="8215313" cy="4603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 baseline="0">
                <a:solidFill>
                  <a:schemeClr val="accent1"/>
                </a:solidFill>
                <a:latin typeface="Calibri" pitchFamily="34" charset="0"/>
                <a:ea typeface="メイリオ" pitchFamily="50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メイリオ" pitchFamily="50" charset="-128"/>
              </a:defRPr>
            </a:lvl1pPr>
            <a:lvl2pPr>
              <a:defRPr baseline="0">
                <a:latin typeface="Calibri" pitchFamily="34" charset="0"/>
                <a:ea typeface="メイリオ" pitchFamily="50" charset="-128"/>
              </a:defRPr>
            </a:lvl2pPr>
            <a:lvl3pPr>
              <a:defRPr baseline="0">
                <a:latin typeface="Calibri" pitchFamily="34" charset="0"/>
                <a:ea typeface="メイリオ" pitchFamily="50" charset="-128"/>
              </a:defRPr>
            </a:lvl3pPr>
            <a:lvl4pPr>
              <a:defRPr baseline="0">
                <a:latin typeface="Calibri" pitchFamily="34" charset="0"/>
                <a:ea typeface="メイリオ" pitchFamily="50" charset="-128"/>
              </a:defRPr>
            </a:lvl4pPr>
            <a:lvl5pPr>
              <a:defRPr baseline="0">
                <a:latin typeface="Calibri" pitchFamily="34" charset="0"/>
                <a:ea typeface="メイリオ" pitchFamily="50" charset="-128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3121A-FC5B-4871-93B8-D1D93EC1C5E7}" type="datetime1">
              <a:rPr lang="ja-JP" altLang="en-US"/>
              <a:pPr>
                <a:defRPr/>
              </a:pPr>
              <a:t>2024/1/4</a:t>
            </a:fld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6B10B91-6492-4C08-AE87-F344306858DA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6DB63-FF8F-4A28-8238-4365B834152E}" type="datetime1">
              <a:rPr lang="ja-JP" altLang="en-US"/>
              <a:pPr>
                <a:defRPr/>
              </a:pPr>
              <a:t>2024/1/4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523AC-D566-40B6-8146-ABB0CA7E2E1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8A13-944A-457B-A400-922A20F91880}" type="datetime1">
              <a:rPr lang="ja-JP" altLang="en-US"/>
              <a:pPr>
                <a:defRPr/>
              </a:pPr>
              <a:t>2024/1/4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D053A-E38C-49D7-8BD8-B94CAEB5D6F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D3EF6-DEC3-41D9-9D28-D0207AAE0E6F}" type="datetime1">
              <a:rPr lang="ja-JP" altLang="en-US"/>
              <a:pPr>
                <a:defRPr/>
              </a:pPr>
              <a:t>2024/1/4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96C4F-6BF4-4E36-AAD9-453014EDC80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FE9F-71D3-4952-BCA4-A9B007BB1D19}" type="datetime1">
              <a:rPr lang="ja-JP" altLang="en-US"/>
              <a:pPr>
                <a:defRPr/>
              </a:pPr>
              <a:t>2024/1/4</a:t>
            </a:fld>
            <a:endParaRPr lang="ja-JP" altLang="en-US" dirty="0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9F8DE-F93F-41DF-ADE9-B54E1483393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06603-A469-4074-926B-731E7222CB81}" type="datetime1">
              <a:rPr lang="ja-JP" altLang="en-US"/>
              <a:pPr>
                <a:defRPr/>
              </a:pPr>
              <a:t>2024/1/4</a:t>
            </a:fld>
            <a:endParaRPr lang="ja-JP" altLang="en-US" dirty="0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A6F3B-530C-4CB8-BA9D-C6FC8F3177DF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0AF40-00C7-4ABF-ACE6-5DB820DEFF8C}" type="datetime1">
              <a:rPr lang="ja-JP" altLang="en-US"/>
              <a:pPr>
                <a:defRPr/>
              </a:pPr>
              <a:t>2024/1/4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A8C6F-74A6-4E9C-B547-B2C7ACFCDE1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E4E17-FA68-4152-A16A-F66521E853C3}" type="datetime1">
              <a:rPr lang="ja-JP" altLang="en-US"/>
              <a:pPr>
                <a:defRPr/>
              </a:pPr>
              <a:t>2024/1/4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33B9C-AEB3-46DC-B7F4-2F90819FF84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483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68845D-EB91-4C3E-BFC3-8EF8B6EBCB5E}" type="datetime1">
              <a:rPr lang="ja-JP" altLang="en-US"/>
              <a:pPr>
                <a:defRPr/>
              </a:pPr>
              <a:t>2024/1/4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2580C4-A24A-4BC6-BBA3-32888201015C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8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スライド番号プレースホルダ 2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2FA087CB-B006-46CE-8BD6-190EAA043D3C}" type="slidenum">
              <a:rPr lang="ja-JP" altLang="en-US">
                <a:latin typeface="Calibri" panose="020F0502020204030204" pitchFamily="34" charset="0"/>
              </a:rPr>
              <a:pPr eaLnBrk="1" hangingPunct="1"/>
              <a:t>1</a:t>
            </a:fld>
            <a:endParaRPr lang="ja-JP" altLang="en-US" dirty="0">
              <a:latin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802753-9E78-43C7-BAC7-3FEC6BF4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Pocket SDR Signal IDs</a:t>
            </a:r>
          </a:p>
        </p:txBody>
      </p:sp>
    </p:spTree>
    <p:extLst>
      <p:ext uri="{BB962C8B-B14F-4D97-AF65-F5344CB8AC3E}">
        <p14:creationId xmlns:p14="http://schemas.microsoft.com/office/powerpoint/2010/main" val="423240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b="1" dirty="0">
                <a:solidFill>
                  <a:schemeClr val="accent1"/>
                </a:solidFill>
              </a:rPr>
              <a:t>Pocket SDR Signal IDs </a:t>
            </a:r>
            <a:r>
              <a:rPr lang="en-US" altLang="ja-JP" sz="3200" dirty="0"/>
              <a:t>(1/3)</a:t>
            </a:r>
            <a:endParaRPr lang="ja-JP" altLang="en-US" sz="3200" dirty="0"/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2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00428"/>
              </p:ext>
            </p:extLst>
          </p:nvPr>
        </p:nvGraphicFramePr>
        <p:xfrm>
          <a:off x="431540" y="1772816"/>
          <a:ext cx="8316924" cy="4619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5662908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69366724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9479516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492388396"/>
                    </a:ext>
                  </a:extLst>
                </a:gridCol>
              </a:tblGrid>
              <a:tr h="120012">
                <a:tc rowSpan="1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GPS 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[1][2][3]</a:t>
                      </a: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1575.42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/A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-158.5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10280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L1P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(Y)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*1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-161.5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83739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L1M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*3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BOC(10,5)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75823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-163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BOC(1,1)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CNAV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BCH,LDPC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GPS III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L1CD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7483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-158.25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TMBOC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(6,1,4/33)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L1CP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316453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1227.6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/A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-164.5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7208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L2P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(Y)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-164.5/-161.5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9976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L2M</a:t>
                      </a:r>
                      <a:r>
                        <a:rPr kumimoji="1"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BOC(10,5)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29644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Q/I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(1),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33423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L2CM</a:t>
                      </a:r>
                      <a:endParaRPr kumimoji="1" lang="ja-JP" altLang="ja-JP" sz="900" b="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29841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-L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767250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6181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1176.45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-157.9/-157.0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IIF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L5I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977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-157.9/-157.0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L5Q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3418"/>
                  </a:ext>
                </a:extLst>
              </a:tr>
              <a:tr h="120012">
                <a:tc rowSpan="1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GLONASS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[4][5][6][7]</a:t>
                      </a:r>
                      <a:r>
                        <a:rPr lang="en-US" sz="900" b="1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1602.0 +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0.5625K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*2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/A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-161.0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BPSK(0.5)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G1CA</a:t>
                      </a:r>
                      <a:endParaRPr lang="ja-JP" sz="900" b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77170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5110000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2653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1600.995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L1OCd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BPSK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(1), </a:t>
                      </a:r>
                      <a:r>
                        <a:rPr kumimoji="1"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TDM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GLO-K2~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8955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 (MS)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117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L1SC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*4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47626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1246.0 +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0.4375K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/A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-167.0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BPSK(0.5)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G2CA</a:t>
                      </a:r>
                      <a:endParaRPr lang="ja-JP" sz="900" b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8610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L2P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5110000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2750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1248.06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L2CSI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(1), </a:t>
                      </a: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GLO-K2~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681375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4882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L2SC 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*4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0766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1202.025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L3OCd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 (BC)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GLO-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K1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G3OCD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026932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L3OCp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G3OCP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989863"/>
                  </a:ext>
                </a:extLst>
              </a:tr>
              <a:tr h="120012">
                <a:tc rowSpan="7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Galileo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[8]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1575.42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-A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BOC(15,2.5)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2.5575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G/NAV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809283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-B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CBOC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(6,1,1/11)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I/NAV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OS,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SoL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CS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E1B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32208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-C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CBOC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(6,1,1/11)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E1C</a:t>
                      </a:r>
                      <a:endParaRPr lang="ja-JP" sz="900" b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8246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F/NAV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OS, CS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E5AI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3937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E5a-Q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E5AQ</a:t>
                      </a:r>
                      <a:endParaRPr lang="ja-JP" sz="900" b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59222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I/NAV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OS,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SoL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, CS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E5BI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17322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E5BQ</a:t>
                      </a:r>
                      <a:endParaRPr lang="ja-JP" sz="900" b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69560"/>
                  </a:ext>
                </a:extLst>
              </a:tr>
            </a:tbl>
          </a:graphicData>
        </a:graphic>
      </p:graphicFrame>
      <p:sp>
        <p:nvSpPr>
          <p:cNvPr id="6" name="Text Box 52">
            <a:extLst>
              <a:ext uri="{FF2B5EF4-FFF2-40B4-BE49-F238E27FC236}">
                <a16:creationId xmlns:a16="http://schemas.microsoft.com/office/drawing/2014/main" id="{FC9684D1-8EC8-4D0E-B028-DED57FCF3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87" y="6417332"/>
            <a:ext cx="8189226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*1 AS ON, *2 K = {-7 ... +6}, *3 Military Signal, *4 Secured Service Signal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75467FF1-3B1F-70F7-B955-98BCF881A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70105"/>
              </p:ext>
            </p:extLst>
          </p:nvPr>
        </p:nvGraphicFramePr>
        <p:xfrm>
          <a:off x="431540" y="1268760"/>
          <a:ext cx="8316924" cy="480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Overlay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accent1"/>
                          </a:solidFill>
                        </a:rPr>
                        <a:t>Pocket SDR</a:t>
                      </a:r>
                    </a:p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accent1"/>
                          </a:solidFill>
                        </a:rPr>
                        <a:t>Signal ID</a:t>
                      </a:r>
                      <a:endParaRPr kumimoji="1" lang="ja-JP" altLang="en-US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8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8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53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b="1" dirty="0">
                <a:solidFill>
                  <a:schemeClr val="accent1"/>
                </a:solidFill>
              </a:rPr>
              <a:t>Pocket SDR Signal IDs </a:t>
            </a:r>
            <a:r>
              <a:rPr lang="en-US" altLang="ja-JP" sz="3200" dirty="0"/>
              <a:t>(2/3)</a:t>
            </a:r>
            <a:endParaRPr lang="ja-JP" altLang="en-US" sz="3200" dirty="0"/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3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62582"/>
              </p:ext>
            </p:extLst>
          </p:nvPr>
        </p:nvGraphicFramePr>
        <p:xfrm>
          <a:off x="431540" y="1772816"/>
          <a:ext cx="8316924" cy="46231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0804809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4964053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496834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099291296"/>
                    </a:ext>
                  </a:extLst>
                </a:gridCol>
              </a:tblGrid>
              <a:tr h="114100">
                <a:tc rowSpan="4">
                  <a:txBody>
                    <a:bodyPr/>
                    <a:lstStyle/>
                    <a:p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Galileo</a:t>
                      </a:r>
                    </a:p>
                    <a:p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(Cont.)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1600" marR="216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1191.795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E5a+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*5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(-152.0)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8-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71194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1278.75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BOC(10,5)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G/NAV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82702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-B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C/NAV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CAS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ja-JP" alt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HAS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E6B</a:t>
                      </a:r>
                      <a:endParaRPr lang="ja-JP" sz="90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22165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-C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E6C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72201"/>
                  </a:ext>
                </a:extLst>
              </a:tr>
              <a:tr h="114100">
                <a:tc rowSpan="17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QZSS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[9][10][11][12]</a:t>
                      </a:r>
                      <a:r>
                        <a:rPr kumimoji="1" lang="en-US" altLang="ja-JP" sz="900" b="1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1575.42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I/Q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r>
                        <a:rPr lang="en-US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059290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L1C/B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kern="100" baseline="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L1CB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9954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-163.0</a:t>
                      </a:r>
                      <a:r>
                        <a:rPr lang="en-US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*7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BCH,LDPC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L1CD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292391"/>
                  </a:ext>
                </a:extLst>
              </a:tr>
              <a:tr h="147996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-158.25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Block</a:t>
                      </a:r>
                      <a:r>
                        <a:rPr lang="ja-JP" altLang="en-US" sz="9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ja-JP" sz="900" dirty="0">
                          <a:effectLst/>
                          <a:latin typeface="+mj-lt"/>
                        </a:rPr>
                        <a:t>I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L1CP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94070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-158.25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*8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TMBOC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(6,1,4/33)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kumimoji="1" lang="ja-JP" altLang="en-US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L1CP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607454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-161.0/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SLAS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L1S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84842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1227.6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(1), </a:t>
                      </a: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L2CM</a:t>
                      </a:r>
                      <a:endParaRPr lang="ja-JP" sz="90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6445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767250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73718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L5-I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-157.9/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-157.0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L5I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86095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L5-Q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-157.9</a:t>
                      </a: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/-157.0</a:t>
                      </a:r>
                      <a:endParaRPr kumimoji="1" lang="ja-JP" altLang="ja-JP" sz="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L5Q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1701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-157.0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*9</a:t>
                      </a: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Normal mode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L5SI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97857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 err="1">
                          <a:effectLst/>
                          <a:latin typeface="+mj-lt"/>
                        </a:rPr>
                        <a:t>Verif</a:t>
                      </a:r>
                      <a:r>
                        <a:rPr lang="en-US" altLang="ja-JP" sz="900" dirty="0">
                          <a:effectLst/>
                          <a:latin typeface="+mj-lt"/>
                        </a:rPr>
                        <a:t>.  mode</a:t>
                      </a:r>
                      <a:endParaRPr lang="ja-JP" sz="11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L5SIV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78366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mode</a:t>
                      </a:r>
                      <a:endParaRPr kumimoji="1" lang="ja-JP" altLang="ja-JP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L5SQ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606987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</a:t>
                      </a: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mode</a:t>
                      </a:r>
                      <a:endParaRPr kumimoji="1" lang="ja-JP" altLang="ja-JP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L5SQV</a:t>
                      </a:r>
                      <a:endParaRPr kumimoji="1" lang="ja-JP" altLang="ja-JP" sz="90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793788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1278.75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-155.7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(5), </a:t>
                      </a: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CLAS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L6D</a:t>
                      </a:r>
                      <a:endParaRPr lang="ja-JP" sz="90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78569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1048575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kumimoji="1" lang="ja-JP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1" lang="ja-JP" altLang="ja-JP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8306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L6E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6E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MADOCA-PPP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L6E</a:t>
                      </a:r>
                      <a:endParaRPr kumimoji="1" lang="ja-JP" altLang="ja-JP" sz="900" b="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234487"/>
                  </a:ext>
                </a:extLst>
              </a:tr>
              <a:tr h="0">
                <a:tc rowSpan="1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BeiDou</a:t>
                      </a:r>
                      <a:r>
                        <a:rPr kumimoji="1"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[13][14][15]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[16][17]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1561.098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B1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-163.0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BPSK(2)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B1I</a:t>
                      </a:r>
                      <a:endParaRPr lang="ja-JP" sz="90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4939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GEO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B1I</a:t>
                      </a:r>
                      <a:endParaRPr lang="ja-JP" sz="90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4093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B1Q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740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1575.42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-161.0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</a:t>
                      </a: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CNAV1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B1CD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1874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QMBOC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(6,1,4/33)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B1CP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383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B1A-D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BOC(14,2)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4209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B1A-P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282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-156.0/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</a:t>
                      </a: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B2AD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6330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B2AP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532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</a:t>
                      </a: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(2)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2046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B2I</a:t>
                      </a:r>
                      <a:endParaRPr lang="ja-JP" sz="900" b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250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GEO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982073"/>
                  </a:ext>
                </a:extLst>
              </a:tr>
            </a:tbl>
          </a:graphicData>
        </a:graphic>
      </p:graphicFrame>
      <p:sp>
        <p:nvSpPr>
          <p:cNvPr id="6" name="Text Box 52">
            <a:extLst>
              <a:ext uri="{FF2B5EF4-FFF2-40B4-BE49-F238E27FC236}">
                <a16:creationId xmlns:a16="http://schemas.microsoft.com/office/drawing/2014/main" id="{04BC7173-2641-403C-A5B5-A0831F6E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69" y="6417332"/>
            <a:ext cx="8183250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*5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AltBOC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*6  -164.0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*7 -167.2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*8 -162.4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*9 -162.6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(SVID=3), *10 Authorized signal 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CFE2B27-35C3-372A-DFEC-AE13EF9F6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92897"/>
              </p:ext>
            </p:extLst>
          </p:nvPr>
        </p:nvGraphicFramePr>
        <p:xfrm>
          <a:off x="431540" y="1268760"/>
          <a:ext cx="8316924" cy="480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Overlay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accent1"/>
                          </a:solidFill>
                        </a:rPr>
                        <a:t>Pocket SDR</a:t>
                      </a:r>
                    </a:p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accent1"/>
                          </a:solidFill>
                        </a:rPr>
                        <a:t>Signal ID</a:t>
                      </a:r>
                      <a:endParaRPr kumimoji="1" lang="ja-JP" altLang="en-US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8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8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9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b="1" dirty="0">
                <a:solidFill>
                  <a:schemeClr val="accent1"/>
                </a:solidFill>
              </a:rPr>
              <a:t>Pocket SDR Signal IDs </a:t>
            </a:r>
            <a:r>
              <a:rPr lang="en-US" altLang="ja-JP" sz="3200" dirty="0"/>
              <a:t>(3/3)</a:t>
            </a:r>
            <a:endParaRPr lang="ja-JP" altLang="en-US" sz="3200" dirty="0"/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4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981581"/>
              </p:ext>
            </p:extLst>
          </p:nvPr>
        </p:nvGraphicFramePr>
        <p:xfrm>
          <a:off x="431541" y="1772816"/>
          <a:ext cx="8316927" cy="3031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3297211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5132513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2044485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72">
                  <a:extLst>
                    <a:ext uri="{9D8B030D-6E8A-4147-A177-3AD203B41FA5}">
                      <a16:colId xmlns:a16="http://schemas.microsoft.com/office/drawing/2014/main" val="1767819899"/>
                    </a:ext>
                  </a:extLst>
                </a:gridCol>
              </a:tblGrid>
              <a:tr h="114187">
                <a:tc rowSpan="10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BeiDou</a:t>
                      </a:r>
                      <a:endParaRPr kumimoji="1" lang="en-US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(Cont.)</a:t>
                      </a:r>
                      <a:endParaRPr lang="en-US" sz="900" dirty="0"/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B2Q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0707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-162.0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B-CNAV3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BDS-3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B2BI</a:t>
                      </a:r>
                      <a:endParaRPr lang="ja-JP" sz="900" b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41619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B2b-PPP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BDS-3, GEO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B2BI</a:t>
                      </a:r>
                      <a:endParaRPr lang="ja-JP" sz="900" b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172862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B2b-Q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79262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1191.795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B2a+b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*11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8-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637809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1268.52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-163.0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B3I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2755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effectLst/>
                          <a:latin typeface="+mj-lt"/>
                        </a:rPr>
                        <a:t>GEO</a:t>
                      </a: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B3I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0866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B3Q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0039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B3A-D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effectLst/>
                          <a:latin typeface="+mj-lt"/>
                        </a:rPr>
                        <a:t>BDS-3</a:t>
                      </a: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935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B3A-P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569487"/>
                  </a:ext>
                </a:extLst>
              </a:tr>
              <a:tr h="114187">
                <a:tc rowSpan="8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NavIC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[18][19]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1575.42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L1-SPS-D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BCH,LDPC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NVS-01~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62978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L1-SPS-P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MBOC(6,1,4/33)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5814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NavIC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[18][19]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L5-SPS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I5S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491558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L5-RS-D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800" dirty="0">
                          <a:effectLst/>
                          <a:latin typeface="+mj-lt"/>
                        </a:rPr>
                        <a:t>*10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016612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L5-RS-P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kumimoji="1" lang="en-US" altLang="ja-JP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6708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2492.028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S-SPS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-162.3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ISS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4509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S-RS-D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endParaRPr kumimoji="1" lang="ja-JP" altLang="ja-JP" sz="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996163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S-RS-P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kumimoji="1" lang="en-US" altLang="ja-JP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489555"/>
                  </a:ext>
                </a:extLst>
              </a:tr>
              <a:tr h="114187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SBAS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1575.42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SBAS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PRN120-158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42471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 SBAS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PRN120-158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L5I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8007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L5Q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337757"/>
                  </a:ext>
                </a:extLst>
              </a:tr>
            </a:tbl>
          </a:graphicData>
        </a:graphic>
      </p:graphicFrame>
      <p:sp>
        <p:nvSpPr>
          <p:cNvPr id="5" name="Text Box 52">
            <a:extLst>
              <a:ext uri="{FF2B5EF4-FFF2-40B4-BE49-F238E27FC236}">
                <a16:creationId xmlns:a16="http://schemas.microsoft.com/office/drawing/2014/main" id="{89879BE5-6793-482F-9ED0-C968FE436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013176"/>
            <a:ext cx="8532948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0" rIns="72000" bIns="36000">
            <a:spAutoFit/>
          </a:bodyPr>
          <a:lstStyle/>
          <a:p>
            <a:pPr>
              <a:defRPr/>
            </a:pPr>
            <a:r>
              <a:rPr lang="en-US" altLang="ja-JP" sz="800" dirty="0">
                <a:latin typeface="+mj-lt"/>
                <a:ea typeface="ＭＳ 明朝" pitchFamily="17" charset="-128"/>
              </a:rPr>
              <a:t>[1] IS-GPS-200K,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GPS space segment/navigation user interfaces - interface specification, 2019, [2] IS-GPS-800F,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GPS space segment/user segment L1C interface - interface specification, 2019, [3] IS-GPS-705A,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GPS space segment/user segment L5 interface - interface specification, 2010, [4] GLONASS interface control document - navigation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radiosignal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in bands L1, L2, version 5.1, 2008, [5] GLONASS interface control document - code division multiple access open service navigation signal in L1 frequency band, edition 1.0, 2016, [6] GLONASS interface control document - code division multiple access open service navigation signal in L2 frequency band, edition 1.0, 2016, [7] GLONASS interface control document - code division multiple access open service navigation signal in L3 frequency band, edition 1.0, 2016, [8] European GNSS (Galileo) open service signal-in-space interface control document (OS SIS ICD), Issue 1, Revision 3, 2016, [9] Quasi-Zenith satellite system interface specification - satellite positioning, navigation and timing service (IS-QZSS-PNT-003), 2018, [10] Quasi-zenith satellite system interface specification - sub-meter level augmentation service (IS-QZSS-L1S-003), 2018,  [11] Quasi-zenith satellite system interface specification - centimeter level augmentation service (IS-QZSS-L6-003), 2018,  [12] Quasi-zenith satellite system interface specification - positioning technology verification service (IS-QZSS-TV-004), 2023, [13]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BeiDou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navigation satellite system signal in space interface control document - open service signal B1I, version 3, 2019, [14] BeiDou navigation satellite system signal in space interface control document - open service signal B1C, version 1.0, 2017, [15] BeiDou navigation satellite system signal in space interface control document - open service signal B2a, version 1.0, 2017, [16] BeiDou navigation satellite system signal in space interface control document - open service signal B3I, version 1.0, 2018, [17]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BeiDou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navigation satellite system signal in space interface control document - Precise Point Positioning service signal PPP-B2b, version 1.0, 2020, [18] Indian Regional Navigation Satellite System, Signal in space ICD for standard positioning service version 1.1, 2017, [19] NAVIC signal in space ICD for standard positioning service in L1 frequency version 1.0, 2023</a:t>
            </a:r>
          </a:p>
        </p:txBody>
      </p:sp>
      <p:sp>
        <p:nvSpPr>
          <p:cNvPr id="6" name="Text Box 52">
            <a:extLst>
              <a:ext uri="{FF2B5EF4-FFF2-40B4-BE49-F238E27FC236}">
                <a16:creationId xmlns:a16="http://schemas.microsoft.com/office/drawing/2014/main" id="{1A702A17-9656-4C1A-B8B5-1E4F22EAF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8" y="4833156"/>
            <a:ext cx="8291265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*10 Authorized signal, *11 ACE-BOC, *12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Interplex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Modulation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2889D20-9C41-833B-61C3-AEB55D8C9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80517"/>
              </p:ext>
            </p:extLst>
          </p:nvPr>
        </p:nvGraphicFramePr>
        <p:xfrm>
          <a:off x="431540" y="1268760"/>
          <a:ext cx="8316924" cy="480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Overlay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accent1"/>
                          </a:solidFill>
                        </a:rPr>
                        <a:t>Pocket SDR</a:t>
                      </a:r>
                    </a:p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accent1"/>
                          </a:solidFill>
                        </a:rPr>
                        <a:t>Signal ID</a:t>
                      </a:r>
                      <a:endParaRPr kumimoji="1" lang="ja-JP" altLang="en-US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8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8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22579</TotalTime>
  <Words>2416</Words>
  <Application>Microsoft Office PowerPoint</Application>
  <PresentationFormat>画面に合わせる (4:3)</PresentationFormat>
  <Paragraphs>1298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テーマ</vt:lpstr>
      <vt:lpstr>PowerPoint プレゼンテーション</vt:lpstr>
      <vt:lpstr>Pocket SDR Signal IDs (1/3)</vt:lpstr>
      <vt:lpstr>Pocket SDR Signal IDs (2/3)</vt:lpstr>
      <vt:lpstr>Pocket SDR Signal IDs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</dc:title>
  <dc:creator>ttaka</dc:creator>
  <cp:lastModifiedBy>Tomoji Takasu</cp:lastModifiedBy>
  <cp:revision>686</cp:revision>
  <cp:lastPrinted>2014-07-26T08:18:22Z</cp:lastPrinted>
  <dcterms:created xsi:type="dcterms:W3CDTF">2009-07-28T07:48:45Z</dcterms:created>
  <dcterms:modified xsi:type="dcterms:W3CDTF">2024-01-04T04:47:23Z</dcterms:modified>
</cp:coreProperties>
</file>