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</p:sldIdLst>
  <p:sldSz cx="18288000" cy="10287000"/>
  <p:notesSz cx="18288000" cy="10287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CB2B7-D59B-994D-9916-CBC499CF03FE}" v="29" dt="2023-05-12T14:47:38.8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09"/>
  </p:normalViewPr>
  <p:slideViewPr>
    <p:cSldViewPr snapToGrid="0">
      <p:cViewPr varScale="1">
        <p:scale>
          <a:sx n="74" d="100"/>
          <a:sy n="74" d="100"/>
        </p:scale>
        <p:origin x="704" y="1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a Ruijpers" userId="51bdfee1-fd0d-48a2-9221-d7e6d0c7849e" providerId="ADAL" clId="{760CB2B7-D59B-994D-9916-CBC499CF03FE}"/>
    <pc:docChg chg="undo custSel modSld">
      <pc:chgData name="Nora Ruijpers" userId="51bdfee1-fd0d-48a2-9221-d7e6d0c7849e" providerId="ADAL" clId="{760CB2B7-D59B-994D-9916-CBC499CF03FE}" dt="2023-05-12T14:47:56.446" v="260" actId="1076"/>
      <pc:docMkLst>
        <pc:docMk/>
      </pc:docMkLst>
      <pc:sldChg chg="addSp delSp modSp mod">
        <pc:chgData name="Nora Ruijpers" userId="51bdfee1-fd0d-48a2-9221-d7e6d0c7849e" providerId="ADAL" clId="{760CB2B7-D59B-994D-9916-CBC499CF03FE}" dt="2023-05-12T11:52:32.637" v="2"/>
        <pc:sldMkLst>
          <pc:docMk/>
          <pc:sldMk cId="0" sldId="256"/>
        </pc:sldMkLst>
        <pc:spChg chg="add del mod">
          <ac:chgData name="Nora Ruijpers" userId="51bdfee1-fd0d-48a2-9221-d7e6d0c7849e" providerId="ADAL" clId="{760CB2B7-D59B-994D-9916-CBC499CF03FE}" dt="2023-05-12T11:52:32.637" v="2"/>
          <ac:spMkLst>
            <pc:docMk/>
            <pc:sldMk cId="0" sldId="256"/>
            <ac:spMk id="4" creationId="{3A3A176C-A4AA-F0C9-0188-0274C6E31490}"/>
          </ac:spMkLst>
        </pc:spChg>
      </pc:sldChg>
      <pc:sldChg chg="modSp mod">
        <pc:chgData name="Nora Ruijpers" userId="51bdfee1-fd0d-48a2-9221-d7e6d0c7849e" providerId="ADAL" clId="{760CB2B7-D59B-994D-9916-CBC499CF03FE}" dt="2023-05-12T12:11:32.179" v="181" actId="1076"/>
        <pc:sldMkLst>
          <pc:docMk/>
          <pc:sldMk cId="0" sldId="258"/>
        </pc:sldMkLst>
        <pc:spChg chg="mod">
          <ac:chgData name="Nora Ruijpers" userId="51bdfee1-fd0d-48a2-9221-d7e6d0c7849e" providerId="ADAL" clId="{760CB2B7-D59B-994D-9916-CBC499CF03FE}" dt="2023-05-12T11:53:40.747" v="129" actId="20577"/>
          <ac:spMkLst>
            <pc:docMk/>
            <pc:sldMk cId="0" sldId="258"/>
            <ac:spMk id="8" creationId="{00000000-0000-0000-0000-000000000000}"/>
          </ac:spMkLst>
        </pc:spChg>
        <pc:spChg chg="mod">
          <ac:chgData name="Nora Ruijpers" userId="51bdfee1-fd0d-48a2-9221-d7e6d0c7849e" providerId="ADAL" clId="{760CB2B7-D59B-994D-9916-CBC499CF03FE}" dt="2023-05-12T12:11:23.358" v="169" actId="403"/>
          <ac:spMkLst>
            <pc:docMk/>
            <pc:sldMk cId="0" sldId="258"/>
            <ac:spMk id="14" creationId="{00000000-0000-0000-0000-000000000000}"/>
          </ac:spMkLst>
        </pc:spChg>
        <pc:spChg chg="mod">
          <ac:chgData name="Nora Ruijpers" userId="51bdfee1-fd0d-48a2-9221-d7e6d0c7849e" providerId="ADAL" clId="{760CB2B7-D59B-994D-9916-CBC499CF03FE}" dt="2023-05-12T12:11:25.810" v="173" actId="403"/>
          <ac:spMkLst>
            <pc:docMk/>
            <pc:sldMk cId="0" sldId="258"/>
            <ac:spMk id="15" creationId="{00000000-0000-0000-0000-000000000000}"/>
          </ac:spMkLst>
        </pc:spChg>
        <pc:spChg chg="mod">
          <ac:chgData name="Nora Ruijpers" userId="51bdfee1-fd0d-48a2-9221-d7e6d0c7849e" providerId="ADAL" clId="{760CB2B7-D59B-994D-9916-CBC499CF03FE}" dt="2023-05-12T12:11:29.844" v="179" actId="403"/>
          <ac:spMkLst>
            <pc:docMk/>
            <pc:sldMk cId="0" sldId="258"/>
            <ac:spMk id="16" creationId="{00000000-0000-0000-0000-000000000000}"/>
          </ac:spMkLst>
        </pc:spChg>
        <pc:grpChg chg="mod">
          <ac:chgData name="Nora Ruijpers" userId="51bdfee1-fd0d-48a2-9221-d7e6d0c7849e" providerId="ADAL" clId="{760CB2B7-D59B-994D-9916-CBC499CF03FE}" dt="2023-05-12T12:11:32.179" v="181" actId="1076"/>
          <ac:grpSpMkLst>
            <pc:docMk/>
            <pc:sldMk cId="0" sldId="258"/>
            <ac:grpSpMk id="2" creationId="{00000000-0000-0000-0000-000000000000}"/>
          </ac:grpSpMkLst>
        </pc:grpChg>
      </pc:sldChg>
      <pc:sldChg chg="addSp delSp modSp mod">
        <pc:chgData name="Nora Ruijpers" userId="51bdfee1-fd0d-48a2-9221-d7e6d0c7849e" providerId="ADAL" clId="{760CB2B7-D59B-994D-9916-CBC499CF03FE}" dt="2023-05-12T12:10:09.400" v="149" actId="1076"/>
        <pc:sldMkLst>
          <pc:docMk/>
          <pc:sldMk cId="0" sldId="259"/>
        </pc:sldMkLst>
        <pc:spChg chg="del">
          <ac:chgData name="Nora Ruijpers" userId="51bdfee1-fd0d-48a2-9221-d7e6d0c7849e" providerId="ADAL" clId="{760CB2B7-D59B-994D-9916-CBC499CF03FE}" dt="2023-05-12T12:09:16.919" v="134" actId="478"/>
          <ac:spMkLst>
            <pc:docMk/>
            <pc:sldMk cId="0" sldId="259"/>
            <ac:spMk id="6" creationId="{00000000-0000-0000-0000-000000000000}"/>
          </ac:spMkLst>
        </pc:spChg>
        <pc:grpChg chg="mod">
          <ac:chgData name="Nora Ruijpers" userId="51bdfee1-fd0d-48a2-9221-d7e6d0c7849e" providerId="ADAL" clId="{760CB2B7-D59B-994D-9916-CBC499CF03FE}" dt="2023-05-12T12:09:14.028" v="133" actId="1076"/>
          <ac:grpSpMkLst>
            <pc:docMk/>
            <pc:sldMk cId="0" sldId="259"/>
            <ac:grpSpMk id="3" creationId="{00000000-0000-0000-0000-000000000000}"/>
          </ac:grpSpMkLst>
        </pc:grpChg>
        <pc:picChg chg="add mod">
          <ac:chgData name="Nora Ruijpers" userId="51bdfee1-fd0d-48a2-9221-d7e6d0c7849e" providerId="ADAL" clId="{760CB2B7-D59B-994D-9916-CBC499CF03FE}" dt="2023-05-12T12:10:09.400" v="149" actId="1076"/>
          <ac:picMkLst>
            <pc:docMk/>
            <pc:sldMk cId="0" sldId="259"/>
            <ac:picMk id="1026" creationId="{EA669D74-522D-E042-8E9C-291FAD2D11EB}"/>
          </ac:picMkLst>
        </pc:picChg>
      </pc:sldChg>
      <pc:sldChg chg="addSp delSp modSp mod">
        <pc:chgData name="Nora Ruijpers" userId="51bdfee1-fd0d-48a2-9221-d7e6d0c7849e" providerId="ADAL" clId="{760CB2B7-D59B-994D-9916-CBC499CF03FE}" dt="2023-05-12T14:47:56.446" v="260" actId="1076"/>
        <pc:sldMkLst>
          <pc:docMk/>
          <pc:sldMk cId="0" sldId="260"/>
        </pc:sldMkLst>
        <pc:spChg chg="del">
          <ac:chgData name="Nora Ruijpers" userId="51bdfee1-fd0d-48a2-9221-d7e6d0c7849e" providerId="ADAL" clId="{760CB2B7-D59B-994D-9916-CBC499CF03FE}" dt="2023-05-12T12:09:40.078" v="140" actId="478"/>
          <ac:spMkLst>
            <pc:docMk/>
            <pc:sldMk cId="0" sldId="260"/>
            <ac:spMk id="6" creationId="{00000000-0000-0000-0000-000000000000}"/>
          </ac:spMkLst>
        </pc:spChg>
        <pc:picChg chg="add mod">
          <ac:chgData name="Nora Ruijpers" userId="51bdfee1-fd0d-48a2-9221-d7e6d0c7849e" providerId="ADAL" clId="{760CB2B7-D59B-994D-9916-CBC499CF03FE}" dt="2023-05-12T14:47:56.446" v="260" actId="1076"/>
          <ac:picMkLst>
            <pc:docMk/>
            <pc:sldMk cId="0" sldId="260"/>
            <ac:picMk id="9" creationId="{4E5F7F38-CEA3-2D85-1973-C40E7FEBBFA2}"/>
          </ac:picMkLst>
        </pc:picChg>
        <pc:picChg chg="add del mod">
          <ac:chgData name="Nora Ruijpers" userId="51bdfee1-fd0d-48a2-9221-d7e6d0c7849e" providerId="ADAL" clId="{760CB2B7-D59B-994D-9916-CBC499CF03FE}" dt="2023-05-12T14:47:32.086" v="251" actId="478"/>
          <ac:picMkLst>
            <pc:docMk/>
            <pc:sldMk cId="0" sldId="260"/>
            <ac:picMk id="2050" creationId="{D8B1F7CA-5A90-9FAF-FE79-72F6760DA7EE}"/>
          </ac:picMkLst>
        </pc:picChg>
      </pc:sldChg>
      <pc:sldChg chg="modSp mod">
        <pc:chgData name="Nora Ruijpers" userId="51bdfee1-fd0d-48a2-9221-d7e6d0c7849e" providerId="ADAL" clId="{760CB2B7-D59B-994D-9916-CBC499CF03FE}" dt="2023-05-12T14:06:51.015" v="250" actId="20577"/>
        <pc:sldMkLst>
          <pc:docMk/>
          <pc:sldMk cId="0" sldId="261"/>
        </pc:sldMkLst>
        <pc:spChg chg="mod">
          <ac:chgData name="Nora Ruijpers" userId="51bdfee1-fd0d-48a2-9221-d7e6d0c7849e" providerId="ADAL" clId="{760CB2B7-D59B-994D-9916-CBC499CF03FE}" dt="2023-05-12T14:06:51.015" v="250" actId="20577"/>
          <ac:spMkLst>
            <pc:docMk/>
            <pc:sldMk cId="0" sldId="261"/>
            <ac:spMk id="19" creationId="{00000000-0000-0000-0000-000000000000}"/>
          </ac:spMkLst>
        </pc:spChg>
      </pc:sldChg>
      <pc:sldChg chg="addSp delSp modSp mod">
        <pc:chgData name="Nora Ruijpers" userId="51bdfee1-fd0d-48a2-9221-d7e6d0c7849e" providerId="ADAL" clId="{760CB2B7-D59B-994D-9916-CBC499CF03FE}" dt="2023-05-12T13:58:04.812" v="201" actId="1076"/>
        <pc:sldMkLst>
          <pc:docMk/>
          <pc:sldMk cId="0" sldId="262"/>
        </pc:sldMkLst>
        <pc:spChg chg="del">
          <ac:chgData name="Nora Ruijpers" userId="51bdfee1-fd0d-48a2-9221-d7e6d0c7849e" providerId="ADAL" clId="{760CB2B7-D59B-994D-9916-CBC499CF03FE}" dt="2023-05-12T13:57:23.709" v="192" actId="478"/>
          <ac:spMkLst>
            <pc:docMk/>
            <pc:sldMk cId="0" sldId="262"/>
            <ac:spMk id="6" creationId="{00000000-0000-0000-0000-000000000000}"/>
          </ac:spMkLst>
        </pc:spChg>
        <pc:spChg chg="add del">
          <ac:chgData name="Nora Ruijpers" userId="51bdfee1-fd0d-48a2-9221-d7e6d0c7849e" providerId="ADAL" clId="{760CB2B7-D59B-994D-9916-CBC499CF03FE}" dt="2023-05-12T13:57:25.660" v="194" actId="478"/>
          <ac:spMkLst>
            <pc:docMk/>
            <pc:sldMk cId="0" sldId="262"/>
            <ac:spMk id="8" creationId="{167DC44E-0AFC-9257-C571-D2CBABA6E976}"/>
          </ac:spMkLst>
        </pc:spChg>
        <pc:grpChg chg="mod">
          <ac:chgData name="Nora Ruijpers" userId="51bdfee1-fd0d-48a2-9221-d7e6d0c7849e" providerId="ADAL" clId="{760CB2B7-D59B-994D-9916-CBC499CF03FE}" dt="2023-05-12T13:57:22.023" v="191" actId="1076"/>
          <ac:grpSpMkLst>
            <pc:docMk/>
            <pc:sldMk cId="0" sldId="262"/>
            <ac:grpSpMk id="3" creationId="{00000000-0000-0000-0000-000000000000}"/>
          </ac:grpSpMkLst>
        </pc:grpChg>
        <pc:picChg chg="add mod">
          <ac:chgData name="Nora Ruijpers" userId="51bdfee1-fd0d-48a2-9221-d7e6d0c7849e" providerId="ADAL" clId="{760CB2B7-D59B-994D-9916-CBC499CF03FE}" dt="2023-05-12T13:58:04.812" v="201" actId="1076"/>
          <ac:picMkLst>
            <pc:docMk/>
            <pc:sldMk cId="0" sldId="262"/>
            <ac:picMk id="10" creationId="{1D18AFFC-980E-F698-49CF-2C993E6D99F0}"/>
          </ac:picMkLst>
        </pc:picChg>
      </pc:sldChg>
      <pc:sldChg chg="addSp delSp modSp mod">
        <pc:chgData name="Nora Ruijpers" userId="51bdfee1-fd0d-48a2-9221-d7e6d0c7849e" providerId="ADAL" clId="{760CB2B7-D59B-994D-9916-CBC499CF03FE}" dt="2023-05-12T12:19:16.952" v="189" actId="1076"/>
        <pc:sldMkLst>
          <pc:docMk/>
          <pc:sldMk cId="0" sldId="264"/>
        </pc:sldMkLst>
        <pc:spChg chg="del">
          <ac:chgData name="Nora Ruijpers" userId="51bdfee1-fd0d-48a2-9221-d7e6d0c7849e" providerId="ADAL" clId="{760CB2B7-D59B-994D-9916-CBC499CF03FE}" dt="2023-05-12T12:19:07.311" v="184" actId="478"/>
          <ac:spMkLst>
            <pc:docMk/>
            <pc:sldMk cId="0" sldId="264"/>
            <ac:spMk id="6" creationId="{00000000-0000-0000-0000-000000000000}"/>
          </ac:spMkLst>
        </pc:spChg>
        <pc:grpChg chg="mod">
          <ac:chgData name="Nora Ruijpers" userId="51bdfee1-fd0d-48a2-9221-d7e6d0c7849e" providerId="ADAL" clId="{760CB2B7-D59B-994D-9916-CBC499CF03FE}" dt="2023-05-12T12:11:54.663" v="183" actId="1076"/>
          <ac:grpSpMkLst>
            <pc:docMk/>
            <pc:sldMk cId="0" sldId="264"/>
            <ac:grpSpMk id="3" creationId="{00000000-0000-0000-0000-000000000000}"/>
          </ac:grpSpMkLst>
        </pc:grpChg>
        <pc:picChg chg="add mod">
          <ac:chgData name="Nora Ruijpers" userId="51bdfee1-fd0d-48a2-9221-d7e6d0c7849e" providerId="ADAL" clId="{760CB2B7-D59B-994D-9916-CBC499CF03FE}" dt="2023-05-12T12:19:16.952" v="189" actId="1076"/>
          <ac:picMkLst>
            <pc:docMk/>
            <pc:sldMk cId="0" sldId="264"/>
            <ac:picMk id="3074" creationId="{3484D7AD-DD53-333A-2A25-75C2BFDA62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8408" y="442462"/>
            <a:ext cx="15611183" cy="573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253F6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253F6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253F6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43664" y="0"/>
            <a:ext cx="14144335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1397615" cy="10287000"/>
          </a:xfrm>
          <a:custGeom>
            <a:avLst/>
            <a:gdLst/>
            <a:ahLst/>
            <a:cxnLst/>
            <a:rect l="l" t="t" r="r" b="b"/>
            <a:pathLst>
              <a:path w="11397615" h="10287000">
                <a:moveTo>
                  <a:pt x="6190161" y="0"/>
                </a:moveTo>
                <a:lnTo>
                  <a:pt x="11397239" y="10213739"/>
                </a:lnTo>
                <a:lnTo>
                  <a:pt x="11253537" y="10287000"/>
                </a:lnTo>
                <a:lnTo>
                  <a:pt x="0" y="10287000"/>
                </a:lnTo>
                <a:lnTo>
                  <a:pt x="0" y="0"/>
                </a:lnTo>
                <a:lnTo>
                  <a:pt x="6190161" y="0"/>
                </a:lnTo>
                <a:close/>
              </a:path>
            </a:pathLst>
          </a:custGeom>
          <a:solidFill>
            <a:srgbClr val="2034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0157460" cy="10287000"/>
          </a:xfrm>
          <a:custGeom>
            <a:avLst/>
            <a:gdLst/>
            <a:ahLst/>
            <a:cxnLst/>
            <a:rect l="l" t="t" r="r" b="b"/>
            <a:pathLst>
              <a:path w="10157460" h="10287000">
                <a:moveTo>
                  <a:pt x="4925891" y="0"/>
                </a:moveTo>
                <a:lnTo>
                  <a:pt x="10157249" y="10261362"/>
                </a:lnTo>
                <a:lnTo>
                  <a:pt x="10106960" y="10287000"/>
                </a:lnTo>
                <a:lnTo>
                  <a:pt x="0" y="10287000"/>
                </a:lnTo>
                <a:lnTo>
                  <a:pt x="0" y="0"/>
                </a:lnTo>
                <a:lnTo>
                  <a:pt x="4925891" y="0"/>
                </a:lnTo>
                <a:close/>
              </a:path>
            </a:pathLst>
          </a:custGeom>
          <a:solidFill>
            <a:srgbClr val="253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40041" y="1028699"/>
            <a:ext cx="16206469" cy="8223884"/>
          </a:xfrm>
          <a:custGeom>
            <a:avLst/>
            <a:gdLst/>
            <a:ahLst/>
            <a:cxnLst/>
            <a:rect l="l" t="t" r="r" b="b"/>
            <a:pathLst>
              <a:path w="16206469" h="8223884">
                <a:moveTo>
                  <a:pt x="294703" y="147662"/>
                </a:moveTo>
                <a:lnTo>
                  <a:pt x="287185" y="101041"/>
                </a:lnTo>
                <a:lnTo>
                  <a:pt x="266242" y="60515"/>
                </a:lnTo>
                <a:lnTo>
                  <a:pt x="260451" y="54711"/>
                </a:lnTo>
                <a:lnTo>
                  <a:pt x="240106" y="34328"/>
                </a:lnTo>
                <a:lnTo>
                  <a:pt x="240106" y="147662"/>
                </a:lnTo>
                <a:lnTo>
                  <a:pt x="232803" y="183807"/>
                </a:lnTo>
                <a:lnTo>
                  <a:pt x="212915" y="213347"/>
                </a:lnTo>
                <a:lnTo>
                  <a:pt x="183426" y="233286"/>
                </a:lnTo>
                <a:lnTo>
                  <a:pt x="147358" y="240601"/>
                </a:lnTo>
                <a:lnTo>
                  <a:pt x="111290" y="233286"/>
                </a:lnTo>
                <a:lnTo>
                  <a:pt x="81800" y="213347"/>
                </a:lnTo>
                <a:lnTo>
                  <a:pt x="61899" y="183807"/>
                </a:lnTo>
                <a:lnTo>
                  <a:pt x="54597" y="147662"/>
                </a:lnTo>
                <a:lnTo>
                  <a:pt x="61899" y="111518"/>
                </a:lnTo>
                <a:lnTo>
                  <a:pt x="81800" y="81965"/>
                </a:lnTo>
                <a:lnTo>
                  <a:pt x="111290" y="62026"/>
                </a:lnTo>
                <a:lnTo>
                  <a:pt x="147358" y="54711"/>
                </a:lnTo>
                <a:lnTo>
                  <a:pt x="183426" y="62026"/>
                </a:lnTo>
                <a:lnTo>
                  <a:pt x="212915" y="81965"/>
                </a:lnTo>
                <a:lnTo>
                  <a:pt x="232803" y="111518"/>
                </a:lnTo>
                <a:lnTo>
                  <a:pt x="240106" y="147662"/>
                </a:lnTo>
                <a:lnTo>
                  <a:pt x="240106" y="34328"/>
                </a:lnTo>
                <a:lnTo>
                  <a:pt x="234327" y="28536"/>
                </a:lnTo>
                <a:lnTo>
                  <a:pt x="193878" y="7543"/>
                </a:lnTo>
                <a:lnTo>
                  <a:pt x="147358" y="0"/>
                </a:lnTo>
                <a:lnTo>
                  <a:pt x="100825" y="7543"/>
                </a:lnTo>
                <a:lnTo>
                  <a:pt x="60388" y="28536"/>
                </a:lnTo>
                <a:lnTo>
                  <a:pt x="28473" y="60515"/>
                </a:lnTo>
                <a:lnTo>
                  <a:pt x="7531" y="101041"/>
                </a:lnTo>
                <a:lnTo>
                  <a:pt x="0" y="147662"/>
                </a:lnTo>
                <a:lnTo>
                  <a:pt x="7531" y="194271"/>
                </a:lnTo>
                <a:lnTo>
                  <a:pt x="28473" y="234797"/>
                </a:lnTo>
                <a:lnTo>
                  <a:pt x="60388" y="266776"/>
                </a:lnTo>
                <a:lnTo>
                  <a:pt x="100825" y="287769"/>
                </a:lnTo>
                <a:lnTo>
                  <a:pt x="147358" y="295300"/>
                </a:lnTo>
                <a:lnTo>
                  <a:pt x="193878" y="287769"/>
                </a:lnTo>
                <a:lnTo>
                  <a:pt x="234327" y="266776"/>
                </a:lnTo>
                <a:lnTo>
                  <a:pt x="260451" y="240601"/>
                </a:lnTo>
                <a:lnTo>
                  <a:pt x="266242" y="234797"/>
                </a:lnTo>
                <a:lnTo>
                  <a:pt x="287185" y="194271"/>
                </a:lnTo>
                <a:lnTo>
                  <a:pt x="294703" y="147662"/>
                </a:lnTo>
                <a:close/>
              </a:path>
              <a:path w="16206469" h="8223884">
                <a:moveTo>
                  <a:pt x="782599" y="147662"/>
                </a:moveTo>
                <a:lnTo>
                  <a:pt x="775068" y="101041"/>
                </a:lnTo>
                <a:lnTo>
                  <a:pt x="754126" y="60515"/>
                </a:lnTo>
                <a:lnTo>
                  <a:pt x="748334" y="54711"/>
                </a:lnTo>
                <a:lnTo>
                  <a:pt x="728002" y="34340"/>
                </a:lnTo>
                <a:lnTo>
                  <a:pt x="728002" y="147662"/>
                </a:lnTo>
                <a:lnTo>
                  <a:pt x="720699" y="183807"/>
                </a:lnTo>
                <a:lnTo>
                  <a:pt x="700798" y="213347"/>
                </a:lnTo>
                <a:lnTo>
                  <a:pt x="671309" y="233286"/>
                </a:lnTo>
                <a:lnTo>
                  <a:pt x="635241" y="240601"/>
                </a:lnTo>
                <a:lnTo>
                  <a:pt x="599173" y="233286"/>
                </a:lnTo>
                <a:lnTo>
                  <a:pt x="569683" y="213347"/>
                </a:lnTo>
                <a:lnTo>
                  <a:pt x="549783" y="183807"/>
                </a:lnTo>
                <a:lnTo>
                  <a:pt x="542480" y="147662"/>
                </a:lnTo>
                <a:lnTo>
                  <a:pt x="549783" y="111518"/>
                </a:lnTo>
                <a:lnTo>
                  <a:pt x="569683" y="81965"/>
                </a:lnTo>
                <a:lnTo>
                  <a:pt x="599173" y="62026"/>
                </a:lnTo>
                <a:lnTo>
                  <a:pt x="635241" y="54711"/>
                </a:lnTo>
                <a:lnTo>
                  <a:pt x="671309" y="62026"/>
                </a:lnTo>
                <a:lnTo>
                  <a:pt x="700798" y="81965"/>
                </a:lnTo>
                <a:lnTo>
                  <a:pt x="720699" y="111518"/>
                </a:lnTo>
                <a:lnTo>
                  <a:pt x="728002" y="147662"/>
                </a:lnTo>
                <a:lnTo>
                  <a:pt x="728002" y="34340"/>
                </a:lnTo>
                <a:lnTo>
                  <a:pt x="722210" y="28536"/>
                </a:lnTo>
                <a:lnTo>
                  <a:pt x="681761" y="7543"/>
                </a:lnTo>
                <a:lnTo>
                  <a:pt x="635241" y="0"/>
                </a:lnTo>
                <a:lnTo>
                  <a:pt x="588721" y="7543"/>
                </a:lnTo>
                <a:lnTo>
                  <a:pt x="548271" y="28536"/>
                </a:lnTo>
                <a:lnTo>
                  <a:pt x="516356" y="60515"/>
                </a:lnTo>
                <a:lnTo>
                  <a:pt x="495414" y="101041"/>
                </a:lnTo>
                <a:lnTo>
                  <a:pt x="487883" y="147662"/>
                </a:lnTo>
                <a:lnTo>
                  <a:pt x="495414" y="194271"/>
                </a:lnTo>
                <a:lnTo>
                  <a:pt x="516356" y="234797"/>
                </a:lnTo>
                <a:lnTo>
                  <a:pt x="548271" y="266776"/>
                </a:lnTo>
                <a:lnTo>
                  <a:pt x="588721" y="287769"/>
                </a:lnTo>
                <a:lnTo>
                  <a:pt x="635241" y="295300"/>
                </a:lnTo>
                <a:lnTo>
                  <a:pt x="681761" y="287769"/>
                </a:lnTo>
                <a:lnTo>
                  <a:pt x="722210" y="266776"/>
                </a:lnTo>
                <a:lnTo>
                  <a:pt x="748334" y="240601"/>
                </a:lnTo>
                <a:lnTo>
                  <a:pt x="754126" y="234797"/>
                </a:lnTo>
                <a:lnTo>
                  <a:pt x="775068" y="194271"/>
                </a:lnTo>
                <a:lnTo>
                  <a:pt x="782599" y="147662"/>
                </a:lnTo>
                <a:close/>
              </a:path>
              <a:path w="16206469" h="8223884">
                <a:moveTo>
                  <a:pt x="1270482" y="147662"/>
                </a:moveTo>
                <a:lnTo>
                  <a:pt x="1262951" y="101041"/>
                </a:lnTo>
                <a:lnTo>
                  <a:pt x="1242009" y="60515"/>
                </a:lnTo>
                <a:lnTo>
                  <a:pt x="1236218" y="54711"/>
                </a:lnTo>
                <a:lnTo>
                  <a:pt x="1215885" y="34340"/>
                </a:lnTo>
                <a:lnTo>
                  <a:pt x="1215885" y="147662"/>
                </a:lnTo>
                <a:lnTo>
                  <a:pt x="1208582" y="183807"/>
                </a:lnTo>
                <a:lnTo>
                  <a:pt x="1188681" y="213347"/>
                </a:lnTo>
                <a:lnTo>
                  <a:pt x="1159192" y="233286"/>
                </a:lnTo>
                <a:lnTo>
                  <a:pt x="1123124" y="240601"/>
                </a:lnTo>
                <a:lnTo>
                  <a:pt x="1087056" y="233286"/>
                </a:lnTo>
                <a:lnTo>
                  <a:pt x="1057567" y="213347"/>
                </a:lnTo>
                <a:lnTo>
                  <a:pt x="1037678" y="183807"/>
                </a:lnTo>
                <a:lnTo>
                  <a:pt x="1030376" y="147662"/>
                </a:lnTo>
                <a:lnTo>
                  <a:pt x="1037678" y="111518"/>
                </a:lnTo>
                <a:lnTo>
                  <a:pt x="1057567" y="81965"/>
                </a:lnTo>
                <a:lnTo>
                  <a:pt x="1087056" y="62026"/>
                </a:lnTo>
                <a:lnTo>
                  <a:pt x="1123124" y="54711"/>
                </a:lnTo>
                <a:lnTo>
                  <a:pt x="1159192" y="62026"/>
                </a:lnTo>
                <a:lnTo>
                  <a:pt x="1188681" y="81965"/>
                </a:lnTo>
                <a:lnTo>
                  <a:pt x="1208582" y="111518"/>
                </a:lnTo>
                <a:lnTo>
                  <a:pt x="1215885" y="147662"/>
                </a:lnTo>
                <a:lnTo>
                  <a:pt x="1215885" y="34340"/>
                </a:lnTo>
                <a:lnTo>
                  <a:pt x="1210094" y="28536"/>
                </a:lnTo>
                <a:lnTo>
                  <a:pt x="1169657" y="7543"/>
                </a:lnTo>
                <a:lnTo>
                  <a:pt x="1123124" y="0"/>
                </a:lnTo>
                <a:lnTo>
                  <a:pt x="1076604" y="7543"/>
                </a:lnTo>
                <a:lnTo>
                  <a:pt x="1036154" y="28536"/>
                </a:lnTo>
                <a:lnTo>
                  <a:pt x="1004239" y="60515"/>
                </a:lnTo>
                <a:lnTo>
                  <a:pt x="983297" y="101041"/>
                </a:lnTo>
                <a:lnTo>
                  <a:pt x="975779" y="147662"/>
                </a:lnTo>
                <a:lnTo>
                  <a:pt x="983297" y="194271"/>
                </a:lnTo>
                <a:lnTo>
                  <a:pt x="1004239" y="234797"/>
                </a:lnTo>
                <a:lnTo>
                  <a:pt x="1036154" y="266776"/>
                </a:lnTo>
                <a:lnTo>
                  <a:pt x="1076604" y="287769"/>
                </a:lnTo>
                <a:lnTo>
                  <a:pt x="1123124" y="295300"/>
                </a:lnTo>
                <a:lnTo>
                  <a:pt x="1169657" y="287769"/>
                </a:lnTo>
                <a:lnTo>
                  <a:pt x="1210094" y="266776"/>
                </a:lnTo>
                <a:lnTo>
                  <a:pt x="1236218" y="240601"/>
                </a:lnTo>
                <a:lnTo>
                  <a:pt x="1242009" y="234797"/>
                </a:lnTo>
                <a:lnTo>
                  <a:pt x="1262951" y="194271"/>
                </a:lnTo>
                <a:lnTo>
                  <a:pt x="1270482" y="147662"/>
                </a:lnTo>
                <a:close/>
              </a:path>
              <a:path w="16206469" h="8223884">
                <a:moveTo>
                  <a:pt x="1758365" y="147662"/>
                </a:moveTo>
                <a:lnTo>
                  <a:pt x="1750847" y="101041"/>
                </a:lnTo>
                <a:lnTo>
                  <a:pt x="1729905" y="60515"/>
                </a:lnTo>
                <a:lnTo>
                  <a:pt x="1724113" y="54711"/>
                </a:lnTo>
                <a:lnTo>
                  <a:pt x="1703768" y="34328"/>
                </a:lnTo>
                <a:lnTo>
                  <a:pt x="1703768" y="147662"/>
                </a:lnTo>
                <a:lnTo>
                  <a:pt x="1696466" y="183807"/>
                </a:lnTo>
                <a:lnTo>
                  <a:pt x="1676577" y="213347"/>
                </a:lnTo>
                <a:lnTo>
                  <a:pt x="1647088" y="233286"/>
                </a:lnTo>
                <a:lnTo>
                  <a:pt x="1611020" y="240601"/>
                </a:lnTo>
                <a:lnTo>
                  <a:pt x="1574952" y="233286"/>
                </a:lnTo>
                <a:lnTo>
                  <a:pt x="1545463" y="213347"/>
                </a:lnTo>
                <a:lnTo>
                  <a:pt x="1525562" y="183807"/>
                </a:lnTo>
                <a:lnTo>
                  <a:pt x="1518259" y="147662"/>
                </a:lnTo>
                <a:lnTo>
                  <a:pt x="1525562" y="111518"/>
                </a:lnTo>
                <a:lnTo>
                  <a:pt x="1545463" y="81965"/>
                </a:lnTo>
                <a:lnTo>
                  <a:pt x="1574939" y="62026"/>
                </a:lnTo>
                <a:lnTo>
                  <a:pt x="1611020" y="54711"/>
                </a:lnTo>
                <a:lnTo>
                  <a:pt x="1647088" y="62026"/>
                </a:lnTo>
                <a:lnTo>
                  <a:pt x="1676577" y="81965"/>
                </a:lnTo>
                <a:lnTo>
                  <a:pt x="1696466" y="111518"/>
                </a:lnTo>
                <a:lnTo>
                  <a:pt x="1703768" y="147662"/>
                </a:lnTo>
                <a:lnTo>
                  <a:pt x="1703768" y="34328"/>
                </a:lnTo>
                <a:lnTo>
                  <a:pt x="1697990" y="28536"/>
                </a:lnTo>
                <a:lnTo>
                  <a:pt x="1657540" y="7543"/>
                </a:lnTo>
                <a:lnTo>
                  <a:pt x="1611020" y="0"/>
                </a:lnTo>
                <a:lnTo>
                  <a:pt x="1564500" y="7543"/>
                </a:lnTo>
                <a:lnTo>
                  <a:pt x="1524050" y="28536"/>
                </a:lnTo>
                <a:lnTo>
                  <a:pt x="1492135" y="60515"/>
                </a:lnTo>
                <a:lnTo>
                  <a:pt x="1471193" y="101041"/>
                </a:lnTo>
                <a:lnTo>
                  <a:pt x="1463662" y="147662"/>
                </a:lnTo>
                <a:lnTo>
                  <a:pt x="1471193" y="194271"/>
                </a:lnTo>
                <a:lnTo>
                  <a:pt x="1492135" y="234797"/>
                </a:lnTo>
                <a:lnTo>
                  <a:pt x="1524050" y="266776"/>
                </a:lnTo>
                <a:lnTo>
                  <a:pt x="1564500" y="287769"/>
                </a:lnTo>
                <a:lnTo>
                  <a:pt x="1611020" y="295300"/>
                </a:lnTo>
                <a:lnTo>
                  <a:pt x="1657540" y="287769"/>
                </a:lnTo>
                <a:lnTo>
                  <a:pt x="1697990" y="266776"/>
                </a:lnTo>
                <a:lnTo>
                  <a:pt x="1724113" y="240601"/>
                </a:lnTo>
                <a:lnTo>
                  <a:pt x="1729905" y="234797"/>
                </a:lnTo>
                <a:lnTo>
                  <a:pt x="1750847" y="194271"/>
                </a:lnTo>
                <a:lnTo>
                  <a:pt x="1758365" y="147662"/>
                </a:lnTo>
                <a:close/>
              </a:path>
              <a:path w="16206469" h="8223884">
                <a:moveTo>
                  <a:pt x="14742249" y="8075752"/>
                </a:moveTo>
                <a:lnTo>
                  <a:pt x="14734718" y="8029130"/>
                </a:lnTo>
                <a:lnTo>
                  <a:pt x="14713776" y="7988605"/>
                </a:lnTo>
                <a:lnTo>
                  <a:pt x="14707997" y="7982801"/>
                </a:lnTo>
                <a:lnTo>
                  <a:pt x="14687652" y="7962430"/>
                </a:lnTo>
                <a:lnTo>
                  <a:pt x="14687652" y="8075752"/>
                </a:lnTo>
                <a:lnTo>
                  <a:pt x="14680349" y="8111896"/>
                </a:lnTo>
                <a:lnTo>
                  <a:pt x="14660448" y="8141436"/>
                </a:lnTo>
                <a:lnTo>
                  <a:pt x="14630972" y="8161375"/>
                </a:lnTo>
                <a:lnTo>
                  <a:pt x="14594904" y="8168691"/>
                </a:lnTo>
                <a:lnTo>
                  <a:pt x="14558823" y="8161375"/>
                </a:lnTo>
                <a:lnTo>
                  <a:pt x="14529334" y="8141436"/>
                </a:lnTo>
                <a:lnTo>
                  <a:pt x="14509445" y="8111896"/>
                </a:lnTo>
                <a:lnTo>
                  <a:pt x="14502143" y="8075752"/>
                </a:lnTo>
                <a:lnTo>
                  <a:pt x="14509445" y="8039608"/>
                </a:lnTo>
                <a:lnTo>
                  <a:pt x="14529334" y="8010055"/>
                </a:lnTo>
                <a:lnTo>
                  <a:pt x="14558823" y="7990116"/>
                </a:lnTo>
                <a:lnTo>
                  <a:pt x="14594904" y="7982801"/>
                </a:lnTo>
                <a:lnTo>
                  <a:pt x="14630972" y="7990116"/>
                </a:lnTo>
                <a:lnTo>
                  <a:pt x="14660448" y="8010055"/>
                </a:lnTo>
                <a:lnTo>
                  <a:pt x="14680349" y="8039608"/>
                </a:lnTo>
                <a:lnTo>
                  <a:pt x="14687652" y="8075752"/>
                </a:lnTo>
                <a:lnTo>
                  <a:pt x="14687652" y="7962430"/>
                </a:lnTo>
                <a:lnTo>
                  <a:pt x="14681861" y="7956626"/>
                </a:lnTo>
                <a:lnTo>
                  <a:pt x="14641424" y="7935633"/>
                </a:lnTo>
                <a:lnTo>
                  <a:pt x="14594904" y="7928102"/>
                </a:lnTo>
                <a:lnTo>
                  <a:pt x="14548371" y="7935633"/>
                </a:lnTo>
                <a:lnTo>
                  <a:pt x="14507921" y="7956626"/>
                </a:lnTo>
                <a:lnTo>
                  <a:pt x="14476006" y="7988605"/>
                </a:lnTo>
                <a:lnTo>
                  <a:pt x="14455064" y="8029130"/>
                </a:lnTo>
                <a:lnTo>
                  <a:pt x="14447546" y="8075752"/>
                </a:lnTo>
                <a:lnTo>
                  <a:pt x="14455064" y="8122361"/>
                </a:lnTo>
                <a:lnTo>
                  <a:pt x="14476006" y="8162887"/>
                </a:lnTo>
                <a:lnTo>
                  <a:pt x="14507921" y="8194878"/>
                </a:lnTo>
                <a:lnTo>
                  <a:pt x="14548371" y="8215858"/>
                </a:lnTo>
                <a:lnTo>
                  <a:pt x="14594904" y="8223402"/>
                </a:lnTo>
                <a:lnTo>
                  <a:pt x="14641424" y="8215858"/>
                </a:lnTo>
                <a:lnTo>
                  <a:pt x="14681861" y="8194878"/>
                </a:lnTo>
                <a:lnTo>
                  <a:pt x="14707997" y="8168691"/>
                </a:lnTo>
                <a:lnTo>
                  <a:pt x="14713776" y="8162887"/>
                </a:lnTo>
                <a:lnTo>
                  <a:pt x="14734718" y="8122361"/>
                </a:lnTo>
                <a:lnTo>
                  <a:pt x="14742249" y="8075752"/>
                </a:lnTo>
                <a:close/>
              </a:path>
              <a:path w="16206469" h="8223884">
                <a:moveTo>
                  <a:pt x="15230132" y="8075752"/>
                </a:moveTo>
                <a:lnTo>
                  <a:pt x="15222614" y="8029130"/>
                </a:lnTo>
                <a:lnTo>
                  <a:pt x="15201672" y="7988605"/>
                </a:lnTo>
                <a:lnTo>
                  <a:pt x="15195880" y="7982801"/>
                </a:lnTo>
                <a:lnTo>
                  <a:pt x="15175535" y="7962417"/>
                </a:lnTo>
                <a:lnTo>
                  <a:pt x="15175535" y="8075752"/>
                </a:lnTo>
                <a:lnTo>
                  <a:pt x="15168245" y="8111896"/>
                </a:lnTo>
                <a:lnTo>
                  <a:pt x="15148344" y="8141436"/>
                </a:lnTo>
                <a:lnTo>
                  <a:pt x="15118855" y="8161375"/>
                </a:lnTo>
                <a:lnTo>
                  <a:pt x="15082787" y="8168691"/>
                </a:lnTo>
                <a:lnTo>
                  <a:pt x="15046706" y="8161375"/>
                </a:lnTo>
                <a:lnTo>
                  <a:pt x="15017230" y="8141436"/>
                </a:lnTo>
                <a:lnTo>
                  <a:pt x="14997329" y="8111896"/>
                </a:lnTo>
                <a:lnTo>
                  <a:pt x="14990026" y="8075752"/>
                </a:lnTo>
                <a:lnTo>
                  <a:pt x="14997329" y="8039608"/>
                </a:lnTo>
                <a:lnTo>
                  <a:pt x="15017230" y="8010055"/>
                </a:lnTo>
                <a:lnTo>
                  <a:pt x="15046706" y="7990116"/>
                </a:lnTo>
                <a:lnTo>
                  <a:pt x="15082787" y="7982801"/>
                </a:lnTo>
                <a:lnTo>
                  <a:pt x="15118855" y="7990116"/>
                </a:lnTo>
                <a:lnTo>
                  <a:pt x="15148344" y="8010055"/>
                </a:lnTo>
                <a:lnTo>
                  <a:pt x="15168245" y="8039608"/>
                </a:lnTo>
                <a:lnTo>
                  <a:pt x="15175535" y="8075752"/>
                </a:lnTo>
                <a:lnTo>
                  <a:pt x="15175535" y="7962417"/>
                </a:lnTo>
                <a:lnTo>
                  <a:pt x="15169757" y="7956626"/>
                </a:lnTo>
                <a:lnTo>
                  <a:pt x="15129307" y="7935633"/>
                </a:lnTo>
                <a:lnTo>
                  <a:pt x="15082787" y="7928102"/>
                </a:lnTo>
                <a:lnTo>
                  <a:pt x="15036254" y="7935633"/>
                </a:lnTo>
                <a:lnTo>
                  <a:pt x="14995817" y="7956626"/>
                </a:lnTo>
                <a:lnTo>
                  <a:pt x="14963902" y="7988605"/>
                </a:lnTo>
                <a:lnTo>
                  <a:pt x="14942947" y="8029130"/>
                </a:lnTo>
                <a:lnTo>
                  <a:pt x="14935429" y="8075752"/>
                </a:lnTo>
                <a:lnTo>
                  <a:pt x="14942947" y="8122361"/>
                </a:lnTo>
                <a:lnTo>
                  <a:pt x="14963902" y="8162887"/>
                </a:lnTo>
                <a:lnTo>
                  <a:pt x="14995817" y="8194878"/>
                </a:lnTo>
                <a:lnTo>
                  <a:pt x="15036254" y="8215858"/>
                </a:lnTo>
                <a:lnTo>
                  <a:pt x="15082787" y="8223402"/>
                </a:lnTo>
                <a:lnTo>
                  <a:pt x="15129307" y="8215858"/>
                </a:lnTo>
                <a:lnTo>
                  <a:pt x="15169757" y="8194878"/>
                </a:lnTo>
                <a:lnTo>
                  <a:pt x="15195880" y="8168691"/>
                </a:lnTo>
                <a:lnTo>
                  <a:pt x="15201672" y="8162887"/>
                </a:lnTo>
                <a:lnTo>
                  <a:pt x="15222614" y="8122361"/>
                </a:lnTo>
                <a:lnTo>
                  <a:pt x="15230132" y="8075752"/>
                </a:lnTo>
                <a:close/>
              </a:path>
              <a:path w="16206469" h="8223884">
                <a:moveTo>
                  <a:pt x="15718016" y="8075752"/>
                </a:moveTo>
                <a:lnTo>
                  <a:pt x="15710497" y="8029130"/>
                </a:lnTo>
                <a:lnTo>
                  <a:pt x="15689555" y="7988605"/>
                </a:lnTo>
                <a:lnTo>
                  <a:pt x="15683764" y="7982801"/>
                </a:lnTo>
                <a:lnTo>
                  <a:pt x="15663431" y="7962430"/>
                </a:lnTo>
                <a:lnTo>
                  <a:pt x="15663431" y="8075752"/>
                </a:lnTo>
                <a:lnTo>
                  <a:pt x="15656128" y="8111896"/>
                </a:lnTo>
                <a:lnTo>
                  <a:pt x="15636228" y="8141436"/>
                </a:lnTo>
                <a:lnTo>
                  <a:pt x="15606738" y="8161375"/>
                </a:lnTo>
                <a:lnTo>
                  <a:pt x="15570670" y="8168691"/>
                </a:lnTo>
                <a:lnTo>
                  <a:pt x="15534602" y="8161375"/>
                </a:lnTo>
                <a:lnTo>
                  <a:pt x="15505113" y="8141436"/>
                </a:lnTo>
                <a:lnTo>
                  <a:pt x="15485212" y="8111896"/>
                </a:lnTo>
                <a:lnTo>
                  <a:pt x="15477909" y="8075752"/>
                </a:lnTo>
                <a:lnTo>
                  <a:pt x="15485212" y="8039608"/>
                </a:lnTo>
                <a:lnTo>
                  <a:pt x="15505113" y="8010055"/>
                </a:lnTo>
                <a:lnTo>
                  <a:pt x="15534602" y="7990116"/>
                </a:lnTo>
                <a:lnTo>
                  <a:pt x="15570670" y="7982801"/>
                </a:lnTo>
                <a:lnTo>
                  <a:pt x="15606738" y="7990116"/>
                </a:lnTo>
                <a:lnTo>
                  <a:pt x="15636228" y="8010055"/>
                </a:lnTo>
                <a:lnTo>
                  <a:pt x="15656128" y="8039608"/>
                </a:lnTo>
                <a:lnTo>
                  <a:pt x="15663431" y="8075752"/>
                </a:lnTo>
                <a:lnTo>
                  <a:pt x="15663431" y="7962430"/>
                </a:lnTo>
                <a:lnTo>
                  <a:pt x="15657640" y="7956626"/>
                </a:lnTo>
                <a:lnTo>
                  <a:pt x="15617190" y="7935633"/>
                </a:lnTo>
                <a:lnTo>
                  <a:pt x="15570670" y="7928102"/>
                </a:lnTo>
                <a:lnTo>
                  <a:pt x="15524150" y="7935633"/>
                </a:lnTo>
                <a:lnTo>
                  <a:pt x="15483701" y="7956626"/>
                </a:lnTo>
                <a:lnTo>
                  <a:pt x="15451785" y="7988605"/>
                </a:lnTo>
                <a:lnTo>
                  <a:pt x="15430843" y="8029130"/>
                </a:lnTo>
                <a:lnTo>
                  <a:pt x="15423325" y="8075752"/>
                </a:lnTo>
                <a:lnTo>
                  <a:pt x="15430843" y="8122361"/>
                </a:lnTo>
                <a:lnTo>
                  <a:pt x="15451785" y="8162887"/>
                </a:lnTo>
                <a:lnTo>
                  <a:pt x="15483701" y="8194878"/>
                </a:lnTo>
                <a:lnTo>
                  <a:pt x="15524150" y="8215858"/>
                </a:lnTo>
                <a:lnTo>
                  <a:pt x="15570670" y="8223402"/>
                </a:lnTo>
                <a:lnTo>
                  <a:pt x="15617190" y="8215858"/>
                </a:lnTo>
                <a:lnTo>
                  <a:pt x="15657640" y="8194878"/>
                </a:lnTo>
                <a:lnTo>
                  <a:pt x="15683764" y="8168691"/>
                </a:lnTo>
                <a:lnTo>
                  <a:pt x="15689555" y="8162887"/>
                </a:lnTo>
                <a:lnTo>
                  <a:pt x="15710497" y="8122361"/>
                </a:lnTo>
                <a:lnTo>
                  <a:pt x="15718016" y="8075752"/>
                </a:lnTo>
                <a:close/>
              </a:path>
              <a:path w="16206469" h="8223884">
                <a:moveTo>
                  <a:pt x="16205911" y="8075752"/>
                </a:moveTo>
                <a:lnTo>
                  <a:pt x="16198380" y="8029130"/>
                </a:lnTo>
                <a:lnTo>
                  <a:pt x="16177438" y="7988605"/>
                </a:lnTo>
                <a:lnTo>
                  <a:pt x="16171647" y="7982801"/>
                </a:lnTo>
                <a:lnTo>
                  <a:pt x="16151314" y="7962430"/>
                </a:lnTo>
                <a:lnTo>
                  <a:pt x="16151314" y="8075752"/>
                </a:lnTo>
                <a:lnTo>
                  <a:pt x="16144012" y="8111896"/>
                </a:lnTo>
                <a:lnTo>
                  <a:pt x="16124123" y="8141436"/>
                </a:lnTo>
                <a:lnTo>
                  <a:pt x="16094634" y="8161375"/>
                </a:lnTo>
                <a:lnTo>
                  <a:pt x="16058566" y="8168691"/>
                </a:lnTo>
                <a:lnTo>
                  <a:pt x="16022485" y="8161375"/>
                </a:lnTo>
                <a:lnTo>
                  <a:pt x="15992996" y="8141436"/>
                </a:lnTo>
                <a:lnTo>
                  <a:pt x="15973108" y="8111896"/>
                </a:lnTo>
                <a:lnTo>
                  <a:pt x="15965805" y="8075752"/>
                </a:lnTo>
                <a:lnTo>
                  <a:pt x="15973108" y="8039608"/>
                </a:lnTo>
                <a:lnTo>
                  <a:pt x="15992996" y="8010055"/>
                </a:lnTo>
                <a:lnTo>
                  <a:pt x="16022485" y="7990116"/>
                </a:lnTo>
                <a:lnTo>
                  <a:pt x="16058566" y="7982801"/>
                </a:lnTo>
                <a:lnTo>
                  <a:pt x="16094634" y="7990116"/>
                </a:lnTo>
                <a:lnTo>
                  <a:pt x="16124123" y="8010055"/>
                </a:lnTo>
                <a:lnTo>
                  <a:pt x="16144012" y="8039608"/>
                </a:lnTo>
                <a:lnTo>
                  <a:pt x="16151314" y="8075752"/>
                </a:lnTo>
                <a:lnTo>
                  <a:pt x="16151314" y="7962430"/>
                </a:lnTo>
                <a:lnTo>
                  <a:pt x="16145523" y="7956626"/>
                </a:lnTo>
                <a:lnTo>
                  <a:pt x="16105086" y="7935633"/>
                </a:lnTo>
                <a:lnTo>
                  <a:pt x="16058566" y="7928102"/>
                </a:lnTo>
                <a:lnTo>
                  <a:pt x="16012033" y="7935633"/>
                </a:lnTo>
                <a:lnTo>
                  <a:pt x="15971596" y="7956626"/>
                </a:lnTo>
                <a:lnTo>
                  <a:pt x="15939681" y="7988605"/>
                </a:lnTo>
                <a:lnTo>
                  <a:pt x="15918726" y="8029130"/>
                </a:lnTo>
                <a:lnTo>
                  <a:pt x="15911208" y="8075752"/>
                </a:lnTo>
                <a:lnTo>
                  <a:pt x="15918726" y="8122361"/>
                </a:lnTo>
                <a:lnTo>
                  <a:pt x="15939681" y="8162887"/>
                </a:lnTo>
                <a:lnTo>
                  <a:pt x="15971596" y="8194878"/>
                </a:lnTo>
                <a:lnTo>
                  <a:pt x="16012033" y="8215858"/>
                </a:lnTo>
                <a:lnTo>
                  <a:pt x="16058566" y="8223402"/>
                </a:lnTo>
                <a:lnTo>
                  <a:pt x="16105086" y="8215858"/>
                </a:lnTo>
                <a:lnTo>
                  <a:pt x="16145523" y="8194878"/>
                </a:lnTo>
                <a:lnTo>
                  <a:pt x="16171660" y="8168691"/>
                </a:lnTo>
                <a:lnTo>
                  <a:pt x="16177438" y="8162887"/>
                </a:lnTo>
                <a:lnTo>
                  <a:pt x="16198380" y="8122361"/>
                </a:lnTo>
                <a:lnTo>
                  <a:pt x="16205911" y="80757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704995"/>
            <a:ext cx="6692900" cy="5897245"/>
          </a:xfrm>
          <a:custGeom>
            <a:avLst/>
            <a:gdLst/>
            <a:ahLst/>
            <a:cxnLst/>
            <a:rect l="l" t="t" r="r" b="b"/>
            <a:pathLst>
              <a:path w="6692900" h="5897245">
                <a:moveTo>
                  <a:pt x="3698951" y="0"/>
                </a:moveTo>
                <a:lnTo>
                  <a:pt x="0" y="0"/>
                </a:lnTo>
                <a:lnTo>
                  <a:pt x="0" y="28587"/>
                </a:lnTo>
                <a:lnTo>
                  <a:pt x="3698951" y="28587"/>
                </a:lnTo>
                <a:lnTo>
                  <a:pt x="3698951" y="0"/>
                </a:lnTo>
                <a:close/>
              </a:path>
              <a:path w="6692900" h="5897245">
                <a:moveTo>
                  <a:pt x="3702380" y="1419428"/>
                </a:moveTo>
                <a:lnTo>
                  <a:pt x="0" y="1397114"/>
                </a:lnTo>
                <a:lnTo>
                  <a:pt x="0" y="1416164"/>
                </a:lnTo>
                <a:lnTo>
                  <a:pt x="3702266" y="1438478"/>
                </a:lnTo>
                <a:lnTo>
                  <a:pt x="3702380" y="1419428"/>
                </a:lnTo>
                <a:close/>
              </a:path>
              <a:path w="6692900" h="5897245">
                <a:moveTo>
                  <a:pt x="6692646" y="5877865"/>
                </a:moveTo>
                <a:lnTo>
                  <a:pt x="0" y="5877865"/>
                </a:lnTo>
                <a:lnTo>
                  <a:pt x="0" y="5896915"/>
                </a:lnTo>
                <a:lnTo>
                  <a:pt x="6692646" y="5896915"/>
                </a:lnTo>
                <a:lnTo>
                  <a:pt x="6692646" y="58778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33241" y="2052070"/>
            <a:ext cx="1600835" cy="0"/>
          </a:xfrm>
          <a:custGeom>
            <a:avLst/>
            <a:gdLst/>
            <a:ahLst/>
            <a:cxnLst/>
            <a:rect l="l" t="t" r="r" b="b"/>
            <a:pathLst>
              <a:path w="1600835">
                <a:moveTo>
                  <a:pt x="0" y="0"/>
                </a:moveTo>
                <a:lnTo>
                  <a:pt x="1600337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2121407"/>
            <a:ext cx="7156704" cy="3285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253F6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2691" y="464605"/>
            <a:ext cx="16122617" cy="1011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253F6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298" y="2603250"/>
            <a:ext cx="16929402" cy="7138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22456" y="992717"/>
            <a:ext cx="425005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0" spc="145">
                <a:solidFill>
                  <a:srgbClr val="FFFFFF"/>
                </a:solidFill>
                <a:latin typeface="Verdana"/>
                <a:cs typeface="Verdana"/>
              </a:rPr>
              <a:t>GELUIDSOPDRACHT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952" y="6288023"/>
            <a:ext cx="6595872" cy="2078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7322" y="492699"/>
            <a:ext cx="6802755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5"/>
              <a:t>DOELSTELLING </a:t>
            </a:r>
            <a:r>
              <a:rPr spc="-935"/>
              <a:t>+</a:t>
            </a:r>
            <a:r>
              <a:rPr spc="-919"/>
              <a:t> </a:t>
            </a:r>
            <a:r>
              <a:rPr spc="-280"/>
              <a:t>VOORTGANG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4460"/>
            <a:ext cx="18288000" cy="10273030"/>
            <a:chOff x="0" y="14460"/>
            <a:chExt cx="18288000" cy="10273030"/>
          </a:xfrm>
        </p:grpSpPr>
        <p:sp>
          <p:nvSpPr>
            <p:cNvPr id="4" name="object 4"/>
            <p:cNvSpPr/>
            <p:nvPr/>
          </p:nvSpPr>
          <p:spPr>
            <a:xfrm>
              <a:off x="2023908" y="6950293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>
                  <a:moveTo>
                    <a:pt x="0" y="0"/>
                  </a:moveTo>
                  <a:lnTo>
                    <a:pt x="6496104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460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7998" y="10272539"/>
                  </a:moveTo>
                  <a:lnTo>
                    <a:pt x="0" y="10272539"/>
                  </a:lnTo>
                  <a:lnTo>
                    <a:pt x="0" y="10229236"/>
                  </a:lnTo>
                  <a:lnTo>
                    <a:pt x="18287998" y="0"/>
                  </a:lnTo>
                  <a:lnTo>
                    <a:pt x="18287998" y="10272539"/>
                  </a:lnTo>
                  <a:close/>
                </a:path>
              </a:pathLst>
            </a:custGeom>
            <a:solidFill>
              <a:srgbClr val="535353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2733" y="1259603"/>
            <a:ext cx="17137380" cy="7696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6259195" marR="5080" indent="-6247130">
              <a:lnSpc>
                <a:spcPts val="2630"/>
              </a:lnSpc>
              <a:spcBef>
                <a:spcPts val="690"/>
              </a:spcBef>
            </a:pPr>
            <a:r>
              <a:rPr sz="2700" b="1" i="1" spc="-195">
                <a:solidFill>
                  <a:srgbClr val="535353"/>
                </a:solidFill>
                <a:latin typeface="Verdana"/>
                <a:cs typeface="Verdana"/>
              </a:rPr>
              <a:t>HET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65">
                <a:solidFill>
                  <a:srgbClr val="535353"/>
                </a:solidFill>
                <a:latin typeface="Verdana"/>
                <a:cs typeface="Verdana"/>
              </a:rPr>
              <a:t>MONITOREN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40">
                <a:solidFill>
                  <a:srgbClr val="535353"/>
                </a:solidFill>
                <a:latin typeface="Verdana"/>
                <a:cs typeface="Verdana"/>
              </a:rPr>
              <a:t>VAN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335">
                <a:solidFill>
                  <a:srgbClr val="535353"/>
                </a:solidFill>
                <a:latin typeface="Verdana"/>
                <a:cs typeface="Verdana"/>
              </a:rPr>
              <a:t>KPI'S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>
                <a:solidFill>
                  <a:srgbClr val="535353"/>
                </a:solidFill>
                <a:latin typeface="Verdana"/>
                <a:cs typeface="Verdana"/>
              </a:rPr>
              <a:t>HELPT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90">
                <a:solidFill>
                  <a:srgbClr val="535353"/>
                </a:solidFill>
                <a:latin typeface="Verdana"/>
                <a:cs typeface="Verdana"/>
              </a:rPr>
              <a:t>BIJ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>
                <a:solidFill>
                  <a:srgbClr val="535353"/>
                </a:solidFill>
                <a:latin typeface="Verdana"/>
                <a:cs typeface="Verdana"/>
              </a:rPr>
              <a:t>HET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40">
                <a:solidFill>
                  <a:srgbClr val="535353"/>
                </a:solidFill>
                <a:latin typeface="Verdana"/>
                <a:cs typeface="Verdana"/>
              </a:rPr>
              <a:t>BIJHOUDEN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40">
                <a:solidFill>
                  <a:srgbClr val="535353"/>
                </a:solidFill>
                <a:latin typeface="Verdana"/>
                <a:cs typeface="Verdana"/>
              </a:rPr>
              <a:t>VAN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05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10">
                <a:solidFill>
                  <a:srgbClr val="535353"/>
                </a:solidFill>
                <a:latin typeface="Verdana"/>
                <a:cs typeface="Verdana"/>
              </a:rPr>
              <a:t>VOORTGANG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55">
                <a:solidFill>
                  <a:srgbClr val="535353"/>
                </a:solidFill>
                <a:latin typeface="Verdana"/>
                <a:cs typeface="Verdana"/>
              </a:rPr>
              <a:t>EN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>
                <a:solidFill>
                  <a:srgbClr val="535353"/>
                </a:solidFill>
                <a:latin typeface="Verdana"/>
                <a:cs typeface="Verdana"/>
              </a:rPr>
              <a:t>HET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70">
                <a:solidFill>
                  <a:srgbClr val="535353"/>
                </a:solidFill>
                <a:latin typeface="Verdana"/>
                <a:cs typeface="Verdana"/>
              </a:rPr>
              <a:t>REALISEREN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40">
                <a:solidFill>
                  <a:srgbClr val="535353"/>
                </a:solidFill>
                <a:latin typeface="Verdana"/>
                <a:cs typeface="Verdana"/>
              </a:rPr>
              <a:t>VAN  </a:t>
            </a:r>
            <a:r>
              <a:rPr sz="2700" b="1" i="1" spc="-245">
                <a:solidFill>
                  <a:srgbClr val="535353"/>
                </a:solidFill>
                <a:latin typeface="Verdana"/>
                <a:cs typeface="Verdana"/>
              </a:rPr>
              <a:t>PROJECTDOELSTELLINGEN.</a:t>
            </a:r>
            <a:endParaRPr sz="27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6330" y="2376199"/>
            <a:ext cx="17154525" cy="7610475"/>
            <a:chOff x="566330" y="2376199"/>
            <a:chExt cx="17154525" cy="7610475"/>
          </a:xfrm>
        </p:grpSpPr>
        <p:sp>
          <p:nvSpPr>
            <p:cNvPr id="8" name="object 8"/>
            <p:cNvSpPr/>
            <p:nvPr/>
          </p:nvSpPr>
          <p:spPr>
            <a:xfrm>
              <a:off x="566330" y="2376199"/>
              <a:ext cx="17154525" cy="7610475"/>
            </a:xfrm>
            <a:custGeom>
              <a:avLst/>
              <a:gdLst/>
              <a:ahLst/>
              <a:cxnLst/>
              <a:rect l="l" t="t" r="r" b="b"/>
              <a:pathLst>
                <a:path w="17154525" h="7610475">
                  <a:moveTo>
                    <a:pt x="17154525" y="7610475"/>
                  </a:moveTo>
                  <a:lnTo>
                    <a:pt x="0" y="7610475"/>
                  </a:lnTo>
                  <a:lnTo>
                    <a:pt x="0" y="0"/>
                  </a:lnTo>
                  <a:lnTo>
                    <a:pt x="17154525" y="0"/>
                  </a:lnTo>
                  <a:lnTo>
                    <a:pt x="17154525" y="7610475"/>
                  </a:lnTo>
                  <a:close/>
                </a:path>
              </a:pathLst>
            </a:custGeom>
            <a:solidFill>
              <a:srgbClr val="203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7096" y="6851337"/>
              <a:ext cx="762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7096" y="7937187"/>
              <a:ext cx="762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7096" y="9023037"/>
              <a:ext cx="762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pc="35"/>
              <a:t>Doelstelling:</a:t>
            </a:r>
          </a:p>
          <a:p>
            <a:pPr marL="86995" marR="161925">
              <a:lnSpc>
                <a:spcPct val="187500"/>
              </a:lnSpc>
              <a:spcBef>
                <a:spcPts val="165"/>
              </a:spcBef>
            </a:pPr>
            <a:r>
              <a:rPr sz="1700" spc="65"/>
              <a:t>De</a:t>
            </a:r>
            <a:r>
              <a:rPr sz="1700" spc="-75"/>
              <a:t> </a:t>
            </a:r>
            <a:r>
              <a:rPr sz="1700" spc="45"/>
              <a:t>doelstelling</a:t>
            </a:r>
            <a:r>
              <a:rPr sz="1700" spc="-75"/>
              <a:t> </a:t>
            </a:r>
            <a:r>
              <a:rPr sz="1700" spc="10"/>
              <a:t>van</a:t>
            </a:r>
            <a:r>
              <a:rPr sz="1700" spc="-75"/>
              <a:t> </a:t>
            </a:r>
            <a:r>
              <a:rPr sz="1700" spc="55"/>
              <a:t>het</a:t>
            </a:r>
            <a:r>
              <a:rPr sz="1700" spc="-75"/>
              <a:t> </a:t>
            </a:r>
            <a:r>
              <a:rPr sz="1700" spc="35"/>
              <a:t>project</a:t>
            </a:r>
            <a:r>
              <a:rPr sz="1700" spc="-75"/>
              <a:t> </a:t>
            </a:r>
            <a:r>
              <a:rPr sz="1700" spc="-20"/>
              <a:t>is</a:t>
            </a:r>
            <a:r>
              <a:rPr sz="1700" spc="-75"/>
              <a:t> </a:t>
            </a:r>
            <a:r>
              <a:rPr sz="1700" spc="105"/>
              <a:t>om</a:t>
            </a:r>
            <a:r>
              <a:rPr sz="1700" spc="-75"/>
              <a:t> </a:t>
            </a:r>
            <a:r>
              <a:rPr sz="1700" spc="65"/>
              <a:t>geluid</a:t>
            </a:r>
            <a:r>
              <a:rPr sz="1700" spc="-75"/>
              <a:t> </a:t>
            </a:r>
            <a:r>
              <a:rPr sz="1700" spc="50"/>
              <a:t>anomalie</a:t>
            </a:r>
            <a:r>
              <a:rPr sz="1700" spc="-75"/>
              <a:t> </a:t>
            </a:r>
            <a:r>
              <a:rPr sz="1700" spc="30"/>
              <a:t>te</a:t>
            </a:r>
            <a:r>
              <a:rPr sz="1700" spc="-75"/>
              <a:t> </a:t>
            </a:r>
            <a:r>
              <a:rPr sz="1700" spc="55"/>
              <a:t>detecteren</a:t>
            </a:r>
            <a:r>
              <a:rPr sz="1700" spc="-75"/>
              <a:t> </a:t>
            </a:r>
            <a:r>
              <a:rPr sz="1700" spc="55"/>
              <a:t>en</a:t>
            </a:r>
            <a:r>
              <a:rPr sz="1700" spc="-75"/>
              <a:t> </a:t>
            </a:r>
            <a:r>
              <a:rPr sz="1700" spc="30"/>
              <a:t>te</a:t>
            </a:r>
            <a:r>
              <a:rPr sz="1700" spc="-70"/>
              <a:t> </a:t>
            </a:r>
            <a:r>
              <a:rPr sz="1700" spc="20"/>
              <a:t>kijken</a:t>
            </a:r>
            <a:r>
              <a:rPr sz="1700" spc="-75"/>
              <a:t> </a:t>
            </a:r>
            <a:r>
              <a:rPr sz="1700" spc="20"/>
              <a:t>of</a:t>
            </a:r>
            <a:r>
              <a:rPr sz="1700" spc="-75"/>
              <a:t> </a:t>
            </a:r>
            <a:r>
              <a:rPr sz="1700" spc="15"/>
              <a:t>zo</a:t>
            </a:r>
            <a:r>
              <a:rPr sz="1700" spc="-75"/>
              <a:t> </a:t>
            </a:r>
            <a:r>
              <a:rPr sz="1700" spc="35"/>
              <a:t>precies</a:t>
            </a:r>
            <a:r>
              <a:rPr sz="1700" spc="-75"/>
              <a:t> </a:t>
            </a:r>
            <a:r>
              <a:rPr sz="1700" spc="45"/>
              <a:t>mogelijk</a:t>
            </a:r>
            <a:r>
              <a:rPr sz="1700" spc="-75"/>
              <a:t> </a:t>
            </a:r>
            <a:r>
              <a:rPr sz="1700" spc="50"/>
              <a:t>gezien</a:t>
            </a:r>
            <a:r>
              <a:rPr sz="1700" spc="-75"/>
              <a:t> </a:t>
            </a:r>
            <a:r>
              <a:rPr sz="1700" spc="40"/>
              <a:t>kan</a:t>
            </a:r>
            <a:r>
              <a:rPr sz="1700" spc="-75"/>
              <a:t> </a:t>
            </a:r>
            <a:r>
              <a:rPr sz="1700" spc="70"/>
              <a:t>worden</a:t>
            </a:r>
            <a:r>
              <a:rPr sz="1700" spc="-75"/>
              <a:t> </a:t>
            </a:r>
            <a:r>
              <a:rPr sz="1700" spc="25"/>
              <a:t>waar</a:t>
            </a:r>
            <a:r>
              <a:rPr sz="1700" spc="-75"/>
              <a:t> </a:t>
            </a:r>
            <a:r>
              <a:rPr sz="1700" spc="45"/>
              <a:t>deze</a:t>
            </a:r>
            <a:r>
              <a:rPr sz="1700" spc="-75"/>
              <a:t> </a:t>
            </a:r>
            <a:r>
              <a:rPr sz="1700" spc="50"/>
              <a:t>anomalie</a:t>
            </a:r>
            <a:r>
              <a:rPr sz="1700" spc="-75"/>
              <a:t> </a:t>
            </a:r>
            <a:r>
              <a:rPr sz="1700" spc="25"/>
              <a:t>waar  </a:t>
            </a:r>
            <a:r>
              <a:rPr sz="1700" spc="90"/>
              <a:t>genomen</a:t>
            </a:r>
            <a:r>
              <a:rPr sz="1700" spc="-80"/>
              <a:t> </a:t>
            </a:r>
            <a:r>
              <a:rPr sz="1700" spc="25"/>
              <a:t>worden.</a:t>
            </a:r>
            <a:r>
              <a:rPr sz="1700" spc="-80"/>
              <a:t> </a:t>
            </a:r>
            <a:r>
              <a:rPr sz="1700" spc="45"/>
              <a:t>Deze</a:t>
            </a:r>
            <a:r>
              <a:rPr sz="1700" spc="-80"/>
              <a:t> </a:t>
            </a:r>
            <a:r>
              <a:rPr sz="1700" spc="45"/>
              <a:t>anomalies</a:t>
            </a:r>
            <a:r>
              <a:rPr sz="1700" spc="-75"/>
              <a:t> </a:t>
            </a:r>
            <a:r>
              <a:rPr sz="1700" spc="70"/>
              <a:t>worden</a:t>
            </a:r>
            <a:r>
              <a:rPr sz="1700" spc="-80"/>
              <a:t> </a:t>
            </a:r>
            <a:r>
              <a:rPr sz="1700" spc="75"/>
              <a:t>huidig</a:t>
            </a:r>
            <a:r>
              <a:rPr sz="1700" spc="-80"/>
              <a:t> </a:t>
            </a:r>
            <a:r>
              <a:rPr sz="1700" spc="65"/>
              <a:t>gedecteerd</a:t>
            </a:r>
            <a:r>
              <a:rPr sz="1700" spc="-75"/>
              <a:t> </a:t>
            </a:r>
            <a:r>
              <a:rPr sz="1700" spc="80"/>
              <a:t>met</a:t>
            </a:r>
            <a:r>
              <a:rPr sz="1700" spc="-80"/>
              <a:t> </a:t>
            </a:r>
            <a:r>
              <a:rPr sz="1700" spc="25"/>
              <a:t>Raspberry</a:t>
            </a:r>
            <a:r>
              <a:rPr sz="1700" spc="-80"/>
              <a:t> </a:t>
            </a:r>
            <a:r>
              <a:rPr sz="1700" spc="-70"/>
              <a:t>PI,</a:t>
            </a:r>
            <a:r>
              <a:rPr sz="1700" spc="-75"/>
              <a:t> </a:t>
            </a:r>
            <a:r>
              <a:rPr sz="1700" spc="40"/>
              <a:t>maar</a:t>
            </a:r>
            <a:r>
              <a:rPr sz="1700" spc="-80"/>
              <a:t> </a:t>
            </a:r>
            <a:r>
              <a:rPr sz="1700" spc="105"/>
              <a:t>om</a:t>
            </a:r>
            <a:r>
              <a:rPr sz="1700" spc="-80"/>
              <a:t> </a:t>
            </a:r>
            <a:r>
              <a:rPr sz="1700" spc="50"/>
              <a:t>dit</a:t>
            </a:r>
            <a:r>
              <a:rPr sz="1700" spc="-75"/>
              <a:t> </a:t>
            </a:r>
            <a:r>
              <a:rPr sz="1700" spc="25"/>
              <a:t>systeem</a:t>
            </a:r>
            <a:r>
              <a:rPr sz="1700" spc="-80"/>
              <a:t> </a:t>
            </a:r>
            <a:r>
              <a:rPr sz="1700" spc="30"/>
              <a:t>te</a:t>
            </a:r>
            <a:r>
              <a:rPr sz="1700" spc="-80"/>
              <a:t> </a:t>
            </a:r>
            <a:r>
              <a:rPr sz="1700" spc="45"/>
              <a:t>integreren</a:t>
            </a:r>
            <a:r>
              <a:rPr sz="1700" spc="-75"/>
              <a:t> </a:t>
            </a:r>
            <a:r>
              <a:rPr sz="1700" spc="75"/>
              <a:t>moet</a:t>
            </a:r>
            <a:r>
              <a:rPr sz="1700" spc="-80"/>
              <a:t> </a:t>
            </a:r>
            <a:r>
              <a:rPr sz="1700" spc="55"/>
              <a:t>het</a:t>
            </a:r>
            <a:r>
              <a:rPr sz="1700" spc="-80"/>
              <a:t> </a:t>
            </a:r>
            <a:r>
              <a:rPr sz="1700" spc="70"/>
              <a:t>omgezet</a:t>
            </a:r>
            <a:r>
              <a:rPr sz="1700" spc="-80"/>
              <a:t> </a:t>
            </a:r>
            <a:r>
              <a:rPr sz="1700" spc="70"/>
              <a:t>worden</a:t>
            </a:r>
            <a:r>
              <a:rPr sz="1700" spc="-75"/>
              <a:t> </a:t>
            </a:r>
            <a:r>
              <a:rPr sz="1700" spc="20"/>
              <a:t>naar  </a:t>
            </a:r>
            <a:r>
              <a:rPr sz="1700" spc="50"/>
              <a:t>M5 </a:t>
            </a:r>
            <a:r>
              <a:rPr sz="1700" spc="15"/>
              <a:t>Stack </a:t>
            </a:r>
            <a:r>
              <a:rPr sz="1700" spc="55"/>
              <a:t>en </a:t>
            </a:r>
            <a:r>
              <a:rPr sz="1700"/>
              <a:t>zal </a:t>
            </a:r>
            <a:r>
              <a:rPr sz="1700" spc="65"/>
              <a:t>de </a:t>
            </a:r>
            <a:r>
              <a:rPr sz="1700" spc="50"/>
              <a:t>anomalie </a:t>
            </a:r>
            <a:r>
              <a:rPr sz="1700" spc="75"/>
              <a:t>moeten </a:t>
            </a:r>
            <a:r>
              <a:rPr sz="1700" spc="70"/>
              <a:t>worden </a:t>
            </a:r>
            <a:r>
              <a:rPr sz="1700" spc="55"/>
              <a:t>gelinkt </a:t>
            </a:r>
            <a:r>
              <a:rPr sz="1700" spc="30"/>
              <a:t>aan </a:t>
            </a:r>
            <a:r>
              <a:rPr sz="1700" spc="65"/>
              <a:t>de </a:t>
            </a:r>
            <a:r>
              <a:rPr sz="1700" spc="30"/>
              <a:t>fabriek </a:t>
            </a:r>
            <a:r>
              <a:rPr sz="1700" spc="25"/>
              <a:t>waar </a:t>
            </a:r>
            <a:r>
              <a:rPr sz="1700" spc="45"/>
              <a:t>deze </a:t>
            </a:r>
            <a:r>
              <a:rPr sz="1700" spc="55"/>
              <a:t>geluidsdetectie </a:t>
            </a:r>
            <a:r>
              <a:rPr sz="1700" spc="40"/>
              <a:t>heeft </a:t>
            </a:r>
            <a:r>
              <a:rPr sz="1700" spc="30"/>
              <a:t>plaatsgevonden. </a:t>
            </a:r>
            <a:r>
              <a:rPr sz="1700" spc="35"/>
              <a:t>Zodat </a:t>
            </a:r>
            <a:r>
              <a:rPr sz="1700"/>
              <a:t>Tata </a:t>
            </a:r>
            <a:r>
              <a:rPr sz="1700" spc="5"/>
              <a:t>Steel </a:t>
            </a:r>
            <a:r>
              <a:rPr sz="1700" spc="65"/>
              <a:t>de  </a:t>
            </a:r>
            <a:r>
              <a:rPr sz="1700" spc="50"/>
              <a:t>geluidsdetecties </a:t>
            </a:r>
            <a:r>
              <a:rPr sz="1700" spc="40"/>
              <a:t>kan </a:t>
            </a:r>
            <a:r>
              <a:rPr sz="1700" spc="70"/>
              <a:t>implementeren </a:t>
            </a:r>
            <a:r>
              <a:rPr sz="1700" spc="45"/>
              <a:t>in </a:t>
            </a:r>
            <a:r>
              <a:rPr sz="1700" spc="90"/>
              <a:t>hun </a:t>
            </a:r>
            <a:r>
              <a:rPr sz="1700" spc="20"/>
              <a:t>infrastructuur. Daarbij </a:t>
            </a:r>
            <a:r>
              <a:rPr sz="1700" spc="75"/>
              <a:t>moet </a:t>
            </a:r>
            <a:r>
              <a:rPr sz="1700" spc="65"/>
              <a:t>de </a:t>
            </a:r>
            <a:r>
              <a:rPr sz="1700" spc="50"/>
              <a:t>M5 </a:t>
            </a:r>
            <a:r>
              <a:rPr sz="1700" spc="30"/>
              <a:t>stack </a:t>
            </a:r>
            <a:r>
              <a:rPr sz="1700" spc="15"/>
              <a:t>zo </a:t>
            </a:r>
            <a:r>
              <a:rPr sz="1700" spc="25"/>
              <a:t>universeel </a:t>
            </a:r>
            <a:r>
              <a:rPr sz="1700" spc="45"/>
              <a:t>mogelijk </a:t>
            </a:r>
            <a:r>
              <a:rPr sz="1700" spc="60"/>
              <a:t>gemaakt </a:t>
            </a:r>
            <a:r>
              <a:rPr sz="1700" spc="25"/>
              <a:t>worden, </a:t>
            </a:r>
            <a:r>
              <a:rPr sz="1700" spc="45"/>
              <a:t>zodat </a:t>
            </a:r>
            <a:r>
              <a:rPr sz="1700" spc="50"/>
              <a:t>Techport dit  </a:t>
            </a:r>
            <a:r>
              <a:rPr sz="1700" spc="40"/>
              <a:t>eventueel</a:t>
            </a:r>
            <a:r>
              <a:rPr sz="1700" spc="-90"/>
              <a:t> </a:t>
            </a:r>
            <a:r>
              <a:rPr sz="1700" spc="40"/>
              <a:t>kan</a:t>
            </a:r>
            <a:r>
              <a:rPr sz="1700" spc="-85"/>
              <a:t> </a:t>
            </a:r>
            <a:r>
              <a:rPr sz="1700" spc="40"/>
              <a:t>toepassen</a:t>
            </a:r>
            <a:r>
              <a:rPr sz="1700" spc="-85"/>
              <a:t> </a:t>
            </a:r>
            <a:r>
              <a:rPr sz="1700" spc="45"/>
              <a:t>in</a:t>
            </a:r>
            <a:r>
              <a:rPr sz="1700" spc="-85"/>
              <a:t> </a:t>
            </a:r>
            <a:r>
              <a:rPr sz="1700" spc="90"/>
              <a:t>hun</a:t>
            </a:r>
            <a:r>
              <a:rPr sz="1700" spc="-85"/>
              <a:t> </a:t>
            </a:r>
            <a:r>
              <a:rPr sz="1700" spc="-10"/>
              <a:t>systeem.</a:t>
            </a:r>
            <a:endParaRPr sz="1700"/>
          </a:p>
          <a:p>
            <a:pPr marL="74295">
              <a:lnSpc>
                <a:spcPct val="100000"/>
              </a:lnSpc>
              <a:spcBef>
                <a:spcPts val="50"/>
              </a:spcBef>
            </a:pPr>
            <a:endParaRPr sz="1550"/>
          </a:p>
          <a:p>
            <a:pPr marL="86995">
              <a:lnSpc>
                <a:spcPct val="100000"/>
              </a:lnSpc>
            </a:pPr>
            <a:r>
              <a:rPr spc="-60"/>
              <a:t>KPI’s:</a:t>
            </a:r>
          </a:p>
          <a:p>
            <a:pPr marL="86995">
              <a:lnSpc>
                <a:spcPct val="100000"/>
              </a:lnSpc>
              <a:spcBef>
                <a:spcPts val="2050"/>
              </a:spcBef>
            </a:pPr>
            <a:r>
              <a:rPr sz="1900" spc="150"/>
              <a:t>Om</a:t>
            </a:r>
            <a:r>
              <a:rPr sz="1900" spc="-95"/>
              <a:t> </a:t>
            </a:r>
            <a:r>
              <a:rPr sz="1900" spc="75"/>
              <a:t>de</a:t>
            </a:r>
            <a:r>
              <a:rPr sz="1900" spc="-95"/>
              <a:t> </a:t>
            </a:r>
            <a:r>
              <a:rPr sz="1900" spc="55"/>
              <a:t>doelstelling</a:t>
            </a:r>
            <a:r>
              <a:rPr sz="1900" spc="-95"/>
              <a:t> </a:t>
            </a:r>
            <a:r>
              <a:rPr sz="1900" spc="35"/>
              <a:t>te</a:t>
            </a:r>
            <a:r>
              <a:rPr sz="1900" spc="-95"/>
              <a:t> </a:t>
            </a:r>
            <a:r>
              <a:rPr sz="1900" spc="65"/>
              <a:t>behalen</a:t>
            </a:r>
            <a:r>
              <a:rPr sz="1900" spc="-90"/>
              <a:t> </a:t>
            </a:r>
            <a:r>
              <a:rPr sz="1900"/>
              <a:t>zijn</a:t>
            </a:r>
            <a:r>
              <a:rPr sz="1900" spc="-95"/>
              <a:t> </a:t>
            </a:r>
            <a:r>
              <a:rPr sz="1900"/>
              <a:t>er</a:t>
            </a:r>
            <a:r>
              <a:rPr sz="1900" spc="-95"/>
              <a:t> </a:t>
            </a:r>
            <a:r>
              <a:rPr sz="1900" spc="50"/>
              <a:t>enkele</a:t>
            </a:r>
            <a:r>
              <a:rPr sz="1900" spc="-95"/>
              <a:t> </a:t>
            </a:r>
            <a:r>
              <a:rPr sz="1900"/>
              <a:t>key</a:t>
            </a:r>
            <a:r>
              <a:rPr sz="1900" spc="-95"/>
              <a:t> </a:t>
            </a:r>
            <a:r>
              <a:rPr sz="1900" spc="60"/>
              <a:t>performance</a:t>
            </a:r>
            <a:r>
              <a:rPr sz="1900" spc="-90"/>
              <a:t> </a:t>
            </a:r>
            <a:r>
              <a:rPr sz="1900" spc="45"/>
              <a:t>indicators</a:t>
            </a:r>
            <a:r>
              <a:rPr sz="1900" spc="-95"/>
              <a:t> </a:t>
            </a:r>
            <a:r>
              <a:rPr sz="1900" spc="20"/>
              <a:t>opgesteld:</a:t>
            </a:r>
            <a:endParaRPr sz="1900"/>
          </a:p>
          <a:p>
            <a:pPr marL="496570" marR="627380">
              <a:lnSpc>
                <a:spcPct val="187500"/>
              </a:lnSpc>
            </a:pPr>
            <a:r>
              <a:rPr sz="1900" spc="60"/>
              <a:t>Detectie</a:t>
            </a:r>
            <a:r>
              <a:rPr sz="1900" spc="-85"/>
              <a:t> </a:t>
            </a:r>
            <a:r>
              <a:rPr sz="1900" spc="75"/>
              <a:t>nauwkeurigheid</a:t>
            </a:r>
            <a:r>
              <a:rPr sz="1900" spc="-85"/>
              <a:t> </a:t>
            </a:r>
            <a:r>
              <a:rPr sz="1900" spc="-140"/>
              <a:t>-</a:t>
            </a:r>
            <a:r>
              <a:rPr sz="1900" spc="-85"/>
              <a:t> </a:t>
            </a:r>
            <a:r>
              <a:rPr sz="1900" spc="75"/>
              <a:t>Het</a:t>
            </a:r>
            <a:r>
              <a:rPr sz="1900" spc="-80"/>
              <a:t> </a:t>
            </a:r>
            <a:r>
              <a:rPr sz="1900" spc="70"/>
              <a:t>percentage</a:t>
            </a:r>
            <a:r>
              <a:rPr sz="1900" spc="-85"/>
              <a:t> </a:t>
            </a:r>
            <a:r>
              <a:rPr sz="1900" spc="10"/>
              <a:t>van</a:t>
            </a:r>
            <a:r>
              <a:rPr sz="1900" spc="-85"/>
              <a:t> </a:t>
            </a:r>
            <a:r>
              <a:rPr sz="1900" spc="45"/>
              <a:t>correct</a:t>
            </a:r>
            <a:r>
              <a:rPr sz="1900" spc="-80"/>
              <a:t> </a:t>
            </a:r>
            <a:r>
              <a:rPr sz="1900" spc="60"/>
              <a:t>geïdentificeerde</a:t>
            </a:r>
            <a:r>
              <a:rPr sz="1900" spc="-85"/>
              <a:t> </a:t>
            </a:r>
            <a:r>
              <a:rPr sz="1900" spc="65"/>
              <a:t>geluidsanomalieën</a:t>
            </a:r>
            <a:r>
              <a:rPr sz="1900" spc="-85"/>
              <a:t> </a:t>
            </a:r>
            <a:r>
              <a:rPr sz="1900" spc="60"/>
              <a:t>ten</a:t>
            </a:r>
            <a:r>
              <a:rPr sz="1900" spc="-80"/>
              <a:t> </a:t>
            </a:r>
            <a:r>
              <a:rPr sz="1900" spc="65"/>
              <a:t>opzichte</a:t>
            </a:r>
            <a:r>
              <a:rPr sz="1900" spc="-85"/>
              <a:t> </a:t>
            </a:r>
            <a:r>
              <a:rPr sz="1900" spc="10"/>
              <a:t>van</a:t>
            </a:r>
            <a:r>
              <a:rPr sz="1900" spc="-85"/>
              <a:t> </a:t>
            </a:r>
            <a:r>
              <a:rPr sz="1900" spc="60"/>
              <a:t>het</a:t>
            </a:r>
            <a:r>
              <a:rPr sz="1900" spc="-80"/>
              <a:t> </a:t>
            </a:r>
            <a:r>
              <a:rPr sz="1900" spc="40"/>
              <a:t>totale</a:t>
            </a:r>
            <a:r>
              <a:rPr sz="1900" spc="-85"/>
              <a:t> </a:t>
            </a:r>
            <a:r>
              <a:rPr sz="1900" spc="35"/>
              <a:t>aantal  </a:t>
            </a:r>
            <a:r>
              <a:rPr sz="1900" spc="50"/>
              <a:t>geteste</a:t>
            </a:r>
            <a:r>
              <a:rPr sz="1900" spc="-100"/>
              <a:t> </a:t>
            </a:r>
            <a:r>
              <a:rPr sz="1900" spc="10"/>
              <a:t>gevallen.</a:t>
            </a:r>
            <a:endParaRPr sz="1900"/>
          </a:p>
          <a:p>
            <a:pPr marL="496570" marR="5080">
              <a:lnSpc>
                <a:spcPct val="187500"/>
              </a:lnSpc>
            </a:pPr>
            <a:r>
              <a:rPr sz="1900" spc="50"/>
              <a:t>Implementatietijd</a:t>
            </a:r>
            <a:r>
              <a:rPr sz="1900" spc="-90"/>
              <a:t> </a:t>
            </a:r>
            <a:r>
              <a:rPr sz="1900" spc="-140"/>
              <a:t>-</a:t>
            </a:r>
            <a:r>
              <a:rPr sz="1900" spc="-85"/>
              <a:t> </a:t>
            </a:r>
            <a:r>
              <a:rPr sz="1900" spc="75"/>
              <a:t>De</a:t>
            </a:r>
            <a:r>
              <a:rPr sz="1900" spc="-85"/>
              <a:t> </a:t>
            </a:r>
            <a:r>
              <a:rPr sz="1900" spc="20"/>
              <a:t>tijd</a:t>
            </a:r>
            <a:r>
              <a:rPr sz="1900" spc="-90"/>
              <a:t> </a:t>
            </a:r>
            <a:r>
              <a:rPr sz="1900" spc="60"/>
              <a:t>die</a:t>
            </a:r>
            <a:r>
              <a:rPr sz="1900" spc="-85"/>
              <a:t> </a:t>
            </a:r>
            <a:r>
              <a:rPr sz="1900" spc="95"/>
              <a:t>nodig</a:t>
            </a:r>
            <a:r>
              <a:rPr sz="1900" spc="-85"/>
              <a:t> </a:t>
            </a:r>
            <a:r>
              <a:rPr sz="1900" spc="-20"/>
              <a:t>is</a:t>
            </a:r>
            <a:r>
              <a:rPr sz="1900" spc="-85"/>
              <a:t> </a:t>
            </a:r>
            <a:r>
              <a:rPr sz="1900" spc="120"/>
              <a:t>om</a:t>
            </a:r>
            <a:r>
              <a:rPr sz="1900" spc="-90"/>
              <a:t> </a:t>
            </a:r>
            <a:r>
              <a:rPr sz="1900" spc="60"/>
              <a:t>het</a:t>
            </a:r>
            <a:r>
              <a:rPr sz="1900" spc="-85"/>
              <a:t> </a:t>
            </a:r>
            <a:r>
              <a:rPr sz="1900" spc="50"/>
              <a:t>geluidsanomalie-detectiesysteem</a:t>
            </a:r>
            <a:r>
              <a:rPr sz="1900" spc="-85"/>
              <a:t> </a:t>
            </a:r>
            <a:r>
              <a:rPr sz="1900" spc="50"/>
              <a:t>in</a:t>
            </a:r>
            <a:r>
              <a:rPr sz="1900" spc="-90"/>
              <a:t> </a:t>
            </a:r>
            <a:r>
              <a:rPr sz="1900" spc="75"/>
              <a:t>de</a:t>
            </a:r>
            <a:r>
              <a:rPr sz="1900" spc="-85"/>
              <a:t> </a:t>
            </a:r>
            <a:r>
              <a:rPr sz="1900" spc="45"/>
              <a:t>infrastructuur</a:t>
            </a:r>
            <a:r>
              <a:rPr sz="1900" spc="-85"/>
              <a:t> </a:t>
            </a:r>
            <a:r>
              <a:rPr sz="1900" spc="10"/>
              <a:t>van</a:t>
            </a:r>
            <a:r>
              <a:rPr sz="1900" spc="-85"/>
              <a:t> </a:t>
            </a:r>
            <a:r>
              <a:rPr sz="1900"/>
              <a:t>Tata</a:t>
            </a:r>
            <a:r>
              <a:rPr sz="1900" spc="-90"/>
              <a:t> </a:t>
            </a:r>
            <a:r>
              <a:rPr sz="1900" spc="10"/>
              <a:t>Steel</a:t>
            </a:r>
            <a:r>
              <a:rPr sz="1900" spc="-85"/>
              <a:t> </a:t>
            </a:r>
            <a:r>
              <a:rPr sz="1900" spc="65"/>
              <a:t>en</a:t>
            </a:r>
            <a:r>
              <a:rPr sz="1900" spc="-85"/>
              <a:t> </a:t>
            </a:r>
            <a:r>
              <a:rPr sz="1900" spc="55"/>
              <a:t>Techport</a:t>
            </a:r>
            <a:r>
              <a:rPr sz="1900" spc="-90"/>
              <a:t> </a:t>
            </a:r>
            <a:r>
              <a:rPr sz="1900" spc="35"/>
              <a:t>te  </a:t>
            </a:r>
            <a:r>
              <a:rPr sz="1900" spc="25"/>
              <a:t>integreren.</a:t>
            </a:r>
            <a:endParaRPr sz="1900"/>
          </a:p>
          <a:p>
            <a:pPr marL="496570" marR="207010">
              <a:lnSpc>
                <a:spcPct val="187500"/>
              </a:lnSpc>
            </a:pPr>
            <a:r>
              <a:rPr sz="1900" spc="15"/>
              <a:t>Integratie-</a:t>
            </a:r>
            <a:r>
              <a:rPr sz="1900" spc="-90"/>
              <a:t> </a:t>
            </a:r>
            <a:r>
              <a:rPr sz="1900" spc="65"/>
              <a:t>en</a:t>
            </a:r>
            <a:r>
              <a:rPr sz="1900" spc="-90"/>
              <a:t> </a:t>
            </a:r>
            <a:r>
              <a:rPr sz="1900" spc="55"/>
              <a:t>aanpassingsvermogen</a:t>
            </a:r>
            <a:r>
              <a:rPr sz="1900" spc="-85"/>
              <a:t> </a:t>
            </a:r>
            <a:r>
              <a:rPr sz="1900" spc="-140"/>
              <a:t>-</a:t>
            </a:r>
            <a:r>
              <a:rPr sz="1900" spc="-90"/>
              <a:t> </a:t>
            </a:r>
            <a:r>
              <a:rPr sz="1900" spc="75"/>
              <a:t>De</a:t>
            </a:r>
            <a:r>
              <a:rPr sz="1900" spc="-85"/>
              <a:t> </a:t>
            </a:r>
            <a:r>
              <a:rPr sz="1900" spc="20"/>
              <a:t>tijd</a:t>
            </a:r>
            <a:r>
              <a:rPr sz="1900" spc="-90"/>
              <a:t> </a:t>
            </a:r>
            <a:r>
              <a:rPr sz="1900" spc="60"/>
              <a:t>die</a:t>
            </a:r>
            <a:r>
              <a:rPr sz="1900" spc="-85"/>
              <a:t> </a:t>
            </a:r>
            <a:r>
              <a:rPr sz="1900" spc="95"/>
              <a:t>nodig</a:t>
            </a:r>
            <a:r>
              <a:rPr sz="1900" spc="-90"/>
              <a:t> </a:t>
            </a:r>
            <a:r>
              <a:rPr sz="1900" spc="-20"/>
              <a:t>is</a:t>
            </a:r>
            <a:r>
              <a:rPr sz="1900" spc="-85"/>
              <a:t> </a:t>
            </a:r>
            <a:r>
              <a:rPr sz="1900" spc="5"/>
              <a:t>voor</a:t>
            </a:r>
            <a:r>
              <a:rPr sz="1900" spc="-90"/>
              <a:t> </a:t>
            </a:r>
            <a:r>
              <a:rPr sz="1900" spc="60"/>
              <a:t>het</a:t>
            </a:r>
            <a:r>
              <a:rPr sz="1900" spc="-85"/>
              <a:t> </a:t>
            </a:r>
            <a:r>
              <a:rPr sz="1900" spc="80"/>
              <a:t>implementeren</a:t>
            </a:r>
            <a:r>
              <a:rPr sz="1900" spc="-90"/>
              <a:t> </a:t>
            </a:r>
            <a:r>
              <a:rPr sz="1900" spc="65"/>
              <a:t>en</a:t>
            </a:r>
            <a:r>
              <a:rPr sz="1900" spc="-90"/>
              <a:t> </a:t>
            </a:r>
            <a:r>
              <a:rPr sz="1900" spc="40"/>
              <a:t>aanpassen</a:t>
            </a:r>
            <a:r>
              <a:rPr sz="1900" spc="-85"/>
              <a:t> </a:t>
            </a:r>
            <a:r>
              <a:rPr sz="1900" spc="10"/>
              <a:t>van</a:t>
            </a:r>
            <a:r>
              <a:rPr sz="1900" spc="-90"/>
              <a:t> </a:t>
            </a:r>
            <a:r>
              <a:rPr sz="1900" spc="60"/>
              <a:t>het</a:t>
            </a:r>
            <a:r>
              <a:rPr sz="1900" spc="-85"/>
              <a:t> </a:t>
            </a:r>
            <a:r>
              <a:rPr sz="1900" spc="55"/>
              <a:t>M5</a:t>
            </a:r>
            <a:r>
              <a:rPr sz="1900" spc="-90"/>
              <a:t> </a:t>
            </a:r>
            <a:r>
              <a:rPr sz="1900" spc="15"/>
              <a:t>Stack-systeem</a:t>
            </a:r>
            <a:r>
              <a:rPr sz="1900" spc="-85"/>
              <a:t> </a:t>
            </a:r>
            <a:r>
              <a:rPr sz="1900" spc="50"/>
              <a:t>in</a:t>
            </a:r>
            <a:r>
              <a:rPr sz="1900" spc="-90"/>
              <a:t> </a:t>
            </a:r>
            <a:r>
              <a:rPr sz="1900" spc="75"/>
              <a:t>de  </a:t>
            </a:r>
            <a:r>
              <a:rPr sz="1900" spc="45"/>
              <a:t>infrastructuur</a:t>
            </a:r>
            <a:r>
              <a:rPr sz="1900" spc="-95"/>
              <a:t> </a:t>
            </a:r>
            <a:r>
              <a:rPr sz="1900" spc="10"/>
              <a:t>van</a:t>
            </a:r>
            <a:r>
              <a:rPr sz="1900" spc="-90"/>
              <a:t> </a:t>
            </a:r>
            <a:r>
              <a:rPr sz="1900"/>
              <a:t>Tata</a:t>
            </a:r>
            <a:r>
              <a:rPr sz="1900" spc="-90"/>
              <a:t> </a:t>
            </a:r>
            <a:r>
              <a:rPr sz="1900" spc="10"/>
              <a:t>Steel</a:t>
            </a:r>
            <a:r>
              <a:rPr sz="1900" spc="-95"/>
              <a:t> </a:t>
            </a:r>
            <a:r>
              <a:rPr sz="1900" spc="65"/>
              <a:t>en</a:t>
            </a:r>
            <a:r>
              <a:rPr sz="1900" spc="-90"/>
              <a:t> </a:t>
            </a:r>
            <a:r>
              <a:rPr sz="1900" spc="20"/>
              <a:t>Techport,</a:t>
            </a:r>
            <a:r>
              <a:rPr sz="1900" spc="-90"/>
              <a:t> </a:t>
            </a:r>
            <a:r>
              <a:rPr sz="1900" spc="65"/>
              <a:t>en</a:t>
            </a:r>
            <a:r>
              <a:rPr sz="1900" spc="-90"/>
              <a:t> </a:t>
            </a:r>
            <a:r>
              <a:rPr sz="1900" spc="60"/>
              <a:t>het</a:t>
            </a:r>
            <a:r>
              <a:rPr sz="1900" spc="-95"/>
              <a:t> </a:t>
            </a:r>
            <a:r>
              <a:rPr sz="1900" spc="35"/>
              <a:t>aantal</a:t>
            </a:r>
            <a:r>
              <a:rPr sz="1900" spc="-90"/>
              <a:t> </a:t>
            </a:r>
            <a:r>
              <a:rPr sz="1900" spc="10"/>
              <a:t>vereiste</a:t>
            </a:r>
            <a:r>
              <a:rPr sz="1900" spc="-90"/>
              <a:t> </a:t>
            </a:r>
            <a:r>
              <a:rPr sz="1900" spc="55"/>
              <a:t>aanpassingen</a:t>
            </a:r>
            <a:r>
              <a:rPr sz="1900" spc="-90"/>
              <a:t> </a:t>
            </a:r>
            <a:r>
              <a:rPr sz="1900" spc="20"/>
              <a:t>of</a:t>
            </a:r>
            <a:r>
              <a:rPr sz="1900" spc="-95"/>
              <a:t> </a:t>
            </a:r>
            <a:r>
              <a:rPr sz="1900" spc="60"/>
              <a:t>updates</a:t>
            </a:r>
            <a:r>
              <a:rPr sz="1900" spc="-90"/>
              <a:t> </a:t>
            </a:r>
            <a:r>
              <a:rPr sz="1900" spc="45"/>
              <a:t>na</a:t>
            </a:r>
            <a:r>
              <a:rPr sz="1900" spc="-90"/>
              <a:t> </a:t>
            </a:r>
            <a:r>
              <a:rPr sz="1900" spc="75"/>
              <a:t>de</a:t>
            </a:r>
            <a:r>
              <a:rPr sz="1900" spc="-90"/>
              <a:t> </a:t>
            </a:r>
            <a:r>
              <a:rPr sz="1900" spc="40"/>
              <a:t>initiële</a:t>
            </a:r>
            <a:r>
              <a:rPr sz="1900" spc="-95"/>
              <a:t> </a:t>
            </a:r>
            <a:r>
              <a:rPr sz="1900" spc="50"/>
              <a:t>implementatie.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35" y="375933"/>
            <a:ext cx="14478635" cy="101155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57090" marR="5080" indent="-4645025">
              <a:lnSpc>
                <a:spcPct val="79900"/>
              </a:lnSpc>
              <a:spcBef>
                <a:spcPts val="960"/>
              </a:spcBef>
            </a:pPr>
            <a:r>
              <a:rPr spc="-195"/>
              <a:t>DATA</a:t>
            </a:r>
            <a:r>
              <a:rPr spc="-610"/>
              <a:t> </a:t>
            </a:r>
            <a:r>
              <a:rPr spc="-335"/>
              <a:t>-</a:t>
            </a:r>
            <a:r>
              <a:rPr spc="-610"/>
              <a:t> </a:t>
            </a:r>
            <a:r>
              <a:rPr spc="-330"/>
              <a:t>VERSCHILLENDE</a:t>
            </a:r>
            <a:r>
              <a:rPr spc="-610"/>
              <a:t> </a:t>
            </a:r>
            <a:r>
              <a:rPr spc="-290"/>
              <a:t>DATASETS</a:t>
            </a:r>
            <a:r>
              <a:rPr spc="-610"/>
              <a:t> </a:t>
            </a:r>
            <a:r>
              <a:rPr spc="-210"/>
              <a:t>VOOR</a:t>
            </a:r>
            <a:r>
              <a:rPr spc="-610"/>
              <a:t> </a:t>
            </a:r>
            <a:r>
              <a:rPr spc="-254"/>
              <a:t>HET</a:t>
            </a:r>
            <a:r>
              <a:rPr spc="-610"/>
              <a:t> </a:t>
            </a:r>
            <a:r>
              <a:rPr spc="-245"/>
              <a:t>BEANTWOORDEN  </a:t>
            </a:r>
            <a:r>
              <a:rPr i="1" spc="-185"/>
              <a:t>VAN </a:t>
            </a:r>
            <a:r>
              <a:rPr i="1" spc="-140"/>
              <a:t>DE</a:t>
            </a:r>
            <a:r>
              <a:rPr i="1" spc="-1040"/>
              <a:t> </a:t>
            </a:r>
            <a:r>
              <a:rPr i="1" spc="-240"/>
              <a:t>HOOFDVRAAG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4460"/>
            <a:ext cx="18288000" cy="10273030"/>
            <a:chOff x="0" y="14460"/>
            <a:chExt cx="18288000" cy="10273030"/>
          </a:xfrm>
        </p:grpSpPr>
        <p:sp>
          <p:nvSpPr>
            <p:cNvPr id="4" name="object 4"/>
            <p:cNvSpPr/>
            <p:nvPr/>
          </p:nvSpPr>
          <p:spPr>
            <a:xfrm>
              <a:off x="2023908" y="6950293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5">
                  <a:moveTo>
                    <a:pt x="0" y="0"/>
                  </a:moveTo>
                  <a:lnTo>
                    <a:pt x="6496104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460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7998" y="10272539"/>
                  </a:moveTo>
                  <a:lnTo>
                    <a:pt x="0" y="10272539"/>
                  </a:lnTo>
                  <a:lnTo>
                    <a:pt x="0" y="10229236"/>
                  </a:lnTo>
                  <a:lnTo>
                    <a:pt x="18287998" y="0"/>
                  </a:lnTo>
                  <a:lnTo>
                    <a:pt x="18287998" y="10272539"/>
                  </a:lnTo>
                  <a:close/>
                </a:path>
              </a:pathLst>
            </a:custGeom>
            <a:solidFill>
              <a:srgbClr val="535353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1842" y="1515165"/>
            <a:ext cx="17040860" cy="7696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98545" marR="5080" indent="-3586479">
              <a:lnSpc>
                <a:spcPts val="2630"/>
              </a:lnSpc>
              <a:spcBef>
                <a:spcPts val="690"/>
              </a:spcBef>
            </a:pPr>
            <a:r>
              <a:rPr sz="2700" b="1" i="1" spc="-195">
                <a:solidFill>
                  <a:srgbClr val="535353"/>
                </a:solidFill>
                <a:latin typeface="Verdana"/>
                <a:cs typeface="Verdana"/>
              </a:rPr>
              <a:t>HET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85">
                <a:solidFill>
                  <a:srgbClr val="535353"/>
                </a:solidFill>
                <a:latin typeface="Verdana"/>
                <a:cs typeface="Verdana"/>
              </a:rPr>
              <a:t>VERZAMELEN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25">
                <a:solidFill>
                  <a:srgbClr val="535353"/>
                </a:solidFill>
                <a:latin typeface="Verdana"/>
                <a:cs typeface="Verdana"/>
              </a:rPr>
              <a:t>ENANALYSEREN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40">
                <a:solidFill>
                  <a:srgbClr val="535353"/>
                </a:solidFill>
                <a:latin typeface="Verdana"/>
                <a:cs typeface="Verdana"/>
              </a:rPr>
              <a:t>VAN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00">
                <a:solidFill>
                  <a:srgbClr val="535353"/>
                </a:solidFill>
                <a:latin typeface="Verdana"/>
                <a:cs typeface="Verdana"/>
              </a:rPr>
              <a:t>RELEVANTE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20">
                <a:solidFill>
                  <a:srgbClr val="535353"/>
                </a:solidFill>
                <a:latin typeface="Verdana"/>
                <a:cs typeface="Verdana"/>
              </a:rPr>
              <a:t>DATASETS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IS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80">
                <a:solidFill>
                  <a:srgbClr val="535353"/>
                </a:solidFill>
                <a:latin typeface="Verdana"/>
                <a:cs typeface="Verdana"/>
              </a:rPr>
              <a:t>ESSENTIEEL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60">
                <a:solidFill>
                  <a:srgbClr val="535353"/>
                </a:solidFill>
                <a:latin typeface="Verdana"/>
                <a:cs typeface="Verdana"/>
              </a:rPr>
              <a:t>VOOR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>
                <a:solidFill>
                  <a:srgbClr val="535353"/>
                </a:solidFill>
                <a:latin typeface="Verdana"/>
                <a:cs typeface="Verdana"/>
              </a:rPr>
              <a:t>HET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>
                <a:solidFill>
                  <a:srgbClr val="535353"/>
                </a:solidFill>
                <a:latin typeface="Verdana"/>
                <a:cs typeface="Verdana"/>
              </a:rPr>
              <a:t>SUCCESVOL  </a:t>
            </a:r>
            <a:r>
              <a:rPr sz="2700" b="1" i="1" spc="-204">
                <a:solidFill>
                  <a:srgbClr val="535353"/>
                </a:solidFill>
                <a:latin typeface="Verdana"/>
                <a:cs typeface="Verdana"/>
              </a:rPr>
              <a:t>DETECTEREN</a:t>
            </a:r>
            <a:r>
              <a:rPr sz="2700" b="1" i="1" spc="-459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54">
                <a:solidFill>
                  <a:srgbClr val="535353"/>
                </a:solidFill>
                <a:latin typeface="Verdana"/>
                <a:cs typeface="Verdana"/>
              </a:rPr>
              <a:t>ENLOKALISEREN</a:t>
            </a:r>
            <a:r>
              <a:rPr sz="2700" b="1" i="1" spc="-459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40">
                <a:solidFill>
                  <a:srgbClr val="535353"/>
                </a:solidFill>
                <a:latin typeface="Verdana"/>
                <a:cs typeface="Verdana"/>
              </a:rPr>
              <a:t>VAN</a:t>
            </a:r>
            <a:r>
              <a:rPr sz="2700" b="1" i="1" spc="-459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75">
                <a:solidFill>
                  <a:srgbClr val="535353"/>
                </a:solidFill>
                <a:latin typeface="Verdana"/>
                <a:cs typeface="Verdana"/>
              </a:rPr>
              <a:t>GELUIDSANOMALIEËN.</a:t>
            </a:r>
            <a:endParaRPr sz="27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6330" y="3328354"/>
            <a:ext cx="17154525" cy="4295775"/>
            <a:chOff x="566330" y="3328354"/>
            <a:chExt cx="17154525" cy="4295775"/>
          </a:xfrm>
        </p:grpSpPr>
        <p:sp>
          <p:nvSpPr>
            <p:cNvPr id="8" name="object 8"/>
            <p:cNvSpPr/>
            <p:nvPr/>
          </p:nvSpPr>
          <p:spPr>
            <a:xfrm>
              <a:off x="566330" y="3328354"/>
              <a:ext cx="17154525" cy="4295775"/>
            </a:xfrm>
            <a:custGeom>
              <a:avLst/>
              <a:gdLst/>
              <a:ahLst/>
              <a:cxnLst/>
              <a:rect l="l" t="t" r="r" b="b"/>
              <a:pathLst>
                <a:path w="17154525" h="4295775">
                  <a:moveTo>
                    <a:pt x="17154525" y="4295775"/>
                  </a:moveTo>
                  <a:lnTo>
                    <a:pt x="0" y="4295775"/>
                  </a:lnTo>
                  <a:lnTo>
                    <a:pt x="0" y="0"/>
                  </a:lnTo>
                  <a:lnTo>
                    <a:pt x="17154525" y="0"/>
                  </a:lnTo>
                  <a:lnTo>
                    <a:pt x="17154525" y="4295775"/>
                  </a:lnTo>
                  <a:close/>
                </a:path>
              </a:pathLst>
            </a:custGeom>
            <a:solidFill>
              <a:srgbClr val="203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6621" y="4269729"/>
              <a:ext cx="85725" cy="85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621" y="5412729"/>
              <a:ext cx="85725" cy="85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6621" y="6555729"/>
              <a:ext cx="85725" cy="85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3896" y="3555417"/>
            <a:ext cx="16616044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>
                <a:solidFill>
                  <a:srgbClr val="FFFFFF"/>
                </a:solidFill>
                <a:latin typeface="Verdana"/>
                <a:cs typeface="Verdana"/>
              </a:rPr>
              <a:t>hoofdvraag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5">
                <a:solidFill>
                  <a:srgbClr val="FFFFFF"/>
                </a:solidFill>
                <a:latin typeface="Verdana"/>
                <a:cs typeface="Verdana"/>
              </a:rPr>
              <a:t>beantwoorden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>
                <a:solidFill>
                  <a:srgbClr val="FFFFFF"/>
                </a:solidFill>
                <a:latin typeface="Verdana"/>
                <a:cs typeface="Verdana"/>
              </a:rPr>
              <a:t>zijn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verschillende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5">
                <a:solidFill>
                  <a:srgbClr val="FFFFFF"/>
                </a:solidFill>
                <a:latin typeface="Verdana"/>
                <a:cs typeface="Verdana"/>
              </a:rPr>
              <a:t>datasets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>
                <a:solidFill>
                  <a:srgbClr val="FFFFFF"/>
                </a:solidFill>
                <a:latin typeface="Verdana"/>
                <a:cs typeface="Verdana"/>
              </a:rPr>
              <a:t>benodigd.</a:t>
            </a:r>
            <a:endParaRPr sz="2000">
              <a:latin typeface="Verdana"/>
              <a:cs typeface="Verdana"/>
            </a:endParaRPr>
          </a:p>
          <a:p>
            <a:pPr marL="443865" marR="300990">
              <a:lnSpc>
                <a:spcPct val="187500"/>
              </a:lnSpc>
            </a:pP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Een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5">
                <a:solidFill>
                  <a:srgbClr val="FFFFFF"/>
                </a:solidFill>
                <a:latin typeface="Verdana"/>
                <a:cs typeface="Verdana"/>
              </a:rPr>
              <a:t>geluidsmetingen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>
                <a:solidFill>
                  <a:srgbClr val="FFFFFF"/>
                </a:solidFill>
                <a:latin typeface="Verdana"/>
                <a:cs typeface="Verdana"/>
              </a:rPr>
              <a:t>nodig,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>
                <a:solidFill>
                  <a:srgbClr val="FFFFFF"/>
                </a:solidFill>
                <a:latin typeface="Verdana"/>
                <a:cs typeface="Verdana"/>
              </a:rPr>
              <a:t>hiermee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>
                <a:solidFill>
                  <a:srgbClr val="FFFFFF"/>
                </a:solidFill>
                <a:latin typeface="Verdana"/>
                <a:cs typeface="Verdana"/>
              </a:rPr>
              <a:t>kunnen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>
                <a:solidFill>
                  <a:srgbClr val="FFFFFF"/>
                </a:solidFill>
                <a:latin typeface="Verdana"/>
                <a:cs typeface="Verdana"/>
              </a:rPr>
              <a:t>anomalies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5">
                <a:solidFill>
                  <a:srgbClr val="FFFFFF"/>
                </a:solidFill>
                <a:latin typeface="Verdana"/>
                <a:cs typeface="Verdana"/>
              </a:rPr>
              <a:t>gedetecteerd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>
                <a:solidFill>
                  <a:srgbClr val="FFFFFF"/>
                </a:solidFill>
                <a:latin typeface="Verdana"/>
                <a:cs typeface="Verdana"/>
              </a:rPr>
              <a:t>worden.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>
                <a:solidFill>
                  <a:srgbClr val="FFFFFF"/>
                </a:solidFill>
                <a:latin typeface="Verdana"/>
                <a:cs typeface="Verdana"/>
              </a:rPr>
              <a:t>Deze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>
                <a:solidFill>
                  <a:srgbClr val="FFFFFF"/>
                </a:solidFill>
                <a:latin typeface="Verdana"/>
                <a:cs typeface="Verdana"/>
              </a:rPr>
              <a:t>zal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>
                <a:solidFill>
                  <a:srgbClr val="FFFFFF"/>
                </a:solidFill>
                <a:latin typeface="Verdana"/>
                <a:cs typeface="Verdana"/>
              </a:rPr>
              <a:t>zelf  </a:t>
            </a:r>
            <a:r>
              <a:rPr sz="2000" spc="100">
                <a:solidFill>
                  <a:srgbClr val="FFFFFF"/>
                </a:solidFill>
                <a:latin typeface="Verdana"/>
                <a:cs typeface="Verdana"/>
              </a:rPr>
              <a:t>moeten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0">
                <a:solidFill>
                  <a:srgbClr val="FFFFFF"/>
                </a:solidFill>
                <a:latin typeface="Verdana"/>
                <a:cs typeface="Verdana"/>
              </a:rPr>
              <a:t>worden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>
                <a:solidFill>
                  <a:srgbClr val="FFFFFF"/>
                </a:solidFill>
                <a:latin typeface="Verdana"/>
                <a:cs typeface="Verdana"/>
              </a:rPr>
              <a:t>gegenereerd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>
                <a:solidFill>
                  <a:srgbClr val="FFFFFF"/>
                </a:solidFill>
                <a:latin typeface="Verdana"/>
                <a:cs typeface="Verdana"/>
              </a:rPr>
              <a:t>door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>
                <a:solidFill>
                  <a:srgbClr val="FFFFFF"/>
                </a:solidFill>
                <a:latin typeface="Verdana"/>
                <a:cs typeface="Verdana"/>
              </a:rPr>
              <a:t>middel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5">
                <a:solidFill>
                  <a:srgbClr val="FFFFFF"/>
                </a:solidFill>
                <a:latin typeface="Verdana"/>
                <a:cs typeface="Verdana"/>
              </a:rPr>
              <a:t>geluidsmetingen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>
                <a:solidFill>
                  <a:srgbClr val="FFFFFF"/>
                </a:solidFill>
                <a:latin typeface="Verdana"/>
                <a:cs typeface="Verdana"/>
              </a:rPr>
              <a:t>Tata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>
                <a:solidFill>
                  <a:srgbClr val="FFFFFF"/>
                </a:solidFill>
                <a:latin typeface="Verdana"/>
                <a:cs typeface="Verdana"/>
              </a:rPr>
              <a:t>Steel.</a:t>
            </a:r>
            <a:endParaRPr sz="2000">
              <a:latin typeface="Verdana"/>
              <a:cs typeface="Verdana"/>
            </a:endParaRPr>
          </a:p>
          <a:p>
            <a:pPr marL="443865" marR="5080">
              <a:lnSpc>
                <a:spcPct val="187500"/>
              </a:lnSpc>
            </a:pP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Een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geluidswaarnemingen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25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>
                <a:solidFill>
                  <a:srgbClr val="FFFFFF"/>
                </a:solidFill>
                <a:latin typeface="Verdana"/>
                <a:cs typeface="Verdana"/>
              </a:rPr>
              <a:t>zo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>
                <a:solidFill>
                  <a:srgbClr val="FFFFFF"/>
                </a:solidFill>
                <a:latin typeface="Verdana"/>
                <a:cs typeface="Verdana"/>
              </a:rPr>
              <a:t>controleren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>
                <a:solidFill>
                  <a:srgbClr val="FFFFFF"/>
                </a:solidFill>
                <a:latin typeface="Verdana"/>
                <a:cs typeface="Verdana"/>
              </a:rPr>
              <a:t>anomalies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0">
                <a:solidFill>
                  <a:srgbClr val="FFFFFF"/>
                </a:solidFill>
                <a:latin typeface="Verdana"/>
                <a:cs typeface="Verdana"/>
              </a:rPr>
              <a:t>goed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5">
                <a:solidFill>
                  <a:srgbClr val="FFFFFF"/>
                </a:solidFill>
                <a:latin typeface="Verdana"/>
                <a:cs typeface="Verdana"/>
              </a:rPr>
              <a:t>gedetecteerd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>
                <a:solidFill>
                  <a:srgbClr val="FFFFFF"/>
                </a:solidFill>
                <a:latin typeface="Verdana"/>
                <a:cs typeface="Verdana"/>
              </a:rPr>
              <a:t>worden.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>
                <a:solidFill>
                  <a:srgbClr val="FFFFFF"/>
                </a:solidFill>
                <a:latin typeface="Verdana"/>
                <a:cs typeface="Verdana"/>
              </a:rPr>
              <a:t>Zo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>
                <a:solidFill>
                  <a:srgbClr val="FFFFFF"/>
                </a:solidFill>
                <a:latin typeface="Verdana"/>
                <a:cs typeface="Verdana"/>
              </a:rPr>
              <a:t>kan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2000" spc="65">
                <a:solidFill>
                  <a:srgbClr val="FFFFFF"/>
                </a:solidFill>
                <a:latin typeface="Verdana"/>
                <a:cs typeface="Verdana"/>
              </a:rPr>
              <a:t>M5</a:t>
            </a:r>
            <a:r>
              <a:rPr sz="2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>
                <a:solidFill>
                  <a:srgbClr val="FFFFFF"/>
                </a:solidFill>
                <a:latin typeface="Verdana"/>
                <a:cs typeface="Verdana"/>
              </a:rPr>
              <a:t>stack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>
                <a:solidFill>
                  <a:srgbClr val="FFFFFF"/>
                </a:solidFill>
                <a:latin typeface="Verdana"/>
                <a:cs typeface="Verdana"/>
              </a:rPr>
              <a:t>gecontroleerd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0">
                <a:solidFill>
                  <a:srgbClr val="FFFFFF"/>
                </a:solidFill>
                <a:latin typeface="Verdana"/>
                <a:cs typeface="Verdana"/>
              </a:rPr>
              <a:t>worden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0">
                <a:solidFill>
                  <a:srgbClr val="FFFFFF"/>
                </a:solidFill>
                <a:latin typeface="Verdana"/>
                <a:cs typeface="Verdana"/>
              </a:rPr>
              <a:t>goed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5">
                <a:solidFill>
                  <a:srgbClr val="FFFFFF"/>
                </a:solidFill>
                <a:latin typeface="Verdana"/>
                <a:cs typeface="Verdana"/>
              </a:rPr>
              <a:t>werkend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is.</a:t>
            </a:r>
            <a:endParaRPr sz="2000">
              <a:latin typeface="Verdana"/>
              <a:cs typeface="Verdana"/>
            </a:endParaRPr>
          </a:p>
          <a:p>
            <a:pPr marL="443865" marR="373380">
              <a:lnSpc>
                <a:spcPct val="187500"/>
              </a:lnSpc>
            </a:pPr>
            <a:r>
              <a:rPr sz="2000" spc="5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>
                <a:solidFill>
                  <a:srgbClr val="FFFFFF"/>
                </a:solidFill>
                <a:latin typeface="Verdana"/>
                <a:cs typeface="Verdana"/>
              </a:rPr>
              <a:t>locaties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verschillende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locatie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0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>
                <a:solidFill>
                  <a:srgbClr val="FFFFFF"/>
                </a:solidFill>
                <a:latin typeface="Verdana"/>
                <a:cs typeface="Verdana"/>
              </a:rPr>
              <a:t>Tata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>
                <a:solidFill>
                  <a:srgbClr val="FFFFFF"/>
                </a:solidFill>
                <a:latin typeface="Verdana"/>
                <a:cs typeface="Verdana"/>
              </a:rPr>
              <a:t>Steel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>
                <a:solidFill>
                  <a:srgbClr val="FFFFFF"/>
                </a:solidFill>
                <a:latin typeface="Verdana"/>
                <a:cs typeface="Verdana"/>
              </a:rPr>
              <a:t>bedrijf,</a:t>
            </a:r>
            <a:r>
              <a:rPr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>
                <a:solidFill>
                  <a:srgbClr val="FFFFFF"/>
                </a:solidFill>
                <a:latin typeface="Verdana"/>
                <a:cs typeface="Verdana"/>
              </a:rPr>
              <a:t>hiermee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>
                <a:solidFill>
                  <a:srgbClr val="FFFFFF"/>
                </a:solidFill>
                <a:latin typeface="Verdana"/>
                <a:cs typeface="Verdana"/>
              </a:rPr>
              <a:t>kan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>
                <a:solidFill>
                  <a:srgbClr val="FFFFFF"/>
                </a:solidFill>
                <a:latin typeface="Verdana"/>
                <a:cs typeface="Verdana"/>
              </a:rPr>
              <a:t>geluidsanomalie</a:t>
            </a:r>
            <a:r>
              <a:rPr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>
                <a:solidFill>
                  <a:srgbClr val="FFFFFF"/>
                </a:solidFill>
                <a:latin typeface="Verdana"/>
                <a:cs typeface="Verdana"/>
              </a:rPr>
              <a:t>gelinkt  </a:t>
            </a:r>
            <a:r>
              <a:rPr sz="2000" spc="100">
                <a:solidFill>
                  <a:srgbClr val="FFFFFF"/>
                </a:solidFill>
                <a:latin typeface="Verdana"/>
                <a:cs typeface="Verdana"/>
              </a:rPr>
              <a:t>worden</a:t>
            </a:r>
            <a:r>
              <a:rPr sz="2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>
                <a:solidFill>
                  <a:srgbClr val="FFFFFF"/>
                </a:solidFill>
                <a:latin typeface="Verdana"/>
                <a:cs typeface="Verdana"/>
              </a:rPr>
              <a:t>fabriek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>
                <a:solidFill>
                  <a:srgbClr val="FFFFFF"/>
                </a:solidFill>
                <a:latin typeface="Verdana"/>
                <a:cs typeface="Verdana"/>
              </a:rPr>
              <a:t>waar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>
                <a:solidFill>
                  <a:srgbClr val="FFFFFF"/>
                </a:solidFill>
                <a:latin typeface="Verdana"/>
                <a:cs typeface="Verdana"/>
              </a:rPr>
              <a:t>anomalie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>
                <a:solidFill>
                  <a:srgbClr val="FFFFFF"/>
                </a:solidFill>
                <a:latin typeface="Verdana"/>
                <a:cs typeface="Verdana"/>
              </a:rPr>
              <a:t>plaatsvindt.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99" y="10286998"/>
                  </a:moveTo>
                  <a:lnTo>
                    <a:pt x="0" y="10286998"/>
                  </a:lnTo>
                  <a:lnTo>
                    <a:pt x="0" y="10153010"/>
                  </a:lnTo>
                  <a:lnTo>
                    <a:pt x="18151727" y="0"/>
                  </a:lnTo>
                  <a:lnTo>
                    <a:pt x="18287999" y="0"/>
                  </a:lnTo>
                  <a:lnTo>
                    <a:pt x="18287999" y="10286998"/>
                  </a:lnTo>
                  <a:close/>
                </a:path>
              </a:pathLst>
            </a:custGeom>
            <a:solidFill>
              <a:srgbClr val="535353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57010" y="0"/>
              <a:ext cx="12277575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7287" y="329868"/>
            <a:ext cx="57562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360"/>
              <a:t>OPDRACHTGEVER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327995" y="2451567"/>
            <a:ext cx="6448425" cy="2981521"/>
          </a:xfrm>
          <a:prstGeom prst="rect">
            <a:avLst/>
          </a:prstGeom>
          <a:solidFill>
            <a:srgbClr val="203458"/>
          </a:solidFill>
        </p:spPr>
        <p:txBody>
          <a:bodyPr vert="horz" wrap="square" lIns="0" tIns="217804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714"/>
              </a:spcBef>
            </a:pPr>
            <a:r>
              <a:rPr sz="3000" spc="114">
                <a:solidFill>
                  <a:srgbClr val="FFFFFF"/>
                </a:solidFill>
                <a:latin typeface="Verdana"/>
                <a:cs typeface="Verdana"/>
              </a:rPr>
              <a:t>Probleemanalyse</a:t>
            </a:r>
            <a:endParaRPr sz="3000">
              <a:latin typeface="Verdana"/>
              <a:cs typeface="Verdana"/>
            </a:endParaRPr>
          </a:p>
          <a:p>
            <a:pPr marL="257810" marR="158115">
              <a:lnSpc>
                <a:spcPct val="187500"/>
              </a:lnSpc>
              <a:spcBef>
                <a:spcPts val="550"/>
              </a:spcBef>
            </a:pP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Huidige </a:t>
            </a:r>
            <a:r>
              <a:rPr sz="2000" spc="35">
                <a:solidFill>
                  <a:srgbClr val="FFFFFF"/>
                </a:solidFill>
                <a:latin typeface="Verdana"/>
                <a:cs typeface="Verdana"/>
              </a:rPr>
              <a:t>situatie </a:t>
            </a:r>
            <a:r>
              <a:rPr sz="2000" spc="-2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dat </a:t>
            </a:r>
            <a:r>
              <a:rPr sz="2000">
                <a:solidFill>
                  <a:srgbClr val="FFFFFF"/>
                </a:solidFill>
                <a:latin typeface="Verdana"/>
                <a:cs typeface="Verdana"/>
              </a:rPr>
              <a:t>er </a:t>
            </a:r>
            <a:r>
              <a:rPr sz="2000" spc="30">
                <a:solidFill>
                  <a:srgbClr val="FFFFFF"/>
                </a:solidFill>
                <a:latin typeface="Verdana"/>
                <a:cs typeface="Verdana"/>
              </a:rPr>
              <a:t>sprake </a:t>
            </a:r>
            <a:r>
              <a:rPr sz="2000" spc="-2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10">
                <a:solidFill>
                  <a:srgbClr val="FFFFFF"/>
                </a:solidFill>
                <a:latin typeface="Verdana"/>
                <a:cs typeface="Verdana"/>
              </a:rPr>
              <a:t>van  </a:t>
            </a:r>
            <a:r>
              <a:rPr sz="2000" spc="35">
                <a:solidFill>
                  <a:srgbClr val="FFFFFF"/>
                </a:solidFill>
                <a:latin typeface="Verdana"/>
                <a:cs typeface="Verdana"/>
              </a:rPr>
              <a:t>geluidsoverlast </a:t>
            </a:r>
            <a:r>
              <a:rPr sz="2000" spc="70">
                <a:solidFill>
                  <a:srgbClr val="FFFFFF"/>
                </a:solidFill>
                <a:latin typeface="Verdana"/>
                <a:cs typeface="Verdana"/>
              </a:rPr>
              <a:t>en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dat </a:t>
            </a:r>
            <a:r>
              <a:rPr sz="2000">
                <a:solidFill>
                  <a:srgbClr val="FFFFFF"/>
                </a:solidFill>
                <a:latin typeface="Verdana"/>
                <a:cs typeface="Verdana"/>
              </a:rPr>
              <a:t>Tata </a:t>
            </a:r>
            <a:r>
              <a:rPr sz="2000" spc="5">
                <a:solidFill>
                  <a:srgbClr val="FFFFFF"/>
                </a:solidFill>
                <a:latin typeface="Verdana"/>
                <a:cs typeface="Verdana"/>
              </a:rPr>
              <a:t>Steel </a:t>
            </a:r>
            <a:r>
              <a:rPr sz="2000" spc="55">
                <a:solidFill>
                  <a:srgbClr val="FFFFFF"/>
                </a:solidFill>
                <a:latin typeface="Verdana"/>
                <a:cs typeface="Verdana"/>
              </a:rPr>
              <a:t>niet </a:t>
            </a:r>
            <a:r>
              <a:rPr sz="2000" spc="70">
                <a:solidFill>
                  <a:srgbClr val="FFFFFF"/>
                </a:solidFill>
                <a:latin typeface="Verdana"/>
                <a:cs typeface="Verdana"/>
              </a:rPr>
              <a:t>weet  </a:t>
            </a:r>
            <a:r>
              <a:rPr sz="2000" spc="30">
                <a:solidFill>
                  <a:srgbClr val="FFFFFF"/>
                </a:solidFill>
                <a:latin typeface="Verdana"/>
                <a:cs typeface="Verdana"/>
              </a:rPr>
              <a:t>waar</a:t>
            </a:r>
            <a:r>
              <a:rPr sz="2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>
                <a:solidFill>
                  <a:srgbClr val="FFFFFF"/>
                </a:solidFill>
                <a:latin typeface="Verdana"/>
                <a:cs typeface="Verdana"/>
              </a:rPr>
              <a:t>overlast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>
                <a:solidFill>
                  <a:srgbClr val="FFFFFF"/>
                </a:solidFill>
                <a:latin typeface="Verdana"/>
                <a:cs typeface="Verdana"/>
              </a:rPr>
              <a:t>precies</a:t>
            </a:r>
            <a:r>
              <a:rPr sz="2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>
                <a:solidFill>
                  <a:srgbClr val="FFFFFF"/>
                </a:solidFill>
                <a:latin typeface="Verdana"/>
                <a:cs typeface="Verdana"/>
              </a:rPr>
              <a:t>plaatsvindt</a:t>
            </a:r>
            <a:r>
              <a:rPr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>
                <a:solidFill>
                  <a:srgbClr val="FFFFFF"/>
                </a:solidFill>
                <a:latin typeface="Verdana"/>
                <a:cs typeface="Verdana"/>
              </a:rPr>
              <a:t>tijdens 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welk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err="1">
                <a:solidFill>
                  <a:srgbClr val="FFFFFF"/>
                </a:solidFill>
                <a:latin typeface="Verdana"/>
                <a:cs typeface="Verdana"/>
              </a:rPr>
              <a:t>proces</a:t>
            </a:r>
            <a:r>
              <a:rPr sz="2000" spc="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lang="en-GB" sz="20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12576" y="4098554"/>
            <a:ext cx="4438650" cy="5153660"/>
            <a:chOff x="13512576" y="4098554"/>
            <a:chExt cx="4438650" cy="5153660"/>
          </a:xfrm>
        </p:grpSpPr>
        <p:sp>
          <p:nvSpPr>
            <p:cNvPr id="8" name="object 8"/>
            <p:cNvSpPr/>
            <p:nvPr/>
          </p:nvSpPr>
          <p:spPr>
            <a:xfrm>
              <a:off x="15487589" y="8956791"/>
              <a:ext cx="1758950" cy="295910"/>
            </a:xfrm>
            <a:custGeom>
              <a:avLst/>
              <a:gdLst/>
              <a:ahLst/>
              <a:cxnLst/>
              <a:rect l="l" t="t" r="r" b="b"/>
              <a:pathLst>
                <a:path w="1758950" h="295909">
                  <a:moveTo>
                    <a:pt x="147355" y="295299"/>
                  </a:moveTo>
                  <a:lnTo>
                    <a:pt x="100830" y="287759"/>
                  </a:lnTo>
                  <a:lnTo>
                    <a:pt x="60385" y="266773"/>
                  </a:lnTo>
                  <a:lnTo>
                    <a:pt x="28468" y="234793"/>
                  </a:lnTo>
                  <a:lnTo>
                    <a:pt x="7524" y="194269"/>
                  </a:lnTo>
                  <a:lnTo>
                    <a:pt x="0" y="147651"/>
                  </a:lnTo>
                  <a:lnTo>
                    <a:pt x="7524" y="101033"/>
                  </a:lnTo>
                  <a:lnTo>
                    <a:pt x="28468" y="60507"/>
                  </a:lnTo>
                  <a:lnTo>
                    <a:pt x="60385" y="28526"/>
                  </a:lnTo>
                  <a:lnTo>
                    <a:pt x="100830" y="7540"/>
                  </a:lnTo>
                  <a:lnTo>
                    <a:pt x="147355" y="0"/>
                  </a:lnTo>
                  <a:lnTo>
                    <a:pt x="193880" y="7540"/>
                  </a:lnTo>
                  <a:lnTo>
                    <a:pt x="234323" y="28526"/>
                  </a:lnTo>
                  <a:lnTo>
                    <a:pt x="260450" y="54706"/>
                  </a:lnTo>
                  <a:lnTo>
                    <a:pt x="147355" y="54706"/>
                  </a:lnTo>
                  <a:lnTo>
                    <a:pt x="111283" y="62021"/>
                  </a:lnTo>
                  <a:lnTo>
                    <a:pt x="81795" y="81959"/>
                  </a:lnTo>
                  <a:lnTo>
                    <a:pt x="61897" y="111507"/>
                  </a:lnTo>
                  <a:lnTo>
                    <a:pt x="54597" y="147652"/>
                  </a:lnTo>
                  <a:lnTo>
                    <a:pt x="61897" y="183795"/>
                  </a:lnTo>
                  <a:lnTo>
                    <a:pt x="81795" y="213341"/>
                  </a:lnTo>
                  <a:lnTo>
                    <a:pt x="111284" y="233278"/>
                  </a:lnTo>
                  <a:lnTo>
                    <a:pt x="147355" y="240592"/>
                  </a:lnTo>
                  <a:lnTo>
                    <a:pt x="260451" y="240592"/>
                  </a:lnTo>
                  <a:lnTo>
                    <a:pt x="234323" y="266773"/>
                  </a:lnTo>
                  <a:lnTo>
                    <a:pt x="193880" y="287759"/>
                  </a:lnTo>
                  <a:lnTo>
                    <a:pt x="147355" y="295299"/>
                  </a:lnTo>
                  <a:close/>
                </a:path>
                <a:path w="1758950" h="295909">
                  <a:moveTo>
                    <a:pt x="260451" y="240592"/>
                  </a:moveTo>
                  <a:lnTo>
                    <a:pt x="147355" y="240592"/>
                  </a:lnTo>
                  <a:lnTo>
                    <a:pt x="183425" y="233277"/>
                  </a:lnTo>
                  <a:lnTo>
                    <a:pt x="212912" y="213341"/>
                  </a:lnTo>
                  <a:lnTo>
                    <a:pt x="232809" y="183795"/>
                  </a:lnTo>
                  <a:lnTo>
                    <a:pt x="240110" y="147651"/>
                  </a:lnTo>
                  <a:lnTo>
                    <a:pt x="232809" y="111506"/>
                  </a:lnTo>
                  <a:lnTo>
                    <a:pt x="212912" y="81959"/>
                  </a:lnTo>
                  <a:lnTo>
                    <a:pt x="183425" y="62021"/>
                  </a:lnTo>
                  <a:lnTo>
                    <a:pt x="147355" y="54706"/>
                  </a:lnTo>
                  <a:lnTo>
                    <a:pt x="260450" y="54706"/>
                  </a:lnTo>
                  <a:lnTo>
                    <a:pt x="266239" y="60507"/>
                  </a:lnTo>
                  <a:lnTo>
                    <a:pt x="287182" y="101033"/>
                  </a:lnTo>
                  <a:lnTo>
                    <a:pt x="294706" y="147652"/>
                  </a:lnTo>
                  <a:lnTo>
                    <a:pt x="287182" y="194269"/>
                  </a:lnTo>
                  <a:lnTo>
                    <a:pt x="266239" y="234793"/>
                  </a:lnTo>
                  <a:lnTo>
                    <a:pt x="260451" y="240592"/>
                  </a:lnTo>
                  <a:close/>
                </a:path>
                <a:path w="1758950" h="295909">
                  <a:moveTo>
                    <a:pt x="635241" y="295299"/>
                  </a:moveTo>
                  <a:lnTo>
                    <a:pt x="588715" y="287759"/>
                  </a:lnTo>
                  <a:lnTo>
                    <a:pt x="548271" y="266773"/>
                  </a:lnTo>
                  <a:lnTo>
                    <a:pt x="516354" y="234793"/>
                  </a:lnTo>
                  <a:lnTo>
                    <a:pt x="495411" y="194269"/>
                  </a:lnTo>
                  <a:lnTo>
                    <a:pt x="487886" y="147651"/>
                  </a:lnTo>
                  <a:lnTo>
                    <a:pt x="495411" y="101033"/>
                  </a:lnTo>
                  <a:lnTo>
                    <a:pt x="516354" y="60507"/>
                  </a:lnTo>
                  <a:lnTo>
                    <a:pt x="548271" y="28526"/>
                  </a:lnTo>
                  <a:lnTo>
                    <a:pt x="588715" y="7540"/>
                  </a:lnTo>
                  <a:lnTo>
                    <a:pt x="635241" y="0"/>
                  </a:lnTo>
                  <a:lnTo>
                    <a:pt x="681765" y="7540"/>
                  </a:lnTo>
                  <a:lnTo>
                    <a:pt x="722209" y="28526"/>
                  </a:lnTo>
                  <a:lnTo>
                    <a:pt x="748337" y="54706"/>
                  </a:lnTo>
                  <a:lnTo>
                    <a:pt x="635241" y="54706"/>
                  </a:lnTo>
                  <a:lnTo>
                    <a:pt x="599169" y="62021"/>
                  </a:lnTo>
                  <a:lnTo>
                    <a:pt x="569682" y="81959"/>
                  </a:lnTo>
                  <a:lnTo>
                    <a:pt x="549785" y="111507"/>
                  </a:lnTo>
                  <a:lnTo>
                    <a:pt x="542485" y="147652"/>
                  </a:lnTo>
                  <a:lnTo>
                    <a:pt x="549785" y="183795"/>
                  </a:lnTo>
                  <a:lnTo>
                    <a:pt x="569682" y="213341"/>
                  </a:lnTo>
                  <a:lnTo>
                    <a:pt x="599170" y="233278"/>
                  </a:lnTo>
                  <a:lnTo>
                    <a:pt x="635241" y="240592"/>
                  </a:lnTo>
                  <a:lnTo>
                    <a:pt x="748338" y="240592"/>
                  </a:lnTo>
                  <a:lnTo>
                    <a:pt x="722209" y="266773"/>
                  </a:lnTo>
                  <a:lnTo>
                    <a:pt x="681765" y="287759"/>
                  </a:lnTo>
                  <a:lnTo>
                    <a:pt x="635241" y="295299"/>
                  </a:lnTo>
                  <a:close/>
                </a:path>
                <a:path w="1758950" h="295909">
                  <a:moveTo>
                    <a:pt x="748338" y="240592"/>
                  </a:moveTo>
                  <a:lnTo>
                    <a:pt x="635241" y="240592"/>
                  </a:lnTo>
                  <a:lnTo>
                    <a:pt x="671312" y="233277"/>
                  </a:lnTo>
                  <a:lnTo>
                    <a:pt x="700800" y="213341"/>
                  </a:lnTo>
                  <a:lnTo>
                    <a:pt x="720697" y="183795"/>
                  </a:lnTo>
                  <a:lnTo>
                    <a:pt x="727997" y="147651"/>
                  </a:lnTo>
                  <a:lnTo>
                    <a:pt x="720697" y="111506"/>
                  </a:lnTo>
                  <a:lnTo>
                    <a:pt x="700800" y="81959"/>
                  </a:lnTo>
                  <a:lnTo>
                    <a:pt x="671312" y="62021"/>
                  </a:lnTo>
                  <a:lnTo>
                    <a:pt x="635241" y="54706"/>
                  </a:lnTo>
                  <a:lnTo>
                    <a:pt x="748337" y="54706"/>
                  </a:lnTo>
                  <a:lnTo>
                    <a:pt x="754126" y="60507"/>
                  </a:lnTo>
                  <a:lnTo>
                    <a:pt x="775071" y="101033"/>
                  </a:lnTo>
                  <a:lnTo>
                    <a:pt x="782596" y="147652"/>
                  </a:lnTo>
                  <a:lnTo>
                    <a:pt x="775071" y="194269"/>
                  </a:lnTo>
                  <a:lnTo>
                    <a:pt x="754126" y="234793"/>
                  </a:lnTo>
                  <a:lnTo>
                    <a:pt x="748338" y="240592"/>
                  </a:lnTo>
                  <a:close/>
                </a:path>
                <a:path w="1758950" h="295909">
                  <a:moveTo>
                    <a:pt x="1123127" y="295299"/>
                  </a:moveTo>
                  <a:lnTo>
                    <a:pt x="1076602" y="287759"/>
                  </a:lnTo>
                  <a:lnTo>
                    <a:pt x="1036159" y="266773"/>
                  </a:lnTo>
                  <a:lnTo>
                    <a:pt x="1004244" y="234793"/>
                  </a:lnTo>
                  <a:lnTo>
                    <a:pt x="983301" y="194269"/>
                  </a:lnTo>
                  <a:lnTo>
                    <a:pt x="975777" y="147651"/>
                  </a:lnTo>
                  <a:lnTo>
                    <a:pt x="983301" y="101033"/>
                  </a:lnTo>
                  <a:lnTo>
                    <a:pt x="1004244" y="60507"/>
                  </a:lnTo>
                  <a:lnTo>
                    <a:pt x="1036159" y="28526"/>
                  </a:lnTo>
                  <a:lnTo>
                    <a:pt x="1076602" y="7540"/>
                  </a:lnTo>
                  <a:lnTo>
                    <a:pt x="1123127" y="0"/>
                  </a:lnTo>
                  <a:lnTo>
                    <a:pt x="1169653" y="7540"/>
                  </a:lnTo>
                  <a:lnTo>
                    <a:pt x="1210096" y="28526"/>
                  </a:lnTo>
                  <a:lnTo>
                    <a:pt x="1236222" y="54706"/>
                  </a:lnTo>
                  <a:lnTo>
                    <a:pt x="1123127" y="54706"/>
                  </a:lnTo>
                  <a:lnTo>
                    <a:pt x="1087058" y="62021"/>
                  </a:lnTo>
                  <a:lnTo>
                    <a:pt x="1057570" y="81959"/>
                  </a:lnTo>
                  <a:lnTo>
                    <a:pt x="1037672" y="111507"/>
                  </a:lnTo>
                  <a:lnTo>
                    <a:pt x="1030371" y="147652"/>
                  </a:lnTo>
                  <a:lnTo>
                    <a:pt x="1037672" y="183795"/>
                  </a:lnTo>
                  <a:lnTo>
                    <a:pt x="1057571" y="213341"/>
                  </a:lnTo>
                  <a:lnTo>
                    <a:pt x="1087058" y="233278"/>
                  </a:lnTo>
                  <a:lnTo>
                    <a:pt x="1123127" y="240592"/>
                  </a:lnTo>
                  <a:lnTo>
                    <a:pt x="1236224" y="240592"/>
                  </a:lnTo>
                  <a:lnTo>
                    <a:pt x="1210096" y="266773"/>
                  </a:lnTo>
                  <a:lnTo>
                    <a:pt x="1169653" y="287759"/>
                  </a:lnTo>
                  <a:lnTo>
                    <a:pt x="1123127" y="295299"/>
                  </a:lnTo>
                  <a:close/>
                </a:path>
                <a:path w="1758950" h="295909">
                  <a:moveTo>
                    <a:pt x="1236224" y="240592"/>
                  </a:moveTo>
                  <a:lnTo>
                    <a:pt x="1123127" y="240592"/>
                  </a:lnTo>
                  <a:lnTo>
                    <a:pt x="1159197" y="233277"/>
                  </a:lnTo>
                  <a:lnTo>
                    <a:pt x="1188685" y="213341"/>
                  </a:lnTo>
                  <a:lnTo>
                    <a:pt x="1208583" y="183795"/>
                  </a:lnTo>
                  <a:lnTo>
                    <a:pt x="1215884" y="147651"/>
                  </a:lnTo>
                  <a:lnTo>
                    <a:pt x="1208583" y="111506"/>
                  </a:lnTo>
                  <a:lnTo>
                    <a:pt x="1188684" y="81959"/>
                  </a:lnTo>
                  <a:lnTo>
                    <a:pt x="1159197" y="62021"/>
                  </a:lnTo>
                  <a:lnTo>
                    <a:pt x="1123127" y="54706"/>
                  </a:lnTo>
                  <a:lnTo>
                    <a:pt x="1236222" y="54706"/>
                  </a:lnTo>
                  <a:lnTo>
                    <a:pt x="1242011" y="60507"/>
                  </a:lnTo>
                  <a:lnTo>
                    <a:pt x="1262953" y="101033"/>
                  </a:lnTo>
                  <a:lnTo>
                    <a:pt x="1270478" y="147652"/>
                  </a:lnTo>
                  <a:lnTo>
                    <a:pt x="1262953" y="194269"/>
                  </a:lnTo>
                  <a:lnTo>
                    <a:pt x="1242011" y="234793"/>
                  </a:lnTo>
                  <a:lnTo>
                    <a:pt x="1236224" y="240592"/>
                  </a:lnTo>
                  <a:close/>
                </a:path>
                <a:path w="1758950" h="295909">
                  <a:moveTo>
                    <a:pt x="1611019" y="295299"/>
                  </a:moveTo>
                  <a:lnTo>
                    <a:pt x="1564494" y="287759"/>
                  </a:lnTo>
                  <a:lnTo>
                    <a:pt x="1524050" y="266773"/>
                  </a:lnTo>
                  <a:lnTo>
                    <a:pt x="1492133" y="234793"/>
                  </a:lnTo>
                  <a:lnTo>
                    <a:pt x="1471189" y="194269"/>
                  </a:lnTo>
                  <a:lnTo>
                    <a:pt x="1463664" y="147651"/>
                  </a:lnTo>
                  <a:lnTo>
                    <a:pt x="1471189" y="101033"/>
                  </a:lnTo>
                  <a:lnTo>
                    <a:pt x="1492133" y="60507"/>
                  </a:lnTo>
                  <a:lnTo>
                    <a:pt x="1524050" y="28526"/>
                  </a:lnTo>
                  <a:lnTo>
                    <a:pt x="1564494" y="7540"/>
                  </a:lnTo>
                  <a:lnTo>
                    <a:pt x="1611019" y="0"/>
                  </a:lnTo>
                  <a:lnTo>
                    <a:pt x="1657540" y="7540"/>
                  </a:lnTo>
                  <a:lnTo>
                    <a:pt x="1697983" y="28526"/>
                  </a:lnTo>
                  <a:lnTo>
                    <a:pt x="1724111" y="54706"/>
                  </a:lnTo>
                  <a:lnTo>
                    <a:pt x="1611019" y="54706"/>
                  </a:lnTo>
                  <a:lnTo>
                    <a:pt x="1574945" y="62021"/>
                  </a:lnTo>
                  <a:lnTo>
                    <a:pt x="1545458" y="81959"/>
                  </a:lnTo>
                  <a:lnTo>
                    <a:pt x="1525562" y="111507"/>
                  </a:lnTo>
                  <a:lnTo>
                    <a:pt x="1518262" y="147652"/>
                  </a:lnTo>
                  <a:lnTo>
                    <a:pt x="1525562" y="183795"/>
                  </a:lnTo>
                  <a:lnTo>
                    <a:pt x="1545458" y="213341"/>
                  </a:lnTo>
                  <a:lnTo>
                    <a:pt x="1574946" y="233278"/>
                  </a:lnTo>
                  <a:lnTo>
                    <a:pt x="1611019" y="240592"/>
                  </a:lnTo>
                  <a:lnTo>
                    <a:pt x="1724112" y="240592"/>
                  </a:lnTo>
                  <a:lnTo>
                    <a:pt x="1697983" y="266773"/>
                  </a:lnTo>
                  <a:lnTo>
                    <a:pt x="1657540" y="287759"/>
                  </a:lnTo>
                  <a:lnTo>
                    <a:pt x="1611019" y="295299"/>
                  </a:lnTo>
                  <a:close/>
                </a:path>
                <a:path w="1758950" h="295909">
                  <a:moveTo>
                    <a:pt x="1724112" y="240592"/>
                  </a:moveTo>
                  <a:lnTo>
                    <a:pt x="1611019" y="240592"/>
                  </a:lnTo>
                  <a:lnTo>
                    <a:pt x="1647089" y="233277"/>
                  </a:lnTo>
                  <a:lnTo>
                    <a:pt x="1676575" y="213341"/>
                  </a:lnTo>
                  <a:lnTo>
                    <a:pt x="1696471" y="183795"/>
                  </a:lnTo>
                  <a:lnTo>
                    <a:pt x="1703770" y="147651"/>
                  </a:lnTo>
                  <a:lnTo>
                    <a:pt x="1696471" y="111506"/>
                  </a:lnTo>
                  <a:lnTo>
                    <a:pt x="1676575" y="81959"/>
                  </a:lnTo>
                  <a:lnTo>
                    <a:pt x="1647089" y="62021"/>
                  </a:lnTo>
                  <a:lnTo>
                    <a:pt x="1611019" y="54706"/>
                  </a:lnTo>
                  <a:lnTo>
                    <a:pt x="1724111" y="54706"/>
                  </a:lnTo>
                  <a:lnTo>
                    <a:pt x="1729900" y="60507"/>
                  </a:lnTo>
                  <a:lnTo>
                    <a:pt x="1750844" y="101033"/>
                  </a:lnTo>
                  <a:lnTo>
                    <a:pt x="1758369" y="147652"/>
                  </a:lnTo>
                  <a:lnTo>
                    <a:pt x="1750844" y="194269"/>
                  </a:lnTo>
                  <a:lnTo>
                    <a:pt x="1729900" y="234793"/>
                  </a:lnTo>
                  <a:lnTo>
                    <a:pt x="1724112" y="2405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12576" y="4098554"/>
              <a:ext cx="4438650" cy="2619375"/>
            </a:xfrm>
            <a:custGeom>
              <a:avLst/>
              <a:gdLst/>
              <a:ahLst/>
              <a:cxnLst/>
              <a:rect l="l" t="t" r="r" b="b"/>
              <a:pathLst>
                <a:path w="4438650" h="2619375">
                  <a:moveTo>
                    <a:pt x="4438650" y="2619375"/>
                  </a:moveTo>
                  <a:lnTo>
                    <a:pt x="0" y="2619375"/>
                  </a:lnTo>
                  <a:lnTo>
                    <a:pt x="0" y="0"/>
                  </a:lnTo>
                  <a:lnTo>
                    <a:pt x="4438650" y="0"/>
                  </a:lnTo>
                  <a:lnTo>
                    <a:pt x="4438650" y="261937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53485" y="5410977"/>
              <a:ext cx="76700" cy="76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53485" y="5922316"/>
              <a:ext cx="76700" cy="7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53485" y="6433654"/>
              <a:ext cx="76700" cy="76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7995" y="6153515"/>
            <a:ext cx="6448425" cy="3733800"/>
          </a:xfrm>
          <a:prstGeom prst="rect">
            <a:avLst/>
          </a:prstGeom>
          <a:solidFill>
            <a:srgbClr val="203458"/>
          </a:solidFill>
        </p:spPr>
        <p:txBody>
          <a:bodyPr vert="horz" wrap="square" lIns="0" tIns="2095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65"/>
              </a:spcBef>
            </a:pPr>
            <a:r>
              <a:rPr sz="3000" spc="75">
                <a:solidFill>
                  <a:srgbClr val="FFFFFF"/>
                </a:solidFill>
                <a:latin typeface="Verdana"/>
                <a:cs typeface="Verdana"/>
              </a:rPr>
              <a:t>Stakeholderanalyse</a:t>
            </a:r>
            <a:endParaRPr sz="3000">
              <a:latin typeface="Verdana"/>
              <a:cs typeface="Verdana"/>
            </a:endParaRPr>
          </a:p>
          <a:p>
            <a:pPr marL="209550" marR="251460">
              <a:lnSpc>
                <a:spcPct val="187500"/>
              </a:lnSpc>
              <a:spcBef>
                <a:spcPts val="550"/>
              </a:spcBef>
            </a:pPr>
            <a:r>
              <a:rPr sz="2000" spc="8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000" spc="40">
                <a:solidFill>
                  <a:srgbClr val="FFFFFF"/>
                </a:solidFill>
                <a:latin typeface="Verdana"/>
                <a:cs typeface="Verdana"/>
              </a:rPr>
              <a:t>stakeholders </a:t>
            </a:r>
            <a:r>
              <a:rPr sz="2000">
                <a:solidFill>
                  <a:srgbClr val="FFFFFF"/>
                </a:solidFill>
                <a:latin typeface="Verdana"/>
                <a:cs typeface="Verdana"/>
              </a:rPr>
              <a:t>zijn </a:t>
            </a:r>
            <a:r>
              <a:rPr sz="2000" spc="75">
                <a:solidFill>
                  <a:srgbClr val="FFFFFF"/>
                </a:solidFill>
                <a:latin typeface="Verdana"/>
                <a:cs typeface="Verdana"/>
              </a:rPr>
              <a:t>gescheiden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op </a:t>
            </a:r>
            <a:r>
              <a:rPr sz="2000" spc="50">
                <a:solidFill>
                  <a:srgbClr val="FFFFFF"/>
                </a:solidFill>
                <a:latin typeface="Verdana"/>
                <a:cs typeface="Verdana"/>
              </a:rPr>
              <a:t>interne  </a:t>
            </a:r>
            <a:r>
              <a:rPr sz="2000" spc="70">
                <a:solidFill>
                  <a:srgbClr val="FFFFFF"/>
                </a:solidFill>
                <a:latin typeface="Verdana"/>
                <a:cs typeface="Verdana"/>
              </a:rPr>
              <a:t>en </a:t>
            </a:r>
            <a:r>
              <a:rPr sz="2000" spc="25">
                <a:solidFill>
                  <a:srgbClr val="FFFFFF"/>
                </a:solidFill>
                <a:latin typeface="Verdana"/>
                <a:cs typeface="Verdana"/>
              </a:rPr>
              <a:t>externe </a:t>
            </a:r>
            <a:r>
              <a:rPr sz="2000" spc="15">
                <a:solidFill>
                  <a:srgbClr val="FFFFFF"/>
                </a:solidFill>
                <a:latin typeface="Verdana"/>
                <a:cs typeface="Verdana"/>
              </a:rPr>
              <a:t>stakeholders. </a:t>
            </a:r>
            <a:r>
              <a:rPr sz="2000" spc="35">
                <a:solidFill>
                  <a:srgbClr val="FFFFFF"/>
                </a:solidFill>
                <a:latin typeface="Verdana"/>
                <a:cs typeface="Verdana"/>
              </a:rPr>
              <a:t>Naar </a:t>
            </a:r>
            <a:r>
              <a:rPr sz="2000" spc="25">
                <a:solidFill>
                  <a:srgbClr val="FFFFFF"/>
                </a:solidFill>
                <a:latin typeface="Verdana"/>
                <a:cs typeface="Verdana"/>
              </a:rPr>
              <a:t>voren </a:t>
            </a:r>
            <a:r>
              <a:rPr sz="2000" spc="-2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2000" spc="95">
                <a:solidFill>
                  <a:srgbClr val="FFFFFF"/>
                </a:solidFill>
                <a:latin typeface="Verdana"/>
                <a:cs typeface="Verdana"/>
              </a:rPr>
              <a:t>gekomen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dat </a:t>
            </a:r>
            <a:r>
              <a:rPr sz="2000">
                <a:solidFill>
                  <a:srgbClr val="FFFFFF"/>
                </a:solidFill>
                <a:latin typeface="Verdana"/>
                <a:cs typeface="Verdana"/>
              </a:rPr>
              <a:t>Tata </a:t>
            </a:r>
            <a:r>
              <a:rPr sz="2000" spc="5">
                <a:solidFill>
                  <a:srgbClr val="FFFFFF"/>
                </a:solidFill>
                <a:latin typeface="Verdana"/>
                <a:cs typeface="Verdana"/>
              </a:rPr>
              <a:t>Steel </a:t>
            </a:r>
            <a:r>
              <a:rPr sz="2000" spc="8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000" spc="40">
                <a:solidFill>
                  <a:srgbClr val="FFFFFF"/>
                </a:solidFill>
                <a:latin typeface="Verdana"/>
                <a:cs typeface="Verdana"/>
              </a:rPr>
              <a:t>belangrijkste  </a:t>
            </a:r>
            <a:r>
              <a:rPr sz="2000" spc="45">
                <a:solidFill>
                  <a:srgbClr val="FFFFFF"/>
                </a:solidFill>
                <a:latin typeface="Verdana"/>
                <a:cs typeface="Verdana"/>
              </a:rPr>
              <a:t>stakeholder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dit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>
                <a:solidFill>
                  <a:srgbClr val="FFFFFF"/>
                </a:solidFill>
                <a:latin typeface="Verdana"/>
                <a:cs typeface="Verdana"/>
              </a:rPr>
              <a:t>proces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>
                <a:solidFill>
                  <a:srgbClr val="FFFFFF"/>
                </a:solidFill>
                <a:latin typeface="Verdana"/>
                <a:cs typeface="Verdana"/>
              </a:rPr>
              <a:t>dan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5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name  </a:t>
            </a:r>
            <a:r>
              <a:rPr sz="2000" spc="8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vertegenwoordiger </a:t>
            </a:r>
            <a:r>
              <a:rPr sz="2000" spc="65">
                <a:solidFill>
                  <a:srgbClr val="FFFFFF"/>
                </a:solidFill>
                <a:latin typeface="Verdana"/>
                <a:cs typeface="Verdana"/>
              </a:rPr>
              <a:t>Martien</a:t>
            </a:r>
            <a:r>
              <a:rPr sz="20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>
                <a:solidFill>
                  <a:srgbClr val="FFFFFF"/>
                </a:solidFill>
                <a:latin typeface="Verdana"/>
                <a:cs typeface="Verdana"/>
              </a:rPr>
              <a:t>Haverkamp.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5431" y="2451567"/>
            <a:ext cx="6048375" cy="3295650"/>
          </a:xfrm>
          <a:prstGeom prst="rect">
            <a:avLst/>
          </a:prstGeom>
          <a:solidFill>
            <a:srgbClr val="535353"/>
          </a:solidFill>
        </p:spPr>
        <p:txBody>
          <a:bodyPr vert="horz" wrap="square" lIns="0" tIns="217804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714"/>
              </a:spcBef>
            </a:pPr>
            <a:r>
              <a:rPr sz="3000" spc="-15">
                <a:solidFill>
                  <a:srgbClr val="FFFFFF"/>
                </a:solidFill>
                <a:latin typeface="Verdana"/>
                <a:cs typeface="Verdana"/>
              </a:rPr>
              <a:t>Issue</a:t>
            </a:r>
            <a:r>
              <a:rPr sz="3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30">
                <a:solidFill>
                  <a:srgbClr val="FFFFFF"/>
                </a:solidFill>
                <a:latin typeface="Verdana"/>
                <a:cs typeface="Verdana"/>
              </a:rPr>
              <a:t>Tree</a:t>
            </a:r>
            <a:endParaRPr sz="3000">
              <a:latin typeface="Verdana"/>
              <a:cs typeface="Verdana"/>
            </a:endParaRPr>
          </a:p>
          <a:p>
            <a:pPr marL="154940" marR="403225">
              <a:lnSpc>
                <a:spcPct val="187500"/>
              </a:lnSpc>
              <a:spcBef>
                <a:spcPts val="550"/>
              </a:spcBef>
            </a:pPr>
            <a:r>
              <a:rPr sz="2000" spc="8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000" spc="50">
                <a:solidFill>
                  <a:srgbClr val="FFFFFF"/>
                </a:solidFill>
                <a:latin typeface="Verdana"/>
                <a:cs typeface="Verdana"/>
              </a:rPr>
              <a:t>hoofdvraag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die </a:t>
            </a:r>
            <a:r>
              <a:rPr sz="2000" spc="75">
                <a:solidFill>
                  <a:srgbClr val="FFFFFF"/>
                </a:solidFill>
                <a:latin typeface="Verdana"/>
                <a:cs typeface="Verdana"/>
              </a:rPr>
              <a:t>behandelt wordt </a:t>
            </a:r>
            <a:r>
              <a:rPr sz="2000" spc="-165">
                <a:solidFill>
                  <a:srgbClr val="FFFFFF"/>
                </a:solidFill>
                <a:latin typeface="Verdana"/>
                <a:cs typeface="Verdana"/>
              </a:rPr>
              <a:t>is:  </a:t>
            </a:r>
            <a:r>
              <a:rPr sz="2000" i="1" spc="30">
                <a:solidFill>
                  <a:srgbClr val="FFFFFF"/>
                </a:solidFill>
                <a:latin typeface="Verdana"/>
                <a:cs typeface="Verdana"/>
              </a:rPr>
              <a:t>“Hoe </a:t>
            </a:r>
            <a:r>
              <a:rPr sz="2000" i="1" spc="105">
                <a:solidFill>
                  <a:srgbClr val="FFFFFF"/>
                </a:solidFill>
                <a:latin typeface="Verdana"/>
                <a:cs typeface="Verdana"/>
              </a:rPr>
              <a:t>kan </a:t>
            </a:r>
            <a:r>
              <a:rPr sz="2000" i="1" spc="80">
                <a:solidFill>
                  <a:srgbClr val="FFFFFF"/>
                </a:solidFill>
                <a:latin typeface="Verdana"/>
                <a:cs typeface="Verdana"/>
              </a:rPr>
              <a:t>de geluidsanomaliedetectie  </a:t>
            </a:r>
            <a:r>
              <a:rPr sz="2000" i="1" spc="65">
                <a:solidFill>
                  <a:srgbClr val="FFFFFF"/>
                </a:solidFill>
                <a:latin typeface="Verdana"/>
                <a:cs typeface="Verdana"/>
              </a:rPr>
              <a:t>geïntegreerd</a:t>
            </a:r>
            <a:r>
              <a:rPr sz="2000" i="1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80">
                <a:solidFill>
                  <a:srgbClr val="FFFFFF"/>
                </a:solidFill>
                <a:latin typeface="Verdana"/>
                <a:cs typeface="Verdana"/>
              </a:rPr>
              <a:t>worden</a:t>
            </a:r>
            <a:r>
              <a:rPr sz="2000" i="1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5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i="1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8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000" i="1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55">
                <a:solidFill>
                  <a:srgbClr val="FFFFFF"/>
                </a:solidFill>
                <a:latin typeface="Verdana"/>
                <a:cs typeface="Verdana"/>
              </a:rPr>
              <a:t>infrastructuur  </a:t>
            </a:r>
            <a:r>
              <a:rPr sz="2000" i="1" spc="70">
                <a:solidFill>
                  <a:srgbClr val="FFFFFF"/>
                </a:solidFill>
                <a:latin typeface="Verdana"/>
                <a:cs typeface="Verdana"/>
              </a:rPr>
              <a:t>van </a:t>
            </a:r>
            <a:r>
              <a:rPr sz="2000" i="1" spc="85">
                <a:solidFill>
                  <a:srgbClr val="FFFFFF"/>
                </a:solidFill>
                <a:latin typeface="Verdana"/>
                <a:cs typeface="Verdana"/>
              </a:rPr>
              <a:t>Tata</a:t>
            </a:r>
            <a:r>
              <a:rPr sz="2000" i="1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>
                <a:solidFill>
                  <a:srgbClr val="FFFFFF"/>
                </a:solidFill>
                <a:latin typeface="Verdana"/>
                <a:cs typeface="Verdana"/>
              </a:rPr>
              <a:t>Steel?”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5431" y="6153515"/>
            <a:ext cx="6048375" cy="3733800"/>
          </a:xfrm>
          <a:prstGeom prst="rect">
            <a:avLst/>
          </a:prstGeom>
          <a:solidFill>
            <a:srgbClr val="535353"/>
          </a:solidFill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3375"/>
              </a:lnSpc>
            </a:pPr>
            <a:r>
              <a:rPr sz="3000" spc="110">
                <a:solidFill>
                  <a:srgbClr val="FFFFFF"/>
                </a:solidFill>
                <a:latin typeface="Verdana"/>
                <a:cs typeface="Verdana"/>
              </a:rPr>
              <a:t>Doelstelling </a:t>
            </a:r>
            <a:r>
              <a:rPr sz="3000" spc="-71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3000" spc="-3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35">
                <a:solidFill>
                  <a:srgbClr val="FFFFFF"/>
                </a:solidFill>
                <a:latin typeface="Verdana"/>
                <a:cs typeface="Verdana"/>
              </a:rPr>
              <a:t>Voortgang</a:t>
            </a:r>
            <a:endParaRPr sz="3000">
              <a:latin typeface="Verdana"/>
              <a:cs typeface="Verdana"/>
            </a:endParaRPr>
          </a:p>
          <a:p>
            <a:pPr marL="130175" marR="160655">
              <a:lnSpc>
                <a:spcPct val="187500"/>
              </a:lnSpc>
              <a:spcBef>
                <a:spcPts val="550"/>
              </a:spcBef>
            </a:pPr>
            <a:r>
              <a:rPr sz="2000" spc="8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>
                <a:solidFill>
                  <a:srgbClr val="FFFFFF"/>
                </a:solidFill>
                <a:latin typeface="Verdana"/>
                <a:cs typeface="Verdana"/>
              </a:rPr>
              <a:t>doelstelling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20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25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>
                <a:solidFill>
                  <a:srgbClr val="FFFFFF"/>
                </a:solidFill>
                <a:latin typeface="Verdana"/>
                <a:cs typeface="Verdana"/>
              </a:rPr>
              <a:t>geluid 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anomalie </a:t>
            </a:r>
            <a:r>
              <a:rPr sz="2000" spc="35">
                <a:solidFill>
                  <a:srgbClr val="FFFFFF"/>
                </a:solidFill>
                <a:latin typeface="Verdana"/>
                <a:cs typeface="Verdana"/>
              </a:rPr>
              <a:t>te </a:t>
            </a:r>
            <a:r>
              <a:rPr sz="2000" spc="65">
                <a:solidFill>
                  <a:srgbClr val="FFFFFF"/>
                </a:solidFill>
                <a:latin typeface="Verdana"/>
                <a:cs typeface="Verdana"/>
              </a:rPr>
              <a:t>detecteren </a:t>
            </a:r>
            <a:r>
              <a:rPr sz="2000" spc="70">
                <a:solidFill>
                  <a:srgbClr val="FFFFFF"/>
                </a:solidFill>
                <a:latin typeface="Verdana"/>
                <a:cs typeface="Verdana"/>
              </a:rPr>
              <a:t>en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dit </a:t>
            </a:r>
            <a:r>
              <a:rPr sz="2000" spc="30">
                <a:solidFill>
                  <a:srgbClr val="FFFFFF"/>
                </a:solidFill>
                <a:latin typeface="Verdana"/>
                <a:cs typeface="Verdana"/>
              </a:rPr>
              <a:t>systeem </a:t>
            </a:r>
            <a:r>
              <a:rPr sz="2000" spc="35">
                <a:solidFill>
                  <a:srgbClr val="FFFFFF"/>
                </a:solidFill>
                <a:latin typeface="Verdana"/>
                <a:cs typeface="Verdana"/>
              </a:rPr>
              <a:t>te  </a:t>
            </a:r>
            <a:r>
              <a:rPr sz="2000" spc="80">
                <a:solidFill>
                  <a:srgbClr val="FFFFFF"/>
                </a:solidFill>
                <a:latin typeface="Verdana"/>
                <a:cs typeface="Verdana"/>
              </a:rPr>
              <a:t>implementeren </a:t>
            </a:r>
            <a:r>
              <a:rPr sz="2000" spc="5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000" spc="65">
                <a:solidFill>
                  <a:srgbClr val="FFFFFF"/>
                </a:solidFill>
                <a:latin typeface="Verdana"/>
                <a:cs typeface="Verdana"/>
              </a:rPr>
              <a:t>het </a:t>
            </a:r>
            <a:r>
              <a:rPr sz="2000" spc="45">
                <a:solidFill>
                  <a:srgbClr val="FFFFFF"/>
                </a:solidFill>
                <a:latin typeface="Verdana"/>
                <a:cs typeface="Verdana"/>
              </a:rPr>
              <a:t>infrastructuur </a:t>
            </a:r>
            <a:r>
              <a:rPr sz="2000" spc="10">
                <a:solidFill>
                  <a:srgbClr val="FFFFFF"/>
                </a:solidFill>
                <a:latin typeface="Verdana"/>
                <a:cs typeface="Verdana"/>
              </a:rPr>
              <a:t>van  </a:t>
            </a:r>
            <a:r>
              <a:rPr sz="2000">
                <a:solidFill>
                  <a:srgbClr val="FFFFFF"/>
                </a:solidFill>
                <a:latin typeface="Verdana"/>
                <a:cs typeface="Verdana"/>
              </a:rPr>
              <a:t>Tata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>
                <a:solidFill>
                  <a:srgbClr val="FFFFFF"/>
                </a:solidFill>
                <a:latin typeface="Verdana"/>
                <a:cs typeface="Verdana"/>
              </a:rPr>
              <a:t>Steel.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12576" y="374254"/>
            <a:ext cx="4438650" cy="3505200"/>
          </a:xfrm>
          <a:prstGeom prst="rect">
            <a:avLst/>
          </a:prstGeom>
          <a:solidFill>
            <a:srgbClr val="203458"/>
          </a:solidFill>
        </p:spPr>
        <p:txBody>
          <a:bodyPr vert="horz" wrap="square" lIns="0" tIns="15240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200"/>
              </a:spcBef>
            </a:pPr>
            <a:r>
              <a:rPr sz="2850" spc="145">
                <a:solidFill>
                  <a:srgbClr val="FFFFFF"/>
                </a:solidFill>
                <a:latin typeface="Verdana"/>
                <a:cs typeface="Verdana"/>
              </a:rPr>
              <a:t>Communicatie</a:t>
            </a:r>
            <a:endParaRPr sz="2850">
              <a:latin typeface="Verdana"/>
              <a:cs typeface="Verdana"/>
            </a:endParaRPr>
          </a:p>
          <a:p>
            <a:pPr marL="161925" marR="320675">
              <a:lnSpc>
                <a:spcPct val="187500"/>
              </a:lnSpc>
              <a:spcBef>
                <a:spcPts val="520"/>
              </a:spcBef>
            </a:pPr>
            <a:r>
              <a:rPr sz="1900" spc="40">
                <a:solidFill>
                  <a:srgbClr val="FFFFFF"/>
                </a:solidFill>
                <a:latin typeface="Verdana"/>
                <a:cs typeface="Verdana"/>
              </a:rPr>
              <a:t>Wekelijks </a:t>
            </a:r>
            <a:r>
              <a:rPr sz="1900">
                <a:solidFill>
                  <a:srgbClr val="FFFFFF"/>
                </a:solidFill>
                <a:latin typeface="Verdana"/>
                <a:cs typeface="Verdana"/>
              </a:rPr>
              <a:t>zal er </a:t>
            </a:r>
            <a:r>
              <a:rPr sz="1900" spc="60">
                <a:solidFill>
                  <a:srgbClr val="FFFFFF"/>
                </a:solidFill>
                <a:latin typeface="Verdana"/>
                <a:cs typeface="Verdana"/>
              </a:rPr>
              <a:t>een </a:t>
            </a:r>
            <a:r>
              <a:rPr sz="1900" spc="75">
                <a:solidFill>
                  <a:srgbClr val="FFFFFF"/>
                </a:solidFill>
                <a:latin typeface="Verdana"/>
                <a:cs typeface="Verdana"/>
              </a:rPr>
              <a:t>update  </a:t>
            </a:r>
            <a:r>
              <a:rPr sz="1900" spc="35">
                <a:solidFill>
                  <a:srgbClr val="FFFFFF"/>
                </a:solidFill>
                <a:latin typeface="Verdana"/>
                <a:cs typeface="Verdana"/>
              </a:rPr>
              <a:t>verstuurd </a:t>
            </a:r>
            <a:r>
              <a:rPr sz="1900" spc="80">
                <a:solidFill>
                  <a:srgbClr val="FFFFFF"/>
                </a:solidFill>
                <a:latin typeface="Verdana"/>
                <a:cs typeface="Verdana"/>
              </a:rPr>
              <a:t>worden </a:t>
            </a:r>
            <a:r>
              <a:rPr sz="1900" spc="6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00" spc="-4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30">
                <a:solidFill>
                  <a:srgbClr val="FFFFFF"/>
                </a:solidFill>
                <a:latin typeface="Verdana"/>
                <a:cs typeface="Verdana"/>
              </a:rPr>
              <a:t>daarnaast  </a:t>
            </a:r>
            <a:r>
              <a:rPr sz="1900" spc="120">
                <a:solidFill>
                  <a:srgbClr val="FFFFFF"/>
                </a:solidFill>
                <a:latin typeface="Verdana"/>
                <a:cs typeface="Verdana"/>
              </a:rPr>
              <a:t>om </a:t>
            </a:r>
            <a:r>
              <a:rPr sz="1900" spc="75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00" spc="65">
                <a:solidFill>
                  <a:srgbClr val="FFFFFF"/>
                </a:solidFill>
                <a:latin typeface="Verdana"/>
                <a:cs typeface="Verdana"/>
              </a:rPr>
              <a:t>twee </a:t>
            </a:r>
            <a:r>
              <a:rPr sz="1900" spc="75">
                <a:solidFill>
                  <a:srgbClr val="FFFFFF"/>
                </a:solidFill>
                <a:latin typeface="Verdana"/>
                <a:cs typeface="Verdana"/>
              </a:rPr>
              <a:t>weken </a:t>
            </a:r>
            <a:r>
              <a:rPr sz="1900" spc="60">
                <a:solidFill>
                  <a:srgbClr val="FFFFFF"/>
                </a:solidFill>
                <a:latin typeface="Verdana"/>
                <a:cs typeface="Verdana"/>
              </a:rPr>
              <a:t>een online  </a:t>
            </a:r>
            <a:r>
              <a:rPr sz="1900" spc="85">
                <a:solidFill>
                  <a:srgbClr val="FFFFFF"/>
                </a:solidFill>
                <a:latin typeface="Verdana"/>
                <a:cs typeface="Verdana"/>
              </a:rPr>
              <a:t>meeting </a:t>
            </a:r>
            <a:r>
              <a:rPr sz="1900" spc="90">
                <a:solidFill>
                  <a:srgbClr val="FFFFFF"/>
                </a:solidFill>
                <a:latin typeface="Verdana"/>
                <a:cs typeface="Verdana"/>
              </a:rPr>
              <a:t>met </a:t>
            </a:r>
            <a:r>
              <a:rPr sz="1900" spc="75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900" spc="50">
                <a:solidFill>
                  <a:srgbClr val="FFFFFF"/>
                </a:solidFill>
                <a:latin typeface="Verdana"/>
                <a:cs typeface="Verdana"/>
              </a:rPr>
              <a:t>opdrachtgevers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12576" y="4098554"/>
            <a:ext cx="4438650" cy="261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3015"/>
              </a:lnSpc>
            </a:pPr>
            <a:r>
              <a:rPr sz="2650" spc="170">
                <a:solidFill>
                  <a:srgbClr val="FFFFFF"/>
                </a:solidFill>
                <a:latin typeface="Verdana"/>
                <a:cs typeface="Verdana"/>
              </a:rPr>
              <a:t>Planning</a:t>
            </a:r>
            <a:endParaRPr sz="2650">
              <a:latin typeface="Verdana"/>
              <a:cs typeface="Verdana"/>
            </a:endParaRPr>
          </a:p>
          <a:p>
            <a:pPr marL="548005" marR="1010919" indent="-386715">
              <a:lnSpc>
                <a:spcPct val="191700"/>
              </a:lnSpc>
              <a:spcBef>
                <a:spcPts val="490"/>
              </a:spcBef>
            </a:pPr>
            <a:r>
              <a:rPr sz="1750" spc="60">
                <a:solidFill>
                  <a:srgbClr val="FFFFFF"/>
                </a:solidFill>
                <a:latin typeface="Verdana"/>
                <a:cs typeface="Verdana"/>
              </a:rPr>
              <a:t>Belangrijkste </a:t>
            </a:r>
            <a:r>
              <a:rPr sz="1750" spc="70">
                <a:solidFill>
                  <a:srgbClr val="FFFFFF"/>
                </a:solidFill>
                <a:latin typeface="Verdana"/>
                <a:cs typeface="Verdana"/>
              </a:rPr>
              <a:t>mijlpalen</a:t>
            </a:r>
            <a:r>
              <a:rPr sz="17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-60">
                <a:solidFill>
                  <a:srgbClr val="FFFFFF"/>
                </a:solidFill>
                <a:latin typeface="Verdana"/>
                <a:cs typeface="Verdana"/>
              </a:rPr>
              <a:t>zijn:  </a:t>
            </a:r>
            <a:r>
              <a:rPr sz="1750" spc="105">
                <a:solidFill>
                  <a:srgbClr val="FFFFFF"/>
                </a:solidFill>
                <a:latin typeface="Verdana"/>
                <a:cs typeface="Verdana"/>
              </a:rPr>
              <a:t>PvA </a:t>
            </a:r>
            <a:r>
              <a:rPr sz="1750" spc="-265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r>
              <a:rPr sz="17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100">
                <a:solidFill>
                  <a:srgbClr val="FFFFFF"/>
                </a:solidFill>
                <a:latin typeface="Verdana"/>
                <a:cs typeface="Verdana"/>
              </a:rPr>
              <a:t>mei</a:t>
            </a:r>
            <a:endParaRPr sz="1750">
              <a:latin typeface="Verdana"/>
              <a:cs typeface="Verdana"/>
            </a:endParaRPr>
          </a:p>
          <a:p>
            <a:pPr marL="548005">
              <a:lnSpc>
                <a:spcPct val="100000"/>
              </a:lnSpc>
              <a:spcBef>
                <a:spcPts val="1925"/>
              </a:spcBef>
            </a:pPr>
            <a:r>
              <a:rPr sz="1750" spc="85">
                <a:solidFill>
                  <a:srgbClr val="FFFFFF"/>
                </a:solidFill>
                <a:latin typeface="Verdana"/>
                <a:cs typeface="Verdana"/>
              </a:rPr>
              <a:t>Eindrapport </a:t>
            </a:r>
            <a:r>
              <a:rPr sz="1750" spc="-20">
                <a:solidFill>
                  <a:srgbClr val="FFFFFF"/>
                </a:solidFill>
                <a:latin typeface="Verdana"/>
                <a:cs typeface="Verdana"/>
              </a:rPr>
              <a:t>28</a:t>
            </a:r>
            <a:r>
              <a:rPr sz="1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45">
                <a:solidFill>
                  <a:srgbClr val="FFFFFF"/>
                </a:solidFill>
                <a:latin typeface="Verdana"/>
                <a:cs typeface="Verdana"/>
              </a:rPr>
              <a:t>juni</a:t>
            </a:r>
            <a:endParaRPr sz="1750">
              <a:latin typeface="Verdana"/>
              <a:cs typeface="Verdana"/>
            </a:endParaRPr>
          </a:p>
          <a:p>
            <a:pPr marL="548005">
              <a:lnSpc>
                <a:spcPct val="100000"/>
              </a:lnSpc>
              <a:spcBef>
                <a:spcPts val="1930"/>
              </a:spcBef>
            </a:pPr>
            <a:r>
              <a:rPr sz="1750" spc="75">
                <a:solidFill>
                  <a:srgbClr val="FFFFFF"/>
                </a:solidFill>
                <a:latin typeface="Verdana"/>
                <a:cs typeface="Verdana"/>
              </a:rPr>
              <a:t>Eindpresentatie </a:t>
            </a:r>
            <a:r>
              <a:rPr sz="1750" spc="-45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r>
              <a:rPr sz="17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50" spc="45">
                <a:solidFill>
                  <a:srgbClr val="FFFFFF"/>
                </a:solidFill>
                <a:latin typeface="Verdana"/>
                <a:cs typeface="Verdana"/>
              </a:rPr>
              <a:t>juni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12576" y="6983821"/>
            <a:ext cx="4438650" cy="2905125"/>
          </a:xfrm>
          <a:prstGeom prst="rect">
            <a:avLst/>
          </a:prstGeom>
          <a:solidFill>
            <a:srgbClr val="2034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75"/>
              </a:lnSpc>
            </a:pPr>
            <a:r>
              <a:rPr sz="3000" spc="9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3000">
              <a:latin typeface="Verdana"/>
              <a:cs typeface="Verdana"/>
            </a:endParaRPr>
          </a:p>
          <a:p>
            <a:pPr marR="266700">
              <a:lnSpc>
                <a:spcPct val="187500"/>
              </a:lnSpc>
              <a:spcBef>
                <a:spcPts val="550"/>
              </a:spcBef>
            </a:pPr>
            <a:r>
              <a:rPr sz="2000" spc="40">
                <a:solidFill>
                  <a:srgbClr val="FFFFFF"/>
                </a:solidFill>
                <a:latin typeface="Verdana"/>
                <a:cs typeface="Verdana"/>
              </a:rPr>
              <a:t>Belangrijkste </a:t>
            </a:r>
            <a:r>
              <a:rPr sz="2000" spc="-2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6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2000" spc="-5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5">
                <a:solidFill>
                  <a:srgbClr val="FFFFFF"/>
                </a:solidFill>
                <a:latin typeface="Verdana"/>
                <a:cs typeface="Verdana"/>
              </a:rPr>
              <a:t>creëren </a:t>
            </a:r>
            <a:r>
              <a:rPr sz="2000" spc="10">
                <a:solidFill>
                  <a:srgbClr val="FFFFFF"/>
                </a:solidFill>
                <a:latin typeface="Verdana"/>
                <a:cs typeface="Verdana"/>
              </a:rPr>
              <a:t>van 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een </a:t>
            </a:r>
            <a:r>
              <a:rPr sz="2000" spc="35">
                <a:solidFill>
                  <a:srgbClr val="FFFFFF"/>
                </a:solidFill>
                <a:latin typeface="Verdana"/>
                <a:cs typeface="Verdana"/>
              </a:rPr>
              <a:t>dataset </a:t>
            </a:r>
            <a:r>
              <a:rPr sz="2000" spc="60">
                <a:solidFill>
                  <a:srgbClr val="FFFFFF"/>
                </a:solidFill>
                <a:latin typeface="Verdana"/>
                <a:cs typeface="Verdana"/>
              </a:rPr>
              <a:t>door </a:t>
            </a:r>
            <a:r>
              <a:rPr sz="2000" spc="90">
                <a:solidFill>
                  <a:srgbClr val="FFFFFF"/>
                </a:solidFill>
                <a:latin typeface="Verdana"/>
                <a:cs typeface="Verdana"/>
              </a:rPr>
              <a:t>middel </a:t>
            </a:r>
            <a:r>
              <a:rPr sz="2000" spc="10">
                <a:solidFill>
                  <a:srgbClr val="FFFFFF"/>
                </a:solidFill>
                <a:latin typeface="Verdana"/>
                <a:cs typeface="Verdana"/>
              </a:rPr>
              <a:t>van  </a:t>
            </a:r>
            <a:r>
              <a:rPr sz="2000" spc="55">
                <a:solidFill>
                  <a:srgbClr val="FFFFFF"/>
                </a:solidFill>
                <a:latin typeface="Verdana"/>
                <a:cs typeface="Verdana"/>
              </a:rPr>
              <a:t>geluids-detectie </a:t>
            </a:r>
            <a:r>
              <a:rPr sz="2000" spc="125">
                <a:solidFill>
                  <a:srgbClr val="FFFFFF"/>
                </a:solidFill>
                <a:latin typeface="Verdana"/>
                <a:cs typeface="Verdana"/>
              </a:rPr>
              <a:t>om </a:t>
            </a:r>
            <a:r>
              <a:rPr sz="2000" spc="20">
                <a:solidFill>
                  <a:srgbClr val="FFFFFF"/>
                </a:solidFill>
                <a:latin typeface="Verdana"/>
                <a:cs typeface="Verdana"/>
              </a:rPr>
              <a:t>zo  </a:t>
            </a:r>
            <a:r>
              <a:rPr sz="2000" spc="50">
                <a:solidFill>
                  <a:srgbClr val="FFFFFF"/>
                </a:solidFill>
                <a:latin typeface="Verdana"/>
                <a:cs typeface="Verdana"/>
              </a:rPr>
              <a:t>anomalies </a:t>
            </a:r>
            <a:r>
              <a:rPr sz="2000" spc="35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20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>
                <a:solidFill>
                  <a:srgbClr val="FFFFFF"/>
                </a:solidFill>
                <a:latin typeface="Verdana"/>
                <a:cs typeface="Verdana"/>
              </a:rPr>
              <a:t>detecteren.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7287" y="1269680"/>
            <a:ext cx="10267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>
                <a:solidFill>
                  <a:srgbClr val="203458"/>
                </a:solidFill>
                <a:latin typeface="Verdana"/>
                <a:cs typeface="Verdana"/>
              </a:rPr>
              <a:t>De</a:t>
            </a:r>
            <a:r>
              <a:rPr sz="2000" spc="-90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75">
                <a:solidFill>
                  <a:srgbClr val="203458"/>
                </a:solidFill>
                <a:latin typeface="Verdana"/>
                <a:cs typeface="Verdana"/>
              </a:rPr>
              <a:t>opdrachtgever</a:t>
            </a:r>
            <a:r>
              <a:rPr sz="2000" spc="-85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>
                <a:solidFill>
                  <a:srgbClr val="203458"/>
                </a:solidFill>
                <a:latin typeface="Verdana"/>
                <a:cs typeface="Verdana"/>
              </a:rPr>
              <a:t>is</a:t>
            </a:r>
            <a:r>
              <a:rPr sz="2000" spc="-85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70">
                <a:solidFill>
                  <a:srgbClr val="203458"/>
                </a:solidFill>
                <a:latin typeface="Verdana"/>
                <a:cs typeface="Verdana"/>
              </a:rPr>
              <a:t>Techport</a:t>
            </a:r>
            <a:r>
              <a:rPr sz="2000" spc="-90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80">
                <a:solidFill>
                  <a:srgbClr val="203458"/>
                </a:solidFill>
                <a:latin typeface="Verdana"/>
                <a:cs typeface="Verdana"/>
              </a:rPr>
              <a:t>en</a:t>
            </a:r>
            <a:r>
              <a:rPr sz="2000" spc="-85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15">
                <a:solidFill>
                  <a:srgbClr val="203458"/>
                </a:solidFill>
                <a:latin typeface="Verdana"/>
                <a:cs typeface="Verdana"/>
              </a:rPr>
              <a:t>Tata</a:t>
            </a:r>
            <a:r>
              <a:rPr sz="2000" spc="-85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25">
                <a:solidFill>
                  <a:srgbClr val="203458"/>
                </a:solidFill>
                <a:latin typeface="Verdana"/>
                <a:cs typeface="Verdana"/>
              </a:rPr>
              <a:t>Steel</a:t>
            </a:r>
            <a:r>
              <a:rPr sz="2000" spc="-90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80">
                <a:solidFill>
                  <a:srgbClr val="203458"/>
                </a:solidFill>
                <a:latin typeface="Verdana"/>
                <a:cs typeface="Verdana"/>
              </a:rPr>
              <a:t>en</a:t>
            </a:r>
            <a:r>
              <a:rPr sz="2000" spc="-85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114">
                <a:solidFill>
                  <a:srgbClr val="203458"/>
                </a:solidFill>
                <a:latin typeface="Verdana"/>
                <a:cs typeface="Verdana"/>
              </a:rPr>
              <a:t>hun</a:t>
            </a:r>
            <a:r>
              <a:rPr sz="2000" spc="-85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50">
                <a:solidFill>
                  <a:srgbClr val="203458"/>
                </a:solidFill>
                <a:latin typeface="Verdana"/>
                <a:cs typeface="Verdana"/>
              </a:rPr>
              <a:t>missie</a:t>
            </a:r>
            <a:r>
              <a:rPr sz="2000" spc="-85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>
                <a:solidFill>
                  <a:srgbClr val="203458"/>
                </a:solidFill>
                <a:latin typeface="Verdana"/>
                <a:cs typeface="Verdana"/>
              </a:rPr>
              <a:t>is</a:t>
            </a:r>
            <a:r>
              <a:rPr sz="2000" spc="-90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125">
                <a:solidFill>
                  <a:srgbClr val="203458"/>
                </a:solidFill>
                <a:latin typeface="Verdana"/>
                <a:cs typeface="Verdana"/>
              </a:rPr>
              <a:t>om</a:t>
            </a:r>
            <a:r>
              <a:rPr sz="2000" spc="-85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75">
                <a:solidFill>
                  <a:srgbClr val="203458"/>
                </a:solidFill>
                <a:latin typeface="Verdana"/>
                <a:cs typeface="Verdana"/>
              </a:rPr>
              <a:t>door</a:t>
            </a:r>
            <a:r>
              <a:rPr sz="2000" spc="-85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105">
                <a:solidFill>
                  <a:srgbClr val="203458"/>
                </a:solidFill>
                <a:latin typeface="Verdana"/>
                <a:cs typeface="Verdana"/>
              </a:rPr>
              <a:t>middel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7287" y="1841180"/>
            <a:ext cx="8618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>
                <a:solidFill>
                  <a:srgbClr val="203458"/>
                </a:solidFill>
                <a:latin typeface="Verdana"/>
                <a:cs typeface="Verdana"/>
              </a:rPr>
              <a:t>van</a:t>
            </a:r>
            <a:r>
              <a:rPr sz="2000" spc="-85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105">
                <a:solidFill>
                  <a:srgbClr val="203458"/>
                </a:solidFill>
                <a:latin typeface="Verdana"/>
                <a:cs typeface="Verdana"/>
              </a:rPr>
              <a:t>Machine</a:t>
            </a:r>
            <a:r>
              <a:rPr sz="2000" spc="-80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80">
                <a:solidFill>
                  <a:srgbClr val="203458"/>
                </a:solidFill>
                <a:latin typeface="Verdana"/>
                <a:cs typeface="Verdana"/>
              </a:rPr>
              <a:t>Learning</a:t>
            </a:r>
            <a:r>
              <a:rPr sz="2000" spc="-80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60">
                <a:solidFill>
                  <a:srgbClr val="203458"/>
                </a:solidFill>
                <a:latin typeface="Verdana"/>
                <a:cs typeface="Verdana"/>
              </a:rPr>
              <a:t>efficiëntere</a:t>
            </a:r>
            <a:r>
              <a:rPr sz="2000" spc="-80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55">
                <a:solidFill>
                  <a:srgbClr val="203458"/>
                </a:solidFill>
                <a:latin typeface="Verdana"/>
                <a:cs typeface="Verdana"/>
              </a:rPr>
              <a:t>fabrieksporcessen</a:t>
            </a:r>
            <a:r>
              <a:rPr sz="2000" spc="-80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50">
                <a:solidFill>
                  <a:srgbClr val="203458"/>
                </a:solidFill>
                <a:latin typeface="Verdana"/>
                <a:cs typeface="Verdana"/>
              </a:rPr>
              <a:t>te</a:t>
            </a:r>
            <a:r>
              <a:rPr sz="2000" spc="-80">
                <a:solidFill>
                  <a:srgbClr val="203458"/>
                </a:solidFill>
                <a:latin typeface="Verdana"/>
                <a:cs typeface="Verdana"/>
              </a:rPr>
              <a:t> </a:t>
            </a:r>
            <a:r>
              <a:rPr sz="2000" spc="60">
                <a:solidFill>
                  <a:srgbClr val="203458"/>
                </a:solidFill>
                <a:latin typeface="Verdana"/>
                <a:cs typeface="Verdana"/>
              </a:rPr>
              <a:t>hebben.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460"/>
            <a:ext cx="18288000" cy="10273030"/>
            <a:chOff x="0" y="14460"/>
            <a:chExt cx="18288000" cy="10273030"/>
          </a:xfrm>
        </p:grpSpPr>
        <p:sp>
          <p:nvSpPr>
            <p:cNvPr id="3" name="object 3"/>
            <p:cNvSpPr/>
            <p:nvPr/>
          </p:nvSpPr>
          <p:spPr>
            <a:xfrm>
              <a:off x="0" y="14460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7998" y="10272539"/>
                  </a:moveTo>
                  <a:lnTo>
                    <a:pt x="0" y="10272539"/>
                  </a:lnTo>
                  <a:lnTo>
                    <a:pt x="0" y="10229236"/>
                  </a:lnTo>
                  <a:lnTo>
                    <a:pt x="18287998" y="0"/>
                  </a:lnTo>
                  <a:lnTo>
                    <a:pt x="18287998" y="10272539"/>
                  </a:lnTo>
                  <a:close/>
                </a:path>
              </a:pathLst>
            </a:custGeom>
            <a:solidFill>
              <a:srgbClr val="535353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55358" y="2128012"/>
              <a:ext cx="6225540" cy="1416685"/>
            </a:xfrm>
            <a:custGeom>
              <a:avLst/>
              <a:gdLst/>
              <a:ahLst/>
              <a:cxnLst/>
              <a:rect l="l" t="t" r="r" b="b"/>
              <a:pathLst>
                <a:path w="6225540" h="1416685">
                  <a:moveTo>
                    <a:pt x="6061161" y="1416567"/>
                  </a:moveTo>
                  <a:lnTo>
                    <a:pt x="166481" y="1416567"/>
                  </a:lnTo>
                  <a:lnTo>
                    <a:pt x="122293" y="1410606"/>
                  </a:lnTo>
                  <a:lnTo>
                    <a:pt x="82544" y="1393794"/>
                  </a:lnTo>
                  <a:lnTo>
                    <a:pt x="48836" y="1367734"/>
                  </a:lnTo>
                  <a:lnTo>
                    <a:pt x="22774" y="1334031"/>
                  </a:lnTo>
                  <a:lnTo>
                    <a:pt x="5960" y="1294290"/>
                  </a:lnTo>
                  <a:lnTo>
                    <a:pt x="0" y="1250115"/>
                  </a:lnTo>
                  <a:lnTo>
                    <a:pt x="0" y="166460"/>
                  </a:lnTo>
                  <a:lnTo>
                    <a:pt x="5960" y="122281"/>
                  </a:lnTo>
                  <a:lnTo>
                    <a:pt x="22774" y="82538"/>
                  </a:lnTo>
                  <a:lnTo>
                    <a:pt x="48836" y="48833"/>
                  </a:lnTo>
                  <a:lnTo>
                    <a:pt x="82544" y="22773"/>
                  </a:lnTo>
                  <a:lnTo>
                    <a:pt x="122293" y="5960"/>
                  </a:lnTo>
                  <a:lnTo>
                    <a:pt x="166481" y="0"/>
                  </a:lnTo>
                  <a:lnTo>
                    <a:pt x="6061161" y="0"/>
                  </a:lnTo>
                  <a:lnTo>
                    <a:pt x="6105338" y="5960"/>
                  </a:lnTo>
                  <a:lnTo>
                    <a:pt x="6145085" y="22773"/>
                  </a:lnTo>
                  <a:lnTo>
                    <a:pt x="6178795" y="48833"/>
                  </a:lnTo>
                  <a:lnTo>
                    <a:pt x="6204862" y="82538"/>
                  </a:lnTo>
                  <a:lnTo>
                    <a:pt x="6221680" y="122281"/>
                  </a:lnTo>
                  <a:lnTo>
                    <a:pt x="6225307" y="149155"/>
                  </a:lnTo>
                  <a:lnTo>
                    <a:pt x="6225307" y="1267419"/>
                  </a:lnTo>
                  <a:lnTo>
                    <a:pt x="6204862" y="1334031"/>
                  </a:lnTo>
                  <a:lnTo>
                    <a:pt x="6178795" y="1367734"/>
                  </a:lnTo>
                  <a:lnTo>
                    <a:pt x="6145085" y="1393794"/>
                  </a:lnTo>
                  <a:lnTo>
                    <a:pt x="6105338" y="1410606"/>
                  </a:lnTo>
                  <a:lnTo>
                    <a:pt x="6061161" y="1416567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0483" y="1503264"/>
              <a:ext cx="8479155" cy="8535670"/>
            </a:xfrm>
            <a:custGeom>
              <a:avLst/>
              <a:gdLst/>
              <a:ahLst/>
              <a:cxnLst/>
              <a:rect l="l" t="t" r="r" b="b"/>
              <a:pathLst>
                <a:path w="8479155" h="8535670">
                  <a:moveTo>
                    <a:pt x="8479077" y="8535663"/>
                  </a:moveTo>
                  <a:lnTo>
                    <a:pt x="0" y="8535663"/>
                  </a:lnTo>
                  <a:lnTo>
                    <a:pt x="4239538" y="0"/>
                  </a:lnTo>
                  <a:lnTo>
                    <a:pt x="8479077" y="8535663"/>
                  </a:lnTo>
                  <a:close/>
                </a:path>
              </a:pathLst>
            </a:custGeom>
            <a:solidFill>
              <a:srgbClr val="203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0110" y="646256"/>
            <a:ext cx="16568419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0"/>
              <a:t>OPDRACHTGEVER</a:t>
            </a:r>
            <a:r>
              <a:rPr sz="4000" spc="-675"/>
              <a:t> </a:t>
            </a:r>
            <a:r>
              <a:rPr sz="4000" spc="-370"/>
              <a:t>-</a:t>
            </a:r>
            <a:r>
              <a:rPr sz="4000" spc="-675"/>
              <a:t> </a:t>
            </a:r>
            <a:r>
              <a:rPr sz="4000" spc="-155"/>
              <a:t>DE</a:t>
            </a:r>
            <a:r>
              <a:rPr sz="4000" spc="-675"/>
              <a:t> </a:t>
            </a:r>
            <a:r>
              <a:rPr sz="4000" spc="-360"/>
              <a:t>DRIJVENDE</a:t>
            </a:r>
            <a:r>
              <a:rPr sz="4000" spc="-675"/>
              <a:t> </a:t>
            </a:r>
            <a:r>
              <a:rPr sz="4000" spc="-285"/>
              <a:t>KRACHT</a:t>
            </a:r>
            <a:r>
              <a:rPr sz="4000" spc="-670"/>
              <a:t> </a:t>
            </a:r>
            <a:r>
              <a:rPr sz="4000" spc="-280"/>
              <a:t>ACHTER</a:t>
            </a:r>
            <a:r>
              <a:rPr sz="4000" spc="-675"/>
              <a:t> </a:t>
            </a:r>
            <a:r>
              <a:rPr sz="4000" spc="-285"/>
              <a:t>HET</a:t>
            </a:r>
            <a:r>
              <a:rPr sz="4000" spc="-675"/>
              <a:t> </a:t>
            </a:r>
            <a:r>
              <a:rPr sz="4000" spc="-260"/>
              <a:t>PROJECT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4715066" y="2811188"/>
            <a:ext cx="11099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60" dirty="0" err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b="1" spc="-25" dirty="0" err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b="1" spc="-75" dirty="0" err="1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500" b="1" spc="-25" dirty="0" err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b="1" spc="-60" dirty="0" err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6069" y="2167952"/>
            <a:ext cx="6020435" cy="1221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7500"/>
              </a:lnSpc>
              <a:spcBef>
                <a:spcPts val="100"/>
              </a:spcBef>
            </a:pP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500" spc="45" dirty="0" err="1">
                <a:solidFill>
                  <a:srgbClr val="FFFFFF"/>
                </a:solidFill>
                <a:latin typeface="Verdana"/>
                <a:cs typeface="Verdana"/>
              </a:rPr>
              <a:t>missie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lang="nl-NL" sz="2500" spc="-25" dirty="0">
                <a:solidFill>
                  <a:srgbClr val="FFFFFF"/>
                </a:solidFill>
                <a:latin typeface="Verdana"/>
                <a:cs typeface="Verdana"/>
              </a:rPr>
              <a:t>om </a:t>
            </a:r>
            <a:r>
              <a:rPr sz="2500" spc="120" dirty="0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lang="nl-NL" sz="2500" spc="85" dirty="0">
                <a:solidFill>
                  <a:srgbClr val="FFFFFF"/>
                </a:solidFill>
                <a:latin typeface="Verdana"/>
                <a:cs typeface="Verdana"/>
              </a:rPr>
              <a:t> middelen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nl-NL" sz="2500" spc="70" dirty="0">
                <a:solidFill>
                  <a:srgbClr val="FFFFFF"/>
                </a:solidFill>
                <a:latin typeface="Verdana"/>
                <a:cs typeface="Verdana"/>
              </a:rPr>
              <a:t>toe te passen op het infrastructuur van Tata Steel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500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23908" y="3935120"/>
            <a:ext cx="16065500" cy="5941060"/>
            <a:chOff x="2023908" y="3935120"/>
            <a:chExt cx="16065500" cy="5941060"/>
          </a:xfrm>
        </p:grpSpPr>
        <p:sp>
          <p:nvSpPr>
            <p:cNvPr id="10" name="object 10"/>
            <p:cNvSpPr/>
            <p:nvPr/>
          </p:nvSpPr>
          <p:spPr>
            <a:xfrm>
              <a:off x="2651760" y="3954170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>
                  <a:moveTo>
                    <a:pt x="0" y="0"/>
                  </a:moveTo>
                  <a:lnTo>
                    <a:pt x="6496104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1760" y="5566196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>
                  <a:moveTo>
                    <a:pt x="0" y="0"/>
                  </a:moveTo>
                  <a:lnTo>
                    <a:pt x="6496104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908" y="6950293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>
                  <a:moveTo>
                    <a:pt x="0" y="0"/>
                  </a:moveTo>
                  <a:lnTo>
                    <a:pt x="6496104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0434" y="4306620"/>
              <a:ext cx="10149205" cy="5569585"/>
            </a:xfrm>
            <a:custGeom>
              <a:avLst/>
              <a:gdLst/>
              <a:ahLst/>
              <a:cxnLst/>
              <a:rect l="l" t="t" r="r" b="b"/>
              <a:pathLst>
                <a:path w="10149205" h="5569584">
                  <a:moveTo>
                    <a:pt x="6225298" y="149364"/>
                  </a:moveTo>
                  <a:lnTo>
                    <a:pt x="6204839" y="82537"/>
                  </a:lnTo>
                  <a:lnTo>
                    <a:pt x="6178778" y="48831"/>
                  </a:lnTo>
                  <a:lnTo>
                    <a:pt x="6145073" y="22771"/>
                  </a:lnTo>
                  <a:lnTo>
                    <a:pt x="6105334" y="5956"/>
                  </a:lnTo>
                  <a:lnTo>
                    <a:pt x="6061164" y="0"/>
                  </a:lnTo>
                  <a:lnTo>
                    <a:pt x="166446" y="0"/>
                  </a:lnTo>
                  <a:lnTo>
                    <a:pt x="122275" y="5956"/>
                  </a:lnTo>
                  <a:lnTo>
                    <a:pt x="82537" y="22771"/>
                  </a:lnTo>
                  <a:lnTo>
                    <a:pt x="48831" y="48831"/>
                  </a:lnTo>
                  <a:lnTo>
                    <a:pt x="22771" y="82537"/>
                  </a:lnTo>
                  <a:lnTo>
                    <a:pt x="5956" y="122275"/>
                  </a:lnTo>
                  <a:lnTo>
                    <a:pt x="0" y="166446"/>
                  </a:lnTo>
                  <a:lnTo>
                    <a:pt x="0" y="954265"/>
                  </a:lnTo>
                  <a:lnTo>
                    <a:pt x="5956" y="998435"/>
                  </a:lnTo>
                  <a:lnTo>
                    <a:pt x="22771" y="1038174"/>
                  </a:lnTo>
                  <a:lnTo>
                    <a:pt x="48831" y="1071880"/>
                  </a:lnTo>
                  <a:lnTo>
                    <a:pt x="82537" y="1097940"/>
                  </a:lnTo>
                  <a:lnTo>
                    <a:pt x="122275" y="1114755"/>
                  </a:lnTo>
                  <a:lnTo>
                    <a:pt x="166446" y="1120711"/>
                  </a:lnTo>
                  <a:lnTo>
                    <a:pt x="6061164" y="1120711"/>
                  </a:lnTo>
                  <a:lnTo>
                    <a:pt x="6105334" y="1114755"/>
                  </a:lnTo>
                  <a:lnTo>
                    <a:pt x="6145073" y="1097940"/>
                  </a:lnTo>
                  <a:lnTo>
                    <a:pt x="6178778" y="1071880"/>
                  </a:lnTo>
                  <a:lnTo>
                    <a:pt x="6204839" y="1038174"/>
                  </a:lnTo>
                  <a:lnTo>
                    <a:pt x="6221654" y="998435"/>
                  </a:lnTo>
                  <a:lnTo>
                    <a:pt x="6225298" y="971346"/>
                  </a:lnTo>
                  <a:lnTo>
                    <a:pt x="6225298" y="149364"/>
                  </a:lnTo>
                  <a:close/>
                </a:path>
                <a:path w="10149205" h="5569584">
                  <a:moveTo>
                    <a:pt x="7428865" y="1750809"/>
                  </a:moveTo>
                  <a:lnTo>
                    <a:pt x="7408405" y="1683956"/>
                  </a:lnTo>
                  <a:lnTo>
                    <a:pt x="7382345" y="1650250"/>
                  </a:lnTo>
                  <a:lnTo>
                    <a:pt x="7348639" y="1624190"/>
                  </a:lnTo>
                  <a:lnTo>
                    <a:pt x="7308901" y="1607375"/>
                  </a:lnTo>
                  <a:lnTo>
                    <a:pt x="7264717" y="1601419"/>
                  </a:lnTo>
                  <a:lnTo>
                    <a:pt x="1370012" y="1601419"/>
                  </a:lnTo>
                  <a:lnTo>
                    <a:pt x="1325841" y="1607375"/>
                  </a:lnTo>
                  <a:lnTo>
                    <a:pt x="1286090" y="1624190"/>
                  </a:lnTo>
                  <a:lnTo>
                    <a:pt x="1252397" y="1650250"/>
                  </a:lnTo>
                  <a:lnTo>
                    <a:pt x="1226337" y="1683956"/>
                  </a:lnTo>
                  <a:lnTo>
                    <a:pt x="1209522" y="1723707"/>
                  </a:lnTo>
                  <a:lnTo>
                    <a:pt x="1203566" y="1767890"/>
                  </a:lnTo>
                  <a:lnTo>
                    <a:pt x="1203566" y="2458148"/>
                  </a:lnTo>
                  <a:lnTo>
                    <a:pt x="1209522" y="2502331"/>
                  </a:lnTo>
                  <a:lnTo>
                    <a:pt x="1226337" y="2542082"/>
                  </a:lnTo>
                  <a:lnTo>
                    <a:pt x="1252397" y="2575788"/>
                  </a:lnTo>
                  <a:lnTo>
                    <a:pt x="1286090" y="2601849"/>
                  </a:lnTo>
                  <a:lnTo>
                    <a:pt x="1325841" y="2618663"/>
                  </a:lnTo>
                  <a:lnTo>
                    <a:pt x="1339900" y="2620568"/>
                  </a:lnTo>
                  <a:lnTo>
                    <a:pt x="7294829" y="2620568"/>
                  </a:lnTo>
                  <a:lnTo>
                    <a:pt x="7348639" y="2601849"/>
                  </a:lnTo>
                  <a:lnTo>
                    <a:pt x="7382345" y="2575788"/>
                  </a:lnTo>
                  <a:lnTo>
                    <a:pt x="7408405" y="2542082"/>
                  </a:lnTo>
                  <a:lnTo>
                    <a:pt x="7425207" y="2502331"/>
                  </a:lnTo>
                  <a:lnTo>
                    <a:pt x="7428865" y="2475230"/>
                  </a:lnTo>
                  <a:lnTo>
                    <a:pt x="7428865" y="1750809"/>
                  </a:lnTo>
                  <a:close/>
                </a:path>
                <a:path w="10149205" h="5569584">
                  <a:moveTo>
                    <a:pt x="10148875" y="3335020"/>
                  </a:moveTo>
                  <a:lnTo>
                    <a:pt x="10144722" y="3293935"/>
                  </a:lnTo>
                  <a:lnTo>
                    <a:pt x="10131171" y="3250425"/>
                  </a:lnTo>
                  <a:lnTo>
                    <a:pt x="10109746" y="3211017"/>
                  </a:lnTo>
                  <a:lnTo>
                    <a:pt x="10081387" y="3176663"/>
                  </a:lnTo>
                  <a:lnTo>
                    <a:pt x="10047033" y="3148292"/>
                  </a:lnTo>
                  <a:lnTo>
                    <a:pt x="10007625" y="3126867"/>
                  </a:lnTo>
                  <a:lnTo>
                    <a:pt x="9964102" y="3113316"/>
                  </a:lnTo>
                  <a:lnTo>
                    <a:pt x="9917430" y="3108591"/>
                  </a:lnTo>
                  <a:lnTo>
                    <a:pt x="1644878" y="3108591"/>
                  </a:lnTo>
                  <a:lnTo>
                    <a:pt x="1598206" y="3113316"/>
                  </a:lnTo>
                  <a:lnTo>
                    <a:pt x="1554683" y="3126867"/>
                  </a:lnTo>
                  <a:lnTo>
                    <a:pt x="1515275" y="3148292"/>
                  </a:lnTo>
                  <a:lnTo>
                    <a:pt x="1480921" y="3176663"/>
                  </a:lnTo>
                  <a:lnTo>
                    <a:pt x="1452562" y="3211017"/>
                  </a:lnTo>
                  <a:lnTo>
                    <a:pt x="1431137" y="3250425"/>
                  </a:lnTo>
                  <a:lnTo>
                    <a:pt x="1417586" y="3293935"/>
                  </a:lnTo>
                  <a:lnTo>
                    <a:pt x="1412862" y="3340608"/>
                  </a:lnTo>
                  <a:lnTo>
                    <a:pt x="1412862" y="5337099"/>
                  </a:lnTo>
                  <a:lnTo>
                    <a:pt x="1417586" y="5383771"/>
                  </a:lnTo>
                  <a:lnTo>
                    <a:pt x="1431137" y="5427281"/>
                  </a:lnTo>
                  <a:lnTo>
                    <a:pt x="1452562" y="5466689"/>
                  </a:lnTo>
                  <a:lnTo>
                    <a:pt x="1480921" y="5501043"/>
                  </a:lnTo>
                  <a:lnTo>
                    <a:pt x="1515275" y="5529415"/>
                  </a:lnTo>
                  <a:lnTo>
                    <a:pt x="1554683" y="5550840"/>
                  </a:lnTo>
                  <a:lnTo>
                    <a:pt x="1598206" y="5564390"/>
                  </a:lnTo>
                  <a:lnTo>
                    <a:pt x="1644878" y="5569115"/>
                  </a:lnTo>
                  <a:lnTo>
                    <a:pt x="9917430" y="5569115"/>
                  </a:lnTo>
                  <a:lnTo>
                    <a:pt x="9964102" y="5564390"/>
                  </a:lnTo>
                  <a:lnTo>
                    <a:pt x="10007625" y="5550840"/>
                  </a:lnTo>
                  <a:lnTo>
                    <a:pt x="10047033" y="5529415"/>
                  </a:lnTo>
                  <a:lnTo>
                    <a:pt x="10081387" y="5501043"/>
                  </a:lnTo>
                  <a:lnTo>
                    <a:pt x="10109746" y="5466689"/>
                  </a:lnTo>
                  <a:lnTo>
                    <a:pt x="10131171" y="5427281"/>
                  </a:lnTo>
                  <a:lnTo>
                    <a:pt x="10144722" y="5383771"/>
                  </a:lnTo>
                  <a:lnTo>
                    <a:pt x="10148875" y="5342687"/>
                  </a:lnTo>
                  <a:lnTo>
                    <a:pt x="10148875" y="333502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34871" y="4636822"/>
            <a:ext cx="8705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50" dirty="0" err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500" b="1" spc="-25" dirty="0" err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b="1" spc="-75" dirty="0" err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b="1" spc="-25" dirty="0" err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b="1" spc="-60" dirty="0" err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1937" y="6039298"/>
            <a:ext cx="16363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30" dirty="0" err="1">
                <a:solidFill>
                  <a:srgbClr val="FFFFFF"/>
                </a:solidFill>
                <a:latin typeface="Verdana"/>
                <a:cs typeface="Verdana"/>
              </a:rPr>
              <a:t>Strategie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56811" y="8374584"/>
            <a:ext cx="22263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0" dirty="0" err="1">
                <a:solidFill>
                  <a:srgbClr val="FFFFFF"/>
                </a:solidFill>
                <a:latin typeface="Verdana"/>
                <a:cs typeface="Verdana"/>
              </a:rPr>
              <a:t>Bouwstenen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1649" y="4403413"/>
            <a:ext cx="6079490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5435">
              <a:lnSpc>
                <a:spcPct val="107500"/>
              </a:lnSpc>
              <a:spcBef>
                <a:spcPts val="100"/>
              </a:spcBef>
            </a:pPr>
            <a:r>
              <a:rPr sz="2500" spc="9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2500" spc="-6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0">
                <a:solidFill>
                  <a:srgbClr val="FFFFFF"/>
                </a:solidFill>
                <a:latin typeface="Verdana"/>
                <a:cs typeface="Verdana"/>
              </a:rPr>
              <a:t>verbeteren </a:t>
            </a:r>
            <a:r>
              <a:rPr sz="2500" spc="15">
                <a:solidFill>
                  <a:srgbClr val="FFFFFF"/>
                </a:solidFill>
                <a:latin typeface="Verdana"/>
                <a:cs typeface="Verdana"/>
              </a:rPr>
              <a:t>van </a:t>
            </a:r>
            <a:r>
              <a:rPr sz="2500" spc="25">
                <a:solidFill>
                  <a:srgbClr val="FFFFFF"/>
                </a:solidFill>
                <a:latin typeface="Verdana"/>
                <a:cs typeface="Verdana"/>
              </a:rPr>
              <a:t>efficiënte, </a:t>
            </a:r>
            <a:r>
              <a:rPr sz="2500" spc="45">
                <a:solidFill>
                  <a:srgbClr val="FFFFFF"/>
                </a:solidFill>
                <a:latin typeface="Verdana"/>
                <a:cs typeface="Verdana"/>
              </a:rPr>
              <a:t>veilige  </a:t>
            </a:r>
            <a:r>
              <a:rPr sz="2500" spc="85">
                <a:solidFill>
                  <a:srgbClr val="FFFFFF"/>
                </a:solidFill>
                <a:latin typeface="Verdana"/>
                <a:cs typeface="Verdana"/>
              </a:rPr>
              <a:t>en </a:t>
            </a:r>
            <a:r>
              <a:rPr sz="2500" spc="95">
                <a:solidFill>
                  <a:srgbClr val="FFFFFF"/>
                </a:solidFill>
                <a:latin typeface="Verdana"/>
                <a:cs typeface="Verdana"/>
              </a:rPr>
              <a:t>duurzame</a:t>
            </a:r>
            <a:r>
              <a:rPr sz="25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0">
                <a:solidFill>
                  <a:srgbClr val="FFFFFF"/>
                </a:solidFill>
                <a:latin typeface="Verdana"/>
                <a:cs typeface="Verdana"/>
              </a:rPr>
              <a:t>fabrieksinstallaties.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84269" y="5956065"/>
            <a:ext cx="5947410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5530" marR="5080" indent="-1053465">
              <a:lnSpc>
                <a:spcPct val="107500"/>
              </a:lnSpc>
              <a:spcBef>
                <a:spcPts val="100"/>
              </a:spcBef>
            </a:pPr>
            <a:r>
              <a:rPr sz="2500" spc="10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5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95">
                <a:solidFill>
                  <a:srgbClr val="FFFFFF"/>
                </a:solidFill>
                <a:latin typeface="Verdana"/>
                <a:cs typeface="Verdana"/>
              </a:rPr>
              <a:t>ontwikkeling</a:t>
            </a:r>
            <a:r>
              <a:rPr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5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90">
                <a:solidFill>
                  <a:srgbClr val="FFFFFF"/>
                </a:solidFill>
                <a:latin typeface="Verdana"/>
                <a:cs typeface="Verdana"/>
              </a:rPr>
              <a:t>gebruik</a:t>
            </a:r>
            <a:r>
              <a:rPr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>
                <a:solidFill>
                  <a:srgbClr val="FFFFFF"/>
                </a:solidFill>
                <a:latin typeface="Verdana"/>
                <a:cs typeface="Verdana"/>
              </a:rPr>
              <a:t>van  </a:t>
            </a:r>
            <a:r>
              <a:rPr sz="2500">
                <a:solidFill>
                  <a:srgbClr val="FFFFFF"/>
                </a:solidFill>
                <a:latin typeface="Verdana"/>
                <a:cs typeface="Verdana"/>
              </a:rPr>
              <a:t>Tiny</a:t>
            </a:r>
            <a:r>
              <a:rPr sz="25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00">
                <a:solidFill>
                  <a:srgbClr val="FFFFFF"/>
                </a:solidFill>
                <a:latin typeface="Verdana"/>
                <a:cs typeface="Verdana"/>
              </a:rPr>
              <a:t>ML</a:t>
            </a:r>
            <a:r>
              <a:rPr sz="25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7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5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5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5">
                <a:solidFill>
                  <a:srgbClr val="FFFFFF"/>
                </a:solidFill>
                <a:latin typeface="Verdana"/>
                <a:cs typeface="Verdana"/>
              </a:rPr>
              <a:t>industrie.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09449" y="7543215"/>
            <a:ext cx="8549640" cy="231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1285">
              <a:lnSpc>
                <a:spcPct val="108800"/>
              </a:lnSpc>
              <a:spcBef>
                <a:spcPts val="95"/>
              </a:spcBef>
            </a:pPr>
            <a:r>
              <a:rPr sz="2300" spc="90">
                <a:solidFill>
                  <a:srgbClr val="FFFFFF"/>
                </a:solidFill>
                <a:latin typeface="Verdana"/>
                <a:cs typeface="Verdana"/>
              </a:rPr>
              <a:t>Actie</a:t>
            </a:r>
            <a:r>
              <a:rPr sz="23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545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230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70">
                <a:solidFill>
                  <a:srgbClr val="FFFFFF"/>
                </a:solidFill>
                <a:latin typeface="Verdana"/>
                <a:cs typeface="Verdana"/>
              </a:rPr>
              <a:t>Uitvoeren</a:t>
            </a:r>
            <a:r>
              <a:rPr sz="23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3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23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30">
                <a:solidFill>
                  <a:srgbClr val="FFFFFF"/>
                </a:solidFill>
                <a:latin typeface="Verdana"/>
                <a:cs typeface="Verdana"/>
              </a:rPr>
              <a:t>metingen</a:t>
            </a:r>
            <a:r>
              <a:rPr sz="23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0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3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5">
                <a:solidFill>
                  <a:srgbClr val="FFFFFF"/>
                </a:solidFill>
                <a:latin typeface="Verdana"/>
                <a:cs typeface="Verdana"/>
              </a:rPr>
              <a:t>verzamelen</a:t>
            </a:r>
            <a:r>
              <a:rPr sz="23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3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23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210">
                <a:solidFill>
                  <a:srgbClr val="FFFFFF"/>
                </a:solidFill>
                <a:latin typeface="Verdana"/>
                <a:cs typeface="Verdana"/>
              </a:rPr>
              <a:t>ML  </a:t>
            </a:r>
            <a:r>
              <a:rPr sz="2300" spc="170">
                <a:solidFill>
                  <a:srgbClr val="FFFFFF"/>
                </a:solidFill>
                <a:latin typeface="Verdana"/>
                <a:cs typeface="Verdana"/>
              </a:rPr>
              <a:t>om </a:t>
            </a:r>
            <a:r>
              <a:rPr sz="2300" spc="95">
                <a:solidFill>
                  <a:srgbClr val="FFFFFF"/>
                </a:solidFill>
                <a:latin typeface="Verdana"/>
                <a:cs typeface="Verdana"/>
              </a:rPr>
              <a:t>geluidsanomalie </a:t>
            </a:r>
            <a:r>
              <a:rPr sz="2300" spc="55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2300" spc="-6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55">
                <a:solidFill>
                  <a:srgbClr val="FFFFFF"/>
                </a:solidFill>
                <a:latin typeface="Verdana"/>
                <a:cs typeface="Verdana"/>
              </a:rPr>
              <a:t>detecteren.</a:t>
            </a:r>
            <a:endParaRPr sz="2300">
              <a:latin typeface="Verdana"/>
              <a:cs typeface="Verdana"/>
            </a:endParaRPr>
          </a:p>
          <a:p>
            <a:pPr marL="12700" marR="2254885">
              <a:lnSpc>
                <a:spcPct val="108800"/>
              </a:lnSpc>
            </a:pPr>
            <a:r>
              <a:rPr sz="2300" spc="130">
                <a:solidFill>
                  <a:srgbClr val="FFFFFF"/>
                </a:solidFill>
                <a:latin typeface="Verdana"/>
                <a:cs typeface="Verdana"/>
              </a:rPr>
              <a:t>Middelen</a:t>
            </a:r>
            <a:r>
              <a:rPr sz="23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545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230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90">
                <a:solidFill>
                  <a:srgbClr val="FFFFFF"/>
                </a:solidFill>
                <a:latin typeface="Verdana"/>
                <a:cs typeface="Verdana"/>
              </a:rPr>
              <a:t>M5</a:t>
            </a:r>
            <a:r>
              <a:rPr sz="23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40">
                <a:solidFill>
                  <a:srgbClr val="FFFFFF"/>
                </a:solidFill>
                <a:latin typeface="Verdana"/>
                <a:cs typeface="Verdana"/>
              </a:rPr>
              <a:t>Stack</a:t>
            </a:r>
            <a:r>
              <a:rPr sz="23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25">
                <a:solidFill>
                  <a:srgbClr val="FFFFFF"/>
                </a:solidFill>
                <a:latin typeface="Verdana"/>
                <a:cs typeface="Verdana"/>
              </a:rPr>
              <a:t>voor</a:t>
            </a:r>
            <a:r>
              <a:rPr sz="23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90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23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25">
                <a:solidFill>
                  <a:srgbClr val="FFFFFF"/>
                </a:solidFill>
                <a:latin typeface="Verdana"/>
                <a:cs typeface="Verdana"/>
              </a:rPr>
              <a:t>meten</a:t>
            </a:r>
            <a:r>
              <a:rPr sz="23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30">
                <a:solidFill>
                  <a:srgbClr val="FFFFFF"/>
                </a:solidFill>
                <a:latin typeface="Verdana"/>
                <a:cs typeface="Verdana"/>
              </a:rPr>
              <a:t>van  </a:t>
            </a:r>
            <a:r>
              <a:rPr sz="2300" spc="65">
                <a:solidFill>
                  <a:srgbClr val="FFFFFF"/>
                </a:solidFill>
                <a:latin typeface="Verdana"/>
                <a:cs typeface="Verdana"/>
              </a:rPr>
              <a:t>geluidsanomalies.</a:t>
            </a: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08800"/>
              </a:lnSpc>
            </a:pPr>
            <a:r>
              <a:rPr sz="2300" spc="70">
                <a:solidFill>
                  <a:srgbClr val="FFFFFF"/>
                </a:solidFill>
                <a:latin typeface="Verdana"/>
                <a:cs typeface="Verdana"/>
              </a:rPr>
              <a:t>Structuur </a:t>
            </a:r>
            <a:r>
              <a:rPr sz="2300" spc="-545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2300" spc="85">
                <a:solidFill>
                  <a:srgbClr val="FFFFFF"/>
                </a:solidFill>
                <a:latin typeface="Verdana"/>
                <a:cs typeface="Verdana"/>
              </a:rPr>
              <a:t>georganiseerde </a:t>
            </a:r>
            <a:r>
              <a:rPr sz="2300" spc="100">
                <a:solidFill>
                  <a:srgbClr val="FFFFFF"/>
                </a:solidFill>
                <a:latin typeface="Verdana"/>
                <a:cs typeface="Verdana"/>
              </a:rPr>
              <a:t>en </a:t>
            </a:r>
            <a:r>
              <a:rPr sz="2300" spc="85">
                <a:solidFill>
                  <a:srgbClr val="FFFFFF"/>
                </a:solidFill>
                <a:latin typeface="Verdana"/>
                <a:cs typeface="Verdana"/>
              </a:rPr>
              <a:t>gestructureerde</a:t>
            </a:r>
            <a:r>
              <a:rPr sz="23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80">
                <a:solidFill>
                  <a:srgbClr val="FFFFFF"/>
                </a:solidFill>
                <a:latin typeface="Verdana"/>
                <a:cs typeface="Verdana"/>
              </a:rPr>
              <a:t>aanpak  </a:t>
            </a:r>
            <a:r>
              <a:rPr sz="2300" spc="25">
                <a:solidFill>
                  <a:srgbClr val="FFFFFF"/>
                </a:solidFill>
                <a:latin typeface="Verdana"/>
                <a:cs typeface="Verdana"/>
              </a:rPr>
              <a:t>voor </a:t>
            </a:r>
            <a:r>
              <a:rPr sz="2300" spc="90">
                <a:solidFill>
                  <a:srgbClr val="FFFFFF"/>
                </a:solidFill>
                <a:latin typeface="Verdana"/>
                <a:cs typeface="Verdana"/>
              </a:rPr>
              <a:t>het </a:t>
            </a:r>
            <a:r>
              <a:rPr sz="2300" spc="114">
                <a:solidFill>
                  <a:srgbClr val="FFFFFF"/>
                </a:solidFill>
                <a:latin typeface="Verdana"/>
                <a:cs typeface="Verdana"/>
              </a:rPr>
              <a:t>behandelen</a:t>
            </a:r>
            <a:r>
              <a:rPr sz="2300" spc="-5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30">
                <a:solidFill>
                  <a:srgbClr val="FFFFFF"/>
                </a:solidFill>
                <a:latin typeface="Verdana"/>
                <a:cs typeface="Verdana"/>
              </a:rPr>
              <a:t>van </a:t>
            </a:r>
            <a:r>
              <a:rPr sz="2300" spc="60">
                <a:solidFill>
                  <a:srgbClr val="FFFFFF"/>
                </a:solidFill>
                <a:latin typeface="Verdana"/>
                <a:cs typeface="Verdana"/>
              </a:rPr>
              <a:t>geluidsoverlast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616" y="442462"/>
            <a:ext cx="17875250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i="1" spc="-265" dirty="0">
                <a:solidFill>
                  <a:srgbClr val="253F6A"/>
                </a:solidFill>
                <a:latin typeface="Verdana"/>
                <a:cs typeface="Verdana"/>
              </a:rPr>
              <a:t>PROBLEEMANALYSE</a:t>
            </a:r>
            <a:r>
              <a:rPr sz="3600" b="1" i="1" spc="-610" dirty="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335" dirty="0">
                <a:solidFill>
                  <a:srgbClr val="253F6A"/>
                </a:solidFill>
                <a:latin typeface="Verdana"/>
                <a:cs typeface="Verdana"/>
              </a:rPr>
              <a:t>-</a:t>
            </a:r>
            <a:r>
              <a:rPr sz="3600" b="1" i="1" spc="-605" dirty="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254" dirty="0">
                <a:solidFill>
                  <a:srgbClr val="253F6A"/>
                </a:solidFill>
                <a:latin typeface="Verdana"/>
                <a:cs typeface="Verdana"/>
              </a:rPr>
              <a:t>HET</a:t>
            </a:r>
            <a:r>
              <a:rPr sz="3600" b="1" i="1" spc="-605" dirty="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430" dirty="0">
                <a:solidFill>
                  <a:srgbClr val="253F6A"/>
                </a:solidFill>
                <a:latin typeface="Verdana"/>
                <a:cs typeface="Verdana"/>
              </a:rPr>
              <a:t>IDENTIFICEREN</a:t>
            </a:r>
            <a:r>
              <a:rPr sz="3600" b="1" i="1" spc="-605" dirty="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204" dirty="0">
                <a:solidFill>
                  <a:srgbClr val="253F6A"/>
                </a:solidFill>
                <a:latin typeface="Verdana"/>
                <a:cs typeface="Verdana"/>
              </a:rPr>
              <a:t>EN</a:t>
            </a:r>
            <a:r>
              <a:rPr sz="3600" b="1" i="1" spc="-605" dirty="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335" dirty="0">
                <a:solidFill>
                  <a:srgbClr val="253F6A"/>
                </a:solidFill>
                <a:latin typeface="Verdana"/>
                <a:cs typeface="Verdana"/>
              </a:rPr>
              <a:t>BEGRIJPEN</a:t>
            </a:r>
            <a:r>
              <a:rPr sz="3600" b="1" i="1" spc="-610" dirty="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185" dirty="0">
                <a:solidFill>
                  <a:srgbClr val="253F6A"/>
                </a:solidFill>
                <a:latin typeface="Verdana"/>
                <a:cs typeface="Verdana"/>
              </a:rPr>
              <a:t>VAN</a:t>
            </a:r>
            <a:r>
              <a:rPr sz="3600" b="1" i="1" spc="-605" dirty="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140" dirty="0">
                <a:solidFill>
                  <a:srgbClr val="253F6A"/>
                </a:solidFill>
                <a:latin typeface="Verdana"/>
                <a:cs typeface="Verdana"/>
              </a:rPr>
              <a:t>DE</a:t>
            </a:r>
            <a:r>
              <a:rPr sz="3600" b="1" i="1" spc="-605" dirty="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415" dirty="0">
                <a:solidFill>
                  <a:srgbClr val="253F6A"/>
                </a:solidFill>
                <a:latin typeface="Verdana"/>
                <a:cs typeface="Verdana"/>
              </a:rPr>
              <a:t>UITDAGINGEN</a:t>
            </a:r>
            <a:endParaRPr sz="3600" dirty="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4432"/>
            <a:ext cx="18288000" cy="10273030"/>
            <a:chOff x="0" y="14432"/>
            <a:chExt cx="18288000" cy="10273030"/>
          </a:xfrm>
        </p:grpSpPr>
        <p:sp>
          <p:nvSpPr>
            <p:cNvPr id="4" name="object 4"/>
            <p:cNvSpPr/>
            <p:nvPr/>
          </p:nvSpPr>
          <p:spPr>
            <a:xfrm>
              <a:off x="2023908" y="6950293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5">
                  <a:moveTo>
                    <a:pt x="0" y="0"/>
                  </a:moveTo>
                  <a:lnTo>
                    <a:pt x="6496104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432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7998" y="10272567"/>
                  </a:moveTo>
                  <a:lnTo>
                    <a:pt x="0" y="10272567"/>
                  </a:lnTo>
                  <a:lnTo>
                    <a:pt x="0" y="10229234"/>
                  </a:lnTo>
                  <a:lnTo>
                    <a:pt x="18287998" y="0"/>
                  </a:lnTo>
                  <a:lnTo>
                    <a:pt x="18287998" y="10272567"/>
                  </a:lnTo>
                  <a:close/>
                </a:path>
              </a:pathLst>
            </a:custGeom>
            <a:solidFill>
              <a:srgbClr val="535353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9968" y="1150954"/>
            <a:ext cx="17228185" cy="7696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993640" marR="5080" indent="-4981575">
              <a:lnSpc>
                <a:spcPts val="2630"/>
              </a:lnSpc>
              <a:spcBef>
                <a:spcPts val="690"/>
              </a:spcBef>
            </a:pPr>
            <a:r>
              <a:rPr sz="2700" b="1" i="1" spc="-170" dirty="0">
                <a:solidFill>
                  <a:srgbClr val="535353"/>
                </a:solidFill>
                <a:latin typeface="Verdana"/>
                <a:cs typeface="Verdana"/>
              </a:rPr>
              <a:t>EEN</a:t>
            </a:r>
            <a:r>
              <a:rPr sz="2700" b="1" i="1" spc="-4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80" dirty="0">
                <a:solidFill>
                  <a:srgbClr val="535353"/>
                </a:solidFill>
                <a:latin typeface="Verdana"/>
                <a:cs typeface="Verdana"/>
              </a:rPr>
              <a:t>GRONDIGE</a:t>
            </a:r>
            <a:r>
              <a:rPr sz="2700" b="1" i="1" spc="-4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00" dirty="0">
                <a:solidFill>
                  <a:srgbClr val="535353"/>
                </a:solidFill>
                <a:latin typeface="Verdana"/>
                <a:cs typeface="Verdana"/>
              </a:rPr>
              <a:t>PROBLEEMANALYSE</a:t>
            </a:r>
            <a:r>
              <a:rPr sz="2700" b="1" i="1" spc="-4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 dirty="0">
                <a:solidFill>
                  <a:srgbClr val="535353"/>
                </a:solidFill>
                <a:latin typeface="Verdana"/>
                <a:cs typeface="Verdana"/>
              </a:rPr>
              <a:t>HELPT</a:t>
            </a:r>
            <a:r>
              <a:rPr sz="2700" b="1" i="1" spc="-4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90" dirty="0">
                <a:solidFill>
                  <a:srgbClr val="535353"/>
                </a:solidFill>
                <a:latin typeface="Verdana"/>
                <a:cs typeface="Verdana"/>
              </a:rPr>
              <a:t>BIJ</a:t>
            </a:r>
            <a:r>
              <a:rPr sz="2700" b="1" i="1" spc="-4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 dirty="0">
                <a:solidFill>
                  <a:srgbClr val="535353"/>
                </a:solidFill>
                <a:latin typeface="Verdana"/>
                <a:cs typeface="Verdana"/>
              </a:rPr>
              <a:t>HET</a:t>
            </a:r>
            <a:r>
              <a:rPr sz="2700" b="1" i="1" spc="-4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40" dirty="0">
                <a:solidFill>
                  <a:srgbClr val="535353"/>
                </a:solidFill>
                <a:latin typeface="Verdana"/>
                <a:cs typeface="Verdana"/>
              </a:rPr>
              <a:t>ONTWIKKELEN</a:t>
            </a:r>
            <a:r>
              <a:rPr sz="2700" b="1" i="1" spc="-4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40" dirty="0">
                <a:solidFill>
                  <a:srgbClr val="535353"/>
                </a:solidFill>
                <a:latin typeface="Verdana"/>
                <a:cs typeface="Verdana"/>
              </a:rPr>
              <a:t>VAN</a:t>
            </a:r>
            <a:r>
              <a:rPr sz="2700" b="1" i="1" spc="-4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29" dirty="0">
                <a:solidFill>
                  <a:srgbClr val="535353"/>
                </a:solidFill>
                <a:latin typeface="Verdana"/>
                <a:cs typeface="Verdana"/>
              </a:rPr>
              <a:t>EFFECTIEVE</a:t>
            </a:r>
            <a:r>
              <a:rPr sz="2700" b="1" i="1" spc="-4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75" dirty="0">
                <a:solidFill>
                  <a:srgbClr val="535353"/>
                </a:solidFill>
                <a:latin typeface="Verdana"/>
                <a:cs typeface="Verdana"/>
              </a:rPr>
              <a:t>OPLOSSINGEN</a:t>
            </a:r>
            <a:r>
              <a:rPr sz="2700" b="1" i="1" spc="-4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55" dirty="0">
                <a:solidFill>
                  <a:srgbClr val="535353"/>
                </a:solidFill>
                <a:latin typeface="Verdana"/>
                <a:cs typeface="Verdana"/>
              </a:rPr>
              <a:t>EN  </a:t>
            </a:r>
            <a:r>
              <a:rPr sz="2700" b="1" i="1" spc="-195" dirty="0">
                <a:solidFill>
                  <a:srgbClr val="535353"/>
                </a:solidFill>
                <a:latin typeface="Verdana"/>
                <a:cs typeface="Verdana"/>
              </a:rPr>
              <a:t>HET</a:t>
            </a:r>
            <a:r>
              <a:rPr sz="2700" b="1" i="1" spc="-46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45" dirty="0">
                <a:solidFill>
                  <a:srgbClr val="535353"/>
                </a:solidFill>
                <a:latin typeface="Verdana"/>
                <a:cs typeface="Verdana"/>
              </a:rPr>
              <a:t>STUREN</a:t>
            </a:r>
            <a:r>
              <a:rPr sz="2700" b="1" i="1" spc="-459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40" dirty="0">
                <a:solidFill>
                  <a:srgbClr val="535353"/>
                </a:solidFill>
                <a:latin typeface="Verdana"/>
                <a:cs typeface="Verdana"/>
              </a:rPr>
              <a:t>VAN</a:t>
            </a:r>
            <a:r>
              <a:rPr sz="2700" b="1" i="1" spc="-459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75" dirty="0">
                <a:solidFill>
                  <a:srgbClr val="535353"/>
                </a:solidFill>
                <a:latin typeface="Verdana"/>
                <a:cs typeface="Verdana"/>
              </a:rPr>
              <a:t>PROJECTINSPANNINGEN.</a:t>
            </a:r>
            <a:endParaRPr sz="2700" dirty="0">
              <a:latin typeface="Verdana"/>
              <a:cs typeface="Verdan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669D74-522D-E042-8E9C-291FAD2D1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43" y="1920574"/>
            <a:ext cx="11456700" cy="792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45"/>
              <a:t>ISSUE</a:t>
            </a:r>
            <a:r>
              <a:rPr spc="-615"/>
              <a:t> </a:t>
            </a:r>
            <a:r>
              <a:rPr spc="-265"/>
              <a:t>TREE</a:t>
            </a:r>
            <a:r>
              <a:rPr spc="-610"/>
              <a:t> </a:t>
            </a:r>
            <a:r>
              <a:rPr spc="-335"/>
              <a:t>-</a:t>
            </a:r>
            <a:r>
              <a:rPr spc="-610"/>
              <a:t> </a:t>
            </a:r>
            <a:r>
              <a:rPr spc="-365"/>
              <a:t>SYSTEMATISCH</a:t>
            </a:r>
            <a:r>
              <a:rPr spc="-610"/>
              <a:t> </a:t>
            </a:r>
            <a:r>
              <a:rPr spc="-275"/>
              <a:t>ONTLEDEN</a:t>
            </a:r>
            <a:r>
              <a:rPr spc="-610"/>
              <a:t> </a:t>
            </a:r>
            <a:r>
              <a:rPr spc="-185"/>
              <a:t>VAN</a:t>
            </a:r>
            <a:r>
              <a:rPr spc="-610"/>
              <a:t> </a:t>
            </a:r>
            <a:r>
              <a:rPr spc="-220"/>
              <a:t>COMPLEXE</a:t>
            </a:r>
            <a:r>
              <a:rPr spc="-610"/>
              <a:t> </a:t>
            </a:r>
            <a:r>
              <a:rPr spc="-245"/>
              <a:t>PROBLEMEN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4460"/>
            <a:ext cx="18288000" cy="10273030"/>
            <a:chOff x="0" y="14460"/>
            <a:chExt cx="18288000" cy="10273030"/>
          </a:xfrm>
        </p:grpSpPr>
        <p:sp>
          <p:nvSpPr>
            <p:cNvPr id="4" name="object 4"/>
            <p:cNvSpPr/>
            <p:nvPr/>
          </p:nvSpPr>
          <p:spPr>
            <a:xfrm>
              <a:off x="2023908" y="6950293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>
                  <a:moveTo>
                    <a:pt x="0" y="0"/>
                  </a:moveTo>
                  <a:lnTo>
                    <a:pt x="6496104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460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7998" y="10272539"/>
                  </a:moveTo>
                  <a:lnTo>
                    <a:pt x="0" y="10272539"/>
                  </a:lnTo>
                  <a:lnTo>
                    <a:pt x="0" y="10229236"/>
                  </a:lnTo>
                  <a:lnTo>
                    <a:pt x="18287998" y="0"/>
                  </a:lnTo>
                  <a:lnTo>
                    <a:pt x="18287998" y="10272539"/>
                  </a:lnTo>
                  <a:close/>
                </a:path>
              </a:pathLst>
            </a:custGeom>
            <a:solidFill>
              <a:srgbClr val="535353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06687" y="1150957"/>
            <a:ext cx="15875000" cy="7696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930775" marR="5080" indent="-4918710">
              <a:lnSpc>
                <a:spcPts val="2630"/>
              </a:lnSpc>
              <a:spcBef>
                <a:spcPts val="690"/>
              </a:spcBef>
            </a:pPr>
            <a:r>
              <a:rPr sz="2700" b="1" i="1" spc="-170">
                <a:solidFill>
                  <a:srgbClr val="535353"/>
                </a:solidFill>
                <a:latin typeface="Verdana"/>
                <a:cs typeface="Verdana"/>
              </a:rPr>
              <a:t>EEN</a:t>
            </a:r>
            <a:r>
              <a:rPr sz="2700" b="1" i="1" spc="-44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335">
                <a:solidFill>
                  <a:srgbClr val="535353"/>
                </a:solidFill>
                <a:latin typeface="Verdana"/>
                <a:cs typeface="Verdana"/>
              </a:rPr>
              <a:t>ISSUE</a:t>
            </a:r>
            <a:r>
              <a:rPr sz="2700" b="1" i="1" spc="-44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00">
                <a:solidFill>
                  <a:srgbClr val="535353"/>
                </a:solidFill>
                <a:latin typeface="Verdana"/>
                <a:cs typeface="Verdana"/>
              </a:rPr>
              <a:t>TREE</a:t>
            </a:r>
            <a:r>
              <a:rPr sz="2700" b="1" i="1" spc="-44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75">
                <a:solidFill>
                  <a:srgbClr val="535353"/>
                </a:solidFill>
                <a:latin typeface="Verdana"/>
                <a:cs typeface="Verdana"/>
              </a:rPr>
              <a:t>BIEDT</a:t>
            </a:r>
            <a:r>
              <a:rPr sz="2700" b="1" i="1" spc="-44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29">
                <a:solidFill>
                  <a:srgbClr val="535353"/>
                </a:solidFill>
                <a:latin typeface="Verdana"/>
                <a:cs typeface="Verdana"/>
              </a:rPr>
              <a:t>EENGESTRUCTUREERDE</a:t>
            </a:r>
            <a:r>
              <a:rPr sz="2700" b="1" i="1" spc="-44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54">
                <a:solidFill>
                  <a:srgbClr val="535353"/>
                </a:solidFill>
                <a:latin typeface="Verdana"/>
                <a:cs typeface="Verdana"/>
              </a:rPr>
              <a:t>BENADERING</a:t>
            </a:r>
            <a:r>
              <a:rPr sz="2700" b="1" i="1" spc="-44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85">
                <a:solidFill>
                  <a:srgbClr val="535353"/>
                </a:solidFill>
                <a:latin typeface="Verdana"/>
                <a:cs typeface="Verdana"/>
              </a:rPr>
              <a:t>OM</a:t>
            </a:r>
            <a:r>
              <a:rPr sz="2700" b="1" i="1" spc="-44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85">
                <a:solidFill>
                  <a:srgbClr val="535353"/>
                </a:solidFill>
                <a:latin typeface="Verdana"/>
                <a:cs typeface="Verdana"/>
              </a:rPr>
              <a:t>PROBLEMEN</a:t>
            </a:r>
            <a:r>
              <a:rPr sz="2700" b="1" i="1" spc="-44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25">
                <a:solidFill>
                  <a:srgbClr val="535353"/>
                </a:solidFill>
                <a:latin typeface="Verdana"/>
                <a:cs typeface="Verdana"/>
              </a:rPr>
              <a:t>TEANALYSEREN  </a:t>
            </a:r>
            <a:r>
              <a:rPr sz="2700" b="1" i="1" spc="-270">
                <a:solidFill>
                  <a:srgbClr val="535353"/>
                </a:solidFill>
                <a:latin typeface="Verdana"/>
                <a:cs typeface="Verdana"/>
              </a:rPr>
              <a:t>ENOPLOSSINGEN</a:t>
            </a:r>
            <a:r>
              <a:rPr sz="2700" b="1" i="1" spc="-46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50">
                <a:solidFill>
                  <a:srgbClr val="535353"/>
                </a:solidFill>
                <a:latin typeface="Verdana"/>
                <a:cs typeface="Verdana"/>
              </a:rPr>
              <a:t>TEONTWIKKELEN.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9" name="Picture 8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4E5F7F38-CEA3-2D85-1973-C40E7FEBB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35" y="1920577"/>
            <a:ext cx="14726128" cy="7938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384300" marR="5080">
              <a:lnSpc>
                <a:spcPct val="79900"/>
              </a:lnSpc>
              <a:spcBef>
                <a:spcPts val="960"/>
              </a:spcBef>
            </a:pPr>
            <a:r>
              <a:rPr spc="-350"/>
              <a:t>COMMUNICATIE</a:t>
            </a:r>
            <a:r>
              <a:rPr spc="-620"/>
              <a:t> </a:t>
            </a:r>
            <a:r>
              <a:rPr spc="-335"/>
              <a:t>-</a:t>
            </a:r>
            <a:r>
              <a:rPr spc="-615"/>
              <a:t> </a:t>
            </a:r>
            <a:r>
              <a:rPr spc="-254"/>
              <a:t>HET</a:t>
            </a:r>
            <a:r>
              <a:rPr spc="-615"/>
              <a:t> </a:t>
            </a:r>
            <a:r>
              <a:rPr spc="-270"/>
              <a:t>VERZEKEREN</a:t>
            </a:r>
            <a:r>
              <a:rPr spc="-615"/>
              <a:t> </a:t>
            </a:r>
            <a:r>
              <a:rPr spc="-185"/>
              <a:t>VAN</a:t>
            </a:r>
            <a:r>
              <a:rPr spc="-615"/>
              <a:t> </a:t>
            </a:r>
            <a:r>
              <a:rPr spc="-305"/>
              <a:t>EFFECTIEVE  </a:t>
            </a:r>
            <a:r>
              <a:rPr i="1" spc="-325"/>
              <a:t>SAMENWERKING </a:t>
            </a:r>
            <a:r>
              <a:rPr i="1" spc="-204"/>
              <a:t>EN</a:t>
            </a:r>
            <a:r>
              <a:rPr i="1" spc="-900"/>
              <a:t> </a:t>
            </a:r>
            <a:r>
              <a:rPr i="1" spc="-445"/>
              <a:t>INFORMATIEUITWISSELING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4460"/>
            <a:ext cx="18288000" cy="10273030"/>
            <a:chOff x="0" y="14460"/>
            <a:chExt cx="18288000" cy="10273030"/>
          </a:xfrm>
        </p:grpSpPr>
        <p:sp>
          <p:nvSpPr>
            <p:cNvPr id="4" name="object 4"/>
            <p:cNvSpPr/>
            <p:nvPr/>
          </p:nvSpPr>
          <p:spPr>
            <a:xfrm>
              <a:off x="2023908" y="6950293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5">
                  <a:moveTo>
                    <a:pt x="0" y="0"/>
                  </a:moveTo>
                  <a:lnTo>
                    <a:pt x="6496104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460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7998" y="10272539"/>
                  </a:moveTo>
                  <a:lnTo>
                    <a:pt x="0" y="10272539"/>
                  </a:lnTo>
                  <a:lnTo>
                    <a:pt x="0" y="10229236"/>
                  </a:lnTo>
                  <a:lnTo>
                    <a:pt x="18287998" y="0"/>
                  </a:lnTo>
                  <a:lnTo>
                    <a:pt x="18287998" y="10272539"/>
                  </a:lnTo>
                  <a:close/>
                </a:path>
              </a:pathLst>
            </a:custGeom>
            <a:solidFill>
              <a:srgbClr val="535353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330" y="2376196"/>
              <a:ext cx="17154525" cy="7610475"/>
            </a:xfrm>
            <a:custGeom>
              <a:avLst/>
              <a:gdLst/>
              <a:ahLst/>
              <a:cxnLst/>
              <a:rect l="l" t="t" r="r" b="b"/>
              <a:pathLst>
                <a:path w="17154525" h="7610475">
                  <a:moveTo>
                    <a:pt x="17154525" y="7610475"/>
                  </a:moveTo>
                  <a:lnTo>
                    <a:pt x="0" y="7610475"/>
                  </a:lnTo>
                  <a:lnTo>
                    <a:pt x="0" y="0"/>
                  </a:lnTo>
                  <a:lnTo>
                    <a:pt x="17154525" y="0"/>
                  </a:lnTo>
                  <a:lnTo>
                    <a:pt x="17154525" y="7610475"/>
                  </a:lnTo>
                  <a:close/>
                </a:path>
              </a:pathLst>
            </a:custGeom>
            <a:solidFill>
              <a:srgbClr val="203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6621" y="3216481"/>
              <a:ext cx="85725" cy="85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008" y="3783218"/>
              <a:ext cx="95250" cy="95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0008" y="4354718"/>
              <a:ext cx="95250" cy="95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621" y="4930981"/>
              <a:ext cx="85725" cy="85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0008" y="5497718"/>
              <a:ext cx="95250" cy="95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0008" y="6069218"/>
              <a:ext cx="95250" cy="95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7096" y="7207456"/>
              <a:ext cx="76200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7096" y="8836231"/>
              <a:ext cx="76200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01348" y="3216481"/>
              <a:ext cx="85725" cy="85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01348" y="3787981"/>
              <a:ext cx="85725" cy="85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01348" y="4359481"/>
              <a:ext cx="85725" cy="85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01348" y="4930981"/>
              <a:ext cx="85725" cy="85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53896" y="1547566"/>
            <a:ext cx="16720819" cy="80073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438525" marR="655320" indent="-2320290">
              <a:lnSpc>
                <a:spcPts val="2630"/>
              </a:lnSpc>
              <a:spcBef>
                <a:spcPts val="690"/>
              </a:spcBef>
            </a:pPr>
            <a:r>
              <a:rPr sz="2700" b="1" i="1" spc="-195" dirty="0">
                <a:solidFill>
                  <a:srgbClr val="535353"/>
                </a:solidFill>
                <a:latin typeface="Verdana"/>
                <a:cs typeface="Verdana"/>
              </a:rPr>
              <a:t>HELDERE</a:t>
            </a:r>
            <a:r>
              <a:rPr sz="2700" b="1" i="1" spc="-45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55" dirty="0">
                <a:solidFill>
                  <a:srgbClr val="535353"/>
                </a:solidFill>
                <a:latin typeface="Verdana"/>
                <a:cs typeface="Verdana"/>
              </a:rPr>
              <a:t>EN</a:t>
            </a:r>
            <a:r>
              <a:rPr sz="2700" b="1" i="1" spc="-45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60" dirty="0">
                <a:solidFill>
                  <a:srgbClr val="535353"/>
                </a:solidFill>
                <a:latin typeface="Verdana"/>
                <a:cs typeface="Verdana"/>
              </a:rPr>
              <a:t>OPEN</a:t>
            </a:r>
            <a:r>
              <a:rPr sz="2700" b="1" i="1" spc="-45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65" dirty="0">
                <a:solidFill>
                  <a:srgbClr val="535353"/>
                </a:solidFill>
                <a:latin typeface="Verdana"/>
                <a:cs typeface="Verdana"/>
              </a:rPr>
              <a:t>COMMUNICATIE</a:t>
            </a:r>
            <a:r>
              <a:rPr sz="2700" b="1" i="1" spc="-45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450" dirty="0">
                <a:solidFill>
                  <a:srgbClr val="535353"/>
                </a:solidFill>
                <a:latin typeface="Verdana"/>
                <a:cs typeface="Verdana"/>
              </a:rPr>
              <a:t>IS</a:t>
            </a:r>
            <a:r>
              <a:rPr sz="2700" b="1" i="1" spc="-45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29" dirty="0">
                <a:solidFill>
                  <a:srgbClr val="535353"/>
                </a:solidFill>
                <a:latin typeface="Verdana"/>
                <a:cs typeface="Verdana"/>
              </a:rPr>
              <a:t>CRUCIAAL</a:t>
            </a:r>
            <a:r>
              <a:rPr sz="2700" b="1" i="1" spc="-45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60" dirty="0">
                <a:solidFill>
                  <a:srgbClr val="535353"/>
                </a:solidFill>
                <a:latin typeface="Verdana"/>
                <a:cs typeface="Verdana"/>
              </a:rPr>
              <a:t>VOOR</a:t>
            </a:r>
            <a:r>
              <a:rPr sz="2700" b="1" i="1" spc="-45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 dirty="0">
                <a:solidFill>
                  <a:srgbClr val="535353"/>
                </a:solidFill>
                <a:latin typeface="Verdana"/>
                <a:cs typeface="Verdana"/>
              </a:rPr>
              <a:t>HET</a:t>
            </a:r>
            <a:r>
              <a:rPr sz="2700" b="1" i="1" spc="-45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0" dirty="0">
                <a:solidFill>
                  <a:srgbClr val="535353"/>
                </a:solidFill>
                <a:latin typeface="Verdana"/>
                <a:cs typeface="Verdana"/>
              </a:rPr>
              <a:t>SOEPEL</a:t>
            </a:r>
            <a:r>
              <a:rPr sz="2700" b="1" i="1" spc="-45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54" dirty="0">
                <a:solidFill>
                  <a:srgbClr val="535353"/>
                </a:solidFill>
                <a:latin typeface="Verdana"/>
                <a:cs typeface="Verdana"/>
              </a:rPr>
              <a:t>FUNCTIONEREN</a:t>
            </a:r>
            <a:r>
              <a:rPr sz="2700" b="1" i="1" spc="-45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40" dirty="0">
                <a:solidFill>
                  <a:srgbClr val="535353"/>
                </a:solidFill>
                <a:latin typeface="Verdana"/>
                <a:cs typeface="Verdana"/>
              </a:rPr>
              <a:t>VAN  </a:t>
            </a:r>
            <a:r>
              <a:rPr sz="2700" b="1" i="1" spc="-190" dirty="0">
                <a:solidFill>
                  <a:srgbClr val="535353"/>
                </a:solidFill>
                <a:latin typeface="Verdana"/>
                <a:cs typeface="Verdana"/>
              </a:rPr>
              <a:t>EENPROJECTTEAM</a:t>
            </a:r>
            <a:r>
              <a:rPr sz="2700" b="1" i="1" spc="-459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55" dirty="0">
                <a:solidFill>
                  <a:srgbClr val="535353"/>
                </a:solidFill>
                <a:latin typeface="Verdana"/>
                <a:cs typeface="Verdana"/>
              </a:rPr>
              <a:t>EN</a:t>
            </a:r>
            <a:r>
              <a:rPr sz="2700" b="1" i="1" spc="-459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 dirty="0">
                <a:solidFill>
                  <a:srgbClr val="535353"/>
                </a:solidFill>
                <a:latin typeface="Verdana"/>
                <a:cs typeface="Verdana"/>
              </a:rPr>
              <a:t>HET</a:t>
            </a:r>
            <a:r>
              <a:rPr sz="2700" b="1" i="1" spc="-459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04" dirty="0">
                <a:solidFill>
                  <a:srgbClr val="535353"/>
                </a:solidFill>
                <a:latin typeface="Verdana"/>
                <a:cs typeface="Verdana"/>
              </a:rPr>
              <a:t>BETREKKEN</a:t>
            </a:r>
            <a:r>
              <a:rPr sz="2700" b="1" i="1" spc="-459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40" dirty="0">
                <a:solidFill>
                  <a:srgbClr val="535353"/>
                </a:solidFill>
                <a:latin typeface="Verdana"/>
                <a:cs typeface="Verdana"/>
              </a:rPr>
              <a:t>VAN</a:t>
            </a:r>
            <a:r>
              <a:rPr sz="2700" b="1" i="1" spc="-459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35" dirty="0">
                <a:solidFill>
                  <a:srgbClr val="535353"/>
                </a:solidFill>
                <a:latin typeface="Verdana"/>
                <a:cs typeface="Verdana"/>
              </a:rPr>
              <a:t>STAKEHOLDERS.</a:t>
            </a:r>
            <a:endParaRPr sz="2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  <a:tabLst>
                <a:tab pos="8246745" algn="l"/>
              </a:tabLst>
            </a:pPr>
            <a:r>
              <a:rPr sz="2000" spc="25" dirty="0" err="1">
                <a:solidFill>
                  <a:srgbClr val="FFFFFF"/>
                </a:solidFill>
                <a:latin typeface="Verdana"/>
                <a:cs typeface="Verdana"/>
              </a:rPr>
              <a:t>Contactpersonen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000" spc="25" dirty="0" err="1">
                <a:solidFill>
                  <a:srgbClr val="FFFFFF"/>
                </a:solidFill>
                <a:latin typeface="Verdana"/>
                <a:cs typeface="Verdana"/>
              </a:rPr>
              <a:t>opdrachtgever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000" spc="25" dirty="0" err="1">
                <a:solidFill>
                  <a:srgbClr val="FFFFFF"/>
                </a:solidFill>
                <a:latin typeface="Verdana"/>
                <a:cs typeface="Verdana"/>
              </a:rPr>
              <a:t>HvA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):	</a:t>
            </a:r>
            <a:r>
              <a:rPr sz="2000" spc="25" dirty="0" err="1">
                <a:solidFill>
                  <a:srgbClr val="FFFFFF"/>
                </a:solidFill>
                <a:latin typeface="Verdana"/>
                <a:cs typeface="Verdana"/>
              </a:rPr>
              <a:t>Teamleden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  <a:spcBef>
                <a:spcPts val="2100"/>
              </a:spcBef>
              <a:tabLst>
                <a:tab pos="8678545" algn="l"/>
              </a:tabLst>
            </a:pPr>
            <a:r>
              <a:rPr sz="2000" spc="30" dirty="0" err="1">
                <a:solidFill>
                  <a:srgbClr val="FFFFFF"/>
                </a:solidFill>
                <a:latin typeface="Verdana"/>
                <a:cs typeface="Verdana"/>
              </a:rPr>
              <a:t>Opdrachtgever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:	</a:t>
            </a:r>
            <a:r>
              <a:rPr sz="2000" i="1" spc="105" dirty="0">
                <a:solidFill>
                  <a:srgbClr val="FFFFFF"/>
                </a:solidFill>
                <a:latin typeface="Verdana"/>
                <a:cs typeface="Verdana"/>
              </a:rPr>
              <a:t>Ruben </a:t>
            </a:r>
            <a:r>
              <a:rPr sz="2000" i="1" spc="85" dirty="0">
                <a:solidFill>
                  <a:srgbClr val="FFFFFF"/>
                </a:solidFill>
                <a:latin typeface="Verdana"/>
                <a:cs typeface="Verdana"/>
              </a:rPr>
              <a:t>van </a:t>
            </a:r>
            <a:r>
              <a:rPr sz="2000" i="1" spc="20" dirty="0" err="1">
                <a:solidFill>
                  <a:srgbClr val="FFFFFF"/>
                </a:solidFill>
                <a:latin typeface="Verdana"/>
                <a:cs typeface="Verdana"/>
              </a:rPr>
              <a:t>Rooijen</a:t>
            </a:r>
            <a:r>
              <a:rPr sz="2000" i="1" spc="2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i="1" spc="-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FFFF"/>
                </a:solidFill>
                <a:latin typeface="Verdana"/>
                <a:cs typeface="Verdana"/>
              </a:rPr>
              <a:t>500756248</a:t>
            </a:r>
            <a:endParaRPr sz="2000" dirty="0">
              <a:latin typeface="Verdana"/>
              <a:cs typeface="Verdana"/>
            </a:endParaRPr>
          </a:p>
          <a:p>
            <a:pPr marL="875665">
              <a:lnSpc>
                <a:spcPct val="100000"/>
              </a:lnSpc>
              <a:spcBef>
                <a:spcPts val="2100"/>
              </a:spcBef>
              <a:tabLst>
                <a:tab pos="8678545" algn="l"/>
              </a:tabLst>
            </a:pPr>
            <a:r>
              <a:rPr sz="2000" spc="65" dirty="0" err="1">
                <a:solidFill>
                  <a:srgbClr val="FFFFFF"/>
                </a:solidFill>
                <a:latin typeface="Verdana"/>
                <a:cs typeface="Verdana"/>
              </a:rPr>
              <a:t>Martien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 err="1">
                <a:solidFill>
                  <a:srgbClr val="FFFFFF"/>
                </a:solidFill>
                <a:latin typeface="Verdana"/>
                <a:cs typeface="Verdana"/>
              </a:rPr>
              <a:t>Haverkamp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(Tata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Steel)	</a:t>
            </a:r>
            <a:r>
              <a:rPr sz="2000" i="1" spc="55" dirty="0" err="1">
                <a:solidFill>
                  <a:srgbClr val="FFFFFF"/>
                </a:solidFill>
                <a:latin typeface="Verdana"/>
                <a:cs typeface="Verdana"/>
              </a:rPr>
              <a:t>Yorrid</a:t>
            </a:r>
            <a:r>
              <a:rPr sz="2000" i="1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85" dirty="0">
                <a:solidFill>
                  <a:srgbClr val="FFFFFF"/>
                </a:solidFill>
                <a:latin typeface="Verdana"/>
                <a:cs typeface="Verdana"/>
              </a:rPr>
              <a:t>van </a:t>
            </a:r>
            <a:r>
              <a:rPr sz="2000" i="1" spc="50" dirty="0">
                <a:solidFill>
                  <a:srgbClr val="FFFFFF"/>
                </a:solidFill>
                <a:latin typeface="Verdana"/>
                <a:cs typeface="Verdana"/>
              </a:rPr>
              <a:t>Groningen,</a:t>
            </a:r>
            <a:r>
              <a:rPr sz="2000" i="1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15" dirty="0">
                <a:solidFill>
                  <a:srgbClr val="FFFFFF"/>
                </a:solidFill>
                <a:latin typeface="Verdana"/>
                <a:cs typeface="Verdana"/>
              </a:rPr>
              <a:t>500862835</a:t>
            </a:r>
            <a:endParaRPr sz="2000" dirty="0">
              <a:latin typeface="Verdana"/>
              <a:cs typeface="Verdana"/>
            </a:endParaRPr>
          </a:p>
          <a:p>
            <a:pPr marL="875665">
              <a:lnSpc>
                <a:spcPct val="100000"/>
              </a:lnSpc>
              <a:spcBef>
                <a:spcPts val="2100"/>
              </a:spcBef>
              <a:tabLst>
                <a:tab pos="8678545" algn="l"/>
              </a:tabLst>
            </a:pP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Andre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 err="1">
                <a:solidFill>
                  <a:srgbClr val="FFFFFF"/>
                </a:solidFill>
                <a:latin typeface="Verdana"/>
                <a:cs typeface="Verdana"/>
              </a:rPr>
              <a:t>Gerver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000" dirty="0" err="1">
                <a:solidFill>
                  <a:srgbClr val="FFFFFF"/>
                </a:solidFill>
                <a:latin typeface="Verdana"/>
                <a:cs typeface="Verdana"/>
              </a:rPr>
              <a:t>Techport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)	</a:t>
            </a:r>
            <a:r>
              <a:rPr sz="2000" i="1" spc="65" dirty="0">
                <a:solidFill>
                  <a:srgbClr val="FFFFFF"/>
                </a:solidFill>
                <a:latin typeface="Verdana"/>
                <a:cs typeface="Verdana"/>
              </a:rPr>
              <a:t>Sara </a:t>
            </a:r>
            <a:r>
              <a:rPr sz="2000" i="1" spc="10" dirty="0" err="1">
                <a:solidFill>
                  <a:srgbClr val="FFFFFF"/>
                </a:solidFill>
                <a:latin typeface="Verdana"/>
                <a:cs typeface="Verdana"/>
              </a:rPr>
              <a:t>Sakhi</a:t>
            </a:r>
            <a:r>
              <a:rPr sz="2000" i="1" spc="1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i="1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FFFF"/>
                </a:solidFill>
                <a:latin typeface="Verdana"/>
                <a:cs typeface="Verdana"/>
              </a:rPr>
              <a:t>500920268</a:t>
            </a:r>
            <a:endParaRPr sz="2000" dirty="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  <a:spcBef>
                <a:spcPts val="2100"/>
              </a:spcBef>
              <a:tabLst>
                <a:tab pos="8678545" algn="l"/>
              </a:tabLst>
            </a:pPr>
            <a:r>
              <a:rPr sz="2000" spc="50" dirty="0" err="1">
                <a:solidFill>
                  <a:srgbClr val="FFFFFF"/>
                </a:solidFill>
                <a:latin typeface="Verdana"/>
                <a:cs typeface="Verdana"/>
              </a:rPr>
              <a:t>HvA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 err="1">
                <a:solidFill>
                  <a:srgbClr val="FFFFFF"/>
                </a:solidFill>
                <a:latin typeface="Verdana"/>
                <a:cs typeface="Verdana"/>
              </a:rPr>
              <a:t>opdrachtgever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:	</a:t>
            </a:r>
            <a:r>
              <a:rPr sz="2000" i="1" spc="100" dirty="0">
                <a:solidFill>
                  <a:srgbClr val="FFFFFF"/>
                </a:solidFill>
                <a:latin typeface="Verdana"/>
                <a:cs typeface="Verdana"/>
              </a:rPr>
              <a:t>Nora </a:t>
            </a:r>
            <a:r>
              <a:rPr sz="2000" i="1" spc="10" dirty="0" err="1">
                <a:solidFill>
                  <a:srgbClr val="FFFFFF"/>
                </a:solidFill>
                <a:latin typeface="Verdana"/>
                <a:cs typeface="Verdana"/>
              </a:rPr>
              <a:t>Ruijpers</a:t>
            </a:r>
            <a:r>
              <a:rPr sz="2000" i="1" spc="1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i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85" dirty="0">
                <a:solidFill>
                  <a:srgbClr val="FFFFFF"/>
                </a:solidFill>
                <a:latin typeface="Verdana"/>
                <a:cs typeface="Verdana"/>
              </a:rPr>
              <a:t>500845411</a:t>
            </a:r>
            <a:endParaRPr sz="2000" dirty="0">
              <a:latin typeface="Verdana"/>
              <a:cs typeface="Verdana"/>
            </a:endParaRPr>
          </a:p>
          <a:p>
            <a:pPr marL="875665" marR="13921740">
              <a:lnSpc>
                <a:spcPct val="187500"/>
              </a:lnSpc>
            </a:pP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Jerome </a:t>
            </a:r>
            <a:r>
              <a:rPr sz="2000" spc="65" dirty="0" err="1">
                <a:solidFill>
                  <a:srgbClr val="FFFFFF"/>
                </a:solidFill>
                <a:latin typeface="Verdana"/>
                <a:cs typeface="Verdana"/>
              </a:rPr>
              <a:t>Mies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40" dirty="0" err="1">
                <a:solidFill>
                  <a:srgbClr val="FFFFFF"/>
                </a:solidFill>
                <a:latin typeface="Verdana"/>
                <a:cs typeface="Verdana"/>
              </a:rPr>
              <a:t>Jurjen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 err="1">
                <a:solidFill>
                  <a:srgbClr val="FFFFFF"/>
                </a:solidFill>
                <a:latin typeface="Verdana"/>
                <a:cs typeface="Verdana"/>
              </a:rPr>
              <a:t>Helmus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000" spc="85" dirty="0" err="1">
                <a:solidFill>
                  <a:srgbClr val="FFFFFF"/>
                </a:solidFill>
                <a:latin typeface="Verdana"/>
                <a:cs typeface="Verdana"/>
              </a:rPr>
              <a:t>Afstemming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(taken/</a:t>
            </a:r>
            <a:r>
              <a:rPr sz="2000" spc="25" dirty="0" err="1">
                <a:solidFill>
                  <a:srgbClr val="FFFFFF"/>
                </a:solidFill>
                <a:latin typeface="Verdana"/>
                <a:cs typeface="Verdana"/>
              </a:rPr>
              <a:t>verantwoordelijkheden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422275" marR="5080">
              <a:lnSpc>
                <a:spcPct val="187500"/>
              </a:lnSpc>
              <a:spcBef>
                <a:spcPts val="55"/>
              </a:spcBef>
            </a:pP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0" dirty="0" err="1">
                <a:solidFill>
                  <a:srgbClr val="FFFFFF"/>
                </a:solidFill>
                <a:latin typeface="Verdana"/>
                <a:cs typeface="Verdana"/>
              </a:rPr>
              <a:t>opdrachtgevers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0" dirty="0" err="1">
                <a:solidFill>
                  <a:srgbClr val="FFFFFF"/>
                </a:solidFill>
                <a:latin typeface="Verdana"/>
                <a:cs typeface="Verdana"/>
              </a:rPr>
              <a:t>afgesproken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om,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20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nl-NL" sz="1900" spc="75" dirty="0">
                <a:solidFill>
                  <a:srgbClr val="FFFFFF"/>
                </a:solidFill>
                <a:latin typeface="Verdana"/>
                <a:cs typeface="Verdana"/>
              </a:rPr>
              <a:t>wekelijks 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nl-NL" sz="1900" spc="-85" dirty="0">
                <a:solidFill>
                  <a:srgbClr val="FFFFFF"/>
                </a:solidFill>
                <a:latin typeface="Verdana"/>
                <a:cs typeface="Verdana"/>
              </a:rPr>
              <a:t>de donderdag </a:t>
            </a:r>
            <a:r>
              <a:rPr lang="nl-NL" sz="1900" spc="-85" dirty="0" err="1">
                <a:solidFill>
                  <a:srgbClr val="FFFFFF"/>
                </a:solidFill>
                <a:latin typeface="Verdana"/>
                <a:cs typeface="Verdana"/>
              </a:rPr>
              <a:t>onine</a:t>
            </a:r>
            <a:r>
              <a:rPr lang="nl-NL"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nl-NL" sz="1900" spc="15" dirty="0">
                <a:solidFill>
                  <a:srgbClr val="FFFFFF"/>
                </a:solidFill>
                <a:latin typeface="Verdana"/>
                <a:cs typeface="Verdana"/>
              </a:rPr>
              <a:t>aftespreken</a:t>
            </a:r>
            <a:r>
              <a:rPr sz="1900" spc="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0" dirty="0" err="1">
                <a:solidFill>
                  <a:srgbClr val="FFFFFF"/>
                </a:solidFill>
                <a:latin typeface="Verdana"/>
                <a:cs typeface="Verdana"/>
              </a:rPr>
              <a:t>deze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meeting</a:t>
            </a: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 err="1">
                <a:solidFill>
                  <a:srgbClr val="FFFFFF"/>
                </a:solidFill>
                <a:latin typeface="Verdana"/>
                <a:cs typeface="Verdana"/>
              </a:rPr>
              <a:t>zal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door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0" dirty="0" err="1">
                <a:solidFill>
                  <a:srgbClr val="FFFFFF"/>
                </a:solidFill>
                <a:latin typeface="Verdana"/>
                <a:cs typeface="Verdana"/>
              </a:rPr>
              <a:t>middel</a:t>
            </a: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Verdana"/>
                <a:cs typeface="Verdana"/>
              </a:rPr>
              <a:t>van  </a:t>
            </a:r>
            <a:r>
              <a:rPr sz="1900" spc="60" dirty="0" err="1">
                <a:solidFill>
                  <a:srgbClr val="FFFFFF"/>
                </a:solidFill>
                <a:latin typeface="Verdana"/>
                <a:cs typeface="Verdana"/>
              </a:rPr>
              <a:t>een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agile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0" dirty="0" err="1">
                <a:solidFill>
                  <a:srgbClr val="FFFFFF"/>
                </a:solidFill>
                <a:latin typeface="Verdana"/>
                <a:cs typeface="Verdana"/>
              </a:rPr>
              <a:t>methode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0" dirty="0" err="1">
                <a:solidFill>
                  <a:srgbClr val="FFFFFF"/>
                </a:solidFill>
                <a:latin typeface="Verdana"/>
                <a:cs typeface="Verdana"/>
              </a:rPr>
              <a:t>opdrachtgevers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80" dirty="0" err="1">
                <a:solidFill>
                  <a:srgbClr val="FFFFFF"/>
                </a:solidFill>
                <a:latin typeface="Verdana"/>
                <a:cs typeface="Verdana"/>
              </a:rPr>
              <a:t>hoogte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80" dirty="0" err="1">
                <a:solidFill>
                  <a:srgbClr val="FFFFFF"/>
                </a:solidFill>
                <a:latin typeface="Verdana"/>
                <a:cs typeface="Verdana"/>
              </a:rPr>
              <a:t>worden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5" dirty="0" err="1">
                <a:solidFill>
                  <a:srgbClr val="FFFFFF"/>
                </a:solidFill>
                <a:latin typeface="Verdana"/>
                <a:cs typeface="Verdana"/>
              </a:rPr>
              <a:t>gehouden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25" dirty="0" err="1">
                <a:solidFill>
                  <a:srgbClr val="FFFFFF"/>
                </a:solidFill>
                <a:latin typeface="Verdana"/>
                <a:cs typeface="Verdana"/>
              </a:rPr>
              <a:t>voortgang</a:t>
            </a:r>
            <a:r>
              <a:rPr sz="1900" spc="2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45" dirty="0" err="1">
                <a:solidFill>
                  <a:srgbClr val="FFFFFF"/>
                </a:solidFill>
                <a:latin typeface="Verdana"/>
                <a:cs typeface="Verdana"/>
              </a:rPr>
              <a:t>eventuele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80" dirty="0" err="1">
                <a:solidFill>
                  <a:srgbClr val="FFFFFF"/>
                </a:solidFill>
                <a:latin typeface="Verdana"/>
                <a:cs typeface="Verdana"/>
              </a:rPr>
              <a:t>problemen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65" dirty="0" err="1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planning  </a:t>
            </a:r>
            <a:r>
              <a:rPr sz="1900" spc="5" dirty="0" err="1">
                <a:solidFill>
                  <a:srgbClr val="FFFFFF"/>
                </a:solidFill>
                <a:latin typeface="Verdana"/>
                <a:cs typeface="Verdana"/>
              </a:rPr>
              <a:t>voor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60" dirty="0" err="1">
                <a:solidFill>
                  <a:srgbClr val="FFFFFF"/>
                </a:solidFill>
                <a:latin typeface="Verdana"/>
                <a:cs typeface="Verdana"/>
              </a:rPr>
              <a:t>volgende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week.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30" dirty="0" err="1">
                <a:solidFill>
                  <a:srgbClr val="FFFFFF"/>
                </a:solidFill>
                <a:latin typeface="Verdana"/>
                <a:cs typeface="Verdana"/>
              </a:rPr>
              <a:t>Daarnaast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 err="1">
                <a:solidFill>
                  <a:srgbClr val="FFFFFF"/>
                </a:solidFill>
                <a:latin typeface="Verdana"/>
                <a:cs typeface="Verdana"/>
              </a:rPr>
              <a:t>zal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25" dirty="0" err="1">
                <a:solidFill>
                  <a:srgbClr val="FFFFFF"/>
                </a:solidFill>
                <a:latin typeface="Verdana"/>
                <a:cs typeface="Verdana"/>
              </a:rPr>
              <a:t>wekelijks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60" dirty="0" err="1">
                <a:solidFill>
                  <a:srgbClr val="FFFFFF"/>
                </a:solidFill>
                <a:latin typeface="Verdana"/>
                <a:cs typeface="Verdana"/>
              </a:rPr>
              <a:t>een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80" dirty="0">
                <a:solidFill>
                  <a:srgbClr val="FFFFFF"/>
                </a:solidFill>
                <a:latin typeface="Verdana"/>
                <a:cs typeface="Verdana"/>
              </a:rPr>
              <a:t>update-moment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45" dirty="0" err="1">
                <a:solidFill>
                  <a:srgbClr val="FFFFFF"/>
                </a:solidFill>
                <a:latin typeface="Verdana"/>
                <a:cs typeface="Verdana"/>
              </a:rPr>
              <a:t>plaatsvinden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35" dirty="0" err="1">
                <a:solidFill>
                  <a:srgbClr val="FFFFFF"/>
                </a:solidFill>
                <a:latin typeface="Verdana"/>
                <a:cs typeface="Verdana"/>
              </a:rPr>
              <a:t>vanuit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35" dirty="0" err="1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r>
              <a:rPr sz="1900" spc="-3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door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90" dirty="0" err="1">
                <a:solidFill>
                  <a:srgbClr val="FFFFFF"/>
                </a:solidFill>
                <a:latin typeface="Verdana"/>
                <a:cs typeface="Verdana"/>
              </a:rPr>
              <a:t>middel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60" dirty="0" err="1">
                <a:solidFill>
                  <a:srgbClr val="FFFFFF"/>
                </a:solidFill>
                <a:latin typeface="Verdana"/>
                <a:cs typeface="Verdana"/>
              </a:rPr>
              <a:t>een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mail.</a:t>
            </a:r>
            <a:endParaRPr sz="1900" dirty="0">
              <a:latin typeface="Verdana"/>
              <a:cs typeface="Verdana"/>
            </a:endParaRPr>
          </a:p>
          <a:p>
            <a:pPr marL="422275" marR="808990">
              <a:lnSpc>
                <a:spcPct val="187500"/>
              </a:lnSpc>
            </a:pP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0" dirty="0" err="1">
                <a:solidFill>
                  <a:srgbClr val="FFFFFF"/>
                </a:solidFill>
                <a:latin typeface="Verdana"/>
                <a:cs typeface="Verdana"/>
              </a:rPr>
              <a:t>Heer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65" dirty="0" err="1">
                <a:solidFill>
                  <a:srgbClr val="FFFFFF"/>
                </a:solidFill>
                <a:latin typeface="Verdana"/>
                <a:cs typeface="Verdana"/>
              </a:rPr>
              <a:t>Mies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0" dirty="0" err="1">
                <a:solidFill>
                  <a:srgbClr val="FFFFFF"/>
                </a:solidFill>
                <a:latin typeface="Verdana"/>
                <a:cs typeface="Verdana"/>
              </a:rPr>
              <a:t>afgesproken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20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25" dirty="0" err="1">
                <a:solidFill>
                  <a:srgbClr val="FFFFFF"/>
                </a:solidFill>
                <a:latin typeface="Verdana"/>
                <a:cs typeface="Verdana"/>
              </a:rPr>
              <a:t>wekelijks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60" dirty="0" err="1">
                <a:solidFill>
                  <a:srgbClr val="FFFFFF"/>
                </a:solidFill>
                <a:latin typeface="Verdana"/>
                <a:cs typeface="Verdana"/>
              </a:rPr>
              <a:t>een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30" dirty="0" err="1">
                <a:solidFill>
                  <a:srgbClr val="FFFFFF"/>
                </a:solidFill>
                <a:latin typeface="Verdana"/>
                <a:cs typeface="Verdana"/>
              </a:rPr>
              <a:t>kort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10" dirty="0">
                <a:solidFill>
                  <a:srgbClr val="FFFFFF"/>
                </a:solidFill>
                <a:latin typeface="Verdana"/>
                <a:cs typeface="Verdana"/>
              </a:rPr>
              <a:t>moment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35" dirty="0" err="1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00" dirty="0" err="1">
                <a:solidFill>
                  <a:srgbClr val="FFFFFF"/>
                </a:solidFill>
                <a:latin typeface="Verdana"/>
                <a:cs typeface="Verdana"/>
              </a:rPr>
              <a:t>nemen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40" dirty="0" err="1">
                <a:solidFill>
                  <a:srgbClr val="FFFFFF"/>
                </a:solidFill>
                <a:latin typeface="Verdana"/>
                <a:cs typeface="Verdana"/>
              </a:rPr>
              <a:t>woensdag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120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zo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 err="1">
                <a:solidFill>
                  <a:srgbClr val="FFFFFF"/>
                </a:solidFill>
                <a:latin typeface="Verdana"/>
                <a:cs typeface="Verdana"/>
              </a:rPr>
              <a:t>voortgang</a:t>
            </a:r>
            <a:r>
              <a:rPr sz="19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65" dirty="0" err="1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45" dirty="0" err="1">
                <a:solidFill>
                  <a:srgbClr val="FFFFFF"/>
                </a:solidFill>
                <a:latin typeface="Verdana"/>
                <a:cs typeface="Verdana"/>
              </a:rPr>
              <a:t>eventuele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spc="80" dirty="0" err="1">
                <a:solidFill>
                  <a:srgbClr val="FFFFFF"/>
                </a:solidFill>
                <a:latin typeface="Verdana"/>
                <a:cs typeface="Verdana"/>
              </a:rPr>
              <a:t>problemen</a:t>
            </a:r>
            <a:r>
              <a:rPr sz="19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door </a:t>
            </a:r>
            <a:r>
              <a:rPr sz="1900" spc="35" dirty="0" err="1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1900" spc="-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40" dirty="0" err="1">
                <a:solidFill>
                  <a:srgbClr val="FFFFFF"/>
                </a:solidFill>
                <a:latin typeface="Verdana"/>
                <a:cs typeface="Verdana"/>
              </a:rPr>
              <a:t>nemen</a:t>
            </a:r>
            <a:r>
              <a:rPr sz="1900" spc="4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893" y="464602"/>
            <a:ext cx="14447519" cy="101155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960"/>
              </a:spcBef>
            </a:pPr>
            <a:r>
              <a:rPr sz="3600" b="1" i="1" spc="-365">
                <a:solidFill>
                  <a:srgbClr val="253F6A"/>
                </a:solidFill>
                <a:latin typeface="Verdana"/>
                <a:cs typeface="Verdana"/>
              </a:rPr>
              <a:t>PLANNING</a:t>
            </a:r>
            <a:r>
              <a:rPr sz="3600" b="1" i="1" spc="-615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765">
                <a:solidFill>
                  <a:srgbClr val="253F6A"/>
                </a:solidFill>
                <a:latin typeface="Verdana"/>
                <a:cs typeface="Verdana"/>
              </a:rPr>
              <a:t>–</a:t>
            </a:r>
            <a:r>
              <a:rPr sz="3600" b="1" i="1" spc="-61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365">
                <a:solidFill>
                  <a:srgbClr val="253F6A"/>
                </a:solidFill>
                <a:latin typeface="Verdana"/>
                <a:cs typeface="Verdana"/>
              </a:rPr>
              <a:t>PLANNING</a:t>
            </a:r>
            <a:r>
              <a:rPr sz="3600" b="1" i="1" spc="-61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210">
                <a:solidFill>
                  <a:srgbClr val="253F6A"/>
                </a:solidFill>
                <a:latin typeface="Verdana"/>
                <a:cs typeface="Verdana"/>
              </a:rPr>
              <a:t>VOOR</a:t>
            </a:r>
            <a:r>
              <a:rPr sz="3600" b="1" i="1" spc="-61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254">
                <a:solidFill>
                  <a:srgbClr val="253F6A"/>
                </a:solidFill>
                <a:latin typeface="Verdana"/>
                <a:cs typeface="Verdana"/>
              </a:rPr>
              <a:t>HET</a:t>
            </a:r>
            <a:r>
              <a:rPr sz="3600" b="1" i="1" spc="-61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245">
                <a:solidFill>
                  <a:srgbClr val="253F6A"/>
                </a:solidFill>
                <a:latin typeface="Verdana"/>
                <a:cs typeface="Verdana"/>
              </a:rPr>
              <a:t>BEHALEN</a:t>
            </a:r>
            <a:r>
              <a:rPr sz="3600" b="1" i="1" spc="-61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185">
                <a:solidFill>
                  <a:srgbClr val="253F6A"/>
                </a:solidFill>
                <a:latin typeface="Verdana"/>
                <a:cs typeface="Verdana"/>
              </a:rPr>
              <a:t>VAN</a:t>
            </a:r>
            <a:r>
              <a:rPr sz="3600" b="1" i="1" spc="-61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254">
                <a:solidFill>
                  <a:srgbClr val="253F6A"/>
                </a:solidFill>
                <a:latin typeface="Verdana"/>
                <a:cs typeface="Verdana"/>
              </a:rPr>
              <a:t>HET</a:t>
            </a:r>
            <a:r>
              <a:rPr sz="3600" b="1" i="1" spc="-61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210">
                <a:solidFill>
                  <a:srgbClr val="253F6A"/>
                </a:solidFill>
                <a:latin typeface="Verdana"/>
                <a:cs typeface="Verdana"/>
              </a:rPr>
              <a:t>DOEL</a:t>
            </a:r>
            <a:r>
              <a:rPr sz="3600" b="1" i="1" spc="-61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185">
                <a:solidFill>
                  <a:srgbClr val="253F6A"/>
                </a:solidFill>
                <a:latin typeface="Verdana"/>
                <a:cs typeface="Verdana"/>
              </a:rPr>
              <a:t>VAN  </a:t>
            </a:r>
            <a:r>
              <a:rPr sz="3600" b="1" i="1" spc="-265">
                <a:solidFill>
                  <a:srgbClr val="253F6A"/>
                </a:solidFill>
                <a:latin typeface="Verdana"/>
                <a:cs typeface="Verdana"/>
              </a:rPr>
              <a:t>TECHPORT </a:t>
            </a:r>
            <a:r>
              <a:rPr sz="3600" b="1" i="1" spc="-235">
                <a:solidFill>
                  <a:srgbClr val="253F6A"/>
                </a:solidFill>
                <a:latin typeface="Verdana"/>
                <a:cs typeface="Verdana"/>
              </a:rPr>
              <a:t>TATA</a:t>
            </a:r>
            <a:r>
              <a:rPr sz="3600" b="1" i="1" spc="-96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290">
                <a:solidFill>
                  <a:srgbClr val="253F6A"/>
                </a:solidFill>
                <a:latin typeface="Verdana"/>
                <a:cs typeface="Verdana"/>
              </a:rPr>
              <a:t>STEEL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4460"/>
            <a:ext cx="18288000" cy="10273030"/>
            <a:chOff x="0" y="14460"/>
            <a:chExt cx="18288000" cy="10273030"/>
          </a:xfrm>
        </p:grpSpPr>
        <p:sp>
          <p:nvSpPr>
            <p:cNvPr id="4" name="object 4"/>
            <p:cNvSpPr/>
            <p:nvPr/>
          </p:nvSpPr>
          <p:spPr>
            <a:xfrm>
              <a:off x="2023908" y="6950293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>
                  <a:moveTo>
                    <a:pt x="0" y="0"/>
                  </a:moveTo>
                  <a:lnTo>
                    <a:pt x="6496104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460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7998" y="10272539"/>
                  </a:moveTo>
                  <a:lnTo>
                    <a:pt x="0" y="10272539"/>
                  </a:lnTo>
                  <a:lnTo>
                    <a:pt x="0" y="10229236"/>
                  </a:lnTo>
                  <a:lnTo>
                    <a:pt x="18287998" y="0"/>
                  </a:lnTo>
                  <a:lnTo>
                    <a:pt x="18287998" y="10272539"/>
                  </a:lnTo>
                  <a:close/>
                </a:path>
              </a:pathLst>
            </a:custGeom>
            <a:solidFill>
              <a:srgbClr val="535353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08024" y="1547569"/>
            <a:ext cx="14268450" cy="7696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824730" marR="5080" indent="-4812665">
              <a:lnSpc>
                <a:spcPts val="2630"/>
              </a:lnSpc>
              <a:spcBef>
                <a:spcPts val="690"/>
              </a:spcBef>
            </a:pPr>
            <a:r>
              <a:rPr sz="2700" b="1" i="1" spc="-170">
                <a:solidFill>
                  <a:srgbClr val="535353"/>
                </a:solidFill>
                <a:latin typeface="Verdana"/>
                <a:cs typeface="Verdana"/>
              </a:rPr>
              <a:t>EEN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40">
                <a:solidFill>
                  <a:srgbClr val="535353"/>
                </a:solidFill>
                <a:latin typeface="Verdana"/>
                <a:cs typeface="Verdana"/>
              </a:rPr>
              <a:t>GEDETAILLEERDE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75">
                <a:solidFill>
                  <a:srgbClr val="535353"/>
                </a:solidFill>
                <a:latin typeface="Verdana"/>
                <a:cs typeface="Verdana"/>
              </a:rPr>
              <a:t>PLANNING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IS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29">
                <a:solidFill>
                  <a:srgbClr val="535353"/>
                </a:solidFill>
                <a:latin typeface="Verdana"/>
                <a:cs typeface="Verdana"/>
              </a:rPr>
              <a:t>CRUCIAAL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60">
                <a:solidFill>
                  <a:srgbClr val="535353"/>
                </a:solidFill>
                <a:latin typeface="Verdana"/>
                <a:cs typeface="Verdana"/>
              </a:rPr>
              <a:t>VOOR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>
                <a:solidFill>
                  <a:srgbClr val="535353"/>
                </a:solidFill>
                <a:latin typeface="Verdana"/>
                <a:cs typeface="Verdana"/>
              </a:rPr>
              <a:t>HET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>
                <a:solidFill>
                  <a:srgbClr val="535353"/>
                </a:solidFill>
                <a:latin typeface="Verdana"/>
                <a:cs typeface="Verdana"/>
              </a:rPr>
              <a:t>SUCCESVOL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85">
                <a:solidFill>
                  <a:srgbClr val="535353"/>
                </a:solidFill>
                <a:latin typeface="Verdana"/>
                <a:cs typeface="Verdana"/>
              </a:rPr>
              <a:t>BEHALEN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40">
                <a:solidFill>
                  <a:srgbClr val="535353"/>
                </a:solidFill>
                <a:latin typeface="Verdana"/>
                <a:cs typeface="Verdana"/>
              </a:rPr>
              <a:t>VAN  </a:t>
            </a:r>
            <a:r>
              <a:rPr sz="2700" b="1" i="1" spc="-245">
                <a:solidFill>
                  <a:srgbClr val="535353"/>
                </a:solidFill>
                <a:latin typeface="Verdana"/>
                <a:cs typeface="Verdana"/>
              </a:rPr>
              <a:t>PROJECTDOELSTELLINGEN.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10" name="Picture 9" descr="A diagram of a process&#10;&#10;Description automatically generated with low confidence">
            <a:extLst>
              <a:ext uri="{FF2B5EF4-FFF2-40B4-BE49-F238E27FC236}">
                <a16:creationId xmlns:a16="http://schemas.microsoft.com/office/drawing/2014/main" id="{1D18AFFC-980E-F698-49CF-2C993E6D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9" y="2790885"/>
            <a:ext cx="16701942" cy="628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325" y="492696"/>
            <a:ext cx="16132175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i="1" spc="-285">
                <a:solidFill>
                  <a:srgbClr val="253F6A"/>
                </a:solidFill>
                <a:latin typeface="Verdana"/>
                <a:cs typeface="Verdana"/>
              </a:rPr>
              <a:t>STAKEHOLDER</a:t>
            </a:r>
            <a:r>
              <a:rPr sz="3600" b="1" i="1" spc="-605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370">
                <a:solidFill>
                  <a:srgbClr val="253F6A"/>
                </a:solidFill>
                <a:latin typeface="Verdana"/>
                <a:cs typeface="Verdana"/>
              </a:rPr>
              <a:t>MATRIX</a:t>
            </a:r>
            <a:r>
              <a:rPr sz="3600" b="1" i="1" spc="-60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765">
                <a:solidFill>
                  <a:srgbClr val="253F6A"/>
                </a:solidFill>
                <a:latin typeface="Verdana"/>
                <a:cs typeface="Verdana"/>
              </a:rPr>
              <a:t>–</a:t>
            </a:r>
            <a:r>
              <a:rPr sz="3600" b="1" i="1" spc="-605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330">
                <a:solidFill>
                  <a:srgbClr val="253F6A"/>
                </a:solidFill>
                <a:latin typeface="Verdana"/>
                <a:cs typeface="Verdana"/>
              </a:rPr>
              <a:t>OVERZICHT</a:t>
            </a:r>
            <a:r>
              <a:rPr sz="3600" b="1" i="1" spc="-60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185">
                <a:solidFill>
                  <a:srgbClr val="253F6A"/>
                </a:solidFill>
                <a:latin typeface="Verdana"/>
                <a:cs typeface="Verdana"/>
              </a:rPr>
              <a:t>VAN</a:t>
            </a:r>
            <a:r>
              <a:rPr sz="3600" b="1" i="1" spc="-605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325">
                <a:solidFill>
                  <a:srgbClr val="253F6A"/>
                </a:solidFill>
                <a:latin typeface="Verdana"/>
                <a:cs typeface="Verdana"/>
              </a:rPr>
              <a:t>BETROKKENHEIDEN</a:t>
            </a:r>
            <a:r>
              <a:rPr sz="3600" b="1" i="1" spc="-600">
                <a:solidFill>
                  <a:srgbClr val="253F6A"/>
                </a:solidFill>
                <a:latin typeface="Verdana"/>
                <a:cs typeface="Verdana"/>
              </a:rPr>
              <a:t> </a:t>
            </a:r>
            <a:r>
              <a:rPr sz="3600" b="1" i="1" spc="-340">
                <a:solidFill>
                  <a:srgbClr val="253F6A"/>
                </a:solidFill>
                <a:latin typeface="Verdana"/>
                <a:cs typeface="Verdana"/>
              </a:rPr>
              <a:t>INVLOED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4432"/>
            <a:ext cx="18288000" cy="10273030"/>
            <a:chOff x="0" y="14432"/>
            <a:chExt cx="18288000" cy="10273030"/>
          </a:xfrm>
        </p:grpSpPr>
        <p:sp>
          <p:nvSpPr>
            <p:cNvPr id="4" name="object 4"/>
            <p:cNvSpPr/>
            <p:nvPr/>
          </p:nvSpPr>
          <p:spPr>
            <a:xfrm>
              <a:off x="2023908" y="6950293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5">
                  <a:moveTo>
                    <a:pt x="0" y="0"/>
                  </a:moveTo>
                  <a:lnTo>
                    <a:pt x="6496104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432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7998" y="10272567"/>
                  </a:moveTo>
                  <a:lnTo>
                    <a:pt x="0" y="10272567"/>
                  </a:lnTo>
                  <a:lnTo>
                    <a:pt x="0" y="10229234"/>
                  </a:lnTo>
                  <a:lnTo>
                    <a:pt x="18287998" y="0"/>
                  </a:lnTo>
                  <a:lnTo>
                    <a:pt x="18287998" y="10272567"/>
                  </a:lnTo>
                  <a:close/>
                </a:path>
              </a:pathLst>
            </a:custGeom>
            <a:solidFill>
              <a:srgbClr val="535353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05050" y="1547566"/>
            <a:ext cx="16674465" cy="7696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5353050" marR="5080" indent="-5340985">
              <a:lnSpc>
                <a:spcPts val="2630"/>
              </a:lnSpc>
              <a:spcBef>
                <a:spcPts val="690"/>
              </a:spcBef>
            </a:pPr>
            <a:r>
              <a:rPr sz="2700" b="1" i="1" spc="-195">
                <a:solidFill>
                  <a:srgbClr val="535353"/>
                </a:solidFill>
                <a:latin typeface="Verdana"/>
                <a:cs typeface="Verdana"/>
              </a:rPr>
              <a:t>HET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420">
                <a:solidFill>
                  <a:srgbClr val="535353"/>
                </a:solidFill>
                <a:latin typeface="Verdana"/>
                <a:cs typeface="Verdana"/>
              </a:rPr>
              <a:t>IN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80">
                <a:solidFill>
                  <a:srgbClr val="535353"/>
                </a:solidFill>
                <a:latin typeface="Verdana"/>
                <a:cs typeface="Verdana"/>
              </a:rPr>
              <a:t>KAART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10">
                <a:solidFill>
                  <a:srgbClr val="535353"/>
                </a:solidFill>
                <a:latin typeface="Verdana"/>
                <a:cs typeface="Verdana"/>
              </a:rPr>
              <a:t>BRENGEN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40">
                <a:solidFill>
                  <a:srgbClr val="535353"/>
                </a:solidFill>
                <a:latin typeface="Verdana"/>
                <a:cs typeface="Verdana"/>
              </a:rPr>
              <a:t>VAN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25">
                <a:solidFill>
                  <a:srgbClr val="535353"/>
                </a:solidFill>
                <a:latin typeface="Verdana"/>
                <a:cs typeface="Verdana"/>
              </a:rPr>
              <a:t>STAKEHOLDERS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>
                <a:solidFill>
                  <a:srgbClr val="535353"/>
                </a:solidFill>
                <a:latin typeface="Verdana"/>
                <a:cs typeface="Verdana"/>
              </a:rPr>
              <a:t>HELPT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90">
                <a:solidFill>
                  <a:srgbClr val="535353"/>
                </a:solidFill>
                <a:latin typeface="Verdana"/>
                <a:cs typeface="Verdana"/>
              </a:rPr>
              <a:t>BIJ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>
                <a:solidFill>
                  <a:srgbClr val="535353"/>
                </a:solidFill>
                <a:latin typeface="Verdana"/>
                <a:cs typeface="Verdana"/>
              </a:rPr>
              <a:t>HET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325">
                <a:solidFill>
                  <a:srgbClr val="535353"/>
                </a:solidFill>
                <a:latin typeface="Verdana"/>
                <a:cs typeface="Verdana"/>
              </a:rPr>
              <a:t>IDENTIFICEREN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40">
                <a:solidFill>
                  <a:srgbClr val="535353"/>
                </a:solidFill>
                <a:latin typeface="Verdana"/>
                <a:cs typeface="Verdana"/>
              </a:rPr>
              <a:t>VAN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00">
                <a:solidFill>
                  <a:srgbClr val="535353"/>
                </a:solidFill>
                <a:latin typeface="Verdana"/>
                <a:cs typeface="Verdana"/>
              </a:rPr>
              <a:t>HUN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54">
                <a:solidFill>
                  <a:srgbClr val="535353"/>
                </a:solidFill>
                <a:latin typeface="Verdana"/>
                <a:cs typeface="Verdana"/>
              </a:rPr>
              <a:t>INVLOED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55">
                <a:solidFill>
                  <a:srgbClr val="535353"/>
                </a:solidFill>
                <a:latin typeface="Verdana"/>
                <a:cs typeface="Verdana"/>
              </a:rPr>
              <a:t>EN  </a:t>
            </a:r>
            <a:r>
              <a:rPr sz="2700" b="1" i="1" spc="-245">
                <a:solidFill>
                  <a:srgbClr val="535353"/>
                </a:solidFill>
                <a:latin typeface="Verdana"/>
                <a:cs typeface="Verdana"/>
              </a:rPr>
              <a:t>BETROKKENHEID</a:t>
            </a:r>
            <a:r>
              <a:rPr sz="2700" b="1" i="1" spc="-46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90">
                <a:solidFill>
                  <a:srgbClr val="535353"/>
                </a:solidFill>
                <a:latin typeface="Verdana"/>
                <a:cs typeface="Verdana"/>
              </a:rPr>
              <a:t>BIJ</a:t>
            </a:r>
            <a:r>
              <a:rPr sz="2700" b="1" i="1" spc="-459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95">
                <a:solidFill>
                  <a:srgbClr val="535353"/>
                </a:solidFill>
                <a:latin typeface="Verdana"/>
                <a:cs typeface="Verdana"/>
              </a:rPr>
              <a:t>HET</a:t>
            </a:r>
            <a:r>
              <a:rPr sz="2700" b="1" i="1" spc="-459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00">
                <a:solidFill>
                  <a:srgbClr val="535353"/>
                </a:solidFill>
                <a:latin typeface="Verdana"/>
                <a:cs typeface="Verdana"/>
              </a:rPr>
              <a:t>PROJECT.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84D7AD-DD53-333A-2A25-75C2BFDA6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38" y="2319007"/>
            <a:ext cx="7729088" cy="74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384300" marR="5080">
              <a:lnSpc>
                <a:spcPct val="79900"/>
              </a:lnSpc>
              <a:spcBef>
                <a:spcPts val="960"/>
              </a:spcBef>
            </a:pPr>
            <a:r>
              <a:rPr spc="-290"/>
              <a:t>STAKEHOLDERANALYSE</a:t>
            </a:r>
            <a:r>
              <a:rPr spc="-620"/>
              <a:t> </a:t>
            </a:r>
            <a:r>
              <a:rPr spc="-765"/>
              <a:t>–</a:t>
            </a:r>
            <a:r>
              <a:rPr spc="-620"/>
              <a:t> </a:t>
            </a:r>
            <a:r>
              <a:rPr spc="-140"/>
              <a:t>DE</a:t>
            </a:r>
            <a:r>
              <a:rPr spc="-620"/>
              <a:t> </a:t>
            </a:r>
            <a:r>
              <a:rPr spc="-340"/>
              <a:t>BELANGRIJKSTE</a:t>
            </a:r>
            <a:r>
              <a:rPr spc="-620"/>
              <a:t> </a:t>
            </a:r>
            <a:r>
              <a:rPr spc="-295"/>
              <a:t>STAKEHOLDERS</a:t>
            </a:r>
            <a:r>
              <a:rPr spc="-620"/>
              <a:t> </a:t>
            </a:r>
            <a:r>
              <a:rPr spc="-204"/>
              <a:t>EN  </a:t>
            </a:r>
            <a:r>
              <a:rPr i="1" spc="-265"/>
              <a:t>HUN</a:t>
            </a:r>
            <a:r>
              <a:rPr i="1" spc="-615"/>
              <a:t> </a:t>
            </a:r>
            <a:r>
              <a:rPr i="1" spc="-325"/>
              <a:t>BETROKKENHEID</a:t>
            </a:r>
            <a:r>
              <a:rPr i="1" spc="-610"/>
              <a:t> </a:t>
            </a:r>
            <a:r>
              <a:rPr i="1" spc="-385"/>
              <a:t>BIJ</a:t>
            </a:r>
            <a:r>
              <a:rPr i="1" spc="-610"/>
              <a:t> </a:t>
            </a:r>
            <a:r>
              <a:rPr i="1" spc="-254"/>
              <a:t>HET</a:t>
            </a:r>
            <a:r>
              <a:rPr i="1" spc="-610"/>
              <a:t> </a:t>
            </a:r>
            <a:r>
              <a:rPr i="1" spc="-235"/>
              <a:t>PROJECT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4460"/>
            <a:ext cx="18288000" cy="10273030"/>
            <a:chOff x="0" y="14460"/>
            <a:chExt cx="18288000" cy="10273030"/>
          </a:xfrm>
        </p:grpSpPr>
        <p:sp>
          <p:nvSpPr>
            <p:cNvPr id="4" name="object 4"/>
            <p:cNvSpPr/>
            <p:nvPr/>
          </p:nvSpPr>
          <p:spPr>
            <a:xfrm>
              <a:off x="2023908" y="6950293"/>
              <a:ext cx="6496685" cy="0"/>
            </a:xfrm>
            <a:custGeom>
              <a:avLst/>
              <a:gdLst/>
              <a:ahLst/>
              <a:cxnLst/>
              <a:rect l="l" t="t" r="r" b="b"/>
              <a:pathLst>
                <a:path w="6496684">
                  <a:moveTo>
                    <a:pt x="0" y="0"/>
                  </a:moveTo>
                  <a:lnTo>
                    <a:pt x="6496104" y="0"/>
                  </a:lnTo>
                </a:path>
              </a:pathLst>
            </a:custGeom>
            <a:ln w="3810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460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7998" y="10272539"/>
                  </a:moveTo>
                  <a:lnTo>
                    <a:pt x="0" y="10272539"/>
                  </a:lnTo>
                  <a:lnTo>
                    <a:pt x="0" y="10229236"/>
                  </a:lnTo>
                  <a:lnTo>
                    <a:pt x="18287998" y="0"/>
                  </a:lnTo>
                  <a:lnTo>
                    <a:pt x="18287998" y="10272539"/>
                  </a:lnTo>
                  <a:close/>
                </a:path>
              </a:pathLst>
            </a:custGeom>
            <a:solidFill>
              <a:srgbClr val="535353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43693" y="1547566"/>
            <a:ext cx="14996794" cy="7696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6014085" marR="5080" indent="-6002020">
              <a:lnSpc>
                <a:spcPts val="2630"/>
              </a:lnSpc>
              <a:spcBef>
                <a:spcPts val="690"/>
              </a:spcBef>
            </a:pPr>
            <a:r>
              <a:rPr sz="2700" b="1" i="1" spc="-345">
                <a:solidFill>
                  <a:srgbClr val="535353"/>
                </a:solidFill>
                <a:latin typeface="Verdana"/>
                <a:cs typeface="Verdana"/>
              </a:rPr>
              <a:t>INZICHT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420">
                <a:solidFill>
                  <a:srgbClr val="535353"/>
                </a:solidFill>
                <a:latin typeface="Verdana"/>
                <a:cs typeface="Verdana"/>
              </a:rPr>
              <a:t>IN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05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00">
                <a:solidFill>
                  <a:srgbClr val="535353"/>
                </a:solidFill>
                <a:latin typeface="Verdana"/>
                <a:cs typeface="Verdana"/>
              </a:rPr>
              <a:t>BELANGEN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55">
                <a:solidFill>
                  <a:srgbClr val="535353"/>
                </a:solidFill>
                <a:latin typeface="Verdana"/>
                <a:cs typeface="Verdana"/>
              </a:rPr>
              <a:t>EN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45">
                <a:solidFill>
                  <a:srgbClr val="535353"/>
                </a:solidFill>
                <a:latin typeface="Verdana"/>
                <a:cs typeface="Verdana"/>
              </a:rPr>
              <a:t>BETROKKENHEID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40">
                <a:solidFill>
                  <a:srgbClr val="535353"/>
                </a:solidFill>
                <a:latin typeface="Verdana"/>
                <a:cs typeface="Verdana"/>
              </a:rPr>
              <a:t>VAN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25">
                <a:solidFill>
                  <a:srgbClr val="535353"/>
                </a:solidFill>
                <a:latin typeface="Verdana"/>
                <a:cs typeface="Verdana"/>
              </a:rPr>
              <a:t>STAKEHOLDERS</a:t>
            </a:r>
            <a:r>
              <a:rPr sz="2700" b="1" i="1" spc="-450">
                <a:solidFill>
                  <a:srgbClr val="535353"/>
                </a:solidFill>
                <a:latin typeface="Verdana"/>
                <a:cs typeface="Verdana"/>
              </a:rPr>
              <a:t> IS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280">
                <a:solidFill>
                  <a:srgbClr val="535353"/>
                </a:solidFill>
                <a:latin typeface="Verdana"/>
                <a:cs typeface="Verdana"/>
              </a:rPr>
              <a:t>ESSENTIEEL</a:t>
            </a:r>
            <a:r>
              <a:rPr sz="2700" b="1" i="1" spc="-455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00" b="1" i="1" spc="-160">
                <a:solidFill>
                  <a:srgbClr val="535353"/>
                </a:solidFill>
                <a:latin typeface="Verdana"/>
                <a:cs typeface="Verdana"/>
              </a:rPr>
              <a:t>VOOR  </a:t>
            </a:r>
            <a:r>
              <a:rPr sz="2700" b="1" i="1" spc="-210">
                <a:solidFill>
                  <a:srgbClr val="535353"/>
                </a:solidFill>
                <a:latin typeface="Verdana"/>
                <a:cs typeface="Verdana"/>
              </a:rPr>
              <a:t>PROJECTSUCCES.</a:t>
            </a:r>
            <a:endParaRPr sz="27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6330" y="2376199"/>
            <a:ext cx="17154525" cy="7610475"/>
            <a:chOff x="566330" y="2376199"/>
            <a:chExt cx="17154525" cy="7610475"/>
          </a:xfrm>
        </p:grpSpPr>
        <p:sp>
          <p:nvSpPr>
            <p:cNvPr id="8" name="object 8"/>
            <p:cNvSpPr/>
            <p:nvPr/>
          </p:nvSpPr>
          <p:spPr>
            <a:xfrm>
              <a:off x="566330" y="2376199"/>
              <a:ext cx="17154525" cy="7610475"/>
            </a:xfrm>
            <a:custGeom>
              <a:avLst/>
              <a:gdLst/>
              <a:ahLst/>
              <a:cxnLst/>
              <a:rect l="l" t="t" r="r" b="b"/>
              <a:pathLst>
                <a:path w="17154525" h="7610475">
                  <a:moveTo>
                    <a:pt x="17154525" y="7610475"/>
                  </a:moveTo>
                  <a:lnTo>
                    <a:pt x="0" y="7610475"/>
                  </a:lnTo>
                  <a:lnTo>
                    <a:pt x="0" y="0"/>
                  </a:lnTo>
                  <a:lnTo>
                    <a:pt x="17154525" y="0"/>
                  </a:lnTo>
                  <a:lnTo>
                    <a:pt x="17154525" y="7610475"/>
                  </a:lnTo>
                  <a:close/>
                </a:path>
              </a:pathLst>
            </a:custGeom>
            <a:solidFill>
              <a:srgbClr val="203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8046" y="3181352"/>
              <a:ext cx="66675" cy="66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8046" y="3667127"/>
              <a:ext cx="66675" cy="66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8046" y="4638677"/>
              <a:ext cx="66675" cy="66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8046" y="5610227"/>
              <a:ext cx="66675" cy="66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8046" y="6667502"/>
              <a:ext cx="66675" cy="66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8046" y="7153277"/>
              <a:ext cx="66675" cy="66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8046" y="7639052"/>
              <a:ext cx="66675" cy="66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8046" y="8124827"/>
              <a:ext cx="66675" cy="66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8046" y="8610602"/>
              <a:ext cx="66675" cy="66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8046" y="9096378"/>
              <a:ext cx="66675" cy="66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53896" y="2495616"/>
            <a:ext cx="16664305" cy="723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>
                <a:solidFill>
                  <a:srgbClr val="FFFFFF"/>
                </a:solidFill>
                <a:latin typeface="Verdana"/>
                <a:cs typeface="Verdana"/>
              </a:rPr>
              <a:t>Interne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>
                <a:solidFill>
                  <a:srgbClr val="FFFFFF"/>
                </a:solidFill>
                <a:latin typeface="Verdana"/>
                <a:cs typeface="Verdana"/>
              </a:rPr>
              <a:t>stakeholders:</a:t>
            </a:r>
            <a:endParaRPr sz="2000">
              <a:latin typeface="Verdana"/>
              <a:cs typeface="Verdana"/>
            </a:endParaRPr>
          </a:p>
          <a:p>
            <a:pPr marL="379095">
              <a:lnSpc>
                <a:spcPct val="100000"/>
              </a:lnSpc>
              <a:spcBef>
                <a:spcPts val="1950"/>
              </a:spcBef>
            </a:pPr>
            <a:r>
              <a:rPr sz="1700">
                <a:solidFill>
                  <a:srgbClr val="FFFFFF"/>
                </a:solidFill>
                <a:latin typeface="Verdana"/>
                <a:cs typeface="Verdana"/>
              </a:rPr>
              <a:t>Tata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60">
                <a:solidFill>
                  <a:srgbClr val="FFFFFF"/>
                </a:solidFill>
                <a:latin typeface="Verdana"/>
                <a:cs typeface="Verdana"/>
              </a:rPr>
              <a:t>Steel: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Dit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0">
                <a:solidFill>
                  <a:srgbClr val="FFFFFF"/>
                </a:solidFill>
                <a:latin typeface="Verdana"/>
                <a:cs typeface="Verdana"/>
              </a:rPr>
              <a:t>belangrijkste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0">
                <a:solidFill>
                  <a:srgbClr val="FFFFFF"/>
                </a:solidFill>
                <a:latin typeface="Verdana"/>
                <a:cs typeface="Verdana"/>
              </a:rPr>
              <a:t>stakeholder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5">
                <a:solidFill>
                  <a:srgbClr val="FFFFFF"/>
                </a:solidFill>
                <a:latin typeface="Verdana"/>
                <a:cs typeface="Verdana"/>
              </a:rPr>
              <a:t>bedrijf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0">
                <a:solidFill>
                  <a:srgbClr val="FFFFFF"/>
                </a:solidFill>
                <a:latin typeface="Verdana"/>
                <a:cs typeface="Verdana"/>
              </a:rPr>
              <a:t>heeft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groot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5">
                <a:solidFill>
                  <a:srgbClr val="FFFFFF"/>
                </a:solidFill>
                <a:latin typeface="Verdana"/>
                <a:cs typeface="Verdana"/>
              </a:rPr>
              <a:t>sociaal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belang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>
                <a:solidFill>
                  <a:srgbClr val="FFFFFF"/>
                </a:solidFill>
                <a:latin typeface="Verdana"/>
                <a:cs typeface="Verdana"/>
              </a:rPr>
              <a:t>bij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dit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>
                <a:solidFill>
                  <a:srgbClr val="FFFFFF"/>
                </a:solidFill>
                <a:latin typeface="Verdana"/>
                <a:cs typeface="Verdana"/>
              </a:rPr>
              <a:t>project.</a:t>
            </a:r>
            <a:endParaRPr sz="1700">
              <a:latin typeface="Verdana"/>
              <a:cs typeface="Verdana"/>
            </a:endParaRPr>
          </a:p>
          <a:p>
            <a:pPr marL="379095" marR="509270">
              <a:lnSpc>
                <a:spcPct val="187500"/>
              </a:lnSpc>
            </a:pPr>
            <a:r>
              <a:rPr sz="1700" spc="85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>
                <a:solidFill>
                  <a:srgbClr val="FFFFFF"/>
                </a:solidFill>
                <a:latin typeface="Verdana"/>
                <a:cs typeface="Verdana"/>
              </a:rPr>
              <a:t>Tata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60">
                <a:solidFill>
                  <a:srgbClr val="FFFFFF"/>
                </a:solidFill>
                <a:latin typeface="Verdana"/>
                <a:cs typeface="Verdana"/>
              </a:rPr>
              <a:t>Steel: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>
                <a:solidFill>
                  <a:srgbClr val="FFFFFF"/>
                </a:solidFill>
                <a:latin typeface="Verdana"/>
                <a:cs typeface="Verdana"/>
              </a:rPr>
              <a:t>Tata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>
                <a:solidFill>
                  <a:srgbClr val="FFFFFF"/>
                </a:solidFill>
                <a:latin typeface="Verdana"/>
                <a:cs typeface="Verdana"/>
              </a:rPr>
              <a:t>Steel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0">
                <a:solidFill>
                  <a:srgbClr val="FFFFFF"/>
                </a:solidFill>
                <a:latin typeface="Verdana"/>
                <a:cs typeface="Verdana"/>
              </a:rPr>
              <a:t>heeft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belang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>
                <a:solidFill>
                  <a:srgbClr val="FFFFFF"/>
                </a:solidFill>
                <a:latin typeface="Verdana"/>
                <a:cs typeface="Verdana"/>
              </a:rPr>
              <a:t>bij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dit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5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0">
                <a:solidFill>
                  <a:srgbClr val="FFFFFF"/>
                </a:solidFill>
                <a:latin typeface="Verdana"/>
                <a:cs typeface="Verdana"/>
              </a:rPr>
              <a:t>omdat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5">
                <a:solidFill>
                  <a:srgbClr val="FFFFFF"/>
                </a:solidFill>
                <a:latin typeface="Verdana"/>
                <a:cs typeface="Verdana"/>
              </a:rPr>
              <a:t>zij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5">
                <a:solidFill>
                  <a:srgbClr val="FFFFFF"/>
                </a:solidFill>
                <a:latin typeface="Verdana"/>
                <a:cs typeface="Verdana"/>
              </a:rPr>
              <a:t>deze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manier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klachten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0">
                <a:solidFill>
                  <a:srgbClr val="FFFFFF"/>
                </a:solidFill>
                <a:latin typeface="Verdana"/>
                <a:cs typeface="Verdana"/>
              </a:rPr>
              <a:t>afhandeling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>
                <a:solidFill>
                  <a:srgbClr val="FFFFFF"/>
                </a:solidFill>
                <a:latin typeface="Verdana"/>
                <a:cs typeface="Verdana"/>
              </a:rPr>
              <a:t>kunnen  </a:t>
            </a:r>
            <a:r>
              <a:rPr sz="1700" spc="30">
                <a:solidFill>
                  <a:srgbClr val="FFFFFF"/>
                </a:solidFill>
                <a:latin typeface="Verdana"/>
                <a:cs typeface="Verdana"/>
              </a:rPr>
              <a:t>verbeteren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5">
                <a:solidFill>
                  <a:srgbClr val="FFFFFF"/>
                </a:solidFill>
                <a:latin typeface="Verdana"/>
                <a:cs typeface="Verdana"/>
              </a:rPr>
              <a:t>hierdoor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een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0">
                <a:solidFill>
                  <a:srgbClr val="FFFFFF"/>
                </a:solidFill>
                <a:latin typeface="Verdana"/>
                <a:cs typeface="Verdana"/>
              </a:rPr>
              <a:t>beter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>
                <a:solidFill>
                  <a:srgbClr val="FFFFFF"/>
                </a:solidFill>
                <a:latin typeface="Verdana"/>
                <a:cs typeface="Verdana"/>
              </a:rPr>
              <a:t>imago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>
                <a:solidFill>
                  <a:srgbClr val="FFFFFF"/>
                </a:solidFill>
                <a:latin typeface="Verdana"/>
                <a:cs typeface="Verdana"/>
              </a:rPr>
              <a:t>als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5">
                <a:solidFill>
                  <a:srgbClr val="FFFFFF"/>
                </a:solidFill>
                <a:latin typeface="Verdana"/>
                <a:cs typeface="Verdana"/>
              </a:rPr>
              <a:t>bedrijf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>
                <a:solidFill>
                  <a:srgbClr val="FFFFFF"/>
                </a:solidFill>
                <a:latin typeface="Verdana"/>
                <a:cs typeface="Verdana"/>
              </a:rPr>
              <a:t>kunnen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behouden.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5">
                <a:solidFill>
                  <a:srgbClr val="FFFFFF"/>
                </a:solidFill>
                <a:latin typeface="Verdana"/>
                <a:cs typeface="Verdana"/>
              </a:rPr>
              <a:t>Daarnaast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willen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5">
                <a:solidFill>
                  <a:srgbClr val="FFFFFF"/>
                </a:solidFill>
                <a:latin typeface="Verdana"/>
                <a:cs typeface="Verdana"/>
              </a:rPr>
              <a:t>zij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5">
                <a:solidFill>
                  <a:srgbClr val="FFFFFF"/>
                </a:solidFill>
                <a:latin typeface="Verdana"/>
                <a:cs typeface="Verdana"/>
              </a:rPr>
              <a:t>bedrijf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>
                <a:solidFill>
                  <a:srgbClr val="FFFFFF"/>
                </a:solidFill>
                <a:latin typeface="Verdana"/>
                <a:cs typeface="Verdana"/>
              </a:rPr>
              <a:t>"een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>
                <a:solidFill>
                  <a:srgbClr val="FFFFFF"/>
                </a:solidFill>
                <a:latin typeface="Verdana"/>
                <a:cs typeface="Verdana"/>
              </a:rPr>
              <a:t>goede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0">
                <a:solidFill>
                  <a:srgbClr val="FFFFFF"/>
                </a:solidFill>
                <a:latin typeface="Verdana"/>
                <a:cs typeface="Verdana"/>
              </a:rPr>
              <a:t>buur"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0">
                <a:solidFill>
                  <a:srgbClr val="FFFFFF"/>
                </a:solidFill>
                <a:latin typeface="Verdana"/>
                <a:cs typeface="Verdana"/>
              </a:rPr>
              <a:t>maken.</a:t>
            </a:r>
            <a:endParaRPr sz="1700">
              <a:latin typeface="Verdana"/>
              <a:cs typeface="Verdana"/>
            </a:endParaRPr>
          </a:p>
          <a:p>
            <a:pPr marL="379095" marR="5080">
              <a:lnSpc>
                <a:spcPct val="187500"/>
              </a:lnSpc>
            </a:pP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Medewerkers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>
                <a:solidFill>
                  <a:srgbClr val="FFFFFF"/>
                </a:solidFill>
                <a:latin typeface="Verdana"/>
                <a:cs typeface="Verdana"/>
              </a:rPr>
              <a:t>Tata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60">
                <a:solidFill>
                  <a:srgbClr val="FFFFFF"/>
                </a:solidFill>
                <a:latin typeface="Verdana"/>
                <a:cs typeface="Verdana"/>
              </a:rPr>
              <a:t>Steel: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die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>
                <a:solidFill>
                  <a:srgbClr val="FFFFFF"/>
                </a:solidFill>
                <a:latin typeface="Verdana"/>
                <a:cs typeface="Verdana"/>
              </a:rPr>
              <a:t>vloer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>
                <a:solidFill>
                  <a:srgbClr val="FFFFFF"/>
                </a:solidFill>
                <a:latin typeface="Verdana"/>
                <a:cs typeface="Verdana"/>
              </a:rPr>
              <a:t>bij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productieproces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45">
                <a:solidFill>
                  <a:srgbClr val="FFFFFF"/>
                </a:solidFill>
                <a:latin typeface="Verdana"/>
                <a:cs typeface="Verdana"/>
              </a:rPr>
              <a:t>zijn,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5">
                <a:solidFill>
                  <a:srgbClr val="FFFFFF"/>
                </a:solidFill>
                <a:latin typeface="Verdana"/>
                <a:cs typeface="Verdana"/>
              </a:rPr>
              <a:t>deze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werknemers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>
                <a:solidFill>
                  <a:srgbClr val="FFFFFF"/>
                </a:solidFill>
                <a:latin typeface="Verdana"/>
                <a:cs typeface="Verdana"/>
              </a:rPr>
              <a:t>zijn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een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0">
                <a:solidFill>
                  <a:srgbClr val="FFFFFF"/>
                </a:solidFill>
                <a:latin typeface="Verdana"/>
                <a:cs typeface="Verdana"/>
              </a:rPr>
              <a:t>stakeholder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0">
                <a:solidFill>
                  <a:srgbClr val="FFFFFF"/>
                </a:solidFill>
                <a:latin typeface="Verdana"/>
                <a:cs typeface="Verdana"/>
              </a:rPr>
              <a:t>omdat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5">
                <a:solidFill>
                  <a:srgbClr val="FFFFFF"/>
                </a:solidFill>
                <a:latin typeface="Verdana"/>
                <a:cs typeface="Verdana"/>
              </a:rPr>
              <a:t>zij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door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>
                <a:solidFill>
                  <a:srgbClr val="FFFFFF"/>
                </a:solidFill>
                <a:latin typeface="Verdana"/>
                <a:cs typeface="Verdana"/>
              </a:rPr>
              <a:t>juiste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5">
                <a:solidFill>
                  <a:srgbClr val="FFFFFF"/>
                </a:solidFill>
                <a:latin typeface="Verdana"/>
                <a:cs typeface="Verdana"/>
              </a:rPr>
              <a:t>inzet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700" spc="30">
                <a:solidFill>
                  <a:srgbClr val="FFFFFF"/>
                </a:solidFill>
                <a:latin typeface="Verdana"/>
                <a:cs typeface="Verdana"/>
              </a:rPr>
              <a:t>Tiny-ML</a:t>
            </a:r>
            <a:r>
              <a:rPr sz="17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werkflow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0">
                <a:solidFill>
                  <a:srgbClr val="FFFFFF"/>
                </a:solidFill>
                <a:latin typeface="Verdana"/>
                <a:cs typeface="Verdana"/>
              </a:rPr>
              <a:t>proces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>
                <a:solidFill>
                  <a:srgbClr val="FFFFFF"/>
                </a:solidFill>
                <a:latin typeface="Verdana"/>
                <a:cs typeface="Verdana"/>
              </a:rPr>
              <a:t>kunnen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>
                <a:solidFill>
                  <a:srgbClr val="FFFFFF"/>
                </a:solidFill>
                <a:latin typeface="Verdana"/>
                <a:cs typeface="Verdana"/>
              </a:rPr>
              <a:t>verbeteren.</a:t>
            </a:r>
            <a:endParaRPr sz="1700">
              <a:latin typeface="Verdana"/>
              <a:cs typeface="Verdana"/>
            </a:endParaRPr>
          </a:p>
          <a:p>
            <a:pPr marL="379095">
              <a:lnSpc>
                <a:spcPct val="100000"/>
              </a:lnSpc>
              <a:spcBef>
                <a:spcPts val="1785"/>
              </a:spcBef>
            </a:pP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Martien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0">
                <a:solidFill>
                  <a:srgbClr val="FFFFFF"/>
                </a:solidFill>
                <a:latin typeface="Verdana"/>
                <a:cs typeface="Verdana"/>
              </a:rPr>
              <a:t>Haverkamp,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dit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opdrachtgever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5">
                <a:solidFill>
                  <a:srgbClr val="FFFFFF"/>
                </a:solidFill>
                <a:latin typeface="Verdana"/>
                <a:cs typeface="Verdana"/>
              </a:rPr>
              <a:t>persoon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0">
                <a:solidFill>
                  <a:srgbClr val="FFFFFF"/>
                </a:solidFill>
                <a:latin typeface="Verdana"/>
                <a:cs typeface="Verdana"/>
              </a:rPr>
              <a:t>vanuit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>
                <a:solidFill>
                  <a:srgbClr val="FFFFFF"/>
                </a:solidFill>
                <a:latin typeface="Verdana"/>
                <a:cs typeface="Verdana"/>
              </a:rPr>
              <a:t>Tata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5">
                <a:solidFill>
                  <a:srgbClr val="FFFFFF"/>
                </a:solidFill>
                <a:latin typeface="Verdana"/>
                <a:cs typeface="Verdana"/>
              </a:rPr>
              <a:t>Steel.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35">
                <a:solidFill>
                  <a:srgbClr val="FFFFFF"/>
                </a:solidFill>
                <a:latin typeface="Verdana"/>
                <a:cs typeface="Verdana"/>
              </a:rPr>
              <a:t>Externe</a:t>
            </a:r>
            <a:r>
              <a:rPr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>
                <a:solidFill>
                  <a:srgbClr val="FFFFFF"/>
                </a:solidFill>
                <a:latin typeface="Verdana"/>
                <a:cs typeface="Verdana"/>
              </a:rPr>
              <a:t>stakeholders:</a:t>
            </a:r>
            <a:endParaRPr sz="2000">
              <a:latin typeface="Verdana"/>
              <a:cs typeface="Verdana"/>
            </a:endParaRPr>
          </a:p>
          <a:p>
            <a:pPr marL="379095">
              <a:lnSpc>
                <a:spcPct val="100000"/>
              </a:lnSpc>
              <a:spcBef>
                <a:spcPts val="1950"/>
              </a:spcBef>
            </a:pPr>
            <a:r>
              <a:rPr sz="1700" spc="-25">
                <a:solidFill>
                  <a:srgbClr val="FFFFFF"/>
                </a:solidFill>
                <a:latin typeface="Verdana"/>
                <a:cs typeface="Verdana"/>
              </a:rPr>
              <a:t>HvA,</a:t>
            </a:r>
            <a:r>
              <a:rPr sz="17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5">
                <a:solidFill>
                  <a:srgbClr val="FFFFFF"/>
                </a:solidFill>
                <a:latin typeface="Verdana"/>
                <a:cs typeface="Verdana"/>
              </a:rPr>
              <a:t>HvA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>
                <a:solidFill>
                  <a:srgbClr val="FFFFFF"/>
                </a:solidFill>
                <a:latin typeface="Verdana"/>
                <a:cs typeface="Verdana"/>
              </a:rPr>
              <a:t>voert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opdracht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5">
                <a:solidFill>
                  <a:srgbClr val="FFFFFF"/>
                </a:solidFill>
                <a:latin typeface="Verdana"/>
                <a:cs typeface="Verdana"/>
              </a:rPr>
              <a:t>uit.</a:t>
            </a:r>
            <a:endParaRPr sz="1700">
              <a:latin typeface="Verdana"/>
              <a:cs typeface="Verdana"/>
            </a:endParaRPr>
          </a:p>
          <a:p>
            <a:pPr marL="379095" marR="7964170">
              <a:lnSpc>
                <a:spcPct val="187500"/>
              </a:lnSpc>
            </a:pPr>
            <a:r>
              <a:rPr sz="1700" spc="15">
                <a:solidFill>
                  <a:srgbClr val="FFFFFF"/>
                </a:solidFill>
                <a:latin typeface="Verdana"/>
                <a:cs typeface="Verdana"/>
              </a:rPr>
              <a:t>Techport,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dit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5">
                <a:solidFill>
                  <a:srgbClr val="FFFFFF"/>
                </a:solidFill>
                <a:latin typeface="Verdana"/>
                <a:cs typeface="Verdana"/>
              </a:rPr>
              <a:t>bedrijf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dat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connectie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5">
                <a:solidFill>
                  <a:srgbClr val="FFFFFF"/>
                </a:solidFill>
                <a:latin typeface="Verdana"/>
                <a:cs typeface="Verdana"/>
              </a:rPr>
              <a:t>tussen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>
                <a:solidFill>
                  <a:srgbClr val="FFFFFF"/>
                </a:solidFill>
                <a:latin typeface="Verdana"/>
                <a:cs typeface="Verdana"/>
              </a:rPr>
              <a:t>Tata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>
                <a:solidFill>
                  <a:srgbClr val="FFFFFF"/>
                </a:solidFill>
                <a:latin typeface="Verdana"/>
                <a:cs typeface="Verdana"/>
              </a:rPr>
              <a:t>Steel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5">
                <a:solidFill>
                  <a:srgbClr val="FFFFFF"/>
                </a:solidFill>
                <a:latin typeface="Verdana"/>
                <a:cs typeface="Verdana"/>
              </a:rPr>
              <a:t>HvA.  </a:t>
            </a:r>
            <a:r>
              <a:rPr sz="1700" spc="60">
                <a:solidFill>
                  <a:srgbClr val="FFFFFF"/>
                </a:solidFill>
                <a:latin typeface="Verdana"/>
                <a:cs typeface="Verdana"/>
              </a:rPr>
              <a:t>André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55">
                <a:solidFill>
                  <a:srgbClr val="FFFFFF"/>
                </a:solidFill>
                <a:latin typeface="Verdana"/>
                <a:cs typeface="Verdana"/>
              </a:rPr>
              <a:t>Gerver: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opdrachtgever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contactpersoon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0">
                <a:solidFill>
                  <a:srgbClr val="FFFFFF"/>
                </a:solidFill>
                <a:latin typeface="Verdana"/>
                <a:cs typeface="Verdana"/>
              </a:rPr>
              <a:t>vanuit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5">
                <a:solidFill>
                  <a:srgbClr val="FFFFFF"/>
                </a:solidFill>
                <a:latin typeface="Verdana"/>
                <a:cs typeface="Verdana"/>
              </a:rPr>
              <a:t>Techport.</a:t>
            </a:r>
            <a:endParaRPr sz="1700">
              <a:latin typeface="Verdana"/>
              <a:cs typeface="Verdana"/>
            </a:endParaRPr>
          </a:p>
          <a:p>
            <a:pPr marL="379095" marR="108585">
              <a:lnSpc>
                <a:spcPct val="187500"/>
              </a:lnSpc>
            </a:pP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inwoners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die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0">
                <a:solidFill>
                  <a:srgbClr val="FFFFFF"/>
                </a:solidFill>
                <a:latin typeface="Verdana"/>
                <a:cs typeface="Verdana"/>
              </a:rPr>
              <a:t>rond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>
                <a:solidFill>
                  <a:srgbClr val="FFFFFF"/>
                </a:solidFill>
                <a:latin typeface="Verdana"/>
                <a:cs typeface="Verdana"/>
              </a:rPr>
              <a:t>Tata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>
                <a:solidFill>
                  <a:srgbClr val="FFFFFF"/>
                </a:solidFill>
                <a:latin typeface="Verdana"/>
                <a:cs typeface="Verdana"/>
              </a:rPr>
              <a:t>Steel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0">
                <a:solidFill>
                  <a:srgbClr val="FFFFFF"/>
                </a:solidFill>
                <a:latin typeface="Verdana"/>
                <a:cs typeface="Verdana"/>
              </a:rPr>
              <a:t>wonen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>
                <a:solidFill>
                  <a:srgbClr val="FFFFFF"/>
                </a:solidFill>
                <a:latin typeface="Verdana"/>
                <a:cs typeface="Verdana"/>
              </a:rPr>
              <a:t>(Wijk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0">
                <a:solidFill>
                  <a:srgbClr val="FFFFFF"/>
                </a:solidFill>
                <a:latin typeface="Verdana"/>
                <a:cs typeface="Verdana"/>
              </a:rPr>
              <a:t>aan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Zee),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dit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>
                <a:solidFill>
                  <a:srgbClr val="FFFFFF"/>
                </a:solidFill>
                <a:latin typeface="Verdana"/>
                <a:cs typeface="Verdana"/>
              </a:rPr>
              <a:t>zijn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0">
                <a:solidFill>
                  <a:srgbClr val="FFFFFF"/>
                </a:solidFill>
                <a:latin typeface="Verdana"/>
                <a:cs typeface="Verdana"/>
              </a:rPr>
              <a:t>mensen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die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0">
                <a:solidFill>
                  <a:srgbClr val="FFFFFF"/>
                </a:solidFill>
                <a:latin typeface="Verdana"/>
                <a:cs typeface="Verdana"/>
              </a:rPr>
              <a:t>geluidsoverlast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>
                <a:solidFill>
                  <a:srgbClr val="FFFFFF"/>
                </a:solidFill>
                <a:latin typeface="Verdana"/>
                <a:cs typeface="Verdana"/>
              </a:rPr>
              <a:t>ervaren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5">
                <a:solidFill>
                  <a:srgbClr val="FFFFFF"/>
                </a:solidFill>
                <a:latin typeface="Verdana"/>
                <a:cs typeface="Verdana"/>
              </a:rPr>
              <a:t>hierdoor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belang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5">
                <a:solidFill>
                  <a:srgbClr val="FFFFFF"/>
                </a:solidFill>
                <a:latin typeface="Verdana"/>
                <a:cs typeface="Verdana"/>
              </a:rPr>
              <a:t>hebben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>
                <a:solidFill>
                  <a:srgbClr val="FFFFFF"/>
                </a:solidFill>
                <a:latin typeface="Verdana"/>
                <a:cs typeface="Verdana"/>
              </a:rPr>
              <a:t>bij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>
                <a:solidFill>
                  <a:srgbClr val="FFFFFF"/>
                </a:solidFill>
                <a:latin typeface="Verdana"/>
                <a:cs typeface="Verdana"/>
              </a:rPr>
              <a:t>project. 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Provincie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5">
                <a:solidFill>
                  <a:srgbClr val="FFFFFF"/>
                </a:solidFill>
                <a:latin typeface="Verdana"/>
                <a:cs typeface="Verdana"/>
              </a:rPr>
              <a:t>Noord-Holland: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0">
                <a:solidFill>
                  <a:srgbClr val="FFFFFF"/>
                </a:solidFill>
                <a:latin typeface="Verdana"/>
                <a:cs typeface="Verdana"/>
              </a:rPr>
              <a:t>provincie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0">
                <a:solidFill>
                  <a:srgbClr val="FFFFFF"/>
                </a:solidFill>
                <a:latin typeface="Verdana"/>
                <a:cs typeface="Verdana"/>
              </a:rPr>
              <a:t>heeft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belang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>
                <a:solidFill>
                  <a:srgbClr val="FFFFFF"/>
                </a:solidFill>
                <a:latin typeface="Verdana"/>
                <a:cs typeface="Verdana"/>
              </a:rPr>
              <a:t>bij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5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0">
                <a:solidFill>
                  <a:srgbClr val="FFFFFF"/>
                </a:solidFill>
                <a:latin typeface="Verdana"/>
                <a:cs typeface="Verdana"/>
              </a:rPr>
              <a:t>omdat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5">
                <a:solidFill>
                  <a:srgbClr val="FFFFFF"/>
                </a:solidFill>
                <a:latin typeface="Verdana"/>
                <a:cs typeface="Verdana"/>
              </a:rPr>
              <a:t>ook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5">
                <a:solidFill>
                  <a:srgbClr val="FFFFFF"/>
                </a:solidFill>
                <a:latin typeface="Verdana"/>
                <a:cs typeface="Verdana"/>
              </a:rPr>
              <a:t>zij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0">
                <a:solidFill>
                  <a:srgbClr val="FFFFFF"/>
                </a:solidFill>
                <a:latin typeface="Verdana"/>
                <a:cs typeface="Verdana"/>
              </a:rPr>
              <a:t>meldingen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>
                <a:solidFill>
                  <a:srgbClr val="FFFFFF"/>
                </a:solidFill>
                <a:latin typeface="Verdana"/>
                <a:cs typeface="Verdana"/>
              </a:rPr>
              <a:t>overlast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0">
                <a:solidFill>
                  <a:srgbClr val="FFFFFF"/>
                </a:solidFill>
                <a:latin typeface="Verdana"/>
                <a:cs typeface="Verdana"/>
              </a:rPr>
              <a:t>ontvangen.</a:t>
            </a:r>
            <a:endParaRPr sz="1700">
              <a:latin typeface="Verdana"/>
              <a:cs typeface="Verdana"/>
            </a:endParaRPr>
          </a:p>
          <a:p>
            <a:pPr marL="379095" marR="5080">
              <a:lnSpc>
                <a:spcPct val="187500"/>
              </a:lnSpc>
            </a:pPr>
            <a:r>
              <a:rPr sz="1700" spc="60">
                <a:solidFill>
                  <a:srgbClr val="FFFFFF"/>
                </a:solidFill>
                <a:latin typeface="Verdana"/>
                <a:cs typeface="Verdana"/>
              </a:rPr>
              <a:t>Omgevingsdienst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5">
                <a:solidFill>
                  <a:srgbClr val="FFFFFF"/>
                </a:solidFill>
                <a:latin typeface="Verdana"/>
                <a:cs typeface="Verdana"/>
              </a:rPr>
              <a:t>Noordzeekanaalgebied: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dit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0">
                <a:solidFill>
                  <a:srgbClr val="FFFFFF"/>
                </a:solidFill>
                <a:latin typeface="Verdana"/>
                <a:cs typeface="Verdana"/>
              </a:rPr>
              <a:t>een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5">
                <a:solidFill>
                  <a:srgbClr val="FFFFFF"/>
                </a:solidFill>
                <a:latin typeface="Verdana"/>
                <a:cs typeface="Verdana"/>
              </a:rPr>
              <a:t>instantie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5">
                <a:solidFill>
                  <a:srgbClr val="FFFFFF"/>
                </a:solidFill>
                <a:latin typeface="Verdana"/>
                <a:cs typeface="Verdana"/>
              </a:rPr>
              <a:t>waar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0">
                <a:solidFill>
                  <a:srgbClr val="FFFFFF"/>
                </a:solidFill>
                <a:latin typeface="Verdana"/>
                <a:cs typeface="Verdana"/>
              </a:rPr>
              <a:t>meldingen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>
                <a:solidFill>
                  <a:srgbClr val="FFFFFF"/>
                </a:solidFill>
                <a:latin typeface="Verdana"/>
                <a:cs typeface="Verdana"/>
              </a:rPr>
              <a:t>overlast</a:t>
            </a:r>
            <a:r>
              <a:rPr sz="17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>
                <a:solidFill>
                  <a:srgbClr val="FFFFFF"/>
                </a:solidFill>
                <a:latin typeface="Verdana"/>
                <a:cs typeface="Verdana"/>
              </a:rPr>
              <a:t>van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>
                <a:solidFill>
                  <a:srgbClr val="FFFFFF"/>
                </a:solidFill>
                <a:latin typeface="Verdana"/>
                <a:cs typeface="Verdana"/>
              </a:rPr>
              <a:t>Tata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>
                <a:solidFill>
                  <a:srgbClr val="FFFFFF"/>
                </a:solidFill>
                <a:latin typeface="Verdana"/>
                <a:cs typeface="Verdana"/>
              </a:rPr>
              <a:t>Steel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gedaan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>
                <a:solidFill>
                  <a:srgbClr val="FFFFFF"/>
                </a:solidFill>
                <a:latin typeface="Verdana"/>
                <a:cs typeface="Verdana"/>
              </a:rPr>
              <a:t>kunnen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25">
                <a:solidFill>
                  <a:srgbClr val="FFFFFF"/>
                </a:solidFill>
                <a:latin typeface="Verdana"/>
                <a:cs typeface="Verdana"/>
              </a:rPr>
              <a:t>worden.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45">
                <a:solidFill>
                  <a:srgbClr val="FFFFFF"/>
                </a:solidFill>
                <a:latin typeface="Verdana"/>
                <a:cs typeface="Verdana"/>
              </a:rPr>
              <a:t>Deze</a:t>
            </a:r>
            <a:r>
              <a:rPr sz="17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5">
                <a:solidFill>
                  <a:srgbClr val="FFFFFF"/>
                </a:solidFill>
                <a:latin typeface="Verdana"/>
                <a:cs typeface="Verdana"/>
              </a:rPr>
              <a:t>instantie  </a:t>
            </a:r>
            <a:r>
              <a:rPr sz="1700" spc="40">
                <a:solidFill>
                  <a:srgbClr val="FFFFFF"/>
                </a:solidFill>
                <a:latin typeface="Verdana"/>
                <a:cs typeface="Verdana"/>
              </a:rPr>
              <a:t>heeft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belang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">
                <a:solidFill>
                  <a:srgbClr val="FFFFFF"/>
                </a:solidFill>
                <a:latin typeface="Verdana"/>
                <a:cs typeface="Verdana"/>
              </a:rPr>
              <a:t>bij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het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5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0">
                <a:solidFill>
                  <a:srgbClr val="FFFFFF"/>
                </a:solidFill>
                <a:latin typeface="Verdana"/>
                <a:cs typeface="Verdana"/>
              </a:rPr>
              <a:t>omdat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5">
                <a:solidFill>
                  <a:srgbClr val="FFFFFF"/>
                </a:solidFill>
                <a:latin typeface="Verdana"/>
                <a:cs typeface="Verdana"/>
              </a:rPr>
              <a:t>zij</a:t>
            </a:r>
            <a:r>
              <a:rPr sz="17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6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0">
                <a:solidFill>
                  <a:srgbClr val="FFFFFF"/>
                </a:solidFill>
                <a:latin typeface="Verdana"/>
                <a:cs typeface="Verdana"/>
              </a:rPr>
              <a:t>meldingen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0">
                <a:solidFill>
                  <a:srgbClr val="FFFFFF"/>
                </a:solidFill>
                <a:latin typeface="Verdana"/>
                <a:cs typeface="Verdana"/>
              </a:rPr>
              <a:t>verwerken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5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7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30">
                <a:solidFill>
                  <a:srgbClr val="FFFFFF"/>
                </a:solidFill>
                <a:latin typeface="Verdana"/>
                <a:cs typeface="Verdana"/>
              </a:rPr>
              <a:t>bijhouden.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81A28C55ED9D4C8EBB09E86052B8E5" ma:contentTypeVersion="15" ma:contentTypeDescription="Create a new document." ma:contentTypeScope="" ma:versionID="58f784ebc3713d2d5dbf9adcd9779566">
  <xsd:schema xmlns:xsd="http://www.w3.org/2001/XMLSchema" xmlns:xs="http://www.w3.org/2001/XMLSchema" xmlns:p="http://schemas.microsoft.com/office/2006/metadata/properties" xmlns:ns3="6afa0566-dd54-4eae-bfb3-13907bd9edc5" xmlns:ns4="b3536b8b-164b-49e8-a44c-1f9bf7e0a631" targetNamespace="http://schemas.microsoft.com/office/2006/metadata/properties" ma:root="true" ma:fieldsID="6cdce07c4ce8f7044e3304ff967531a6" ns3:_="" ns4:_="">
    <xsd:import namespace="6afa0566-dd54-4eae-bfb3-13907bd9edc5"/>
    <xsd:import namespace="b3536b8b-164b-49e8-a44c-1f9bf7e0a6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a0566-dd54-4eae-bfb3-13907bd9e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36b8b-164b-49e8-a44c-1f9bf7e0a6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afa0566-dd54-4eae-bfb3-13907bd9edc5" xsi:nil="true"/>
  </documentManagement>
</p:properties>
</file>

<file path=customXml/itemProps1.xml><?xml version="1.0" encoding="utf-8"?>
<ds:datastoreItem xmlns:ds="http://schemas.openxmlformats.org/officeDocument/2006/customXml" ds:itemID="{A087AC32-A0E2-4CB4-976B-045DD3B98B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4769B-5067-41CA-B20C-5C92709EA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fa0566-dd54-4eae-bfb3-13907bd9edc5"/>
    <ds:schemaRef ds:uri="b3536b8b-164b-49e8-a44c-1f9bf7e0a6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7A33CB-BFE4-4DC7-A15D-D5B1A5E36E60}">
  <ds:schemaRefs>
    <ds:schemaRef ds:uri="http://purl.org/dc/dcmitype/"/>
    <ds:schemaRef ds:uri="6afa0566-dd54-4eae-bfb3-13907bd9edc5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3536b8b-164b-49e8-a44c-1f9bf7e0a63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1132</Words>
  <Application>Microsoft Macintosh PowerPoint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Verdana</vt:lpstr>
      <vt:lpstr>Office Theme</vt:lpstr>
      <vt:lpstr>GELUIDSOPDRACHT</vt:lpstr>
      <vt:lpstr>OPDRACHTGEVER</vt:lpstr>
      <vt:lpstr>OPDRACHTGEVER - DE DRIJVENDE KRACHT ACHTER HET PROJECT</vt:lpstr>
      <vt:lpstr>PowerPoint Presentation</vt:lpstr>
      <vt:lpstr>ISSUE TREE - SYSTEMATISCH ONTLEDEN VAN COMPLEXE PROBLEMEN</vt:lpstr>
      <vt:lpstr>COMMUNICATIE - HET VERZEKEREN VAN EFFECTIEVE  SAMENWERKING EN INFORMATIEUITWISSELING</vt:lpstr>
      <vt:lpstr>PowerPoint Presentation</vt:lpstr>
      <vt:lpstr>PowerPoint Presentation</vt:lpstr>
      <vt:lpstr>STAKEHOLDERANALYSE – DE BELANGRIJKSTE STAKEHOLDERS EN  HUN BETROKKENHEID BIJ HET PROJECT</vt:lpstr>
      <vt:lpstr>DOELSTELLING + VOORTGANG</vt:lpstr>
      <vt:lpstr>DATA - VERSCHILLENDE DATASETS VOOR HET BEANTWOORDEN  VAN DE HOOFDVRAAG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van aanpak</dc:title>
  <dc:creator>nora ruijpers</dc:creator>
  <cp:keywords>DAFio9MUDNQ,BAELIL9Atgk</cp:keywords>
  <cp:lastModifiedBy>Nora Ruijpers</cp:lastModifiedBy>
  <cp:revision>1</cp:revision>
  <dcterms:created xsi:type="dcterms:W3CDTF">2023-05-11T20:35:03Z</dcterms:created>
  <dcterms:modified xsi:type="dcterms:W3CDTF">2023-05-12T14:47:58Z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2023-05-11T00:00:00Z</vt:filetime>
  </property>
  <property fmtid="{D5CDD505-2E9C-101B-9397-08002B2CF9AE}" pid="5" name="ContentTypeId">
    <vt:lpwstr>0x0101005E81A28C55ED9D4C8EBB09E86052B8E5</vt:lpwstr>
  </property>
</Properties>
</file>