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Yosafat\Private\Latihan\Data%20Analyst\Case%201\Insight\Insight%2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Yosafat\Private\Latihan\Data%20Analyst\Case%201\Insight\Insight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Yosafat\Private\Latihan\Data%20Analyst\Case%201\Insight\Insight%20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Gross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Sheet1!$B$2:$K$2</c:f>
              <c:strCache>
                <c:ptCount val="10"/>
                <c:pt idx="0">
                  <c:v>AvatarÂ </c:v>
                </c:pt>
                <c:pt idx="1">
                  <c:v>TitanicÂ </c:v>
                </c:pt>
                <c:pt idx="2">
                  <c:v>Jurassic WorldÂ </c:v>
                </c:pt>
                <c:pt idx="3">
                  <c:v>The AvengersÂ </c:v>
                </c:pt>
                <c:pt idx="4">
                  <c:v>The AvengersÂ </c:v>
                </c:pt>
                <c:pt idx="5">
                  <c:v>The Dark KnightÂ </c:v>
                </c:pt>
                <c:pt idx="6">
                  <c:v>Star Wars: Episode I - The Phantom MenaceÂ </c:v>
                </c:pt>
                <c:pt idx="7">
                  <c:v>Star Wars: Episode IV - A New HopeÂ </c:v>
                </c:pt>
                <c:pt idx="8">
                  <c:v>Avengers: Age of UltronÂ </c:v>
                </c:pt>
                <c:pt idx="9">
                  <c:v>The Dark Knight RisesÂ </c:v>
                </c:pt>
              </c:strCache>
            </c:strRef>
          </c:cat>
          <c:val>
            <c:numRef>
              <c:f>Sheet1!$B$3:$K$3</c:f>
              <c:numCache>
                <c:formatCode>[$$-409]#,##0</c:formatCode>
                <c:ptCount val="10"/>
                <c:pt idx="0">
                  <c:v>760505847</c:v>
                </c:pt>
                <c:pt idx="1">
                  <c:v>658672302</c:v>
                </c:pt>
                <c:pt idx="2">
                  <c:v>652177271</c:v>
                </c:pt>
                <c:pt idx="3">
                  <c:v>623279547</c:v>
                </c:pt>
                <c:pt idx="4">
                  <c:v>623279547</c:v>
                </c:pt>
                <c:pt idx="5">
                  <c:v>533316061</c:v>
                </c:pt>
                <c:pt idx="6">
                  <c:v>474544677</c:v>
                </c:pt>
                <c:pt idx="7">
                  <c:v>460935665</c:v>
                </c:pt>
                <c:pt idx="8">
                  <c:v>458991599</c:v>
                </c:pt>
                <c:pt idx="9">
                  <c:v>448130642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9D-4598-B4BD-E95AA1040941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Revenue(Gross-Budget)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Sheet1!$B$4:$K$4</c:f>
              <c:numCache>
                <c:formatCode>[$$-409]#,##0</c:formatCode>
                <c:ptCount val="10"/>
                <c:pt idx="0">
                  <c:v>523505847</c:v>
                </c:pt>
                <c:pt idx="1">
                  <c:v>458672302</c:v>
                </c:pt>
                <c:pt idx="2">
                  <c:v>502177271</c:v>
                </c:pt>
                <c:pt idx="3">
                  <c:v>403279547</c:v>
                </c:pt>
                <c:pt idx="4">
                  <c:v>403279547</c:v>
                </c:pt>
                <c:pt idx="5">
                  <c:v>348316061</c:v>
                </c:pt>
                <c:pt idx="6">
                  <c:v>359544677</c:v>
                </c:pt>
                <c:pt idx="7">
                  <c:v>449935665</c:v>
                </c:pt>
                <c:pt idx="8">
                  <c:v>208991599</c:v>
                </c:pt>
                <c:pt idx="9">
                  <c:v>198130642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9D-4598-B4BD-E95AA10409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23523336"/>
        <c:axId val="224186792"/>
        <c:axId val="0"/>
      </c:bar3DChart>
      <c:catAx>
        <c:axId val="223523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186792"/>
        <c:crosses val="autoZero"/>
        <c:auto val="1"/>
        <c:lblAlgn val="ctr"/>
        <c:lblOffset val="100"/>
        <c:noMultiLvlLbl val="0"/>
      </c:catAx>
      <c:valAx>
        <c:axId val="224186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523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Jumlah film dengan imb_score &gt; 6.99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62</c:v>
                </c:pt>
                <c:pt idx="1">
                  <c:v>77</c:v>
                </c:pt>
                <c:pt idx="2">
                  <c:v>66</c:v>
                </c:pt>
                <c:pt idx="3">
                  <c:v>64</c:v>
                </c:pt>
                <c:pt idx="4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7B-434C-964D-333F9D7244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3521768"/>
        <c:axId val="223871520"/>
      </c:lineChart>
      <c:catAx>
        <c:axId val="223521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871520"/>
        <c:crosses val="autoZero"/>
        <c:auto val="1"/>
        <c:lblAlgn val="ctr"/>
        <c:lblOffset val="100"/>
        <c:noMultiLvlLbl val="0"/>
      </c:catAx>
      <c:valAx>
        <c:axId val="223871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521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Count!$A$1</c:f>
              <c:strCache>
                <c:ptCount val="1"/>
                <c:pt idx="0">
                  <c:v>Genres Film</c:v>
                </c:pt>
              </c:strCache>
            </c:strRef>
          </c:tx>
          <c:explosion val="5"/>
          <c:dPt>
            <c:idx val="0"/>
            <c:bubble3D val="0"/>
            <c:spPr>
              <a:solidFill>
                <a:srgbClr val="F4AED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2BD-42F3-AE06-6D92B87BB55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2BD-42F3-AE06-6D92B87BB55C}"/>
              </c:ext>
            </c:extLst>
          </c:dPt>
          <c:dPt>
            <c:idx val="2"/>
            <c:bubble3D val="0"/>
            <c:spPr>
              <a:solidFill>
                <a:srgbClr val="DAC2E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2BD-42F3-AE06-6D92B87BB55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2BD-42F3-AE06-6D92B87BB55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2BD-42F3-AE06-6D92B87BB55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2BD-42F3-AE06-6D92B87BB55C}"/>
              </c:ext>
            </c:extLst>
          </c:dPt>
          <c:dPt>
            <c:idx val="6"/>
            <c:bubble3D val="0"/>
            <c:spPr>
              <a:solidFill>
                <a:schemeClr val="accent4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2BD-42F3-AE06-6D92B87BB55C}"/>
              </c:ext>
            </c:extLst>
          </c:dPt>
          <c:dPt>
            <c:idx val="7"/>
            <c:bubble3D val="0"/>
            <c:spPr>
              <a:solidFill>
                <a:srgbClr val="EFEFA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82BD-42F3-AE06-6D92B87BB55C}"/>
              </c:ext>
            </c:extLst>
          </c:dPt>
          <c:dPt>
            <c:idx val="8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82BD-42F3-AE06-6D92B87BB55C}"/>
              </c:ext>
            </c:extLst>
          </c:dPt>
          <c:dPt>
            <c:idx val="9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82BD-42F3-AE06-6D92B87BB55C}"/>
              </c:ext>
            </c:extLst>
          </c:dPt>
          <c:dPt>
            <c:idx val="10"/>
            <c:bubble3D val="0"/>
            <c:spPr>
              <a:solidFill>
                <a:srgbClr val="FF724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82BD-42F3-AE06-6D92B87BB55C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82BD-42F3-AE06-6D92B87BB55C}"/>
              </c:ext>
            </c:extLst>
          </c:dPt>
          <c:dPt>
            <c:idx val="12"/>
            <c:bubble3D val="0"/>
            <c:spPr>
              <a:solidFill>
                <a:srgbClr val="DAE9F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82BD-42F3-AE06-6D92B87BB55C}"/>
              </c:ext>
            </c:extLst>
          </c:dPt>
          <c:dPt>
            <c:idx val="13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82BD-42F3-AE06-6D92B87BB55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Count!$A$2:$A$21</c:f>
              <c:strCache>
                <c:ptCount val="14"/>
                <c:pt idx="0">
                  <c:v>Action</c:v>
                </c:pt>
                <c:pt idx="1">
                  <c:v>Drama</c:v>
                </c:pt>
                <c:pt idx="2">
                  <c:v>Adventure</c:v>
                </c:pt>
                <c:pt idx="3">
                  <c:v>Comedy</c:v>
                </c:pt>
                <c:pt idx="4">
                  <c:v>Thriller</c:v>
                </c:pt>
                <c:pt idx="5">
                  <c:v>Horror</c:v>
                </c:pt>
                <c:pt idx="6">
                  <c:v>Sci-fi</c:v>
                </c:pt>
                <c:pt idx="7">
                  <c:v>Fantasy</c:v>
                </c:pt>
                <c:pt idx="8">
                  <c:v>Family</c:v>
                </c:pt>
                <c:pt idx="9">
                  <c:v>Romance</c:v>
                </c:pt>
                <c:pt idx="10">
                  <c:v>Mystery</c:v>
                </c:pt>
                <c:pt idx="11">
                  <c:v>Romance</c:v>
                </c:pt>
                <c:pt idx="12">
                  <c:v>Crime</c:v>
                </c:pt>
                <c:pt idx="13">
                  <c:v>Others</c:v>
                </c:pt>
              </c:strCache>
            </c:strRef>
          </c:cat>
          <c:val>
            <c:numRef>
              <c:f>Count!$B$2:$B$15</c:f>
              <c:numCache>
                <c:formatCode>General</c:formatCode>
                <c:ptCount val="14"/>
                <c:pt idx="0">
                  <c:v>47</c:v>
                </c:pt>
                <c:pt idx="1">
                  <c:v>44</c:v>
                </c:pt>
                <c:pt idx="2">
                  <c:v>33</c:v>
                </c:pt>
                <c:pt idx="3">
                  <c:v>31</c:v>
                </c:pt>
                <c:pt idx="4">
                  <c:v>28</c:v>
                </c:pt>
                <c:pt idx="5">
                  <c:v>19</c:v>
                </c:pt>
                <c:pt idx="6">
                  <c:v>19</c:v>
                </c:pt>
                <c:pt idx="7">
                  <c:v>15</c:v>
                </c:pt>
                <c:pt idx="8">
                  <c:v>12</c:v>
                </c:pt>
                <c:pt idx="9">
                  <c:v>11</c:v>
                </c:pt>
                <c:pt idx="10">
                  <c:v>11</c:v>
                </c:pt>
                <c:pt idx="11">
                  <c:v>11</c:v>
                </c:pt>
                <c:pt idx="12">
                  <c:v>10</c:v>
                </c:pt>
                <c:pt idx="13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82BD-42F3-AE06-6D92B87BB55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E0FF43D-F006-42A8-A854-5C935E431A9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C3F65DE-D082-48D9-8F6C-99993B452A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96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F43D-F006-42A8-A854-5C935E431A9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65DE-D082-48D9-8F6C-99993B452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9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F43D-F006-42A8-A854-5C935E431A9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65DE-D082-48D9-8F6C-99993B452A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482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F43D-F006-42A8-A854-5C935E431A9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65DE-D082-48D9-8F6C-99993B452AC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828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F43D-F006-42A8-A854-5C935E431A9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65DE-D082-48D9-8F6C-99993B452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25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F43D-F006-42A8-A854-5C935E431A9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65DE-D082-48D9-8F6C-99993B452AC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82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F43D-F006-42A8-A854-5C935E431A9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65DE-D082-48D9-8F6C-99993B452A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304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F43D-F006-42A8-A854-5C935E431A9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65DE-D082-48D9-8F6C-99993B452AC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646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F43D-F006-42A8-A854-5C935E431A9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65DE-D082-48D9-8F6C-99993B452AC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39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F43D-F006-42A8-A854-5C935E431A9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65DE-D082-48D9-8F6C-99993B452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3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F43D-F006-42A8-A854-5C935E431A9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65DE-D082-48D9-8F6C-99993B452AC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19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F43D-F006-42A8-A854-5C935E431A9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65DE-D082-48D9-8F6C-99993B452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9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F43D-F006-42A8-A854-5C935E431A9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65DE-D082-48D9-8F6C-99993B452AC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93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F43D-F006-42A8-A854-5C935E431A9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65DE-D082-48D9-8F6C-99993B452AC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48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F43D-F006-42A8-A854-5C935E431A9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65DE-D082-48D9-8F6C-99993B452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4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F43D-F006-42A8-A854-5C935E431A9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65DE-D082-48D9-8F6C-99993B452AC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17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F43D-F006-42A8-A854-5C935E431A9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65DE-D082-48D9-8F6C-99993B452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3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0FF43D-F006-42A8-A854-5C935E431A9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3F65DE-D082-48D9-8F6C-99993B452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8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2937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Movie Entertainment Case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2212"/>
            <a:ext cx="10515600" cy="5234081"/>
          </a:xfrm>
        </p:spPr>
        <p:txBody>
          <a:bodyPr/>
          <a:lstStyle/>
          <a:p>
            <a:r>
              <a:rPr lang="en-US" dirty="0"/>
              <a:t>Movie Dataset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Look at this data and start thinking. List down 3 trends/points that you want to show.</a:t>
            </a:r>
          </a:p>
          <a:p>
            <a:pPr marL="457200" indent="-457200">
              <a:buAutoNum type="arabicPeriod"/>
            </a:pPr>
            <a:r>
              <a:rPr lang="en-US" dirty="0"/>
              <a:t>From here, try to explore the data and make changes, filter, do the data preparation and cleaning as needed. You could use any tools</a:t>
            </a:r>
          </a:p>
          <a:p>
            <a:pPr marL="457200" indent="-457200">
              <a:buAutoNum type="arabicPeriod"/>
            </a:pPr>
            <a:r>
              <a:rPr lang="en-US" dirty="0"/>
              <a:t>Create some visualizations from the data and make slides from each visualization with the insights you got to present your findings to stakeholders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8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10 the film with the highest gross and the highest revenue from(Gross - Budget)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Number of films with high ratings(&gt;6.99) from 2012 – 2016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most frequent film genres in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5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248" y="997137"/>
            <a:ext cx="10053917" cy="562722"/>
          </a:xfrm>
        </p:spPr>
        <p:txBody>
          <a:bodyPr>
            <a:noAutofit/>
          </a:bodyPr>
          <a:lstStyle/>
          <a:p>
            <a:r>
              <a:rPr lang="en-US" sz="3200" dirty="0" err="1"/>
              <a:t>Visualisasi</a:t>
            </a:r>
            <a:r>
              <a:rPr lang="en-US" sz="3200" dirty="0"/>
              <a:t> data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Insight 1 :10 the film with the highest gross and the highest revenue from(Gross - Budget)</a:t>
            </a:r>
            <a:br>
              <a:rPr lang="en-US" sz="2000" dirty="0"/>
            </a:br>
            <a:endParaRPr lang="en-US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7157836"/>
              </p:ext>
            </p:extLst>
          </p:nvPr>
        </p:nvGraphicFramePr>
        <p:xfrm>
          <a:off x="838200" y="1532218"/>
          <a:ext cx="10515600" cy="5021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6660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459" y="1212290"/>
            <a:ext cx="10053917" cy="562722"/>
          </a:xfrm>
        </p:spPr>
        <p:txBody>
          <a:bodyPr>
            <a:noAutofit/>
          </a:bodyPr>
          <a:lstStyle/>
          <a:p>
            <a:r>
              <a:rPr lang="en-US" sz="3200" dirty="0" err="1"/>
              <a:t>Visualisasi</a:t>
            </a:r>
            <a:r>
              <a:rPr lang="en-US" sz="3200" dirty="0"/>
              <a:t> data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Insight 2 : Number of films with high ratings(&gt;6.99) from 2012 – 2016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1500670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049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588" y="1091267"/>
            <a:ext cx="10053917" cy="562722"/>
          </a:xfrm>
        </p:spPr>
        <p:txBody>
          <a:bodyPr>
            <a:noAutofit/>
          </a:bodyPr>
          <a:lstStyle/>
          <a:p>
            <a:r>
              <a:rPr lang="en-US" sz="3200" dirty="0" err="1"/>
              <a:t>Visualisasi</a:t>
            </a:r>
            <a:r>
              <a:rPr lang="en-US" sz="3200" dirty="0"/>
              <a:t> data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Insight 3 : The most frequent film genres in 2016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9335655"/>
              </p:ext>
            </p:extLst>
          </p:nvPr>
        </p:nvGraphicFramePr>
        <p:xfrm>
          <a:off x="475128" y="1653989"/>
          <a:ext cx="11546543" cy="4685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8581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530</TotalTime>
  <Words>182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Movie Entertainment Case Instructions</vt:lpstr>
      <vt:lpstr>Insight</vt:lpstr>
      <vt:lpstr>Visualisasi data  Insight 1 :10 the film with the highest gross and the highest revenue from(Gross - Budget) </vt:lpstr>
      <vt:lpstr>Visualisasi data  Insight 2 : Number of films with high ratings(&gt;6.99) from 2012 – 2016  </vt:lpstr>
      <vt:lpstr>Visualisasi data  Insight 3 : The most frequent film genres in 2016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</dc:title>
  <dc:creator>ASUS</dc:creator>
  <cp:lastModifiedBy>YOSAFAT</cp:lastModifiedBy>
  <cp:revision>18</cp:revision>
  <dcterms:created xsi:type="dcterms:W3CDTF">2022-09-10T04:24:07Z</dcterms:created>
  <dcterms:modified xsi:type="dcterms:W3CDTF">2022-10-19T14:51:18Z</dcterms:modified>
</cp:coreProperties>
</file>