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Play"/>
      <p:regular r:id="rId23"/>
      <p:bold r:id="rId24"/>
    </p:embeddedFont>
    <p:embeddedFont>
      <p:font typeface="Alef"/>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iryq8eGimsBHWsTgXl2rJn0zmS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Play-bold.fntdata"/><Relationship Id="rId23" Type="http://schemas.openxmlformats.org/officeDocument/2006/relationships/font" Target="fonts/Play-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lef-bold.fntdata"/><Relationship Id="rId25" Type="http://schemas.openxmlformats.org/officeDocument/2006/relationships/font" Target="fonts/Alef-regular.fntdata"/><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w-IL"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rPr lang="iw-IL">
                <a:highlight>
                  <a:srgbClr val="FFFF00"/>
                </a:highlight>
              </a:rPr>
              <a:t>ג'אווה סקריפט </a:t>
            </a:r>
            <a:r>
              <a:rPr b="1" lang="iw-IL">
                <a:highlight>
                  <a:srgbClr val="FFFF00"/>
                </a:highlight>
              </a:rPr>
              <a:t>החלה את צעדיה הראשונים ב-1993 כשפה שפועלת בסביבת דפדפן ונועדה להעשיר דפי HTML</a:t>
            </a:r>
            <a:r>
              <a:rPr lang="iw-IL">
                <a:highlight>
                  <a:srgbClr val="FFFF00"/>
                </a:highlight>
              </a:rPr>
              <a:t> .</a:t>
            </a:r>
            <a:endParaRPr/>
          </a:p>
          <a:p>
            <a:pPr indent="0" lvl="0" marL="0" rtl="1" algn="r">
              <a:spcBef>
                <a:spcPts val="0"/>
              </a:spcBef>
              <a:spcAft>
                <a:spcPts val="0"/>
              </a:spcAft>
              <a:buNone/>
            </a:pPr>
            <a:r>
              <a:rPr b="1" lang="iw-IL"/>
              <a:t>ברנדון אייך</a:t>
            </a:r>
            <a:r>
              <a:rPr lang="iw-IL"/>
              <a:t>, ממציא השפה, יצר אותה מלכתחילה כשפה גמישה מאוד. הגמישות הזו, וגם חוסר ההבנה של רבים מהמתכנתים שהשתמשו בה בנוגע לעקרונות הבסיסיים שלה, גרמו ללא מעט מתכנתים בשפות אחרות לזלזל בה. גם השם שלה לא סייע לתדמית. </a:t>
            </a:r>
            <a:r>
              <a:rPr b="1" lang="iw-IL"/>
              <a:t>השם ג'אווה סקריפט נקבע מסיבות שיווקיות בלבד –  JAVA היא שפת תכנות פופולרית, ואנשי נטסקייפ חשבו שכך יוסיפו לתדמיתה.</a:t>
            </a:r>
            <a:r>
              <a:rPr lang="iw-IL"/>
              <a:t> בפועל השם הזה לא ממש עזר, ואין כמובן </a:t>
            </a:r>
            <a:r>
              <a:rPr b="1" lang="iw-IL"/>
              <a:t>שום קשר בין ג'אווה לג'אווה סקריפט</a:t>
            </a:r>
            <a:r>
              <a:rPr lang="iw-IL"/>
              <a:t>. </a:t>
            </a:r>
            <a:r>
              <a:rPr b="1" lang="iw-IL"/>
              <a:t>על אף ההתחלה הקשה, ג'אווה סקריפט הפכה לפופולרית מאוד</a:t>
            </a:r>
            <a:r>
              <a:rPr lang="iw-IL"/>
              <a:t>. </a:t>
            </a:r>
            <a:r>
              <a:rPr b="1" lang="iw-IL"/>
              <a:t>בשנת 1996 ,חברת נטסקייפ העבירה את השליטה בסטנדרטים של השפה אל ארגון ECMA , ארגון אירופי (היום בינלאומי) המתמחה בתקינה. המהלך הוביל לשחרור הספסיפיקציה (מפרט) של השפה</a:t>
            </a:r>
            <a:r>
              <a:rPr lang="iw-IL"/>
              <a:t>, </a:t>
            </a:r>
            <a:r>
              <a:rPr b="1" lang="iw-IL"/>
              <a:t>שידוע בשם ,  ECMAScript ,</a:t>
            </a:r>
            <a:r>
              <a:rPr lang="iw-IL"/>
              <a:t> </a:t>
            </a:r>
            <a:r>
              <a:rPr b="1" lang="iw-IL"/>
              <a:t>וג'אווה סקריפט "התיישרה" לפי התקינה של ECMAScript . משנת 1997 </a:t>
            </a:r>
            <a:r>
              <a:rPr lang="iw-IL"/>
              <a:t>, שנת שחרור ECMAScript</a:t>
            </a:r>
            <a:r>
              <a:rPr b="1" lang="iw-IL"/>
              <a:t> , ג'אווה סקריפט, כפי שהיא מיושמת בדפדפנים שונים, עוקבת אחר התקינה של ECMAScript ,שהיא בעצם " תוכנית המתאר", וג'אווה סקריפט עצמה היא היישום. לכל גרסה יש מספר משלה בצמוד למילים ES)  ראשי תיבות של ECMAScript.(  מיקרוסופט התנגדה בתחילה ליישום השפה ויישמה שפה משלה בשם Jscript בדפדפן אינטרנט אקספלורר, שהייתה בנויה בדומה לג'אווה סקריפט. למרות היריבות הגדולה בין אנשי מיקרוסופט לאנשי ECMA ,שנוצרה כתוצאה מפיתוח שתי שפות שנשענות על שני תקנים מתחרים, העקרונות של ג'אווה סקריפט שולבו גם בגרסה של מיקרוסופט. </a:t>
            </a:r>
            <a:r>
              <a:rPr lang="iw-IL"/>
              <a:t>הפופולריות של השפה עלתה כאשר מקרומדיה (יוצרת פלאש) שיתפה פעולה עם ארגון  ECMA ושילבה את עקרונות השפה בשפת Actionscript , ששימשה את תוכנת פלאש שהייתה פופולרית מאוד אז. בשנת 2008 נפגשו אנשי מיקרוסופט ו- ECMA באוסלו והחלו בשיחות שלום. בניגוד לשיחות שלום אחרות שהתקיימו באוסלו, שיחות השלום האלו הסתיימו בהצלחה. תקן ES5 ,הגרסה הרביעית של ג'אווה סקריפט, שוחרר ויושם בכל הדפדפנים שהיו קיימים אז. מאז, התפתחות השפה והתפוצה שלה הואצו דרמטית. דפדפן כרום, שמריץ ג'אווה סקריפט באופן יוצא דופן, נכנס אל השוק בסערה ואפשר למפתחי ג'אווה סקריפט לכתוב סקריפטים שפועלים על מנוע V8 העוצמתי של כרום ולהריץ ג'אווה סקריפט במהירות מסחררת. השימוש ב- AJAX תקשורת אסינכרונית עם השרת – נכנס לפעולה, החליף שיטות מיושנות כגון Long polling ואפשר לאתרים לספק חוויות שימושיות מדהימות למשתמשים. בשנים האחרונות, פריימוורקים וספריות ג'אווה סקריפט אפשרו פונקציונליות מורכבת מאוד וספריות אחרות אפשרו כתיבה של ג'אווה סקריפט גם לטלפונים ניידים ואפילו בקלות. הראשונות שבספריות האלו נקראו  MooTools ו-jQuery  והן אפשרו לכל מתכנת לכתוב אפליקציות בקלות. הספריות האחרונות נקראות ריאקט, אנגולר ו- vue והן מאפשרות לבנות תוכנות מורכבות מאוד על גבי הדפדפן (צד הלקוח). ג'אווה סקריפט לא נותרה מוגבלת רק לצד הלקוח, כלומר לדפדפנים ולמכשירי קצה אחרים; המימוש של ג'אווה סקריפט לצד השרת, הידוע בכינויו node.js , ה פך לפופולרי גם בשרתים. ג'אווה סקריפט מריצה כיום אפליקציות מורכבות גם בצד השרת, במיוחד אפליקציות שצריכות לבצע קריאות ולשרת מיליוני משתמשים. כיום אפשר למצוא ג'אווה סקריפט בכל מקום: באתרי אינטרנט, באפליקציות של טלפונים ניידים, באפליקציות המיועדות למחשבים רגילים וכמובן בשרתים. הביקוש למתכנתי ג'אווה סקריפט נמצא בשיאו ואין זה פלא – אפשר לעשות בשפה הזו המון דברים יישומיים כמעט מאפס. יש כל כך הרבה ספריות וכלי עזר, עד שכמעט בכל שבוע יוצאת ספרי יה שימושית חדשה. בעזרת ידע מועט אפשר לעשות הרבה מאוד. מה שחשוב הוא ידע בסיסי בשפה. בשנים האחרונות, תקן ES מתעדכן בכל שנה ומתווספים אליו תכונות ושימושים חדשים. ספר זה מעודכן לגרסה האחרונה של  ECMAScript .חשוב לזכור שאם התקן מתעדכן, אין פירוש הדבר שהעדכון החדש מופיע מייד בדפדפנים שמריצים ג'אווה סקריפט או בשרתים שמריצים ג'אווה סקריפט, אלא לוקח זמן עד שהעדכונים החדשים ביותר עושים את דרכם אל הדפדפנים/שרתים שכולנו משתמשים בהם. אם שמעתם מפתחי אינטרנט " מקטרים" על דפדפנים ישנים – זו בדיוק הסיבה.</a:t>
            </a:r>
            <a:endParaRPr/>
          </a:p>
          <a:p>
            <a:pPr indent="0" lvl="0" marL="0" rtl="1" algn="r">
              <a:spcBef>
                <a:spcPts val="0"/>
              </a:spcBef>
              <a:spcAft>
                <a:spcPts val="0"/>
              </a:spcAft>
              <a:buNone/>
            </a:pPr>
            <a:r>
              <a:t/>
            </a:r>
            <a:endParaRPr b="1"/>
          </a:p>
          <a:p>
            <a:pPr indent="0" lvl="0" marL="0" rtl="1" algn="r">
              <a:spcBef>
                <a:spcPts val="0"/>
              </a:spcBef>
              <a:spcAft>
                <a:spcPts val="0"/>
              </a:spcAft>
              <a:buNone/>
            </a:pPr>
            <a:r>
              <a:rPr b="1" lang="iw-IL"/>
              <a:t>שפת התכנות העיקרית של הקורס – להסביר על הכפתור . פונקציונליות.ולידציות ועוד.. </a:t>
            </a:r>
            <a:endParaRPr/>
          </a:p>
          <a:p>
            <a:pPr indent="0" lvl="0" marL="0" rtl="1" algn="r">
              <a:spcBef>
                <a:spcPts val="0"/>
              </a:spcBef>
              <a:spcAft>
                <a:spcPts val="0"/>
              </a:spcAft>
              <a:buNone/>
            </a:pPr>
            <a:r>
              <a:rPr b="1" lang="iw-IL"/>
              <a:t>לתת דוגמא של לקיחת ערך שנרשם באינפוט ואנו נרצה לבצע עליו בדיקה ,כגון מייל ...</a:t>
            </a:r>
            <a:endParaRPr/>
          </a:p>
          <a:p>
            <a:pPr indent="0" lvl="0" marL="0" rtl="1" algn="r">
              <a:spcBef>
                <a:spcPts val="0"/>
              </a:spcBef>
              <a:spcAft>
                <a:spcPts val="0"/>
              </a:spcAft>
              <a:buNone/>
            </a:pPr>
            <a:r>
              <a:rPr b="1" lang="iw-IL"/>
              <a:t>שאלה: למי יש רקע בתכנות? בכל מקרה אנו נלמד את הכל מההתחלה . </a:t>
            </a:r>
            <a:endParaRPr/>
          </a:p>
          <a:p>
            <a:pPr indent="0" lvl="0" marL="0" rtl="1" algn="r">
              <a:spcBef>
                <a:spcPts val="0"/>
              </a:spcBef>
              <a:spcAft>
                <a:spcPts val="0"/>
              </a:spcAft>
              <a:buNone/>
            </a:pPr>
            <a:r>
              <a:rPr b="1" lang="iw-IL"/>
              <a:t>ישנם הרבה כלים שנלמד והם בתחביר מסויים. </a:t>
            </a:r>
            <a:endParaRPr/>
          </a:p>
          <a:p>
            <a:pPr indent="0" lvl="0" marL="0" rtl="1" algn="r">
              <a:spcBef>
                <a:spcPts val="0"/>
              </a:spcBef>
              <a:spcAft>
                <a:spcPts val="0"/>
              </a:spcAft>
              <a:buNone/>
            </a:pPr>
            <a:r>
              <a:rPr b="1" lang="iw-IL"/>
              <a:t>ג'אווה הינה השפה הנפוצה ביותר בעולם , היא פותחה לדפי ווב והדפדנים יודעים לקרוא אותה . היום כבר ניתן לבנות עם השפה הזאת שרתים , אלגוריתמים,אפליקציות ועוד...</a:t>
            </a:r>
            <a:endParaRPr/>
          </a:p>
          <a:p>
            <a:pPr indent="0" lvl="0" marL="0" rtl="1" algn="r">
              <a:spcBef>
                <a:spcPts val="0"/>
              </a:spcBef>
              <a:spcAft>
                <a:spcPts val="0"/>
              </a:spcAft>
              <a:buNone/>
            </a:pPr>
            <a:r>
              <a:t/>
            </a:r>
            <a:endParaRPr b="1"/>
          </a:p>
          <a:p>
            <a:pPr indent="0" lvl="0" marL="0" rtl="1" algn="r">
              <a:spcBef>
                <a:spcPts val="0"/>
              </a:spcBef>
              <a:spcAft>
                <a:spcPts val="0"/>
              </a:spcAft>
              <a:buNone/>
            </a:pPr>
            <a:r>
              <a:t/>
            </a:r>
            <a:endParaRPr b="1"/>
          </a:p>
          <a:p>
            <a:pPr indent="0" lvl="0" marL="0" rtl="1" algn="r">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1" algn="l">
              <a:spcBef>
                <a:spcPts val="0"/>
              </a:spcBef>
              <a:spcAft>
                <a:spcPts val="0"/>
              </a:spcAft>
              <a:buNone/>
            </a:pPr>
            <a:fld id="{00000000-1234-1234-1234-123412341234}" type="slidenum">
              <a:rPr lang="iw-IL">
                <a:solidFill>
                  <a:srgbClr val="000000"/>
                </a:solidFill>
                <a:latin typeface="Calibri"/>
                <a:ea typeface="Calibri"/>
                <a:cs typeface="Calibri"/>
                <a:sym typeface="Calibri"/>
              </a:rPr>
              <a:t>‹#›</a:t>
            </a:fld>
            <a:endParaRPr>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0: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t/>
            </a:r>
            <a:endParaRPr/>
          </a:p>
        </p:txBody>
      </p:sp>
      <p:sp>
        <p:nvSpPr>
          <p:cNvPr id="179" name="Google Shape;17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1" algn="l">
              <a:lnSpc>
                <a:spcPct val="100000"/>
              </a:lnSpc>
              <a:spcBef>
                <a:spcPts val="0"/>
              </a:spcBef>
              <a:spcAft>
                <a:spcPts val="0"/>
              </a:spcAft>
              <a:buClr>
                <a:srgbClr val="000000"/>
              </a:buClr>
              <a:buSzPts val="1200"/>
              <a:buFont typeface="Calibri"/>
              <a:buNone/>
            </a:pPr>
            <a:fld id="{00000000-1234-1234-1234-123412341234}" type="slidenum">
              <a:rPr b="0" i="0" lang="iw-IL"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1: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t/>
            </a:r>
            <a:endParaRPr/>
          </a:p>
        </p:txBody>
      </p:sp>
      <p:sp>
        <p:nvSpPr>
          <p:cNvPr id="192" name="Google Shape;192;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1" algn="l">
              <a:lnSpc>
                <a:spcPct val="100000"/>
              </a:lnSpc>
              <a:spcBef>
                <a:spcPts val="0"/>
              </a:spcBef>
              <a:spcAft>
                <a:spcPts val="0"/>
              </a:spcAft>
              <a:buClr>
                <a:srgbClr val="000000"/>
              </a:buClr>
              <a:buSzPts val="1200"/>
              <a:buFont typeface="Calibri"/>
              <a:buNone/>
            </a:pPr>
            <a:fld id="{00000000-1234-1234-1234-123412341234}" type="slidenum">
              <a:rPr b="0" i="0" lang="iw-IL"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2: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52400" lvl="0" marL="228600" rtl="1" algn="r">
              <a:spcBef>
                <a:spcPts val="0"/>
              </a:spcBef>
              <a:spcAft>
                <a:spcPts val="0"/>
              </a:spcAft>
              <a:buClr>
                <a:schemeClr val="dk1"/>
              </a:buClr>
              <a:buSzPts val="1200"/>
              <a:buFont typeface="Arial"/>
              <a:buNone/>
            </a:pPr>
            <a:r>
              <a:t/>
            </a:r>
            <a:endParaRPr/>
          </a:p>
        </p:txBody>
      </p:sp>
      <p:sp>
        <p:nvSpPr>
          <p:cNvPr id="219" name="Google Shape;219;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1" algn="l">
              <a:lnSpc>
                <a:spcPct val="100000"/>
              </a:lnSpc>
              <a:spcBef>
                <a:spcPts val="0"/>
              </a:spcBef>
              <a:spcAft>
                <a:spcPts val="0"/>
              </a:spcAft>
              <a:buClr>
                <a:srgbClr val="000000"/>
              </a:buClr>
              <a:buSzPts val="1200"/>
              <a:buFont typeface="Calibri"/>
              <a:buNone/>
            </a:pPr>
            <a:fld id="{00000000-1234-1234-1234-123412341234}" type="slidenum">
              <a:rPr b="0" i="0" lang="iw-IL"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3: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t/>
            </a:r>
            <a:endParaRPr/>
          </a:p>
        </p:txBody>
      </p:sp>
      <p:sp>
        <p:nvSpPr>
          <p:cNvPr id="228" name="Google Shape;228;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1" algn="l">
              <a:lnSpc>
                <a:spcPct val="100000"/>
              </a:lnSpc>
              <a:spcBef>
                <a:spcPts val="0"/>
              </a:spcBef>
              <a:spcAft>
                <a:spcPts val="0"/>
              </a:spcAft>
              <a:buClr>
                <a:srgbClr val="000000"/>
              </a:buClr>
              <a:buSzPts val="1200"/>
              <a:buFont typeface="Calibri"/>
              <a:buNone/>
            </a:pPr>
            <a:fld id="{00000000-1234-1234-1234-123412341234}" type="slidenum">
              <a:rPr b="0" i="0" lang="iw-IL"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4: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t/>
            </a:r>
            <a:endParaRPr/>
          </a:p>
        </p:txBody>
      </p:sp>
      <p:sp>
        <p:nvSpPr>
          <p:cNvPr id="240" name="Google Shape;240;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1" algn="l">
              <a:lnSpc>
                <a:spcPct val="100000"/>
              </a:lnSpc>
              <a:spcBef>
                <a:spcPts val="0"/>
              </a:spcBef>
              <a:spcAft>
                <a:spcPts val="0"/>
              </a:spcAft>
              <a:buClr>
                <a:srgbClr val="000000"/>
              </a:buClr>
              <a:buSzPts val="1200"/>
              <a:buFont typeface="Calibri"/>
              <a:buNone/>
            </a:pPr>
            <a:fld id="{00000000-1234-1234-1234-123412341234}" type="slidenum">
              <a:rPr b="0" i="0" lang="iw-IL"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5: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t/>
            </a:r>
            <a:endParaRPr/>
          </a:p>
        </p:txBody>
      </p:sp>
      <p:sp>
        <p:nvSpPr>
          <p:cNvPr id="253" name="Google Shape;253;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1" algn="l">
              <a:lnSpc>
                <a:spcPct val="100000"/>
              </a:lnSpc>
              <a:spcBef>
                <a:spcPts val="0"/>
              </a:spcBef>
              <a:spcAft>
                <a:spcPts val="0"/>
              </a:spcAft>
              <a:buClr>
                <a:srgbClr val="000000"/>
              </a:buClr>
              <a:buSzPts val="1200"/>
              <a:buFont typeface="Calibri"/>
              <a:buNone/>
            </a:pPr>
            <a:fld id="{00000000-1234-1234-1234-123412341234}" type="slidenum">
              <a:rPr b="0" i="0" lang="iw-IL"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6: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t/>
            </a:r>
            <a:endParaRPr/>
          </a:p>
        </p:txBody>
      </p:sp>
      <p:sp>
        <p:nvSpPr>
          <p:cNvPr id="263" name="Google Shape;263;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1" algn="l">
              <a:lnSpc>
                <a:spcPct val="100000"/>
              </a:lnSpc>
              <a:spcBef>
                <a:spcPts val="0"/>
              </a:spcBef>
              <a:spcAft>
                <a:spcPts val="0"/>
              </a:spcAft>
              <a:buClr>
                <a:srgbClr val="000000"/>
              </a:buClr>
              <a:buSzPts val="1200"/>
              <a:buFont typeface="Calibri"/>
              <a:buNone/>
            </a:pPr>
            <a:fld id="{00000000-1234-1234-1234-123412341234}" type="slidenum">
              <a:rPr b="0" i="0" lang="iw-IL"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7: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t/>
            </a:r>
            <a:endParaRPr/>
          </a:p>
        </p:txBody>
      </p:sp>
      <p:sp>
        <p:nvSpPr>
          <p:cNvPr id="272" name="Google Shape;272;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1" algn="l">
              <a:lnSpc>
                <a:spcPct val="100000"/>
              </a:lnSpc>
              <a:spcBef>
                <a:spcPts val="0"/>
              </a:spcBef>
              <a:spcAft>
                <a:spcPts val="0"/>
              </a:spcAft>
              <a:buClr>
                <a:srgbClr val="000000"/>
              </a:buClr>
              <a:buSzPts val="1200"/>
              <a:buFont typeface="Calibri"/>
              <a:buNone/>
            </a:pPr>
            <a:fld id="{00000000-1234-1234-1234-123412341234}" type="slidenum">
              <a:rPr b="0" i="0" lang="iw-IL"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8: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rPr lang="iw-IL">
                <a:highlight>
                  <a:srgbClr val="FFFF00"/>
                </a:highlight>
              </a:rPr>
              <a:t>ג'אווה סקריפט </a:t>
            </a:r>
            <a:r>
              <a:rPr b="1" lang="iw-IL">
                <a:highlight>
                  <a:srgbClr val="FFFF00"/>
                </a:highlight>
              </a:rPr>
              <a:t>החלה את צעדיה הראשונים ב-1993 כשפה שפועלת בסביבת דפדפן ונועדה להעשיר דפי HTML</a:t>
            </a:r>
            <a:r>
              <a:rPr lang="iw-IL">
                <a:highlight>
                  <a:srgbClr val="FFFF00"/>
                </a:highlight>
              </a:rPr>
              <a:t> .</a:t>
            </a:r>
            <a:endParaRPr/>
          </a:p>
          <a:p>
            <a:pPr indent="0" lvl="0" marL="0" rtl="1" algn="r">
              <a:spcBef>
                <a:spcPts val="0"/>
              </a:spcBef>
              <a:spcAft>
                <a:spcPts val="0"/>
              </a:spcAft>
              <a:buNone/>
            </a:pPr>
            <a:r>
              <a:rPr b="1" lang="iw-IL"/>
              <a:t>ברנדון אייך</a:t>
            </a:r>
            <a:r>
              <a:rPr lang="iw-IL"/>
              <a:t>, ממציא השפה, יצר אותה מלכתחילה כשפה גמישה מאוד. הגמישות הזו, וגם חוסר ההבנה של רבים מהמתכנתים שהשתמשו בה בנוגע לעקרונות הבסיסיים שלה, גרמו ללא מעט מתכנתים בשפות אחרות לזלזל בה. גם השם שלה לא סייע לתדמית. </a:t>
            </a:r>
            <a:r>
              <a:rPr b="1" lang="iw-IL"/>
              <a:t>השם ג'אווה סקריפט נקבע מסיבות שיווקיות בלבד –  JAVA היא שפת תכנות פופולרית, ואנשי נטסקייפ חשבו שכך יוסיפו לתדמיתה.</a:t>
            </a:r>
            <a:r>
              <a:rPr lang="iw-IL"/>
              <a:t> בפועל השם הזה לא ממש עזר, ואין כמובן </a:t>
            </a:r>
            <a:r>
              <a:rPr b="1" lang="iw-IL"/>
              <a:t>שום קשר בין ג'אווה לג'אווה סקריפט</a:t>
            </a:r>
            <a:r>
              <a:rPr lang="iw-IL"/>
              <a:t>. </a:t>
            </a:r>
            <a:r>
              <a:rPr b="1" lang="iw-IL"/>
              <a:t>על אף ההתחלה הקשה, ג'אווה סקריפט הפכה לפופולרית מאוד</a:t>
            </a:r>
            <a:r>
              <a:rPr lang="iw-IL"/>
              <a:t>. </a:t>
            </a:r>
            <a:r>
              <a:rPr b="1" lang="iw-IL"/>
              <a:t>בשנת 1996 ,חברת נטסקייפ העבירה את השליטה בסטנדרטים של השפה אל ארגון ECMA , ארגון אירופי (היום בינלאומי) המתמחה בתקינה. המהלך הוביל לשחרור הספסיפיקציה (מפרט) של השפה</a:t>
            </a:r>
            <a:r>
              <a:rPr lang="iw-IL"/>
              <a:t>, </a:t>
            </a:r>
            <a:r>
              <a:rPr b="1" lang="iw-IL"/>
              <a:t>שידוע בשם ,  ECMAScript ,</a:t>
            </a:r>
            <a:r>
              <a:rPr lang="iw-IL"/>
              <a:t> </a:t>
            </a:r>
            <a:r>
              <a:rPr b="1" lang="iw-IL"/>
              <a:t>וג'אווה סקריפט "התיישרה" לפי התקינה של ECMAScript . משנת 1997 </a:t>
            </a:r>
            <a:r>
              <a:rPr lang="iw-IL"/>
              <a:t>, שנת שחרור ECMAScript</a:t>
            </a:r>
            <a:r>
              <a:rPr b="1" lang="iw-IL"/>
              <a:t> , ג'אווה סקריפט, כפי שהיא מיושמת בדפדפנים שונים, עוקבת אחר התקינה של ECMAScript ,שהיא בעצם " תוכנית המתאר", וג'אווה סקריפט עצמה היא היישום. לכל גרסה יש מספר משלה בצמוד למילים ES)  ראשי תיבות של ECMAScript.(  מיקרוסופט התנגדה בתחילה ליישום השפה ויישמה שפה משלה בשם Jscript בדפדפן אינטרנט אקספלורר, שהייתה בנויה בדומה לג'אווה סקריפט. למרות היריבות הגדולה בין אנשי מיקרוסופט לאנשי ECMA ,שנוצרה כתוצאה מפיתוח שתי שפות שנשענות על שני תקנים מתחרים, העקרונות של ג'אווה סקריפט שולבו גם בגרסה של מיקרוסופט. </a:t>
            </a:r>
            <a:r>
              <a:rPr lang="iw-IL"/>
              <a:t>הפופולריות של השפה עלתה כאשר מקרומדיה (יוצרת פלאש) שיתפה פעולה עם ארגון  ECMA ושילבה את עקרונות השפה בשפת Actionscript , ששימשה את תוכנת פלאש שהייתה פופולרית מאוד אז. בשנת 2008 נפגשו אנשי מיקרוסופט ו- ECMA באוסלו והחלו בשיחות שלום. בניגוד לשיחות שלום אחרות שהתקיימו באוסלו, שיחות השלום האלו הסתיימו בהצלחה. תקן ES5 ,הגרסה הרביעית של ג'אווה סקריפט, שוחרר ויושם בכל הדפדפנים שהיו קיימים אז. מאז, התפתחות השפה והתפוצה שלה הואצו דרמטית. דפדפן כרום, שמריץ ג'אווה סקריפט באופן יוצא דופן, נכנס אל השוק בסערה ואפשר למפתחי ג'אווה סקריפט לכתוב סקריפטים שפועלים על מנוע V8 העוצמתי של כרום ולהריץ ג'אווה סקריפט במהירות מסחררת. השימוש ב- AJAX תקשורת אסינכרונית עם השרת – נכנס לפעולה, החליף שיטות מיושנות כגון Long polling ואפשר לאתרים לספק חוויות שימושיות מדהימות למשתמשים. בשנים האחרונות, פריימוורקים וספריות ג'אווה סקריפט אפשרו פונקציונליות מורכבת מאוד וספריות אחרות אפשרו כתיבה של ג'אווה סקריפט גם לטלפונים ניידים ואפילו בקלות. הראשונות שבספריות האלו נקראו  MooTools ו-jQuery  והן אפשרו לכל מתכנת לכתוב אפליקציות בקלות. הספריות האחרונות נקראות ריאקט, אנגולר ו- vue והן מאפשרות לבנות תוכנות מורכבות מאוד על גבי הדפדפן (צד הלקוח). ג'אווה סקריפט לא נותרה מוגבלת רק לצד הלקוח, כלומר לדפדפנים ולמכשירי קצה אחרים; המימוש של ג'אווה סקריפט לצד השרת, הידוע בכינויו node.js , ה פך לפופולרי גם בשרתים. ג'אווה סקריפט מריצה כיום אפליקציות מורכבות גם בצד השרת, במיוחד אפליקציות שצריכות לבצע קריאות ולשרת מיליוני משתמשים. כיום אפשר למצוא ג'אווה סקריפט בכל מקום: באתרי אינטרנט, באפליקציות של טלפונים ניידים, באפליקציות המיועדות למחשבים רגילים וכמובן בשרתים. הביקוש למתכנתי ג'אווה סקריפט נמצא בשיאו ואין זה פלא – אפשר לעשות בשפה הזו המון דברים יישומיים כמעט מאפס. יש כל כך הרבה ספריות וכלי עזר, עד שכמעט בכל שבוע יוצאת ספרי יה שימושית חדשה. בעזרת ידע מועט אפשר לעשות הרבה מאוד. מה שחשוב הוא ידע בסיסי בשפה. בשנים האחרונות, תקן ES מתעדכן בכל שנה ומתווספים אליו תכונות ושימושים חדשים. ספר זה מעודכן לגרסה האחרונה של  ECMAScript .חשוב לזכור שאם התקן מתעדכן, אין פירוש הדבר שהעדכון החדש מופיע מייד בדפדפנים שמריצים ג'אווה סקריפט או בשרתים שמריצים ג'אווה סקריפט, אלא לוקח זמן עד שהעדכונים החדשים ביותר עושים את דרכם אל הדפדפנים/שרתים שכולנו משתמשים בהם. אם שמעתם מפתחי אינטרנט " מקטרים" על דפדפנים ישנים – זו בדיוק הסיבה.</a:t>
            </a:r>
            <a:endParaRPr/>
          </a:p>
          <a:p>
            <a:pPr indent="0" lvl="0" marL="0" rtl="1" algn="r">
              <a:spcBef>
                <a:spcPts val="0"/>
              </a:spcBef>
              <a:spcAft>
                <a:spcPts val="0"/>
              </a:spcAft>
              <a:buNone/>
            </a:pPr>
            <a:r>
              <a:t/>
            </a:r>
            <a:endParaRPr b="1"/>
          </a:p>
          <a:p>
            <a:pPr indent="0" lvl="0" marL="0" rtl="1" algn="r">
              <a:spcBef>
                <a:spcPts val="0"/>
              </a:spcBef>
              <a:spcAft>
                <a:spcPts val="0"/>
              </a:spcAft>
              <a:buNone/>
            </a:pPr>
            <a:r>
              <a:rPr b="1" lang="iw-IL"/>
              <a:t>שפת התכנות העיקרית של הקורס – להסביר על הכפתור . פונקציונליות.ולידציות ועוד.. </a:t>
            </a:r>
            <a:endParaRPr/>
          </a:p>
          <a:p>
            <a:pPr indent="0" lvl="0" marL="0" rtl="1" algn="r">
              <a:spcBef>
                <a:spcPts val="0"/>
              </a:spcBef>
              <a:spcAft>
                <a:spcPts val="0"/>
              </a:spcAft>
              <a:buNone/>
            </a:pPr>
            <a:r>
              <a:rPr b="1" lang="iw-IL"/>
              <a:t>לתת דוגמא של לקיחת ערך שנרשם באינפוט ואנו נרצה לבצע עליו בדיקה ,כגון מייל ...</a:t>
            </a:r>
            <a:endParaRPr/>
          </a:p>
          <a:p>
            <a:pPr indent="0" lvl="0" marL="0" rtl="1" algn="r">
              <a:spcBef>
                <a:spcPts val="0"/>
              </a:spcBef>
              <a:spcAft>
                <a:spcPts val="0"/>
              </a:spcAft>
              <a:buNone/>
            </a:pPr>
            <a:r>
              <a:rPr b="1" lang="iw-IL"/>
              <a:t>שאלה: למי יש רקע בתכנות? בכל מקרה אנו נלמד את הכל מההתחלה . </a:t>
            </a:r>
            <a:endParaRPr/>
          </a:p>
          <a:p>
            <a:pPr indent="0" lvl="0" marL="0" rtl="1" algn="r">
              <a:spcBef>
                <a:spcPts val="0"/>
              </a:spcBef>
              <a:spcAft>
                <a:spcPts val="0"/>
              </a:spcAft>
              <a:buNone/>
            </a:pPr>
            <a:r>
              <a:rPr b="1" lang="iw-IL"/>
              <a:t>ישנם הרבה כלים שנלמד והם בתחביר מסויים. </a:t>
            </a:r>
            <a:endParaRPr/>
          </a:p>
          <a:p>
            <a:pPr indent="0" lvl="0" marL="0" rtl="1" algn="r">
              <a:spcBef>
                <a:spcPts val="0"/>
              </a:spcBef>
              <a:spcAft>
                <a:spcPts val="0"/>
              </a:spcAft>
              <a:buNone/>
            </a:pPr>
            <a:r>
              <a:rPr b="1" lang="iw-IL"/>
              <a:t>ג'אווה הינה השפה הנפוצה ביותר בעולם , היא פותחה לדפי ווב והדפדנים יודעים לקרוא אותה . היום כבר ניתן לבנות עם השפה הזאת שרתים , אלגוריתמים,אפליקציות ועוד...</a:t>
            </a:r>
            <a:endParaRPr/>
          </a:p>
          <a:p>
            <a:pPr indent="0" lvl="0" marL="0" rtl="1" algn="r">
              <a:spcBef>
                <a:spcPts val="0"/>
              </a:spcBef>
              <a:spcAft>
                <a:spcPts val="0"/>
              </a:spcAft>
              <a:buNone/>
            </a:pPr>
            <a:r>
              <a:t/>
            </a:r>
            <a:endParaRPr b="1"/>
          </a:p>
          <a:p>
            <a:pPr indent="0" lvl="0" marL="0" rtl="1" algn="r">
              <a:spcBef>
                <a:spcPts val="0"/>
              </a:spcBef>
              <a:spcAft>
                <a:spcPts val="0"/>
              </a:spcAft>
              <a:buNone/>
            </a:pPr>
            <a:r>
              <a:t/>
            </a:r>
            <a:endParaRPr b="1"/>
          </a:p>
          <a:p>
            <a:pPr indent="0" lvl="0" marL="0" rtl="1" algn="r">
              <a:spcBef>
                <a:spcPts val="0"/>
              </a:spcBef>
              <a:spcAft>
                <a:spcPts val="0"/>
              </a:spcAft>
              <a:buNone/>
            </a:pPr>
            <a:r>
              <a:t/>
            </a:r>
            <a:endParaRPr/>
          </a:p>
        </p:txBody>
      </p:sp>
      <p:sp>
        <p:nvSpPr>
          <p:cNvPr id="282" name="Google Shape;282;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1" algn="l">
              <a:spcBef>
                <a:spcPts val="0"/>
              </a:spcBef>
              <a:spcAft>
                <a:spcPts val="0"/>
              </a:spcAft>
              <a:buNone/>
            </a:pPr>
            <a:fld id="{00000000-1234-1234-1234-123412341234}" type="slidenum">
              <a:rPr lang="iw-IL">
                <a:solidFill>
                  <a:srgbClr val="000000"/>
                </a:solidFill>
                <a:latin typeface="Calibri"/>
                <a:ea typeface="Calibri"/>
                <a:cs typeface="Calibri"/>
                <a:sym typeface="Calibri"/>
              </a:rPr>
              <a:t>‹#›</a:t>
            </a:fld>
            <a:endParaRPr>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rPr lang="iw-IL"/>
              <a:t> </a:t>
            </a:r>
            <a:endParaRPr/>
          </a:p>
        </p:txBody>
      </p:sp>
      <p:sp>
        <p:nvSpPr>
          <p:cNvPr id="94" name="Google Shape;9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1" algn="l">
              <a:spcBef>
                <a:spcPts val="0"/>
              </a:spcBef>
              <a:spcAft>
                <a:spcPts val="0"/>
              </a:spcAft>
              <a:buNone/>
            </a:pPr>
            <a:fld id="{00000000-1234-1234-1234-123412341234}" type="slidenum">
              <a:rPr lang="iw-IL">
                <a:solidFill>
                  <a:srgbClr val="000000"/>
                </a:solidFill>
                <a:latin typeface="Calibri"/>
                <a:ea typeface="Calibri"/>
                <a:cs typeface="Calibri"/>
                <a:sym typeface="Calibri"/>
              </a:rPr>
              <a:t>‹#›</a:t>
            </a:fld>
            <a:endParaRPr>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t/>
            </a:r>
            <a:endParaRPr/>
          </a:p>
        </p:txBody>
      </p:sp>
      <p:sp>
        <p:nvSpPr>
          <p:cNvPr id="104" name="Google Shape;10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1" algn="l">
              <a:spcBef>
                <a:spcPts val="0"/>
              </a:spcBef>
              <a:spcAft>
                <a:spcPts val="0"/>
              </a:spcAft>
              <a:buNone/>
            </a:pPr>
            <a:fld id="{00000000-1234-1234-1234-123412341234}" type="slidenum">
              <a:rPr lang="iw-IL">
                <a:solidFill>
                  <a:srgbClr val="000000"/>
                </a:solidFill>
                <a:latin typeface="Calibri"/>
                <a:ea typeface="Calibri"/>
                <a:cs typeface="Calibri"/>
                <a:sym typeface="Calibri"/>
              </a:rPr>
              <a:t>‹#›</a:t>
            </a:fld>
            <a:endParaRPr>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t/>
            </a:r>
            <a:endParaRPr/>
          </a:p>
        </p:txBody>
      </p:sp>
      <p:sp>
        <p:nvSpPr>
          <p:cNvPr id="114" name="Google Shape;11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1" algn="l">
              <a:spcBef>
                <a:spcPts val="0"/>
              </a:spcBef>
              <a:spcAft>
                <a:spcPts val="0"/>
              </a:spcAft>
              <a:buNone/>
            </a:pPr>
            <a:fld id="{00000000-1234-1234-1234-123412341234}" type="slidenum">
              <a:rPr lang="iw-IL">
                <a:solidFill>
                  <a:srgbClr val="000000"/>
                </a:solidFill>
                <a:latin typeface="Calibri"/>
                <a:ea typeface="Calibri"/>
                <a:cs typeface="Calibri"/>
                <a:sym typeface="Calibri"/>
              </a:rPr>
              <a:t>‹#›</a:t>
            </a:fld>
            <a:endParaRPr>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t/>
            </a:r>
            <a:endParaRPr/>
          </a:p>
        </p:txBody>
      </p:sp>
      <p:sp>
        <p:nvSpPr>
          <p:cNvPr id="123" name="Google Shape;12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1" algn="l">
              <a:spcBef>
                <a:spcPts val="0"/>
              </a:spcBef>
              <a:spcAft>
                <a:spcPts val="0"/>
              </a:spcAft>
              <a:buNone/>
            </a:pPr>
            <a:fld id="{00000000-1234-1234-1234-123412341234}" type="slidenum">
              <a:rPr lang="iw-IL">
                <a:solidFill>
                  <a:srgbClr val="000000"/>
                </a:solidFill>
                <a:latin typeface="Calibri"/>
                <a:ea typeface="Calibri"/>
                <a:cs typeface="Calibri"/>
                <a:sym typeface="Calibri"/>
              </a:rPr>
              <a:t>‹#›</a:t>
            </a:fld>
            <a:endParaRPr>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t/>
            </a:r>
            <a:endParaRPr/>
          </a:p>
        </p:txBody>
      </p:sp>
      <p:sp>
        <p:nvSpPr>
          <p:cNvPr id="133" name="Google Shape;13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1" algn="l">
              <a:lnSpc>
                <a:spcPct val="100000"/>
              </a:lnSpc>
              <a:spcBef>
                <a:spcPts val="0"/>
              </a:spcBef>
              <a:spcAft>
                <a:spcPts val="0"/>
              </a:spcAft>
              <a:buClr>
                <a:srgbClr val="000000"/>
              </a:buClr>
              <a:buSzPts val="1200"/>
              <a:buFont typeface="Calibri"/>
              <a:buNone/>
            </a:pPr>
            <a:fld id="{00000000-1234-1234-1234-123412341234}" type="slidenum">
              <a:rPr b="0" i="0" lang="iw-IL"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t/>
            </a:r>
            <a:endParaRPr/>
          </a:p>
        </p:txBody>
      </p:sp>
      <p:sp>
        <p:nvSpPr>
          <p:cNvPr id="143" name="Google Shape;14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1" algn="l">
              <a:lnSpc>
                <a:spcPct val="100000"/>
              </a:lnSpc>
              <a:spcBef>
                <a:spcPts val="0"/>
              </a:spcBef>
              <a:spcAft>
                <a:spcPts val="0"/>
              </a:spcAft>
              <a:buClr>
                <a:srgbClr val="000000"/>
              </a:buClr>
              <a:buSzPts val="1200"/>
              <a:buFont typeface="Calibri"/>
              <a:buNone/>
            </a:pPr>
            <a:fld id="{00000000-1234-1234-1234-123412341234}" type="slidenum">
              <a:rPr b="0" i="0" lang="iw-IL"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t/>
            </a:r>
            <a:endParaRPr b="1" sz="1800" u="sng"/>
          </a:p>
        </p:txBody>
      </p:sp>
      <p:sp>
        <p:nvSpPr>
          <p:cNvPr id="154" name="Google Shape;15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1" algn="l">
              <a:lnSpc>
                <a:spcPct val="100000"/>
              </a:lnSpc>
              <a:spcBef>
                <a:spcPts val="0"/>
              </a:spcBef>
              <a:spcAft>
                <a:spcPts val="0"/>
              </a:spcAft>
              <a:buClr>
                <a:srgbClr val="000000"/>
              </a:buClr>
              <a:buSzPts val="1200"/>
              <a:buFont typeface="Calibri"/>
              <a:buNone/>
            </a:pPr>
            <a:fld id="{00000000-1234-1234-1234-123412341234}" type="slidenum">
              <a:rPr b="0" i="0" lang="iw-IL"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t/>
            </a:r>
            <a:endParaRPr/>
          </a:p>
        </p:txBody>
      </p:sp>
      <p:sp>
        <p:nvSpPr>
          <p:cNvPr id="163" name="Google Shape;163;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1" algn="l">
              <a:lnSpc>
                <a:spcPct val="100000"/>
              </a:lnSpc>
              <a:spcBef>
                <a:spcPts val="0"/>
              </a:spcBef>
              <a:spcAft>
                <a:spcPts val="0"/>
              </a:spcAft>
              <a:buClr>
                <a:srgbClr val="000000"/>
              </a:buClr>
              <a:buSzPts val="1200"/>
              <a:buFont typeface="Calibri"/>
              <a:buNone/>
            </a:pPr>
            <a:fld id="{00000000-1234-1234-1234-123412341234}" type="slidenum">
              <a:rPr b="0" i="0" lang="iw-IL"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2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4" name="Google Shape;3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8"/>
          <p:cNvSpPr/>
          <p:nvPr>
            <p:ph idx="2" type="pic"/>
          </p:nvPr>
        </p:nvSpPr>
        <p:spPr>
          <a:xfrm>
            <a:off x="5183188" y="987425"/>
            <a:ext cx="6172200" cy="4873625"/>
          </a:xfrm>
          <a:prstGeom prst="rect">
            <a:avLst/>
          </a:prstGeom>
          <a:noFill/>
          <a:ln>
            <a:noFill/>
          </a:ln>
        </p:spPr>
      </p:sp>
      <p:sp>
        <p:nvSpPr>
          <p:cNvPr id="68" name="Google Shape;68;p2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w-I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p:nvPr/>
        </p:nvSpPr>
        <p:spPr>
          <a:xfrm>
            <a:off x="0" y="2622665"/>
            <a:ext cx="12192000" cy="1612669"/>
          </a:xfrm>
          <a:prstGeom prst="rect">
            <a:avLst/>
          </a:prstGeom>
          <a:noFill/>
          <a:ln>
            <a:noFill/>
          </a:ln>
          <a:effectLst>
            <a:reflection blurRad="0" dir="0" dist="0" endA="300" endPos="35000" kx="0" rotWithShape="0" algn="bl" stA="52000" stPos="0" sy="-100000" ky="0"/>
          </a:effectLst>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SzPts val="2200"/>
              <a:buFont typeface="Alef"/>
              <a:buNone/>
            </a:pPr>
            <a:r>
              <a:rPr b="1" i="0" lang="iw-IL" sz="8800" u="none" cap="none" strike="noStrike">
                <a:solidFill>
                  <a:schemeClr val="dk1"/>
                </a:solidFill>
                <a:latin typeface="Alef"/>
                <a:ea typeface="Alef"/>
                <a:cs typeface="Alef"/>
                <a:sym typeface="Alef"/>
              </a:rPr>
              <a:t>שיעור 14 </a:t>
            </a:r>
            <a:endParaRPr/>
          </a:p>
          <a:p>
            <a:pPr indent="0" lvl="0" marL="0" marR="0" rtl="1" algn="ctr">
              <a:lnSpc>
                <a:spcPct val="100000"/>
              </a:lnSpc>
              <a:spcBef>
                <a:spcPts val="0"/>
              </a:spcBef>
              <a:spcAft>
                <a:spcPts val="0"/>
              </a:spcAft>
              <a:buClr>
                <a:schemeClr val="dk1"/>
              </a:buClr>
              <a:buSzPts val="2200"/>
              <a:buFont typeface="Alef"/>
              <a:buNone/>
            </a:pPr>
            <a:r>
              <a:rPr b="1" i="0" lang="iw-IL" sz="8800" u="none" cap="none" strike="noStrike">
                <a:solidFill>
                  <a:schemeClr val="dk1"/>
                </a:solidFill>
                <a:latin typeface="Alef"/>
                <a:ea typeface="Alef"/>
                <a:cs typeface="Alef"/>
                <a:sym typeface="Alef"/>
              </a:rPr>
              <a:t>מתחילים...</a:t>
            </a:r>
            <a:endParaRPr b="1" i="0" sz="8800" u="none" cap="none" strike="noStrike">
              <a:solidFill>
                <a:schemeClr val="dk1"/>
              </a:solidFill>
              <a:latin typeface="Alef"/>
              <a:ea typeface="Alef"/>
              <a:cs typeface="Alef"/>
              <a:sym typeface="Alef"/>
            </a:endParaRPr>
          </a:p>
        </p:txBody>
      </p:sp>
      <p:pic>
        <p:nvPicPr>
          <p:cNvPr id="90" name="Google Shape;90;p1"/>
          <p:cNvPicPr preferRelativeResize="0"/>
          <p:nvPr/>
        </p:nvPicPr>
        <p:blipFill rotWithShape="1">
          <a:blip r:embed="rId3">
            <a:alphaModFix/>
          </a:blip>
          <a:srcRect b="0" l="0" r="0" t="0"/>
          <a:stretch/>
        </p:blipFill>
        <p:spPr>
          <a:xfrm>
            <a:off x="10572750" y="0"/>
            <a:ext cx="1619250" cy="16192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0"/>
          <p:cNvSpPr/>
          <p:nvPr/>
        </p:nvSpPr>
        <p:spPr>
          <a:xfrm>
            <a:off x="10871156" y="0"/>
            <a:ext cx="685470" cy="597078"/>
          </a:xfrm>
          <a:prstGeom prst="rect">
            <a:avLst/>
          </a:prstGeom>
          <a:solidFill>
            <a:srgbClr val="EF4136"/>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2" name="Google Shape;182;p10"/>
          <p:cNvSpPr/>
          <p:nvPr/>
        </p:nvSpPr>
        <p:spPr>
          <a:xfrm>
            <a:off x="2163953" y="1476578"/>
            <a:ext cx="7641836"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iw-IL" sz="3200" u="none" cap="none" strike="noStrike">
                <a:solidFill>
                  <a:schemeClr val="dk1"/>
                </a:solidFill>
                <a:latin typeface="Arial"/>
                <a:ea typeface="Arial"/>
                <a:cs typeface="Arial"/>
                <a:sym typeface="Arial"/>
              </a:rPr>
              <a:t>רכיב ראשי – אחראי לקריאה של רכיבים נוספים.</a:t>
            </a:r>
            <a:endParaRPr b="0" i="0" sz="3200" u="none" cap="none" strike="noStrike">
              <a:solidFill>
                <a:schemeClr val="dk1"/>
              </a:solidFill>
              <a:latin typeface="Arial"/>
              <a:ea typeface="Arial"/>
              <a:cs typeface="Arial"/>
              <a:sym typeface="Arial"/>
            </a:endParaRPr>
          </a:p>
        </p:txBody>
      </p:sp>
      <p:sp>
        <p:nvSpPr>
          <p:cNvPr id="183" name="Google Shape;183;p10"/>
          <p:cNvSpPr/>
          <p:nvPr/>
        </p:nvSpPr>
        <p:spPr>
          <a:xfrm>
            <a:off x="587827" y="2160278"/>
            <a:ext cx="6860107"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iw-IL" sz="2000" u="none" cap="none" strike="noStrike">
                <a:solidFill>
                  <a:schemeClr val="dk1"/>
                </a:solidFill>
                <a:latin typeface="Consolas"/>
                <a:ea typeface="Consolas"/>
                <a:cs typeface="Consolas"/>
                <a:sym typeface="Consolas"/>
              </a:rPr>
              <a:t>import React from 'react’; </a:t>
            </a:r>
            <a:r>
              <a:rPr b="0" i="0" lang="iw-IL" sz="2000" u="none" cap="none" strike="noStrike">
                <a:solidFill>
                  <a:schemeClr val="dk1"/>
                </a:solidFill>
                <a:latin typeface="Consolas"/>
                <a:ea typeface="Consolas"/>
                <a:cs typeface="Consolas"/>
                <a:sym typeface="Consolas"/>
              </a:rPr>
              <a:t> ייבוא ספריית ריאקט</a:t>
            </a:r>
            <a:endParaRPr sz="2000">
              <a:solidFill>
                <a:srgbClr val="00B050"/>
              </a:solidFill>
              <a:latin typeface="Consolas"/>
              <a:ea typeface="Consolas"/>
              <a:cs typeface="Consolas"/>
              <a:sym typeface="Consolas"/>
            </a:endParaRPr>
          </a:p>
          <a:p>
            <a:pPr indent="0" lvl="0" marL="0" marR="0" rtl="0" algn="l">
              <a:spcBef>
                <a:spcPts val="0"/>
              </a:spcBef>
              <a:spcAft>
                <a:spcPts val="0"/>
              </a:spcAft>
              <a:buNone/>
            </a:pPr>
            <a:br>
              <a:rPr b="1" lang="iw-IL" sz="2000">
                <a:solidFill>
                  <a:schemeClr val="dk1"/>
                </a:solidFill>
                <a:latin typeface="Consolas"/>
                <a:ea typeface="Consolas"/>
                <a:cs typeface="Consolas"/>
                <a:sym typeface="Consolas"/>
              </a:rPr>
            </a:br>
            <a:r>
              <a:rPr b="1" lang="iw-IL" sz="2000">
                <a:solidFill>
                  <a:schemeClr val="dk1"/>
                </a:solidFill>
                <a:latin typeface="Consolas"/>
                <a:ea typeface="Consolas"/>
                <a:cs typeface="Consolas"/>
                <a:sym typeface="Consolas"/>
              </a:rPr>
              <a:t>import './App.css';</a:t>
            </a:r>
            <a:r>
              <a:rPr lang="iw-IL" sz="2000">
                <a:solidFill>
                  <a:schemeClr val="dk1"/>
                </a:solidFill>
                <a:latin typeface="Consolas"/>
                <a:ea typeface="Consolas"/>
                <a:cs typeface="Consolas"/>
                <a:sym typeface="Consolas"/>
              </a:rPr>
              <a:t>ייבוא קובץ העיצוב </a:t>
            </a:r>
            <a:endParaRPr/>
          </a:p>
          <a:p>
            <a:pPr indent="0" lvl="0" marL="0" marR="0" rtl="0" algn="l">
              <a:spcBef>
                <a:spcPts val="0"/>
              </a:spcBef>
              <a:spcAft>
                <a:spcPts val="0"/>
              </a:spcAft>
              <a:buNone/>
            </a:pPr>
            <a:br>
              <a:rPr b="1" lang="iw-IL" sz="2000">
                <a:solidFill>
                  <a:schemeClr val="dk1"/>
                </a:solidFill>
                <a:latin typeface="Consolas"/>
                <a:ea typeface="Consolas"/>
                <a:cs typeface="Consolas"/>
                <a:sym typeface="Consolas"/>
              </a:rPr>
            </a:br>
            <a:r>
              <a:rPr b="1" lang="iw-IL" sz="2000">
                <a:solidFill>
                  <a:schemeClr val="dk1"/>
                </a:solidFill>
                <a:latin typeface="Consolas"/>
                <a:ea typeface="Consolas"/>
                <a:cs typeface="Consolas"/>
                <a:sym typeface="Consolas"/>
              </a:rPr>
              <a:t>function App() {</a:t>
            </a:r>
            <a:r>
              <a:rPr lang="iw-IL" sz="2000">
                <a:solidFill>
                  <a:schemeClr val="dk1"/>
                </a:solidFill>
                <a:latin typeface="Consolas"/>
                <a:ea typeface="Consolas"/>
                <a:cs typeface="Consolas"/>
                <a:sym typeface="Consolas"/>
              </a:rPr>
              <a:t>פונקציה ראשית  </a:t>
            </a:r>
            <a:endParaRPr sz="2000">
              <a:solidFill>
                <a:schemeClr val="dk1"/>
              </a:solidFill>
              <a:latin typeface="Consolas"/>
              <a:ea typeface="Consolas"/>
              <a:cs typeface="Consolas"/>
              <a:sym typeface="Consolas"/>
            </a:endParaRPr>
          </a:p>
          <a:p>
            <a:pPr indent="0" lvl="0" marL="0" marR="0" rtl="0" algn="l">
              <a:spcBef>
                <a:spcPts val="0"/>
              </a:spcBef>
              <a:spcAft>
                <a:spcPts val="0"/>
              </a:spcAft>
              <a:buNone/>
            </a:pPr>
            <a:r>
              <a:rPr b="1" lang="iw-IL" sz="2000">
                <a:solidFill>
                  <a:schemeClr val="dk1"/>
                </a:solidFill>
                <a:latin typeface="Consolas"/>
                <a:ea typeface="Consolas"/>
                <a:cs typeface="Consolas"/>
                <a:sym typeface="Consolas"/>
              </a:rPr>
              <a:t>	return (</a:t>
            </a:r>
            <a:r>
              <a:rPr lang="iw-IL" sz="2000">
                <a:solidFill>
                  <a:schemeClr val="dk1"/>
                </a:solidFill>
                <a:latin typeface="Consolas"/>
                <a:ea typeface="Consolas"/>
                <a:cs typeface="Consolas"/>
                <a:sym typeface="Consolas"/>
              </a:rPr>
              <a:t>חייבת להחזיר אלמנט אחד בלבד </a:t>
            </a:r>
            <a:r>
              <a:rPr lang="iw-IL" sz="2000">
                <a:solidFill>
                  <a:srgbClr val="00B050"/>
                </a:solidFill>
                <a:latin typeface="Consolas"/>
                <a:ea typeface="Consolas"/>
                <a:cs typeface="Consolas"/>
                <a:sym typeface="Consolas"/>
              </a:rPr>
              <a:t> </a:t>
            </a:r>
            <a:endParaRPr/>
          </a:p>
          <a:p>
            <a:pPr indent="0" lvl="0" marL="0" marR="0" rtl="0" algn="l">
              <a:spcBef>
                <a:spcPts val="0"/>
              </a:spcBef>
              <a:spcAft>
                <a:spcPts val="0"/>
              </a:spcAft>
              <a:buNone/>
            </a:pPr>
            <a:r>
              <a:rPr b="1" lang="iw-IL" sz="2000">
                <a:solidFill>
                  <a:schemeClr val="dk1"/>
                </a:solidFill>
                <a:latin typeface="Consolas"/>
                <a:ea typeface="Consolas"/>
                <a:cs typeface="Consolas"/>
                <a:sym typeface="Consolas"/>
              </a:rPr>
              <a:t>	&lt;div className="App"&gt;</a:t>
            </a:r>
            <a:endParaRPr/>
          </a:p>
          <a:p>
            <a:pPr indent="0" lvl="0" marL="0" marR="0" rtl="0" algn="l">
              <a:spcBef>
                <a:spcPts val="0"/>
              </a:spcBef>
              <a:spcAft>
                <a:spcPts val="0"/>
              </a:spcAft>
              <a:buNone/>
            </a:pPr>
            <a:r>
              <a:t/>
            </a:r>
            <a:endParaRPr b="1" sz="2000">
              <a:solidFill>
                <a:srgbClr val="FF0000"/>
              </a:solidFill>
              <a:latin typeface="Consolas"/>
              <a:ea typeface="Consolas"/>
              <a:cs typeface="Consolas"/>
              <a:sym typeface="Consolas"/>
            </a:endParaRPr>
          </a:p>
          <a:p>
            <a:pPr indent="0" lvl="0" marL="0" marR="0" rtl="0" algn="l">
              <a:spcBef>
                <a:spcPts val="0"/>
              </a:spcBef>
              <a:spcAft>
                <a:spcPts val="0"/>
              </a:spcAft>
              <a:buNone/>
            </a:pPr>
            <a:r>
              <a:rPr b="1" lang="iw-IL" sz="2000">
                <a:solidFill>
                  <a:srgbClr val="FF0000"/>
                </a:solidFill>
                <a:latin typeface="Consolas"/>
                <a:ea typeface="Consolas"/>
                <a:cs typeface="Consolas"/>
                <a:sym typeface="Consolas"/>
              </a:rPr>
              <a:t>	כל הרכיבים יקראו כאן </a:t>
            </a:r>
            <a:br>
              <a:rPr b="1" lang="iw-IL" sz="2000">
                <a:solidFill>
                  <a:schemeClr val="dk1"/>
                </a:solidFill>
                <a:latin typeface="Consolas"/>
                <a:ea typeface="Consolas"/>
                <a:cs typeface="Consolas"/>
                <a:sym typeface="Consolas"/>
              </a:rPr>
            </a:br>
            <a:br>
              <a:rPr b="1" lang="iw-IL" sz="2000">
                <a:solidFill>
                  <a:schemeClr val="dk1"/>
                </a:solidFill>
                <a:latin typeface="Consolas"/>
                <a:ea typeface="Consolas"/>
                <a:cs typeface="Consolas"/>
                <a:sym typeface="Consolas"/>
              </a:rPr>
            </a:br>
            <a:r>
              <a:rPr b="1" lang="iw-IL" sz="2000">
                <a:solidFill>
                  <a:schemeClr val="dk1"/>
                </a:solidFill>
                <a:latin typeface="Consolas"/>
                <a:ea typeface="Consolas"/>
                <a:cs typeface="Consolas"/>
                <a:sym typeface="Consolas"/>
              </a:rPr>
              <a:t>	&lt;/div&gt;</a:t>
            </a:r>
            <a:endParaRPr/>
          </a:p>
          <a:p>
            <a:pPr indent="0" lvl="0" marL="0" marR="0" rtl="0" algn="l">
              <a:spcBef>
                <a:spcPts val="0"/>
              </a:spcBef>
              <a:spcAft>
                <a:spcPts val="0"/>
              </a:spcAft>
              <a:buNone/>
            </a:pPr>
            <a:r>
              <a:rPr b="1" lang="iw-IL" sz="20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b="1" lang="iw-IL" sz="2000">
                <a:solidFill>
                  <a:schemeClr val="dk1"/>
                </a:solidFill>
                <a:latin typeface="Consolas"/>
                <a:ea typeface="Consolas"/>
                <a:cs typeface="Consolas"/>
                <a:sym typeface="Consolas"/>
              </a:rPr>
              <a:t>}</a:t>
            </a:r>
            <a:br>
              <a:rPr b="1" lang="iw-IL" sz="2000">
                <a:solidFill>
                  <a:schemeClr val="dk1"/>
                </a:solidFill>
                <a:latin typeface="Consolas"/>
                <a:ea typeface="Consolas"/>
                <a:cs typeface="Consolas"/>
                <a:sym typeface="Consolas"/>
              </a:rPr>
            </a:br>
            <a:r>
              <a:rPr b="1" lang="iw-IL" sz="2000">
                <a:solidFill>
                  <a:schemeClr val="dk1"/>
                </a:solidFill>
                <a:latin typeface="Consolas"/>
                <a:ea typeface="Consolas"/>
                <a:cs typeface="Consolas"/>
                <a:sym typeface="Consolas"/>
              </a:rPr>
              <a:t>export default App;</a:t>
            </a:r>
            <a:r>
              <a:rPr lang="iw-IL" sz="2000">
                <a:solidFill>
                  <a:schemeClr val="dk1"/>
                </a:solidFill>
                <a:latin typeface="Consolas"/>
                <a:ea typeface="Consolas"/>
                <a:cs typeface="Consolas"/>
                <a:sym typeface="Consolas"/>
              </a:rPr>
              <a:t>מאפשר קריאה לרכיב זה</a:t>
            </a:r>
            <a:r>
              <a:rPr lang="iw-IL" sz="2000">
                <a:solidFill>
                  <a:srgbClr val="00B050"/>
                </a:solidFill>
                <a:latin typeface="Consolas"/>
                <a:ea typeface="Consolas"/>
                <a:cs typeface="Consolas"/>
                <a:sym typeface="Consolas"/>
              </a:rPr>
              <a:t> </a:t>
            </a:r>
            <a:r>
              <a:rPr b="1" lang="iw-IL" sz="2000">
                <a:solidFill>
                  <a:srgbClr val="00B050"/>
                </a:solidFill>
                <a:latin typeface="Consolas"/>
                <a:ea typeface="Consolas"/>
                <a:cs typeface="Consolas"/>
                <a:sym typeface="Consolas"/>
              </a:rPr>
              <a:t> </a:t>
            </a:r>
            <a:endParaRPr b="1" sz="2000">
              <a:solidFill>
                <a:srgbClr val="00B050"/>
              </a:solidFill>
              <a:latin typeface="Consolas"/>
              <a:ea typeface="Consolas"/>
              <a:cs typeface="Consolas"/>
              <a:sym typeface="Consolas"/>
            </a:endParaRPr>
          </a:p>
        </p:txBody>
      </p:sp>
      <p:sp>
        <p:nvSpPr>
          <p:cNvPr id="184" name="Google Shape;184;p10"/>
          <p:cNvSpPr/>
          <p:nvPr/>
        </p:nvSpPr>
        <p:spPr>
          <a:xfrm>
            <a:off x="6975835" y="2667786"/>
            <a:ext cx="4580791" cy="3327661"/>
          </a:xfrm>
          <a:prstGeom prst="flowChartMagneticTape">
            <a:avLst/>
          </a:prstGeom>
          <a:solidFill>
            <a:schemeClr val="accent1"/>
          </a:solidFill>
          <a:ln cap="flat" cmpd="sng" w="19050">
            <a:solidFill>
              <a:srgbClr val="0F465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85" name="Google Shape;185;p10"/>
          <p:cNvSpPr/>
          <p:nvPr/>
        </p:nvSpPr>
        <p:spPr>
          <a:xfrm>
            <a:off x="7154399" y="3108309"/>
            <a:ext cx="4153701"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iw-IL" sz="2800" cap="none">
                <a:solidFill>
                  <a:schemeClr val="lt1"/>
                </a:solidFill>
                <a:latin typeface="Arial"/>
                <a:ea typeface="Arial"/>
                <a:cs typeface="Arial"/>
                <a:sym typeface="Arial"/>
              </a:rPr>
              <a:t>RFC</a:t>
            </a:r>
            <a:br>
              <a:rPr b="0" lang="iw-IL" sz="2800" cap="none">
                <a:solidFill>
                  <a:schemeClr val="lt1"/>
                </a:solidFill>
                <a:latin typeface="Arial"/>
                <a:ea typeface="Arial"/>
                <a:cs typeface="Arial"/>
                <a:sym typeface="Arial"/>
              </a:rPr>
            </a:br>
            <a:r>
              <a:rPr b="0" lang="iw-IL" sz="2800" cap="none">
                <a:solidFill>
                  <a:schemeClr val="lt1"/>
                </a:solidFill>
                <a:latin typeface="Arial"/>
                <a:ea typeface="Arial"/>
                <a:cs typeface="Arial"/>
                <a:sym typeface="Arial"/>
              </a:rPr>
              <a:t>React Function Component</a:t>
            </a:r>
            <a:endParaRPr/>
          </a:p>
        </p:txBody>
      </p:sp>
      <p:sp>
        <p:nvSpPr>
          <p:cNvPr id="186" name="Google Shape;186;p10"/>
          <p:cNvSpPr/>
          <p:nvPr/>
        </p:nvSpPr>
        <p:spPr>
          <a:xfrm>
            <a:off x="7149590" y="4321045"/>
            <a:ext cx="415851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iw-IL" sz="2000">
                <a:solidFill>
                  <a:schemeClr val="lt1"/>
                </a:solidFill>
                <a:latin typeface="Arial"/>
                <a:ea typeface="Arial"/>
                <a:cs typeface="Arial"/>
                <a:sym typeface="Arial"/>
              </a:rPr>
              <a:t>קומפוננטה אשר מחזירה פונקציות בלבד.</a:t>
            </a:r>
            <a:br>
              <a:rPr lang="iw-IL" sz="2000">
                <a:solidFill>
                  <a:schemeClr val="lt1"/>
                </a:solidFill>
                <a:latin typeface="Arial"/>
                <a:ea typeface="Arial"/>
                <a:cs typeface="Arial"/>
                <a:sym typeface="Arial"/>
              </a:rPr>
            </a:br>
            <a:r>
              <a:rPr lang="iw-IL" sz="2000">
                <a:solidFill>
                  <a:schemeClr val="lt1"/>
                </a:solidFill>
                <a:latin typeface="Arial"/>
                <a:ea typeface="Arial"/>
                <a:cs typeface="Arial"/>
                <a:sym typeface="Arial"/>
              </a:rPr>
              <a:t>כל פונקציה תחזיר אלמנט אחד בלבד.</a:t>
            </a:r>
            <a:endParaRPr b="0" sz="2000" cap="none">
              <a:solidFill>
                <a:schemeClr val="lt1"/>
              </a:solidFill>
              <a:latin typeface="Arial"/>
              <a:ea typeface="Arial"/>
              <a:cs typeface="Arial"/>
              <a:sym typeface="Arial"/>
            </a:endParaRPr>
          </a:p>
        </p:txBody>
      </p:sp>
      <p:sp>
        <p:nvSpPr>
          <p:cNvPr id="187" name="Google Shape;187;p10"/>
          <p:cNvSpPr/>
          <p:nvPr/>
        </p:nvSpPr>
        <p:spPr>
          <a:xfrm>
            <a:off x="5202969" y="122524"/>
            <a:ext cx="17862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w-IL" sz="4800">
                <a:solidFill>
                  <a:schemeClr val="dk1"/>
                </a:solidFill>
                <a:latin typeface="Arial"/>
                <a:ea typeface="Arial"/>
                <a:cs typeface="Arial"/>
                <a:sym typeface="Arial"/>
              </a:rPr>
              <a:t>App.js</a:t>
            </a:r>
            <a:endParaRPr/>
          </a:p>
        </p:txBody>
      </p:sp>
      <p:pic>
        <p:nvPicPr>
          <p:cNvPr id="188" name="Google Shape;188;p10"/>
          <p:cNvPicPr preferRelativeResize="0"/>
          <p:nvPr/>
        </p:nvPicPr>
        <p:blipFill rotWithShape="1">
          <a:blip r:embed="rId3">
            <a:alphaModFix/>
          </a:blip>
          <a:srcRect b="0" l="0" r="0" t="0"/>
          <a:stretch/>
        </p:blipFill>
        <p:spPr>
          <a:xfrm>
            <a:off x="10780620" y="0"/>
            <a:ext cx="1411379" cy="141137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1"/>
          <p:cNvSpPr/>
          <p:nvPr/>
        </p:nvSpPr>
        <p:spPr>
          <a:xfrm>
            <a:off x="10871156" y="0"/>
            <a:ext cx="685470" cy="597078"/>
          </a:xfrm>
          <a:prstGeom prst="rect">
            <a:avLst/>
          </a:prstGeom>
          <a:solidFill>
            <a:srgbClr val="EF4136"/>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95" name="Google Shape;195;p11"/>
          <p:cNvSpPr/>
          <p:nvPr/>
        </p:nvSpPr>
        <p:spPr>
          <a:xfrm>
            <a:off x="4675414" y="1690339"/>
            <a:ext cx="2841172" cy="984988"/>
          </a:xfrm>
          <a:prstGeom prst="roundRect">
            <a:avLst>
              <a:gd fmla="val 16667" name="adj"/>
            </a:avLst>
          </a:prstGeom>
          <a:solidFill>
            <a:srgbClr val="6DA5E3"/>
          </a:solidFill>
          <a:ln cap="flat" cmpd="sng" w="19050">
            <a:solidFill>
              <a:srgbClr val="0F465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w-IL" sz="1800">
                <a:solidFill>
                  <a:schemeClr val="dk1"/>
                </a:solidFill>
                <a:latin typeface="Arial"/>
                <a:ea typeface="Arial"/>
                <a:cs typeface="Arial"/>
                <a:sym typeface="Arial"/>
              </a:rPr>
              <a:t>&lt;div id=“root”&gt;</a:t>
            </a:r>
            <a:endParaRPr sz="1800">
              <a:solidFill>
                <a:schemeClr val="lt1"/>
              </a:solidFill>
              <a:latin typeface="Arial"/>
              <a:ea typeface="Arial"/>
              <a:cs typeface="Arial"/>
              <a:sym typeface="Arial"/>
            </a:endParaRPr>
          </a:p>
          <a:p>
            <a:pPr indent="0" lvl="0" marL="0" marR="0" rtl="0" algn="ctr">
              <a:spcBef>
                <a:spcPts val="0"/>
              </a:spcBef>
              <a:spcAft>
                <a:spcPts val="0"/>
              </a:spcAft>
              <a:buNone/>
            </a:pPr>
            <a:r>
              <a:t/>
            </a:r>
            <a:endParaRPr sz="1800">
              <a:solidFill>
                <a:schemeClr val="lt1"/>
              </a:solidFill>
              <a:latin typeface="Arial"/>
              <a:ea typeface="Arial"/>
              <a:cs typeface="Arial"/>
              <a:sym typeface="Arial"/>
            </a:endParaRPr>
          </a:p>
          <a:p>
            <a:pPr indent="0" lvl="0" marL="0" marR="0" rtl="0" algn="ctr">
              <a:spcBef>
                <a:spcPts val="0"/>
              </a:spcBef>
              <a:spcAft>
                <a:spcPts val="0"/>
              </a:spcAft>
              <a:buNone/>
            </a:pPr>
            <a:r>
              <a:rPr lang="iw-IL" sz="1800">
                <a:solidFill>
                  <a:schemeClr val="dk1"/>
                </a:solidFill>
                <a:latin typeface="Arial"/>
                <a:ea typeface="Arial"/>
                <a:cs typeface="Arial"/>
                <a:sym typeface="Arial"/>
              </a:rPr>
              <a:t>&lt;/div&gt;</a:t>
            </a:r>
            <a:endParaRPr sz="1800">
              <a:solidFill>
                <a:schemeClr val="dk1"/>
              </a:solidFill>
              <a:latin typeface="Arial"/>
              <a:ea typeface="Arial"/>
              <a:cs typeface="Arial"/>
              <a:sym typeface="Arial"/>
            </a:endParaRPr>
          </a:p>
        </p:txBody>
      </p:sp>
      <p:sp>
        <p:nvSpPr>
          <p:cNvPr id="196" name="Google Shape;196;p11"/>
          <p:cNvSpPr txBox="1"/>
          <p:nvPr/>
        </p:nvSpPr>
        <p:spPr>
          <a:xfrm>
            <a:off x="5654464" y="2828119"/>
            <a:ext cx="76335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w-IL" sz="1800">
                <a:solidFill>
                  <a:schemeClr val="dk1"/>
                </a:solidFill>
                <a:latin typeface="Arial"/>
                <a:ea typeface="Arial"/>
                <a:cs typeface="Arial"/>
                <a:sym typeface="Arial"/>
              </a:rPr>
              <a:t>App.js</a:t>
            </a:r>
            <a:endParaRPr sz="1800">
              <a:solidFill>
                <a:schemeClr val="dk1"/>
              </a:solidFill>
              <a:latin typeface="Arial"/>
              <a:ea typeface="Arial"/>
              <a:cs typeface="Arial"/>
              <a:sym typeface="Arial"/>
            </a:endParaRPr>
          </a:p>
        </p:txBody>
      </p:sp>
      <p:sp>
        <p:nvSpPr>
          <p:cNvPr id="197" name="Google Shape;197;p11"/>
          <p:cNvSpPr/>
          <p:nvPr/>
        </p:nvSpPr>
        <p:spPr>
          <a:xfrm>
            <a:off x="4675414" y="3189725"/>
            <a:ext cx="2841172" cy="1799706"/>
          </a:xfrm>
          <a:prstGeom prst="roundRect">
            <a:avLst>
              <a:gd fmla="val 16667" name="adj"/>
            </a:avLst>
          </a:prstGeom>
          <a:solidFill>
            <a:srgbClr val="6DA5E3"/>
          </a:solidFill>
          <a:ln cap="flat" cmpd="sng" w="19050">
            <a:solidFill>
              <a:srgbClr val="0F465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
              <a:solidFill>
                <a:schemeClr val="dk1"/>
              </a:solidFill>
              <a:latin typeface="Arial"/>
              <a:ea typeface="Arial"/>
              <a:cs typeface="Arial"/>
              <a:sym typeface="Arial"/>
            </a:endParaRPr>
          </a:p>
          <a:p>
            <a:pPr indent="0" lvl="0" marL="0" marR="0" rtl="0" algn="ctr">
              <a:spcBef>
                <a:spcPts val="0"/>
              </a:spcBef>
              <a:spcAft>
                <a:spcPts val="0"/>
              </a:spcAft>
              <a:buNone/>
            </a:pPr>
            <a:r>
              <a:rPr lang="iw-IL" sz="1800">
                <a:solidFill>
                  <a:schemeClr val="dk1"/>
                </a:solidFill>
                <a:latin typeface="Arial"/>
                <a:ea typeface="Arial"/>
                <a:cs typeface="Arial"/>
                <a:sym typeface="Arial"/>
              </a:rPr>
              <a:t>&lt;div className=“ ”&gt;</a:t>
            </a:r>
            <a:endParaRPr/>
          </a:p>
          <a:p>
            <a:pPr indent="0" lvl="0" marL="0" marR="0" rtl="0" algn="ctr">
              <a:spcBef>
                <a:spcPts val="0"/>
              </a:spcBef>
              <a:spcAft>
                <a:spcPts val="0"/>
              </a:spcAft>
              <a:buNone/>
            </a:pPr>
            <a:r>
              <a:rPr lang="iw-IL" sz="1800">
                <a:solidFill>
                  <a:srgbClr val="FF0000"/>
                </a:solidFill>
                <a:latin typeface="Arial"/>
                <a:ea typeface="Arial"/>
                <a:cs typeface="Arial"/>
                <a:sym typeface="Arial"/>
              </a:rPr>
              <a:t>&lt;Xxx/&gt;</a:t>
            </a:r>
            <a:endParaRPr/>
          </a:p>
          <a:p>
            <a:pPr indent="0" lvl="0" marL="0" marR="0" rtl="0" algn="ctr">
              <a:spcBef>
                <a:spcPts val="0"/>
              </a:spcBef>
              <a:spcAft>
                <a:spcPts val="0"/>
              </a:spcAft>
              <a:buNone/>
            </a:pPr>
            <a:r>
              <a:rPr lang="iw-IL" sz="1800">
                <a:solidFill>
                  <a:srgbClr val="FF0000"/>
                </a:solidFill>
                <a:latin typeface="Arial"/>
                <a:ea typeface="Arial"/>
                <a:cs typeface="Arial"/>
                <a:sym typeface="Arial"/>
              </a:rPr>
              <a:t>&lt;Yyy/&gt;</a:t>
            </a:r>
            <a:endParaRPr/>
          </a:p>
          <a:p>
            <a:pPr indent="0" lvl="0" marL="0" marR="0" rtl="0" algn="ctr">
              <a:spcBef>
                <a:spcPts val="0"/>
              </a:spcBef>
              <a:spcAft>
                <a:spcPts val="0"/>
              </a:spcAft>
              <a:buNone/>
            </a:pPr>
            <a:r>
              <a:rPr lang="iw-IL" sz="1800">
                <a:solidFill>
                  <a:srgbClr val="FF0000"/>
                </a:solidFill>
                <a:latin typeface="Arial"/>
                <a:ea typeface="Arial"/>
                <a:cs typeface="Arial"/>
                <a:sym typeface="Arial"/>
              </a:rPr>
              <a:t>&lt;Zzz/&gt;</a:t>
            </a:r>
            <a:endParaRPr/>
          </a:p>
          <a:p>
            <a:pPr indent="0" lvl="0" marL="0" marR="0" rtl="0" algn="ctr">
              <a:spcBef>
                <a:spcPts val="0"/>
              </a:spcBef>
              <a:spcAft>
                <a:spcPts val="0"/>
              </a:spcAft>
              <a:buNone/>
            </a:pPr>
            <a:r>
              <a:rPr lang="iw-IL" sz="1800">
                <a:solidFill>
                  <a:srgbClr val="FF0000"/>
                </a:solidFill>
                <a:latin typeface="Arial"/>
                <a:ea typeface="Arial"/>
                <a:cs typeface="Arial"/>
                <a:sym typeface="Arial"/>
              </a:rPr>
              <a:t>(Components…)</a:t>
            </a:r>
            <a:endParaRPr/>
          </a:p>
          <a:p>
            <a:pPr indent="0" lvl="0" marL="0" marR="0" rtl="0" algn="ctr">
              <a:spcBef>
                <a:spcPts val="0"/>
              </a:spcBef>
              <a:spcAft>
                <a:spcPts val="0"/>
              </a:spcAft>
              <a:buNone/>
            </a:pPr>
            <a:r>
              <a:t/>
            </a:r>
            <a:endParaRPr sz="200">
              <a:solidFill>
                <a:schemeClr val="lt1"/>
              </a:solidFill>
              <a:latin typeface="Arial"/>
              <a:ea typeface="Arial"/>
              <a:cs typeface="Arial"/>
              <a:sym typeface="Arial"/>
            </a:endParaRPr>
          </a:p>
          <a:p>
            <a:pPr indent="0" lvl="0" marL="0" marR="0" rtl="0" algn="ctr">
              <a:spcBef>
                <a:spcPts val="0"/>
              </a:spcBef>
              <a:spcAft>
                <a:spcPts val="0"/>
              </a:spcAft>
              <a:buNone/>
            </a:pPr>
            <a:r>
              <a:rPr lang="iw-IL" sz="1800">
                <a:solidFill>
                  <a:schemeClr val="dk1"/>
                </a:solidFill>
                <a:latin typeface="Arial"/>
                <a:ea typeface="Arial"/>
                <a:cs typeface="Arial"/>
                <a:sym typeface="Arial"/>
              </a:rPr>
              <a:t>&lt;/div&gt;</a:t>
            </a:r>
            <a:endParaRPr sz="1800">
              <a:solidFill>
                <a:schemeClr val="dk1"/>
              </a:solidFill>
              <a:latin typeface="Arial"/>
              <a:ea typeface="Arial"/>
              <a:cs typeface="Arial"/>
              <a:sym typeface="Arial"/>
            </a:endParaRPr>
          </a:p>
        </p:txBody>
      </p:sp>
      <p:sp>
        <p:nvSpPr>
          <p:cNvPr id="198" name="Google Shape;198;p11"/>
          <p:cNvSpPr/>
          <p:nvPr/>
        </p:nvSpPr>
        <p:spPr>
          <a:xfrm>
            <a:off x="1717203" y="5504965"/>
            <a:ext cx="2211573" cy="913435"/>
          </a:xfrm>
          <a:prstGeom prst="roundRect">
            <a:avLst>
              <a:gd fmla="val 16667" name="adj"/>
            </a:avLst>
          </a:prstGeom>
          <a:solidFill>
            <a:schemeClr val="accent1"/>
          </a:solidFill>
          <a:ln cap="flat" cmpd="sng" w="19050">
            <a:solidFill>
              <a:srgbClr val="0F465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9" name="Google Shape;199;p11"/>
          <p:cNvSpPr/>
          <p:nvPr/>
        </p:nvSpPr>
        <p:spPr>
          <a:xfrm>
            <a:off x="4990212" y="5494341"/>
            <a:ext cx="2211573" cy="924059"/>
          </a:xfrm>
          <a:prstGeom prst="roundRect">
            <a:avLst>
              <a:gd fmla="val 16667" name="adj"/>
            </a:avLst>
          </a:prstGeom>
          <a:solidFill>
            <a:schemeClr val="accent1"/>
          </a:solidFill>
          <a:ln cap="flat" cmpd="sng" w="19050">
            <a:solidFill>
              <a:srgbClr val="0F465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0" name="Google Shape;200;p11"/>
          <p:cNvSpPr/>
          <p:nvPr/>
        </p:nvSpPr>
        <p:spPr>
          <a:xfrm>
            <a:off x="8473383" y="5494341"/>
            <a:ext cx="2211573" cy="924059"/>
          </a:xfrm>
          <a:prstGeom prst="roundRect">
            <a:avLst>
              <a:gd fmla="val 16667" name="adj"/>
            </a:avLst>
          </a:prstGeom>
          <a:solidFill>
            <a:schemeClr val="accent1"/>
          </a:solidFill>
          <a:ln cap="flat" cmpd="sng" w="19050">
            <a:solidFill>
              <a:srgbClr val="0F465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1" name="Google Shape;201;p11"/>
          <p:cNvSpPr txBox="1"/>
          <p:nvPr/>
        </p:nvSpPr>
        <p:spPr>
          <a:xfrm>
            <a:off x="5501508" y="1325445"/>
            <a:ext cx="118417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w-IL" sz="1800">
                <a:solidFill>
                  <a:schemeClr val="dk1"/>
                </a:solidFill>
                <a:latin typeface="Arial"/>
                <a:ea typeface="Arial"/>
                <a:cs typeface="Arial"/>
                <a:sym typeface="Arial"/>
              </a:rPr>
              <a:t>index.html</a:t>
            </a:r>
            <a:endParaRPr sz="1800">
              <a:solidFill>
                <a:schemeClr val="dk1"/>
              </a:solidFill>
              <a:latin typeface="Arial"/>
              <a:ea typeface="Arial"/>
              <a:cs typeface="Arial"/>
              <a:sym typeface="Arial"/>
            </a:endParaRPr>
          </a:p>
        </p:txBody>
      </p:sp>
      <p:sp>
        <p:nvSpPr>
          <p:cNvPr id="202" name="Google Shape;202;p11"/>
          <p:cNvSpPr txBox="1"/>
          <p:nvPr/>
        </p:nvSpPr>
        <p:spPr>
          <a:xfrm>
            <a:off x="2423918" y="5201463"/>
            <a:ext cx="80252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w-IL" sz="1800">
                <a:solidFill>
                  <a:srgbClr val="FF0000"/>
                </a:solidFill>
                <a:latin typeface="Arial"/>
                <a:ea typeface="Arial"/>
                <a:cs typeface="Arial"/>
                <a:sym typeface="Arial"/>
              </a:rPr>
              <a:t>Xxx.jsx</a:t>
            </a:r>
            <a:endParaRPr sz="1800">
              <a:solidFill>
                <a:srgbClr val="FF0000"/>
              </a:solidFill>
              <a:latin typeface="Arial"/>
              <a:ea typeface="Arial"/>
              <a:cs typeface="Arial"/>
              <a:sym typeface="Arial"/>
            </a:endParaRPr>
          </a:p>
        </p:txBody>
      </p:sp>
      <p:sp>
        <p:nvSpPr>
          <p:cNvPr id="203" name="Google Shape;203;p11"/>
          <p:cNvSpPr txBox="1"/>
          <p:nvPr/>
        </p:nvSpPr>
        <p:spPr>
          <a:xfrm>
            <a:off x="5666778" y="5188763"/>
            <a:ext cx="78277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w-IL" sz="1800">
                <a:solidFill>
                  <a:srgbClr val="FF0000"/>
                </a:solidFill>
                <a:latin typeface="Arial"/>
                <a:ea typeface="Arial"/>
                <a:cs typeface="Arial"/>
                <a:sym typeface="Arial"/>
              </a:rPr>
              <a:t>Yyy.jsx</a:t>
            </a:r>
            <a:endParaRPr sz="1800">
              <a:solidFill>
                <a:srgbClr val="FF0000"/>
              </a:solidFill>
              <a:latin typeface="Arial"/>
              <a:ea typeface="Arial"/>
              <a:cs typeface="Arial"/>
              <a:sym typeface="Arial"/>
            </a:endParaRPr>
          </a:p>
        </p:txBody>
      </p:sp>
      <p:sp>
        <p:nvSpPr>
          <p:cNvPr id="204" name="Google Shape;204;p11"/>
          <p:cNvSpPr txBox="1"/>
          <p:nvPr/>
        </p:nvSpPr>
        <p:spPr>
          <a:xfrm>
            <a:off x="9197493" y="5180217"/>
            <a:ext cx="7736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w-IL" sz="1800">
                <a:solidFill>
                  <a:srgbClr val="FF0000"/>
                </a:solidFill>
                <a:latin typeface="Arial"/>
                <a:ea typeface="Arial"/>
                <a:cs typeface="Arial"/>
                <a:sym typeface="Arial"/>
              </a:rPr>
              <a:t>Zzz.jsx</a:t>
            </a:r>
            <a:endParaRPr sz="1800">
              <a:solidFill>
                <a:srgbClr val="FF0000"/>
              </a:solidFill>
              <a:latin typeface="Arial"/>
              <a:ea typeface="Arial"/>
              <a:cs typeface="Arial"/>
              <a:sym typeface="Arial"/>
            </a:endParaRPr>
          </a:p>
        </p:txBody>
      </p:sp>
      <p:cxnSp>
        <p:nvCxnSpPr>
          <p:cNvPr id="205" name="Google Shape;205;p11"/>
          <p:cNvCxnSpPr/>
          <p:nvPr/>
        </p:nvCxnSpPr>
        <p:spPr>
          <a:xfrm flipH="1" rot="10800000">
            <a:off x="3223260" y="3694824"/>
            <a:ext cx="2514600" cy="1712863"/>
          </a:xfrm>
          <a:prstGeom prst="straightConnector1">
            <a:avLst/>
          </a:prstGeom>
          <a:noFill/>
          <a:ln cap="flat" cmpd="sng" w="31750">
            <a:solidFill>
              <a:srgbClr val="0A1D30"/>
            </a:solidFill>
            <a:prstDash val="solid"/>
            <a:miter lim="800000"/>
            <a:headEnd len="sm" w="sm" type="none"/>
            <a:tailEnd len="med" w="med" type="triangle"/>
          </a:ln>
        </p:spPr>
      </p:cxnSp>
      <p:cxnSp>
        <p:nvCxnSpPr>
          <p:cNvPr id="206" name="Google Shape;206;p11"/>
          <p:cNvCxnSpPr/>
          <p:nvPr/>
        </p:nvCxnSpPr>
        <p:spPr>
          <a:xfrm flipH="1" rot="10800000">
            <a:off x="5364480" y="4028938"/>
            <a:ext cx="373380" cy="1359387"/>
          </a:xfrm>
          <a:prstGeom prst="straightConnector1">
            <a:avLst/>
          </a:prstGeom>
          <a:noFill/>
          <a:ln cap="flat" cmpd="sng" w="31750">
            <a:solidFill>
              <a:srgbClr val="0A1D30"/>
            </a:solidFill>
            <a:prstDash val="solid"/>
            <a:miter lim="800000"/>
            <a:headEnd len="sm" w="sm" type="none"/>
            <a:tailEnd len="med" w="med" type="triangle"/>
          </a:ln>
        </p:spPr>
      </p:cxnSp>
      <p:cxnSp>
        <p:nvCxnSpPr>
          <p:cNvPr id="207" name="Google Shape;207;p11"/>
          <p:cNvCxnSpPr/>
          <p:nvPr/>
        </p:nvCxnSpPr>
        <p:spPr>
          <a:xfrm rot="10800000">
            <a:off x="6426926" y="4221383"/>
            <a:ext cx="2644413" cy="1152046"/>
          </a:xfrm>
          <a:prstGeom prst="straightConnector1">
            <a:avLst/>
          </a:prstGeom>
          <a:noFill/>
          <a:ln cap="flat" cmpd="sng" w="31750">
            <a:solidFill>
              <a:srgbClr val="0A1D30"/>
            </a:solidFill>
            <a:prstDash val="solid"/>
            <a:miter lim="800000"/>
            <a:headEnd len="sm" w="sm" type="none"/>
            <a:tailEnd len="med" w="med" type="triangle"/>
          </a:ln>
        </p:spPr>
      </p:cxnSp>
      <p:sp>
        <p:nvSpPr>
          <p:cNvPr id="208" name="Google Shape;208;p11"/>
          <p:cNvSpPr/>
          <p:nvPr/>
        </p:nvSpPr>
        <p:spPr>
          <a:xfrm flipH="1" rot="10800000">
            <a:off x="7527860" y="1957441"/>
            <a:ext cx="956285" cy="2255394"/>
          </a:xfrm>
          <a:prstGeom prst="curvedLeftArrow">
            <a:avLst>
              <a:gd fmla="val 13439" name="adj1"/>
              <a:gd fmla="val 56834" name="adj2"/>
              <a:gd fmla="val 27140" name="adj3"/>
            </a:avLst>
          </a:prstGeom>
          <a:solidFill>
            <a:schemeClr val="accent1"/>
          </a:solidFill>
          <a:ln cap="flat" cmpd="sng" w="19050">
            <a:solidFill>
              <a:srgbClr val="0F465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09" name="Google Shape;209;p11"/>
          <p:cNvSpPr txBox="1"/>
          <p:nvPr/>
        </p:nvSpPr>
        <p:spPr>
          <a:xfrm>
            <a:off x="8484145" y="2952237"/>
            <a:ext cx="201279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w-IL" sz="1800">
                <a:solidFill>
                  <a:schemeClr val="dk1"/>
                </a:solidFill>
                <a:latin typeface="Arial"/>
                <a:ea typeface="Arial"/>
                <a:cs typeface="Arial"/>
                <a:sym typeface="Arial"/>
              </a:rPr>
              <a:t>ReactDOM.render</a:t>
            </a:r>
            <a:endParaRPr b="1" sz="1800">
              <a:solidFill>
                <a:schemeClr val="dk1"/>
              </a:solidFill>
              <a:latin typeface="Arial"/>
              <a:ea typeface="Arial"/>
              <a:cs typeface="Arial"/>
              <a:sym typeface="Arial"/>
            </a:endParaRPr>
          </a:p>
          <a:p>
            <a:pPr indent="0" lvl="0" marL="0" marR="0" rtl="1" algn="ctr">
              <a:spcBef>
                <a:spcPts val="0"/>
              </a:spcBef>
              <a:spcAft>
                <a:spcPts val="0"/>
              </a:spcAft>
              <a:buNone/>
            </a:pPr>
            <a:r>
              <a:rPr lang="iw-IL" sz="1800">
                <a:solidFill>
                  <a:schemeClr val="dk1"/>
                </a:solidFill>
                <a:latin typeface="Arial"/>
                <a:ea typeface="Arial"/>
                <a:cs typeface="Arial"/>
                <a:sym typeface="Arial"/>
              </a:rPr>
              <a:t>(רשומה ב main.jsx)</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0" name="Google Shape;210;p11"/>
          <p:cNvSpPr txBox="1"/>
          <p:nvPr/>
        </p:nvSpPr>
        <p:spPr>
          <a:xfrm>
            <a:off x="293912" y="5756240"/>
            <a:ext cx="138159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w-IL" sz="1800">
                <a:solidFill>
                  <a:schemeClr val="dk1"/>
                </a:solidFill>
                <a:latin typeface="Arial"/>
                <a:ea typeface="Arial"/>
                <a:cs typeface="Arial"/>
                <a:sym typeface="Arial"/>
              </a:rPr>
              <a:t>Components</a:t>
            </a:r>
            <a:endParaRPr sz="1800">
              <a:solidFill>
                <a:schemeClr val="dk1"/>
              </a:solidFill>
              <a:latin typeface="Arial"/>
              <a:ea typeface="Arial"/>
              <a:cs typeface="Arial"/>
              <a:sym typeface="Arial"/>
            </a:endParaRPr>
          </a:p>
        </p:txBody>
      </p:sp>
      <p:sp>
        <p:nvSpPr>
          <p:cNvPr id="211" name="Google Shape;211;p11"/>
          <p:cNvSpPr txBox="1"/>
          <p:nvPr/>
        </p:nvSpPr>
        <p:spPr>
          <a:xfrm>
            <a:off x="291544" y="3812608"/>
            <a:ext cx="182723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w-IL" sz="1800">
                <a:solidFill>
                  <a:schemeClr val="dk1"/>
                </a:solidFill>
                <a:latin typeface="Arial"/>
                <a:ea typeface="Arial"/>
                <a:cs typeface="Arial"/>
                <a:sym typeface="Arial"/>
              </a:rPr>
              <a:t>src:</a:t>
            </a:r>
            <a:endParaRPr/>
          </a:p>
          <a:p>
            <a:pPr indent="0" lvl="0" marL="0" marR="0" rtl="0" algn="l">
              <a:spcBef>
                <a:spcPts val="0"/>
              </a:spcBef>
              <a:spcAft>
                <a:spcPts val="0"/>
              </a:spcAft>
              <a:buNone/>
            </a:pPr>
            <a:r>
              <a:rPr lang="iw-IL" sz="1800">
                <a:solidFill>
                  <a:schemeClr val="dk1"/>
                </a:solidFill>
                <a:latin typeface="Arial"/>
                <a:ea typeface="Arial"/>
                <a:cs typeface="Arial"/>
                <a:sym typeface="Arial"/>
              </a:rPr>
              <a:t>Main Component</a:t>
            </a:r>
            <a:endParaRPr sz="1800">
              <a:solidFill>
                <a:schemeClr val="dk1"/>
              </a:solidFill>
              <a:latin typeface="Arial"/>
              <a:ea typeface="Arial"/>
              <a:cs typeface="Arial"/>
              <a:sym typeface="Arial"/>
            </a:endParaRPr>
          </a:p>
        </p:txBody>
      </p:sp>
      <p:sp>
        <p:nvSpPr>
          <p:cNvPr id="212" name="Google Shape;212;p11"/>
          <p:cNvSpPr txBox="1"/>
          <p:nvPr/>
        </p:nvSpPr>
        <p:spPr>
          <a:xfrm>
            <a:off x="291544" y="1882904"/>
            <a:ext cx="116089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w-IL" sz="1800">
                <a:solidFill>
                  <a:schemeClr val="dk1"/>
                </a:solidFill>
                <a:latin typeface="Arial"/>
                <a:ea typeface="Arial"/>
                <a:cs typeface="Arial"/>
                <a:sym typeface="Arial"/>
              </a:rPr>
              <a:t>public:</a:t>
            </a:r>
            <a:endParaRPr/>
          </a:p>
          <a:p>
            <a:pPr indent="0" lvl="0" marL="0" marR="0" rtl="0" algn="l">
              <a:spcBef>
                <a:spcPts val="0"/>
              </a:spcBef>
              <a:spcAft>
                <a:spcPts val="0"/>
              </a:spcAft>
              <a:buNone/>
            </a:pPr>
            <a:r>
              <a:rPr lang="iw-IL" sz="1800">
                <a:solidFill>
                  <a:schemeClr val="dk1"/>
                </a:solidFill>
                <a:latin typeface="Arial"/>
                <a:ea typeface="Arial"/>
                <a:cs typeface="Arial"/>
                <a:sym typeface="Arial"/>
              </a:rPr>
              <a:t>Web view </a:t>
            </a:r>
            <a:endParaRPr sz="1800">
              <a:solidFill>
                <a:schemeClr val="dk1"/>
              </a:solidFill>
              <a:latin typeface="Arial"/>
              <a:ea typeface="Arial"/>
              <a:cs typeface="Arial"/>
              <a:sym typeface="Arial"/>
            </a:endParaRPr>
          </a:p>
        </p:txBody>
      </p:sp>
      <p:sp>
        <p:nvSpPr>
          <p:cNvPr id="213" name="Google Shape;213;p11"/>
          <p:cNvSpPr/>
          <p:nvPr/>
        </p:nvSpPr>
        <p:spPr>
          <a:xfrm>
            <a:off x="0" y="28545"/>
            <a:ext cx="65" cy="400110"/>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800"/>
              <a:buFont typeface="Arial"/>
              <a:buNone/>
            </a:pPr>
            <a:br>
              <a:rPr b="0" i="0" lang="iw-IL" sz="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214" name="Google Shape;214;p11"/>
          <p:cNvSpPr/>
          <p:nvPr/>
        </p:nvSpPr>
        <p:spPr>
          <a:xfrm>
            <a:off x="4302082" y="549560"/>
            <a:ext cx="3587842"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w-IL" sz="4800">
                <a:solidFill>
                  <a:schemeClr val="dk1"/>
                </a:solidFill>
                <a:latin typeface="Arial"/>
                <a:ea typeface="Arial"/>
                <a:cs typeface="Arial"/>
                <a:sym typeface="Arial"/>
              </a:rPr>
              <a:t>תרשים זרימה</a:t>
            </a:r>
            <a:endParaRPr b="1" sz="4800" cap="none">
              <a:solidFill>
                <a:schemeClr val="dk1"/>
              </a:solidFill>
              <a:latin typeface="Arial"/>
              <a:ea typeface="Arial"/>
              <a:cs typeface="Arial"/>
              <a:sym typeface="Arial"/>
            </a:endParaRPr>
          </a:p>
        </p:txBody>
      </p:sp>
      <p:pic>
        <p:nvPicPr>
          <p:cNvPr id="215" name="Google Shape;215;p11"/>
          <p:cNvPicPr preferRelativeResize="0"/>
          <p:nvPr/>
        </p:nvPicPr>
        <p:blipFill rotWithShape="1">
          <a:blip r:embed="rId3">
            <a:alphaModFix/>
          </a:blip>
          <a:srcRect b="0" l="0" r="0" t="0"/>
          <a:stretch/>
        </p:blipFill>
        <p:spPr>
          <a:xfrm>
            <a:off x="10780620" y="0"/>
            <a:ext cx="1411379" cy="141137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2"/>
          <p:cNvSpPr/>
          <p:nvPr/>
        </p:nvSpPr>
        <p:spPr>
          <a:xfrm>
            <a:off x="10871156" y="0"/>
            <a:ext cx="685470" cy="597078"/>
          </a:xfrm>
          <a:prstGeom prst="rect">
            <a:avLst/>
          </a:prstGeom>
          <a:solidFill>
            <a:srgbClr val="EF4136"/>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22" name="Google Shape;222;p12"/>
          <p:cNvSpPr/>
          <p:nvPr/>
        </p:nvSpPr>
        <p:spPr>
          <a:xfrm>
            <a:off x="2376486" y="2628735"/>
            <a:ext cx="7439028" cy="3108543"/>
          </a:xfrm>
          <a:prstGeom prst="rect">
            <a:avLst/>
          </a:prstGeom>
          <a:noFill/>
          <a:ln>
            <a:noFill/>
          </a:ln>
        </p:spPr>
        <p:txBody>
          <a:bodyPr anchorCtr="0" anchor="t" bIns="45700" lIns="91425" spcFirstLastPara="1" rIns="91425" wrap="square" tIns="45700">
            <a:spAutoFit/>
          </a:bodyPr>
          <a:lstStyle/>
          <a:p>
            <a:pPr indent="0" lvl="0" marL="0" marR="0" rtl="1" algn="ctr">
              <a:spcBef>
                <a:spcPts val="0"/>
              </a:spcBef>
              <a:spcAft>
                <a:spcPts val="0"/>
              </a:spcAft>
              <a:buNone/>
            </a:pPr>
            <a:r>
              <a:rPr lang="iw-IL" sz="2800">
                <a:solidFill>
                  <a:schemeClr val="dk1"/>
                </a:solidFill>
                <a:latin typeface="Arial"/>
                <a:ea typeface="Arial"/>
                <a:cs typeface="Arial"/>
                <a:sym typeface="Arial"/>
              </a:rPr>
              <a:t>בריאקט ניתן לשלב בתוך הקוד קטעי HTML.</a:t>
            </a:r>
            <a:endParaRPr sz="2800">
              <a:solidFill>
                <a:schemeClr val="dk1"/>
              </a:solidFill>
              <a:latin typeface="Arial"/>
              <a:ea typeface="Arial"/>
              <a:cs typeface="Arial"/>
              <a:sym typeface="Arial"/>
            </a:endParaRPr>
          </a:p>
          <a:p>
            <a:pPr indent="0" lvl="0" marL="0" marR="0" rtl="1" algn="r">
              <a:spcBef>
                <a:spcPts val="0"/>
              </a:spcBef>
              <a:spcAft>
                <a:spcPts val="0"/>
              </a:spcAft>
              <a:buNone/>
            </a:pPr>
            <a:r>
              <a:t/>
            </a:r>
            <a:endParaRPr b="0" sz="2800" cap="none">
              <a:solidFill>
                <a:schemeClr val="dk1"/>
              </a:solidFill>
              <a:latin typeface="Arial"/>
              <a:ea typeface="Arial"/>
              <a:cs typeface="Arial"/>
              <a:sym typeface="Arial"/>
            </a:endParaRPr>
          </a:p>
          <a:p>
            <a:pPr indent="-742950" lvl="0" marL="742950" marR="0" rtl="1" algn="r">
              <a:spcBef>
                <a:spcPts val="0"/>
              </a:spcBef>
              <a:spcAft>
                <a:spcPts val="0"/>
              </a:spcAft>
              <a:buClr>
                <a:schemeClr val="dk1"/>
              </a:buClr>
              <a:buSzPts val="2800"/>
              <a:buFont typeface="Arial"/>
              <a:buChar char="•"/>
            </a:pPr>
            <a:r>
              <a:rPr lang="iw-IL" sz="2800">
                <a:solidFill>
                  <a:schemeClr val="dk1"/>
                </a:solidFill>
                <a:latin typeface="Arial"/>
                <a:ea typeface="Arial"/>
                <a:cs typeface="Arial"/>
                <a:sym typeface="Arial"/>
              </a:rPr>
              <a:t>כל אלמנט ללא תגית סוגרת ייסגר עם /</a:t>
            </a:r>
            <a:br>
              <a:rPr lang="iw-IL" sz="2800">
                <a:solidFill>
                  <a:schemeClr val="dk1"/>
                </a:solidFill>
                <a:latin typeface="Arial"/>
                <a:ea typeface="Arial"/>
                <a:cs typeface="Arial"/>
                <a:sym typeface="Arial"/>
              </a:rPr>
            </a:br>
            <a:r>
              <a:rPr lang="iw-IL" sz="2800">
                <a:solidFill>
                  <a:schemeClr val="dk1"/>
                </a:solidFill>
                <a:latin typeface="Arial"/>
                <a:ea typeface="Arial"/>
                <a:cs typeface="Arial"/>
                <a:sym typeface="Arial"/>
              </a:rPr>
              <a:t>זה ייראה כך:   &lt;element/&gt; </a:t>
            </a:r>
            <a:endParaRPr/>
          </a:p>
          <a:p>
            <a:pPr indent="-742950" lvl="0" marL="742950" marR="0" rtl="1" algn="r">
              <a:spcBef>
                <a:spcPts val="0"/>
              </a:spcBef>
              <a:spcAft>
                <a:spcPts val="0"/>
              </a:spcAft>
              <a:buClr>
                <a:schemeClr val="dk1"/>
              </a:buClr>
              <a:buSzPts val="2800"/>
              <a:buFont typeface="Arial"/>
              <a:buChar char="•"/>
            </a:pPr>
            <a:r>
              <a:rPr lang="iw-IL" sz="2800">
                <a:solidFill>
                  <a:schemeClr val="dk1"/>
                </a:solidFill>
                <a:latin typeface="Arial"/>
                <a:ea typeface="Arial"/>
                <a:cs typeface="Arial"/>
                <a:sym typeface="Arial"/>
              </a:rPr>
              <a:t>ביטויים ב JS ייכתבו בתוך {  }.</a:t>
            </a:r>
            <a:endParaRPr/>
          </a:p>
          <a:p>
            <a:pPr indent="-742950" lvl="0" marL="742950" marR="0" rtl="1" algn="r">
              <a:spcBef>
                <a:spcPts val="0"/>
              </a:spcBef>
              <a:spcAft>
                <a:spcPts val="0"/>
              </a:spcAft>
              <a:buClr>
                <a:schemeClr val="dk1"/>
              </a:buClr>
              <a:buSzPts val="2800"/>
              <a:buFont typeface="Arial"/>
              <a:buChar char="•"/>
            </a:pPr>
            <a:r>
              <a:rPr lang="iw-IL" sz="2800">
                <a:solidFill>
                  <a:schemeClr val="dk1"/>
                </a:solidFill>
                <a:latin typeface="Arial"/>
                <a:ea typeface="Arial"/>
                <a:cs typeface="Arial"/>
                <a:sym typeface="Arial"/>
              </a:rPr>
              <a:t>כל פונקציה יכולה להחזיר div אחד בלבד.</a:t>
            </a:r>
            <a:endParaRPr/>
          </a:p>
          <a:p>
            <a:pPr indent="-742950" lvl="0" marL="742950" marR="0" rtl="1" algn="r">
              <a:spcBef>
                <a:spcPts val="0"/>
              </a:spcBef>
              <a:spcAft>
                <a:spcPts val="0"/>
              </a:spcAft>
              <a:buClr>
                <a:schemeClr val="dk1"/>
              </a:buClr>
              <a:buSzPts val="2800"/>
              <a:buFont typeface="Arial"/>
              <a:buChar char="•"/>
            </a:pPr>
            <a:r>
              <a:rPr lang="iw-IL" sz="2800">
                <a:solidFill>
                  <a:schemeClr val="dk1"/>
                </a:solidFill>
                <a:latin typeface="Arial"/>
                <a:ea typeface="Arial"/>
                <a:cs typeface="Arial"/>
                <a:sym typeface="Arial"/>
              </a:rPr>
              <a:t>המילה Class נקראת כאן ClassName.</a:t>
            </a:r>
            <a:endParaRPr sz="2800">
              <a:solidFill>
                <a:schemeClr val="dk1"/>
              </a:solidFill>
              <a:latin typeface="Arial"/>
              <a:ea typeface="Arial"/>
              <a:cs typeface="Arial"/>
              <a:sym typeface="Arial"/>
            </a:endParaRPr>
          </a:p>
        </p:txBody>
      </p:sp>
      <p:sp>
        <p:nvSpPr>
          <p:cNvPr id="223" name="Google Shape;223;p12"/>
          <p:cNvSpPr/>
          <p:nvPr/>
        </p:nvSpPr>
        <p:spPr>
          <a:xfrm>
            <a:off x="4021237" y="564074"/>
            <a:ext cx="4149534" cy="15696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w-IL" sz="4800">
                <a:solidFill>
                  <a:schemeClr val="dk1"/>
                </a:solidFill>
                <a:latin typeface="Arial"/>
                <a:ea typeface="Arial"/>
                <a:cs typeface="Arial"/>
                <a:sym typeface="Arial"/>
              </a:rPr>
              <a:t>JSX</a:t>
            </a:r>
            <a:endParaRPr/>
          </a:p>
          <a:p>
            <a:pPr indent="0" lvl="0" marL="0" marR="0" rtl="0" algn="ctr">
              <a:spcBef>
                <a:spcPts val="0"/>
              </a:spcBef>
              <a:spcAft>
                <a:spcPts val="0"/>
              </a:spcAft>
              <a:buNone/>
            </a:pPr>
            <a:r>
              <a:rPr b="1" lang="iw-IL" sz="4800" cap="none">
                <a:solidFill>
                  <a:schemeClr val="dk1"/>
                </a:solidFill>
                <a:latin typeface="Arial"/>
                <a:ea typeface="Arial"/>
                <a:cs typeface="Arial"/>
                <a:sym typeface="Arial"/>
              </a:rPr>
              <a:t>Java Script XML</a:t>
            </a:r>
            <a:endParaRPr/>
          </a:p>
        </p:txBody>
      </p:sp>
      <p:pic>
        <p:nvPicPr>
          <p:cNvPr id="224" name="Google Shape;224;p12"/>
          <p:cNvPicPr preferRelativeResize="0"/>
          <p:nvPr/>
        </p:nvPicPr>
        <p:blipFill rotWithShape="1">
          <a:blip r:embed="rId3">
            <a:alphaModFix/>
          </a:blip>
          <a:srcRect b="0" l="0" r="0" t="0"/>
          <a:stretch/>
        </p:blipFill>
        <p:spPr>
          <a:xfrm>
            <a:off x="10780620" y="0"/>
            <a:ext cx="1411379" cy="141137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3"/>
          <p:cNvSpPr/>
          <p:nvPr/>
        </p:nvSpPr>
        <p:spPr>
          <a:xfrm>
            <a:off x="10871156" y="0"/>
            <a:ext cx="685470" cy="597078"/>
          </a:xfrm>
          <a:prstGeom prst="rect">
            <a:avLst/>
          </a:prstGeom>
          <a:solidFill>
            <a:srgbClr val="EF4136"/>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31" name="Google Shape;231;p13"/>
          <p:cNvSpPr/>
          <p:nvPr/>
        </p:nvSpPr>
        <p:spPr>
          <a:xfrm>
            <a:off x="1649875" y="1836429"/>
            <a:ext cx="9906751" cy="4431983"/>
          </a:xfrm>
          <a:prstGeom prst="rect">
            <a:avLst/>
          </a:prstGeom>
          <a:noFill/>
          <a:ln>
            <a:noFill/>
          </a:ln>
        </p:spPr>
        <p:txBody>
          <a:bodyPr anchorCtr="0" anchor="t" bIns="45700" lIns="91425" spcFirstLastPara="1" rIns="91425" wrap="square" tIns="45700">
            <a:spAutoFit/>
          </a:bodyPr>
          <a:lstStyle/>
          <a:p>
            <a:pPr indent="-742950" lvl="0" marL="742950" marR="0" rtl="1" algn="r">
              <a:spcBef>
                <a:spcPts val="0"/>
              </a:spcBef>
              <a:spcAft>
                <a:spcPts val="0"/>
              </a:spcAft>
              <a:buClr>
                <a:schemeClr val="dk1"/>
              </a:buClr>
              <a:buSzPts val="2400"/>
              <a:buFont typeface="Arial"/>
              <a:buAutoNum type="arabicPeriod"/>
            </a:pPr>
            <a:r>
              <a:rPr b="0" lang="iw-IL" sz="2400" cap="none">
                <a:solidFill>
                  <a:schemeClr val="dk1"/>
                </a:solidFill>
                <a:latin typeface="Arial"/>
                <a:ea typeface="Arial"/>
                <a:cs typeface="Arial"/>
                <a:sym typeface="Arial"/>
              </a:rPr>
              <a:t>יצירת תיקייה לקומפוננטות (לא חובה אך מומלץ).</a:t>
            </a:r>
            <a:endParaRPr/>
          </a:p>
          <a:p>
            <a:pPr indent="-742950" lvl="0" marL="742950" marR="0" rtl="1" algn="r">
              <a:spcBef>
                <a:spcPts val="0"/>
              </a:spcBef>
              <a:spcAft>
                <a:spcPts val="0"/>
              </a:spcAft>
              <a:buClr>
                <a:schemeClr val="dk1"/>
              </a:buClr>
              <a:buSzPts val="2400"/>
              <a:buFont typeface="Arial"/>
              <a:buAutoNum type="arabicPeriod"/>
            </a:pPr>
            <a:r>
              <a:rPr lang="iw-IL" sz="2400">
                <a:solidFill>
                  <a:schemeClr val="dk1"/>
                </a:solidFill>
                <a:latin typeface="Arial"/>
                <a:ea typeface="Arial"/>
                <a:cs typeface="Arial"/>
                <a:sym typeface="Arial"/>
              </a:rPr>
              <a:t>יצירת קומפוננטה (רכיב) עם סיומת jsx בתוך התיקייה.</a:t>
            </a:r>
            <a:endParaRPr/>
          </a:p>
          <a:p>
            <a:pPr indent="-742950" lvl="0" marL="742950" marR="0" rtl="1" algn="r">
              <a:spcBef>
                <a:spcPts val="0"/>
              </a:spcBef>
              <a:spcAft>
                <a:spcPts val="0"/>
              </a:spcAft>
              <a:buClr>
                <a:schemeClr val="dk1"/>
              </a:buClr>
              <a:buSzPts val="2400"/>
              <a:buFont typeface="Arial"/>
              <a:buAutoNum type="arabicPeriod"/>
            </a:pPr>
            <a:r>
              <a:rPr lang="iw-IL" sz="2400">
                <a:solidFill>
                  <a:schemeClr val="dk1"/>
                </a:solidFill>
                <a:latin typeface="Arial"/>
                <a:ea typeface="Arial"/>
                <a:cs typeface="Arial"/>
                <a:sym typeface="Arial"/>
              </a:rPr>
              <a:t>יש לכתוב את הקוד הבא בקובץ הקומפוננטה:</a:t>
            </a:r>
            <a:endParaRPr/>
          </a:p>
          <a:p>
            <a:pPr indent="-590550" lvl="0" marL="742950" marR="0" rtl="1" algn="r">
              <a:spcBef>
                <a:spcPts val="0"/>
              </a:spcBef>
              <a:spcAft>
                <a:spcPts val="0"/>
              </a:spcAft>
              <a:buClr>
                <a:schemeClr val="dk1"/>
              </a:buClr>
              <a:buSzPts val="2400"/>
              <a:buFont typeface="Arial"/>
              <a:buNone/>
            </a:pPr>
            <a:r>
              <a:t/>
            </a:r>
            <a:endParaRPr b="0" sz="2400" cap="none">
              <a:solidFill>
                <a:schemeClr val="dk1"/>
              </a:solidFill>
              <a:latin typeface="Arial"/>
              <a:ea typeface="Arial"/>
              <a:cs typeface="Arial"/>
              <a:sym typeface="Arial"/>
            </a:endParaRPr>
          </a:p>
          <a:p>
            <a:pPr indent="-590550" lvl="0" marL="742950" marR="0" rtl="1" algn="r">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590550" lvl="0" marL="742950" marR="0" rtl="1" algn="r">
              <a:spcBef>
                <a:spcPts val="0"/>
              </a:spcBef>
              <a:spcAft>
                <a:spcPts val="0"/>
              </a:spcAft>
              <a:buClr>
                <a:schemeClr val="dk1"/>
              </a:buClr>
              <a:buSzPts val="2400"/>
              <a:buFont typeface="Arial"/>
              <a:buNone/>
            </a:pPr>
            <a:r>
              <a:t/>
            </a:r>
            <a:endParaRPr b="0" sz="2400" cap="none">
              <a:solidFill>
                <a:schemeClr val="dk1"/>
              </a:solidFill>
              <a:latin typeface="Arial"/>
              <a:ea typeface="Arial"/>
              <a:cs typeface="Arial"/>
              <a:sym typeface="Arial"/>
            </a:endParaRPr>
          </a:p>
          <a:p>
            <a:pPr indent="-590550" lvl="0" marL="742950" marR="0" rtl="1" algn="r">
              <a:spcBef>
                <a:spcPts val="0"/>
              </a:spcBef>
              <a:spcAft>
                <a:spcPts val="0"/>
              </a:spcAft>
              <a:buClr>
                <a:schemeClr val="dk1"/>
              </a:buClr>
              <a:buSzPts val="2400"/>
              <a:buFont typeface="Arial"/>
              <a:buNone/>
            </a:pPr>
            <a:r>
              <a:t/>
            </a:r>
            <a:endParaRPr b="0" sz="2400" cap="none">
              <a:solidFill>
                <a:schemeClr val="dk1"/>
              </a:solidFill>
              <a:latin typeface="Arial"/>
              <a:ea typeface="Arial"/>
              <a:cs typeface="Arial"/>
              <a:sym typeface="Arial"/>
            </a:endParaRPr>
          </a:p>
          <a:p>
            <a:pPr indent="-590550" lvl="0" marL="742950" marR="0" rtl="1" algn="r">
              <a:spcBef>
                <a:spcPts val="0"/>
              </a:spcBef>
              <a:spcAft>
                <a:spcPts val="0"/>
              </a:spcAft>
              <a:buClr>
                <a:schemeClr val="dk1"/>
              </a:buClr>
              <a:buSzPts val="2400"/>
              <a:buFont typeface="Arial"/>
              <a:buNone/>
            </a:pPr>
            <a:r>
              <a:t/>
            </a:r>
            <a:endParaRPr b="0" sz="2400" cap="none">
              <a:solidFill>
                <a:schemeClr val="dk1"/>
              </a:solidFill>
              <a:latin typeface="Arial"/>
              <a:ea typeface="Arial"/>
              <a:cs typeface="Arial"/>
              <a:sym typeface="Arial"/>
            </a:endParaRPr>
          </a:p>
          <a:p>
            <a:pPr indent="-742950" lvl="0" marL="742950" marR="0" rtl="1" algn="r">
              <a:spcBef>
                <a:spcPts val="0"/>
              </a:spcBef>
              <a:spcAft>
                <a:spcPts val="0"/>
              </a:spcAft>
              <a:buClr>
                <a:schemeClr val="dk1"/>
              </a:buClr>
              <a:buSzPts val="2400"/>
              <a:buFont typeface="Arial"/>
              <a:buAutoNum type="arabicPeriod"/>
            </a:pPr>
            <a:r>
              <a:rPr lang="iw-IL" sz="2400">
                <a:solidFill>
                  <a:schemeClr val="dk1"/>
                </a:solidFill>
                <a:latin typeface="Arial"/>
                <a:ea typeface="Arial"/>
                <a:cs typeface="Arial"/>
                <a:sym typeface="Arial"/>
              </a:rPr>
              <a:t>יש לייבא את הקומפוננטה הרצויה מ App:</a:t>
            </a:r>
            <a:endParaRPr/>
          </a:p>
          <a:p>
            <a:pPr indent="0" lvl="0" marL="0" marR="0" rtl="1" algn="r">
              <a:spcBef>
                <a:spcPts val="0"/>
              </a:spcBef>
              <a:spcAft>
                <a:spcPts val="0"/>
              </a:spcAft>
              <a:buNone/>
            </a:pPr>
            <a:r>
              <a:rPr lang="iw-IL" sz="1800">
                <a:solidFill>
                  <a:schemeClr val="dk1"/>
                </a:solidFill>
                <a:latin typeface="Consolas"/>
                <a:ea typeface="Consolas"/>
                <a:cs typeface="Consolas"/>
                <a:sym typeface="Consolas"/>
              </a:rPr>
              <a:t>import </a:t>
            </a:r>
            <a:r>
              <a:rPr lang="iw-IL" sz="1800">
                <a:solidFill>
                  <a:srgbClr val="00B0F0"/>
                </a:solidFill>
                <a:latin typeface="Consolas"/>
                <a:ea typeface="Consolas"/>
                <a:cs typeface="Consolas"/>
                <a:sym typeface="Consolas"/>
              </a:rPr>
              <a:t>ComponentName</a:t>
            </a:r>
            <a:r>
              <a:rPr lang="iw-IL" sz="1800">
                <a:solidFill>
                  <a:schemeClr val="dk1"/>
                </a:solidFill>
                <a:latin typeface="Consolas"/>
                <a:ea typeface="Consolas"/>
                <a:cs typeface="Consolas"/>
                <a:sym typeface="Consolas"/>
              </a:rPr>
              <a:t> from './Components/Person.jsx’;</a:t>
            </a:r>
            <a:endParaRPr/>
          </a:p>
          <a:p>
            <a:pPr indent="0" lvl="0" marL="0" marR="0" rtl="1" algn="r">
              <a:spcBef>
                <a:spcPts val="0"/>
              </a:spcBef>
              <a:spcAft>
                <a:spcPts val="0"/>
              </a:spcAft>
              <a:buNone/>
            </a:pPr>
            <a:r>
              <a:t/>
            </a:r>
            <a:endParaRPr sz="2400">
              <a:solidFill>
                <a:schemeClr val="dk1"/>
              </a:solidFill>
              <a:latin typeface="Arial"/>
              <a:ea typeface="Arial"/>
              <a:cs typeface="Arial"/>
              <a:sym typeface="Arial"/>
            </a:endParaRPr>
          </a:p>
          <a:p>
            <a:pPr indent="0" lvl="0" marL="0" marR="0" rtl="1" algn="r">
              <a:spcBef>
                <a:spcPts val="0"/>
              </a:spcBef>
              <a:spcAft>
                <a:spcPts val="0"/>
              </a:spcAft>
              <a:buNone/>
            </a:pPr>
            <a:r>
              <a:rPr lang="iw-IL" sz="2400">
                <a:solidFill>
                  <a:schemeClr val="dk1"/>
                </a:solidFill>
                <a:latin typeface="Arial"/>
                <a:ea typeface="Arial"/>
                <a:cs typeface="Arial"/>
                <a:sym typeface="Arial"/>
              </a:rPr>
              <a:t>5.      יש להציג את הקומפוננטה ב App (נרשום בתוך ה div של App  &lt;Person/&gt; ) </a:t>
            </a:r>
            <a:endParaRPr sz="2400">
              <a:solidFill>
                <a:schemeClr val="dk1"/>
              </a:solidFill>
              <a:latin typeface="Arial"/>
              <a:ea typeface="Arial"/>
              <a:cs typeface="Arial"/>
              <a:sym typeface="Arial"/>
            </a:endParaRPr>
          </a:p>
        </p:txBody>
      </p:sp>
      <p:sp>
        <p:nvSpPr>
          <p:cNvPr id="232" name="Google Shape;232;p13"/>
          <p:cNvSpPr/>
          <p:nvPr/>
        </p:nvSpPr>
        <p:spPr>
          <a:xfrm>
            <a:off x="414112" y="2690157"/>
            <a:ext cx="6096000"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w-IL" sz="2000">
                <a:solidFill>
                  <a:schemeClr val="dk1"/>
                </a:solidFill>
                <a:latin typeface="Consolas"/>
                <a:ea typeface="Consolas"/>
                <a:cs typeface="Consolas"/>
                <a:sym typeface="Consolas"/>
              </a:rPr>
              <a:t>import React from 'react'</a:t>
            </a:r>
            <a:endParaRPr/>
          </a:p>
          <a:p>
            <a:pPr indent="0" lvl="0" marL="0" marR="0" rtl="0" algn="l">
              <a:spcBef>
                <a:spcPts val="0"/>
              </a:spcBef>
              <a:spcAft>
                <a:spcPts val="0"/>
              </a:spcAft>
              <a:buNone/>
            </a:pPr>
            <a:br>
              <a:rPr b="1" lang="iw-IL" sz="2000">
                <a:solidFill>
                  <a:schemeClr val="dk1"/>
                </a:solidFill>
                <a:latin typeface="Consolas"/>
                <a:ea typeface="Consolas"/>
                <a:cs typeface="Consolas"/>
                <a:sym typeface="Consolas"/>
              </a:rPr>
            </a:br>
            <a:r>
              <a:rPr b="1" lang="iw-IL" sz="2000">
                <a:solidFill>
                  <a:schemeClr val="dk1"/>
                </a:solidFill>
                <a:latin typeface="Consolas"/>
                <a:ea typeface="Consolas"/>
                <a:cs typeface="Consolas"/>
                <a:sym typeface="Consolas"/>
              </a:rPr>
              <a:t>export default function Person() {</a:t>
            </a:r>
            <a:endParaRPr/>
          </a:p>
          <a:p>
            <a:pPr indent="0" lvl="0" marL="0" marR="0" rtl="0" algn="l">
              <a:spcBef>
                <a:spcPts val="0"/>
              </a:spcBef>
              <a:spcAft>
                <a:spcPts val="0"/>
              </a:spcAft>
              <a:buNone/>
            </a:pPr>
            <a:r>
              <a:rPr b="1" lang="iw-IL" sz="2000">
                <a:solidFill>
                  <a:schemeClr val="dk1"/>
                </a:solidFill>
                <a:latin typeface="Consolas"/>
                <a:ea typeface="Consolas"/>
                <a:cs typeface="Consolas"/>
                <a:sym typeface="Consolas"/>
              </a:rPr>
              <a:t>     return (</a:t>
            </a:r>
            <a:endParaRPr/>
          </a:p>
          <a:p>
            <a:pPr indent="0" lvl="0" marL="0" marR="0" rtl="0" algn="l">
              <a:spcBef>
                <a:spcPts val="0"/>
              </a:spcBef>
              <a:spcAft>
                <a:spcPts val="0"/>
              </a:spcAft>
              <a:buNone/>
            </a:pPr>
            <a:r>
              <a:rPr b="1" lang="iw-IL" sz="2000">
                <a:solidFill>
                  <a:schemeClr val="dk1"/>
                </a:solidFill>
                <a:latin typeface="Consolas"/>
                <a:ea typeface="Consolas"/>
                <a:cs typeface="Consolas"/>
                <a:sym typeface="Consolas"/>
              </a:rPr>
              <a:t>             &lt;div&gt;</a:t>
            </a:r>
            <a:endParaRPr/>
          </a:p>
          <a:p>
            <a:pPr indent="0" lvl="0" marL="0" marR="0" rtl="0" algn="l">
              <a:spcBef>
                <a:spcPts val="0"/>
              </a:spcBef>
              <a:spcAft>
                <a:spcPts val="0"/>
              </a:spcAft>
              <a:buNone/>
            </a:pPr>
            <a:br>
              <a:rPr b="1" lang="iw-IL" sz="2000">
                <a:solidFill>
                  <a:schemeClr val="dk1"/>
                </a:solidFill>
                <a:latin typeface="Consolas"/>
                <a:ea typeface="Consolas"/>
                <a:cs typeface="Consolas"/>
                <a:sym typeface="Consolas"/>
              </a:rPr>
            </a:br>
            <a:r>
              <a:rPr b="1" lang="iw-IL" sz="2000">
                <a:solidFill>
                  <a:schemeClr val="dk1"/>
                </a:solidFill>
                <a:latin typeface="Consolas"/>
                <a:ea typeface="Consolas"/>
                <a:cs typeface="Consolas"/>
                <a:sym typeface="Consolas"/>
              </a:rPr>
              <a:t>             &lt;/div&gt;</a:t>
            </a:r>
            <a:endParaRPr/>
          </a:p>
          <a:p>
            <a:pPr indent="0" lvl="0" marL="0" marR="0" rtl="0" algn="l">
              <a:spcBef>
                <a:spcPts val="0"/>
              </a:spcBef>
              <a:spcAft>
                <a:spcPts val="0"/>
              </a:spcAft>
              <a:buNone/>
            </a:pPr>
            <a:r>
              <a:rPr b="1" lang="iw-IL" sz="20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b="1" lang="iw-IL" sz="2000">
                <a:solidFill>
                  <a:schemeClr val="dk1"/>
                </a:solidFill>
                <a:latin typeface="Consolas"/>
                <a:ea typeface="Consolas"/>
                <a:cs typeface="Consolas"/>
                <a:sym typeface="Consolas"/>
              </a:rPr>
              <a:t>}</a:t>
            </a:r>
            <a:endParaRPr/>
          </a:p>
        </p:txBody>
      </p:sp>
      <p:sp>
        <p:nvSpPr>
          <p:cNvPr id="233" name="Google Shape;233;p13"/>
          <p:cNvSpPr/>
          <p:nvPr/>
        </p:nvSpPr>
        <p:spPr>
          <a:xfrm>
            <a:off x="2148435" y="4144021"/>
            <a:ext cx="354295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w-IL" sz="2400">
                <a:solidFill>
                  <a:schemeClr val="accent1"/>
                </a:solidFill>
                <a:latin typeface="Arial"/>
                <a:ea typeface="Arial"/>
                <a:cs typeface="Arial"/>
                <a:sym typeface="Arial"/>
              </a:rPr>
              <a:t>קוד הקומפוננטה יירשם כאן</a:t>
            </a:r>
            <a:endParaRPr b="1" sz="2400" cap="none">
              <a:solidFill>
                <a:schemeClr val="accent1"/>
              </a:solidFill>
              <a:latin typeface="Arial"/>
              <a:ea typeface="Arial"/>
              <a:cs typeface="Arial"/>
              <a:sym typeface="Arial"/>
            </a:endParaRPr>
          </a:p>
        </p:txBody>
      </p:sp>
      <p:sp>
        <p:nvSpPr>
          <p:cNvPr id="234" name="Google Shape;234;p13"/>
          <p:cNvSpPr/>
          <p:nvPr/>
        </p:nvSpPr>
        <p:spPr>
          <a:xfrm>
            <a:off x="3024393" y="564074"/>
            <a:ext cx="614322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w-IL" sz="4800">
                <a:solidFill>
                  <a:schemeClr val="dk1"/>
                </a:solidFill>
                <a:latin typeface="Arial"/>
                <a:ea typeface="Arial"/>
                <a:cs typeface="Arial"/>
                <a:sym typeface="Arial"/>
              </a:rPr>
              <a:t>Create new component</a:t>
            </a:r>
            <a:endParaRPr b="1" sz="4800" cap="none">
              <a:solidFill>
                <a:schemeClr val="dk1"/>
              </a:solidFill>
              <a:latin typeface="Arial"/>
              <a:ea typeface="Arial"/>
              <a:cs typeface="Arial"/>
              <a:sym typeface="Arial"/>
            </a:endParaRPr>
          </a:p>
        </p:txBody>
      </p:sp>
      <p:sp>
        <p:nvSpPr>
          <p:cNvPr id="235" name="Google Shape;235;p13"/>
          <p:cNvSpPr/>
          <p:nvPr/>
        </p:nvSpPr>
        <p:spPr>
          <a:xfrm>
            <a:off x="3572995" y="6229002"/>
            <a:ext cx="5418150" cy="461665"/>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2400">
                <a:solidFill>
                  <a:srgbClr val="FF0000"/>
                </a:solidFill>
                <a:latin typeface="Arial"/>
                <a:ea typeface="Arial"/>
                <a:cs typeface="Arial"/>
                <a:sym typeface="Arial"/>
              </a:rPr>
              <a:t>**ניתן להשתמש בפקודה rfc ליצירת התבנית</a:t>
            </a:r>
            <a:endParaRPr b="0" sz="2400" cap="none">
              <a:solidFill>
                <a:srgbClr val="FF0000"/>
              </a:solidFill>
              <a:latin typeface="Arial"/>
              <a:ea typeface="Arial"/>
              <a:cs typeface="Arial"/>
              <a:sym typeface="Arial"/>
            </a:endParaRPr>
          </a:p>
        </p:txBody>
      </p:sp>
      <p:pic>
        <p:nvPicPr>
          <p:cNvPr id="236" name="Google Shape;236;p13"/>
          <p:cNvPicPr preferRelativeResize="0"/>
          <p:nvPr/>
        </p:nvPicPr>
        <p:blipFill rotWithShape="1">
          <a:blip r:embed="rId3">
            <a:alphaModFix/>
          </a:blip>
          <a:srcRect b="0" l="0" r="0" t="0"/>
          <a:stretch/>
        </p:blipFill>
        <p:spPr>
          <a:xfrm>
            <a:off x="10780620" y="0"/>
            <a:ext cx="1411379" cy="141137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4"/>
          <p:cNvSpPr/>
          <p:nvPr/>
        </p:nvSpPr>
        <p:spPr>
          <a:xfrm>
            <a:off x="10871156" y="0"/>
            <a:ext cx="685470" cy="597078"/>
          </a:xfrm>
          <a:prstGeom prst="rect">
            <a:avLst/>
          </a:prstGeom>
          <a:solidFill>
            <a:srgbClr val="EF4136"/>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43" name="Google Shape;243;p14"/>
          <p:cNvSpPr/>
          <p:nvPr/>
        </p:nvSpPr>
        <p:spPr>
          <a:xfrm>
            <a:off x="863765" y="1368443"/>
            <a:ext cx="10464470" cy="1754326"/>
          </a:xfrm>
          <a:prstGeom prst="rect">
            <a:avLst/>
          </a:prstGeom>
          <a:noFill/>
          <a:ln>
            <a:noFill/>
          </a:ln>
        </p:spPr>
        <p:txBody>
          <a:bodyPr anchorCtr="0" anchor="t" bIns="45700" lIns="91425" spcFirstLastPara="1" rIns="91425" wrap="square" tIns="45700">
            <a:spAutoFit/>
          </a:bodyPr>
          <a:lstStyle/>
          <a:p>
            <a:pPr indent="0" lvl="0" marL="0" marR="0" rtl="1" algn="ctr">
              <a:spcBef>
                <a:spcPts val="0"/>
              </a:spcBef>
              <a:spcAft>
                <a:spcPts val="0"/>
              </a:spcAft>
              <a:buNone/>
            </a:pPr>
            <a:r>
              <a:rPr b="1" lang="iw-IL" sz="2400">
                <a:solidFill>
                  <a:schemeClr val="dk1"/>
                </a:solidFill>
                <a:latin typeface="Arial"/>
                <a:ea typeface="Arial"/>
                <a:cs typeface="Arial"/>
                <a:sym typeface="Arial"/>
              </a:rPr>
              <a:t>שליחת ערכים לקומפוננטה</a:t>
            </a:r>
            <a:endParaRPr b="1" sz="2400">
              <a:solidFill>
                <a:schemeClr val="dk1"/>
              </a:solidFill>
              <a:latin typeface="Arial"/>
              <a:ea typeface="Arial"/>
              <a:cs typeface="Arial"/>
              <a:sym typeface="Arial"/>
            </a:endParaRPr>
          </a:p>
          <a:p>
            <a:pPr indent="0" lvl="0" marL="0" marR="0" rtl="1" algn="r">
              <a:spcBef>
                <a:spcPts val="0"/>
              </a:spcBef>
              <a:spcAft>
                <a:spcPts val="0"/>
              </a:spcAft>
              <a:buNone/>
            </a:pPr>
            <a:r>
              <a:t/>
            </a:r>
            <a:endParaRPr b="0" sz="1600" cap="none">
              <a:solidFill>
                <a:schemeClr val="dk1"/>
              </a:solidFill>
              <a:latin typeface="Arial"/>
              <a:ea typeface="Arial"/>
              <a:cs typeface="Arial"/>
              <a:sym typeface="Arial"/>
            </a:endParaRPr>
          </a:p>
          <a:p>
            <a:pPr indent="0" lvl="0" marL="0" marR="0" rtl="1" algn="ctr">
              <a:spcBef>
                <a:spcPts val="0"/>
              </a:spcBef>
              <a:spcAft>
                <a:spcPts val="0"/>
              </a:spcAft>
              <a:buNone/>
            </a:pPr>
            <a:r>
              <a:rPr lang="iw-IL" sz="2200">
                <a:solidFill>
                  <a:schemeClr val="dk1"/>
                </a:solidFill>
                <a:latin typeface="Arial"/>
                <a:ea typeface="Arial"/>
                <a:cs typeface="Arial"/>
                <a:sym typeface="Arial"/>
              </a:rPr>
              <a:t>Props יודע לקבל ערכים (בהתאם למאפיינים) ולהחזיר אותם ל App.</a:t>
            </a:r>
            <a:endParaRPr/>
          </a:p>
          <a:p>
            <a:pPr indent="0" lvl="0" marL="0" marR="0" rtl="1" algn="ctr">
              <a:spcBef>
                <a:spcPts val="0"/>
              </a:spcBef>
              <a:spcAft>
                <a:spcPts val="0"/>
              </a:spcAft>
              <a:buNone/>
            </a:pPr>
            <a:r>
              <a:rPr lang="iw-IL" sz="2200">
                <a:solidFill>
                  <a:schemeClr val="dk1"/>
                </a:solidFill>
                <a:latin typeface="Arial"/>
                <a:ea typeface="Arial"/>
                <a:cs typeface="Arial"/>
                <a:sym typeface="Arial"/>
              </a:rPr>
              <a:t>בדוגמא זו הקומפוננטה Person יודעת לקבל שם וגיל ולהציג אותם דרך ה App.</a:t>
            </a:r>
            <a:endParaRPr/>
          </a:p>
          <a:p>
            <a:pPr indent="0" lvl="0" marL="0" marR="0" rtl="1" algn="ctr">
              <a:spcBef>
                <a:spcPts val="0"/>
              </a:spcBef>
              <a:spcAft>
                <a:spcPts val="0"/>
              </a:spcAft>
              <a:buNone/>
            </a:pPr>
            <a:r>
              <a:rPr lang="iw-IL" sz="2200">
                <a:solidFill>
                  <a:schemeClr val="dk1"/>
                </a:solidFill>
                <a:latin typeface="Arial"/>
                <a:ea typeface="Arial"/>
                <a:cs typeface="Arial"/>
                <a:sym typeface="Arial"/>
              </a:rPr>
              <a:t>**ניתן להציג קומפוננטה כמה פעמים שנרצה.</a:t>
            </a:r>
            <a:endParaRPr b="0" sz="2200" cap="none">
              <a:solidFill>
                <a:schemeClr val="dk1"/>
              </a:solidFill>
              <a:latin typeface="Arial"/>
              <a:ea typeface="Arial"/>
              <a:cs typeface="Arial"/>
              <a:sym typeface="Arial"/>
            </a:endParaRPr>
          </a:p>
        </p:txBody>
      </p:sp>
      <p:sp>
        <p:nvSpPr>
          <p:cNvPr id="244" name="Google Shape;244;p14"/>
          <p:cNvSpPr/>
          <p:nvPr/>
        </p:nvSpPr>
        <p:spPr>
          <a:xfrm>
            <a:off x="382049" y="3654183"/>
            <a:ext cx="5345651" cy="2862322"/>
          </a:xfrm>
          <a:prstGeom prst="rect">
            <a:avLst/>
          </a:prstGeom>
          <a:noFill/>
          <a:ln cap="flat" cmpd="sng" w="28575">
            <a:solidFill>
              <a:srgbClr val="BFBFB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iw-IL" sz="1800">
                <a:solidFill>
                  <a:schemeClr val="dk1"/>
                </a:solidFill>
                <a:latin typeface="Consolas"/>
                <a:ea typeface="Consolas"/>
                <a:cs typeface="Consolas"/>
                <a:sym typeface="Consolas"/>
              </a:rPr>
              <a:t>import React from 'react'</a:t>
            </a:r>
            <a:endParaRPr/>
          </a:p>
          <a:p>
            <a:pPr indent="0" lvl="0" marL="0" marR="0" rtl="0" algn="l">
              <a:spcBef>
                <a:spcPts val="0"/>
              </a:spcBef>
              <a:spcAft>
                <a:spcPts val="0"/>
              </a:spcAft>
              <a:buNone/>
            </a:pPr>
            <a:br>
              <a:rPr b="1" lang="iw-IL" sz="1800">
                <a:solidFill>
                  <a:schemeClr val="dk1"/>
                </a:solidFill>
                <a:latin typeface="Consolas"/>
                <a:ea typeface="Consolas"/>
                <a:cs typeface="Consolas"/>
                <a:sym typeface="Consolas"/>
              </a:rPr>
            </a:br>
            <a:r>
              <a:rPr b="1" lang="iw-IL" sz="1800">
                <a:solidFill>
                  <a:schemeClr val="dk1"/>
                </a:solidFill>
                <a:latin typeface="Consolas"/>
                <a:ea typeface="Consolas"/>
                <a:cs typeface="Consolas"/>
                <a:sym typeface="Consolas"/>
              </a:rPr>
              <a:t>export default function Person(</a:t>
            </a:r>
            <a:r>
              <a:rPr b="1" lang="iw-IL" sz="1800">
                <a:solidFill>
                  <a:srgbClr val="00B0F0"/>
                </a:solidFill>
                <a:latin typeface="Consolas"/>
                <a:ea typeface="Consolas"/>
                <a:cs typeface="Consolas"/>
                <a:sym typeface="Consolas"/>
              </a:rPr>
              <a:t>props</a:t>
            </a:r>
            <a:r>
              <a:rPr b="1" lang="iw-IL" sz="18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b="1" lang="iw-IL" sz="1800">
                <a:solidFill>
                  <a:schemeClr val="dk1"/>
                </a:solidFill>
                <a:latin typeface="Consolas"/>
                <a:ea typeface="Consolas"/>
                <a:cs typeface="Consolas"/>
                <a:sym typeface="Consolas"/>
              </a:rPr>
              <a:t>     return (</a:t>
            </a:r>
            <a:endParaRPr/>
          </a:p>
          <a:p>
            <a:pPr indent="0" lvl="0" marL="0" marR="0" rtl="0" algn="l">
              <a:spcBef>
                <a:spcPts val="0"/>
              </a:spcBef>
              <a:spcAft>
                <a:spcPts val="0"/>
              </a:spcAft>
              <a:buNone/>
            </a:pPr>
            <a:r>
              <a:rPr b="1" lang="iw-IL" sz="1800">
                <a:solidFill>
                  <a:schemeClr val="dk1"/>
                </a:solidFill>
                <a:latin typeface="Consolas"/>
                <a:ea typeface="Consolas"/>
                <a:cs typeface="Consolas"/>
                <a:sym typeface="Consolas"/>
              </a:rPr>
              <a:t>             &lt;div&gt;</a:t>
            </a:r>
            <a:endParaRPr/>
          </a:p>
          <a:p>
            <a:pPr indent="0" lvl="0" marL="0" marR="0" rtl="0" algn="l">
              <a:spcBef>
                <a:spcPts val="0"/>
              </a:spcBef>
              <a:spcAft>
                <a:spcPts val="0"/>
              </a:spcAft>
              <a:buNone/>
            </a:pPr>
            <a:r>
              <a:rPr b="1" lang="iw-IL" sz="1800">
                <a:solidFill>
                  <a:schemeClr val="dk1"/>
                </a:solidFill>
                <a:latin typeface="Consolas"/>
                <a:ea typeface="Consolas"/>
                <a:cs typeface="Consolas"/>
                <a:sym typeface="Consolas"/>
              </a:rPr>
              <a:t>		&lt;p&gt; {</a:t>
            </a:r>
            <a:r>
              <a:rPr b="1" lang="iw-IL" sz="1800">
                <a:solidFill>
                  <a:srgbClr val="00B0F0"/>
                </a:solidFill>
                <a:latin typeface="Consolas"/>
                <a:ea typeface="Consolas"/>
                <a:cs typeface="Consolas"/>
                <a:sym typeface="Consolas"/>
              </a:rPr>
              <a:t>props</a:t>
            </a:r>
            <a:r>
              <a:rPr b="1" lang="iw-IL" sz="1800">
                <a:solidFill>
                  <a:srgbClr val="FF0000"/>
                </a:solidFill>
                <a:latin typeface="Consolas"/>
                <a:ea typeface="Consolas"/>
                <a:cs typeface="Consolas"/>
                <a:sym typeface="Consolas"/>
              </a:rPr>
              <a:t>.name</a:t>
            </a:r>
            <a:r>
              <a:rPr b="1" lang="iw-IL" sz="1800">
                <a:solidFill>
                  <a:schemeClr val="dk1"/>
                </a:solidFill>
                <a:latin typeface="Consolas"/>
                <a:ea typeface="Consolas"/>
                <a:cs typeface="Consolas"/>
                <a:sym typeface="Consolas"/>
              </a:rPr>
              <a:t>} &lt;/p&gt;</a:t>
            </a:r>
            <a:endParaRPr/>
          </a:p>
          <a:p>
            <a:pPr indent="0" lvl="0" marL="0" marR="0" rtl="0" algn="l">
              <a:spcBef>
                <a:spcPts val="0"/>
              </a:spcBef>
              <a:spcAft>
                <a:spcPts val="0"/>
              </a:spcAft>
              <a:buNone/>
            </a:pPr>
            <a:r>
              <a:rPr b="1" lang="iw-IL" sz="1800">
                <a:solidFill>
                  <a:schemeClr val="dk1"/>
                </a:solidFill>
                <a:latin typeface="Consolas"/>
                <a:ea typeface="Consolas"/>
                <a:cs typeface="Consolas"/>
                <a:sym typeface="Consolas"/>
              </a:rPr>
              <a:t>		&lt;p&gt; {</a:t>
            </a:r>
            <a:r>
              <a:rPr b="1" lang="iw-IL" sz="1800">
                <a:solidFill>
                  <a:srgbClr val="00B0F0"/>
                </a:solidFill>
                <a:latin typeface="Consolas"/>
                <a:ea typeface="Consolas"/>
                <a:cs typeface="Consolas"/>
                <a:sym typeface="Consolas"/>
              </a:rPr>
              <a:t>props</a:t>
            </a:r>
            <a:r>
              <a:rPr b="1" lang="iw-IL" sz="1800">
                <a:solidFill>
                  <a:srgbClr val="FF0000"/>
                </a:solidFill>
                <a:latin typeface="Consolas"/>
                <a:ea typeface="Consolas"/>
                <a:cs typeface="Consolas"/>
                <a:sym typeface="Consolas"/>
              </a:rPr>
              <a:t>.age</a:t>
            </a:r>
            <a:r>
              <a:rPr b="1" lang="iw-IL" sz="1800">
                <a:solidFill>
                  <a:schemeClr val="dk1"/>
                </a:solidFill>
                <a:latin typeface="Consolas"/>
                <a:ea typeface="Consolas"/>
                <a:cs typeface="Consolas"/>
                <a:sym typeface="Consolas"/>
              </a:rPr>
              <a:t>} &lt;/p&gt;</a:t>
            </a:r>
            <a:br>
              <a:rPr b="1" lang="iw-IL" sz="1800">
                <a:solidFill>
                  <a:schemeClr val="dk1"/>
                </a:solidFill>
                <a:latin typeface="Consolas"/>
                <a:ea typeface="Consolas"/>
                <a:cs typeface="Consolas"/>
                <a:sym typeface="Consolas"/>
              </a:rPr>
            </a:br>
            <a:r>
              <a:rPr b="1" lang="iw-IL" sz="1800">
                <a:solidFill>
                  <a:schemeClr val="dk1"/>
                </a:solidFill>
                <a:latin typeface="Consolas"/>
                <a:ea typeface="Consolas"/>
                <a:cs typeface="Consolas"/>
                <a:sym typeface="Consolas"/>
              </a:rPr>
              <a:t>             &lt;/div&gt;</a:t>
            </a:r>
            <a:endParaRPr/>
          </a:p>
          <a:p>
            <a:pPr indent="0" lvl="0" marL="0" marR="0" rtl="0" algn="l">
              <a:spcBef>
                <a:spcPts val="0"/>
              </a:spcBef>
              <a:spcAft>
                <a:spcPts val="0"/>
              </a:spcAft>
              <a:buNone/>
            </a:pPr>
            <a:r>
              <a:rPr b="1" lang="iw-IL" sz="18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b="1" lang="iw-IL" sz="1800">
                <a:solidFill>
                  <a:schemeClr val="dk1"/>
                </a:solidFill>
                <a:latin typeface="Consolas"/>
                <a:ea typeface="Consolas"/>
                <a:cs typeface="Consolas"/>
                <a:sym typeface="Consolas"/>
              </a:rPr>
              <a:t>}</a:t>
            </a:r>
            <a:endParaRPr/>
          </a:p>
        </p:txBody>
      </p:sp>
      <p:sp>
        <p:nvSpPr>
          <p:cNvPr id="245" name="Google Shape;245;p14"/>
          <p:cNvSpPr/>
          <p:nvPr/>
        </p:nvSpPr>
        <p:spPr>
          <a:xfrm>
            <a:off x="5282754" y="122499"/>
            <a:ext cx="16266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w-IL" sz="4800">
                <a:solidFill>
                  <a:schemeClr val="dk1"/>
                </a:solidFill>
                <a:latin typeface="Arial"/>
                <a:ea typeface="Arial"/>
                <a:cs typeface="Arial"/>
                <a:sym typeface="Arial"/>
              </a:rPr>
              <a:t>Props</a:t>
            </a:r>
            <a:endParaRPr b="1" sz="4800" cap="none">
              <a:solidFill>
                <a:schemeClr val="dk1"/>
              </a:solidFill>
              <a:latin typeface="Arial"/>
              <a:ea typeface="Arial"/>
              <a:cs typeface="Arial"/>
              <a:sym typeface="Arial"/>
            </a:endParaRPr>
          </a:p>
        </p:txBody>
      </p:sp>
      <p:sp>
        <p:nvSpPr>
          <p:cNvPr id="246" name="Google Shape;246;p14"/>
          <p:cNvSpPr/>
          <p:nvPr/>
        </p:nvSpPr>
        <p:spPr>
          <a:xfrm>
            <a:off x="5987775" y="3666883"/>
            <a:ext cx="5861325" cy="2031325"/>
          </a:xfrm>
          <a:prstGeom prst="rect">
            <a:avLst/>
          </a:prstGeom>
          <a:noFill/>
          <a:ln cap="flat" cmpd="sng" w="28575">
            <a:solidFill>
              <a:srgbClr val="BFBFB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iw-IL" sz="1800">
                <a:solidFill>
                  <a:schemeClr val="dk1"/>
                </a:solidFill>
                <a:latin typeface="Consolas"/>
                <a:ea typeface="Consolas"/>
                <a:cs typeface="Consolas"/>
                <a:sym typeface="Consolas"/>
              </a:rPr>
              <a:t>function App() {</a:t>
            </a:r>
            <a:endParaRPr/>
          </a:p>
          <a:p>
            <a:pPr indent="0" lvl="0" marL="0" marR="0" rtl="0" algn="l">
              <a:spcBef>
                <a:spcPts val="0"/>
              </a:spcBef>
              <a:spcAft>
                <a:spcPts val="0"/>
              </a:spcAft>
              <a:buNone/>
            </a:pPr>
            <a:r>
              <a:rPr b="1" lang="iw-IL" sz="1800">
                <a:solidFill>
                  <a:schemeClr val="dk1"/>
                </a:solidFill>
                <a:latin typeface="Consolas"/>
                <a:ea typeface="Consolas"/>
                <a:cs typeface="Consolas"/>
                <a:sym typeface="Consolas"/>
              </a:rPr>
              <a:t>  return (</a:t>
            </a:r>
            <a:endParaRPr/>
          </a:p>
          <a:p>
            <a:pPr indent="0" lvl="0" marL="0" marR="0" rtl="0" algn="l">
              <a:spcBef>
                <a:spcPts val="0"/>
              </a:spcBef>
              <a:spcAft>
                <a:spcPts val="0"/>
              </a:spcAft>
              <a:buNone/>
            </a:pPr>
            <a:r>
              <a:rPr b="1" lang="iw-IL" sz="1800">
                <a:solidFill>
                  <a:schemeClr val="dk1"/>
                </a:solidFill>
                <a:latin typeface="Consolas"/>
                <a:ea typeface="Consolas"/>
                <a:cs typeface="Consolas"/>
                <a:sym typeface="Consolas"/>
              </a:rPr>
              <a:t>  	&lt;div className="App"&gt;</a:t>
            </a:r>
            <a:endParaRPr/>
          </a:p>
          <a:p>
            <a:pPr indent="0" lvl="0" marL="0" marR="0" rtl="0" algn="l">
              <a:spcBef>
                <a:spcPts val="0"/>
              </a:spcBef>
              <a:spcAft>
                <a:spcPts val="0"/>
              </a:spcAft>
              <a:buNone/>
            </a:pPr>
            <a:r>
              <a:rPr b="1" lang="iw-IL" sz="1800">
                <a:solidFill>
                  <a:schemeClr val="dk1"/>
                </a:solidFill>
                <a:latin typeface="Consolas"/>
                <a:ea typeface="Consolas"/>
                <a:cs typeface="Consolas"/>
                <a:sym typeface="Consolas"/>
              </a:rPr>
              <a:t>	     &lt; Person </a:t>
            </a:r>
            <a:r>
              <a:rPr b="1" lang="iw-IL" sz="1800">
                <a:solidFill>
                  <a:srgbClr val="FF0000"/>
                </a:solidFill>
                <a:latin typeface="Consolas"/>
                <a:ea typeface="Consolas"/>
                <a:cs typeface="Consolas"/>
                <a:sym typeface="Consolas"/>
              </a:rPr>
              <a:t>name</a:t>
            </a:r>
            <a:r>
              <a:rPr b="1" lang="iw-IL" sz="1800">
                <a:solidFill>
                  <a:schemeClr val="dk1"/>
                </a:solidFill>
                <a:latin typeface="Consolas"/>
                <a:ea typeface="Consolas"/>
                <a:cs typeface="Consolas"/>
                <a:sym typeface="Consolas"/>
              </a:rPr>
              <a:t>={</a:t>
            </a:r>
            <a:r>
              <a:rPr lang="iw-IL" sz="1800">
                <a:solidFill>
                  <a:schemeClr val="dk1"/>
                </a:solidFill>
                <a:latin typeface="Arial"/>
                <a:ea typeface="Arial"/>
                <a:cs typeface="Arial"/>
                <a:sym typeface="Arial"/>
              </a:rPr>
              <a:t>'</a:t>
            </a:r>
            <a:r>
              <a:rPr b="1" lang="iw-IL" sz="1800">
                <a:solidFill>
                  <a:schemeClr val="dk1"/>
                </a:solidFill>
                <a:latin typeface="Consolas"/>
                <a:ea typeface="Consolas"/>
                <a:cs typeface="Consolas"/>
                <a:sym typeface="Consolas"/>
              </a:rPr>
              <a:t>dor</a:t>
            </a:r>
            <a:r>
              <a:rPr lang="iw-IL" sz="1800">
                <a:solidFill>
                  <a:schemeClr val="dk1"/>
                </a:solidFill>
                <a:latin typeface="Arial"/>
                <a:ea typeface="Arial"/>
                <a:cs typeface="Arial"/>
                <a:sym typeface="Arial"/>
              </a:rPr>
              <a:t>'</a:t>
            </a:r>
            <a:r>
              <a:rPr b="1" lang="iw-IL" sz="1800">
                <a:solidFill>
                  <a:schemeClr val="dk1"/>
                </a:solidFill>
                <a:latin typeface="Consolas"/>
                <a:ea typeface="Consolas"/>
                <a:cs typeface="Consolas"/>
                <a:sym typeface="Consolas"/>
              </a:rPr>
              <a:t>} </a:t>
            </a:r>
            <a:r>
              <a:rPr b="1" lang="iw-IL" sz="1800">
                <a:solidFill>
                  <a:srgbClr val="FF0000"/>
                </a:solidFill>
                <a:latin typeface="Consolas"/>
                <a:ea typeface="Consolas"/>
                <a:cs typeface="Consolas"/>
                <a:sym typeface="Consolas"/>
              </a:rPr>
              <a:t>age</a:t>
            </a:r>
            <a:r>
              <a:rPr b="1" lang="iw-IL" sz="1800">
                <a:solidFill>
                  <a:schemeClr val="dk1"/>
                </a:solidFill>
                <a:latin typeface="Consolas"/>
                <a:ea typeface="Consolas"/>
                <a:cs typeface="Consolas"/>
                <a:sym typeface="Consolas"/>
              </a:rPr>
              <a:t>={32} /&gt; </a:t>
            </a:r>
            <a:endParaRPr/>
          </a:p>
          <a:p>
            <a:pPr indent="0" lvl="0" marL="0" marR="0" rtl="0" algn="l">
              <a:spcBef>
                <a:spcPts val="0"/>
              </a:spcBef>
              <a:spcAft>
                <a:spcPts val="0"/>
              </a:spcAft>
              <a:buNone/>
            </a:pPr>
            <a:r>
              <a:rPr b="1" lang="iw-IL" sz="1800">
                <a:solidFill>
                  <a:schemeClr val="dk1"/>
                </a:solidFill>
                <a:latin typeface="Consolas"/>
                <a:ea typeface="Consolas"/>
                <a:cs typeface="Consolas"/>
                <a:sym typeface="Consolas"/>
              </a:rPr>
              <a:t>    	&lt;/div&gt;</a:t>
            </a:r>
            <a:endParaRPr/>
          </a:p>
          <a:p>
            <a:pPr indent="0" lvl="0" marL="0" marR="0" rtl="0" algn="l">
              <a:spcBef>
                <a:spcPts val="0"/>
              </a:spcBef>
              <a:spcAft>
                <a:spcPts val="0"/>
              </a:spcAft>
              <a:buNone/>
            </a:pPr>
            <a:r>
              <a:rPr b="1" lang="iw-IL" sz="18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b="1" lang="iw-IL" sz="1800">
                <a:solidFill>
                  <a:schemeClr val="dk1"/>
                </a:solidFill>
                <a:latin typeface="Consolas"/>
                <a:ea typeface="Consolas"/>
                <a:cs typeface="Consolas"/>
                <a:sym typeface="Consolas"/>
              </a:rPr>
              <a:t>}</a:t>
            </a:r>
            <a:endParaRPr b="1" sz="1800">
              <a:solidFill>
                <a:schemeClr val="dk1"/>
              </a:solidFill>
              <a:latin typeface="Consolas"/>
              <a:ea typeface="Consolas"/>
              <a:cs typeface="Consolas"/>
              <a:sym typeface="Consolas"/>
            </a:endParaRPr>
          </a:p>
        </p:txBody>
      </p:sp>
      <p:sp>
        <p:nvSpPr>
          <p:cNvPr id="247" name="Google Shape;247;p14"/>
          <p:cNvSpPr/>
          <p:nvPr/>
        </p:nvSpPr>
        <p:spPr>
          <a:xfrm>
            <a:off x="382048" y="3254073"/>
            <a:ext cx="5345651" cy="400110"/>
          </a:xfrm>
          <a:prstGeom prst="rect">
            <a:avLst/>
          </a:prstGeom>
          <a:noFill/>
          <a:ln cap="flat" cmpd="sng" w="28575">
            <a:solidFill>
              <a:srgbClr val="0A1D3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iw-IL" sz="2000">
                <a:solidFill>
                  <a:schemeClr val="dk1"/>
                </a:solidFill>
                <a:latin typeface="Consolas"/>
                <a:ea typeface="Consolas"/>
                <a:cs typeface="Consolas"/>
                <a:sym typeface="Consolas"/>
              </a:rPr>
              <a:t>Function Component</a:t>
            </a:r>
            <a:endParaRPr/>
          </a:p>
        </p:txBody>
      </p:sp>
      <p:sp>
        <p:nvSpPr>
          <p:cNvPr id="248" name="Google Shape;248;p14"/>
          <p:cNvSpPr/>
          <p:nvPr/>
        </p:nvSpPr>
        <p:spPr>
          <a:xfrm>
            <a:off x="5987775" y="3255797"/>
            <a:ext cx="5861325" cy="400110"/>
          </a:xfrm>
          <a:prstGeom prst="rect">
            <a:avLst/>
          </a:prstGeom>
          <a:noFill/>
          <a:ln cap="flat" cmpd="sng" w="28575">
            <a:solidFill>
              <a:srgbClr val="0A1D3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iw-IL" sz="2000">
                <a:solidFill>
                  <a:schemeClr val="dk1"/>
                </a:solidFill>
                <a:latin typeface="Consolas"/>
                <a:ea typeface="Consolas"/>
                <a:cs typeface="Consolas"/>
                <a:sym typeface="Consolas"/>
              </a:rPr>
              <a:t>App</a:t>
            </a:r>
            <a:endParaRPr/>
          </a:p>
        </p:txBody>
      </p:sp>
      <p:pic>
        <p:nvPicPr>
          <p:cNvPr id="249" name="Google Shape;249;p14"/>
          <p:cNvPicPr preferRelativeResize="0"/>
          <p:nvPr/>
        </p:nvPicPr>
        <p:blipFill rotWithShape="1">
          <a:blip r:embed="rId3">
            <a:alphaModFix/>
          </a:blip>
          <a:srcRect b="0" l="0" r="0" t="0"/>
          <a:stretch/>
        </p:blipFill>
        <p:spPr>
          <a:xfrm>
            <a:off x="10780620" y="0"/>
            <a:ext cx="1411379" cy="141137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5"/>
          <p:cNvSpPr/>
          <p:nvPr/>
        </p:nvSpPr>
        <p:spPr>
          <a:xfrm>
            <a:off x="10871156" y="0"/>
            <a:ext cx="685470" cy="597078"/>
          </a:xfrm>
          <a:prstGeom prst="rect">
            <a:avLst/>
          </a:prstGeom>
          <a:solidFill>
            <a:srgbClr val="EF4136"/>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56" name="Google Shape;256;p15"/>
          <p:cNvSpPr/>
          <p:nvPr/>
        </p:nvSpPr>
        <p:spPr>
          <a:xfrm>
            <a:off x="863765" y="1368443"/>
            <a:ext cx="10464470" cy="1384995"/>
          </a:xfrm>
          <a:prstGeom prst="rect">
            <a:avLst/>
          </a:prstGeom>
          <a:noFill/>
          <a:ln>
            <a:noFill/>
          </a:ln>
        </p:spPr>
        <p:txBody>
          <a:bodyPr anchorCtr="0" anchor="t" bIns="45700" lIns="91425" spcFirstLastPara="1" rIns="91425" wrap="square" tIns="45700">
            <a:spAutoFit/>
          </a:bodyPr>
          <a:lstStyle/>
          <a:p>
            <a:pPr indent="0" lvl="0" marL="0" marR="0" rtl="1" algn="ctr">
              <a:spcBef>
                <a:spcPts val="0"/>
              </a:spcBef>
              <a:spcAft>
                <a:spcPts val="0"/>
              </a:spcAft>
              <a:buNone/>
            </a:pPr>
            <a:r>
              <a:rPr b="1" lang="iw-IL" sz="2400">
                <a:solidFill>
                  <a:schemeClr val="dk1"/>
                </a:solidFill>
                <a:latin typeface="Arial"/>
                <a:ea typeface="Arial"/>
                <a:cs typeface="Arial"/>
                <a:sym typeface="Arial"/>
              </a:rPr>
              <a:t>שליחת ערכים לקומפוננטה</a:t>
            </a:r>
            <a:endParaRPr b="1" sz="2400">
              <a:solidFill>
                <a:schemeClr val="dk1"/>
              </a:solidFill>
              <a:latin typeface="Arial"/>
              <a:ea typeface="Arial"/>
              <a:cs typeface="Arial"/>
              <a:sym typeface="Arial"/>
            </a:endParaRPr>
          </a:p>
          <a:p>
            <a:pPr indent="0" lvl="0" marL="0" marR="0" rtl="1" algn="r">
              <a:spcBef>
                <a:spcPts val="0"/>
              </a:spcBef>
              <a:spcAft>
                <a:spcPts val="0"/>
              </a:spcAft>
              <a:buNone/>
            </a:pPr>
            <a:r>
              <a:t/>
            </a:r>
            <a:endParaRPr b="0" sz="1600" cap="none">
              <a:solidFill>
                <a:schemeClr val="dk1"/>
              </a:solidFill>
              <a:latin typeface="Arial"/>
              <a:ea typeface="Arial"/>
              <a:cs typeface="Arial"/>
              <a:sym typeface="Arial"/>
            </a:endParaRPr>
          </a:p>
          <a:p>
            <a:pPr indent="0" lvl="0" marL="0" marR="0" rtl="1" algn="ctr">
              <a:spcBef>
                <a:spcPts val="0"/>
              </a:spcBef>
              <a:spcAft>
                <a:spcPts val="0"/>
              </a:spcAft>
              <a:buNone/>
            </a:pPr>
            <a:r>
              <a:rPr lang="iw-IL" sz="2200">
                <a:solidFill>
                  <a:schemeClr val="dk1"/>
                </a:solidFill>
                <a:latin typeface="Arial"/>
                <a:ea typeface="Arial"/>
                <a:cs typeface="Arial"/>
                <a:sym typeface="Arial"/>
              </a:rPr>
              <a:t>ניצור מערך של אובייקטים כאשר כל אחד מהם יקבל name ו age</a:t>
            </a:r>
            <a:endParaRPr/>
          </a:p>
          <a:p>
            <a:pPr indent="0" lvl="0" marL="0" marR="0" rtl="1" algn="ctr">
              <a:spcBef>
                <a:spcPts val="0"/>
              </a:spcBef>
              <a:spcAft>
                <a:spcPts val="0"/>
              </a:spcAft>
              <a:buNone/>
            </a:pPr>
            <a:r>
              <a:rPr lang="iw-IL" sz="2200">
                <a:solidFill>
                  <a:schemeClr val="dk1"/>
                </a:solidFill>
                <a:latin typeface="Arial"/>
                <a:ea typeface="Arial"/>
                <a:cs typeface="Arial"/>
                <a:sym typeface="Arial"/>
              </a:rPr>
              <a:t>נשלח כל אובייקט במערך דרך App לפונקציית הקומפוננטה שיצרנו (Person).</a:t>
            </a:r>
            <a:endParaRPr b="0" sz="2200" cap="none">
              <a:solidFill>
                <a:schemeClr val="dk1"/>
              </a:solidFill>
              <a:latin typeface="Arial"/>
              <a:ea typeface="Arial"/>
              <a:cs typeface="Arial"/>
              <a:sym typeface="Arial"/>
            </a:endParaRPr>
          </a:p>
        </p:txBody>
      </p:sp>
      <p:sp>
        <p:nvSpPr>
          <p:cNvPr id="257" name="Google Shape;257;p15"/>
          <p:cNvSpPr/>
          <p:nvPr/>
        </p:nvSpPr>
        <p:spPr>
          <a:xfrm>
            <a:off x="5282704" y="69411"/>
            <a:ext cx="16266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w-IL" sz="4800">
                <a:solidFill>
                  <a:schemeClr val="dk1"/>
                </a:solidFill>
                <a:latin typeface="Arial"/>
                <a:ea typeface="Arial"/>
                <a:cs typeface="Arial"/>
                <a:sym typeface="Arial"/>
              </a:rPr>
              <a:t>Props</a:t>
            </a:r>
            <a:endParaRPr b="1" sz="4800" cap="none">
              <a:solidFill>
                <a:schemeClr val="dk1"/>
              </a:solidFill>
              <a:latin typeface="Arial"/>
              <a:ea typeface="Arial"/>
              <a:cs typeface="Arial"/>
              <a:sym typeface="Arial"/>
            </a:endParaRPr>
          </a:p>
        </p:txBody>
      </p:sp>
      <p:pic>
        <p:nvPicPr>
          <p:cNvPr id="258" name="Google Shape;258;p15"/>
          <p:cNvPicPr preferRelativeResize="0"/>
          <p:nvPr/>
        </p:nvPicPr>
        <p:blipFill rotWithShape="1">
          <a:blip r:embed="rId3">
            <a:alphaModFix/>
          </a:blip>
          <a:srcRect b="0" l="0" r="0" t="0"/>
          <a:stretch/>
        </p:blipFill>
        <p:spPr>
          <a:xfrm>
            <a:off x="2566152" y="2907942"/>
            <a:ext cx="7059695" cy="3526031"/>
          </a:xfrm>
          <a:prstGeom prst="rect">
            <a:avLst/>
          </a:prstGeom>
          <a:noFill/>
          <a:ln>
            <a:noFill/>
          </a:ln>
        </p:spPr>
      </p:pic>
      <p:pic>
        <p:nvPicPr>
          <p:cNvPr id="259" name="Google Shape;259;p15"/>
          <p:cNvPicPr preferRelativeResize="0"/>
          <p:nvPr/>
        </p:nvPicPr>
        <p:blipFill rotWithShape="1">
          <a:blip r:embed="rId4">
            <a:alphaModFix/>
          </a:blip>
          <a:srcRect b="0" l="0" r="0" t="0"/>
          <a:stretch/>
        </p:blipFill>
        <p:spPr>
          <a:xfrm>
            <a:off x="10780620" y="0"/>
            <a:ext cx="1411379" cy="141137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6"/>
          <p:cNvSpPr/>
          <p:nvPr/>
        </p:nvSpPr>
        <p:spPr>
          <a:xfrm>
            <a:off x="10871156" y="0"/>
            <a:ext cx="685470" cy="597078"/>
          </a:xfrm>
          <a:prstGeom prst="rect">
            <a:avLst/>
          </a:prstGeom>
          <a:solidFill>
            <a:srgbClr val="EF4136"/>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66" name="Google Shape;266;p16"/>
          <p:cNvSpPr/>
          <p:nvPr/>
        </p:nvSpPr>
        <p:spPr>
          <a:xfrm>
            <a:off x="1820557" y="1451441"/>
            <a:ext cx="8550885" cy="4093428"/>
          </a:xfrm>
          <a:prstGeom prst="rect">
            <a:avLst/>
          </a:prstGeom>
          <a:noFill/>
          <a:ln>
            <a:noFill/>
          </a:ln>
        </p:spPr>
        <p:txBody>
          <a:bodyPr anchorCtr="0" anchor="t" bIns="45700" lIns="91425" spcFirstLastPara="1" rIns="91425" wrap="square" tIns="45700">
            <a:spAutoFit/>
          </a:bodyPr>
          <a:lstStyle/>
          <a:p>
            <a:pPr indent="0" lvl="0" marL="0" marR="0" rtl="1" algn="ctr">
              <a:spcBef>
                <a:spcPts val="0"/>
              </a:spcBef>
              <a:spcAft>
                <a:spcPts val="0"/>
              </a:spcAft>
              <a:buNone/>
            </a:pPr>
            <a:r>
              <a:rPr lang="iw-IL" sz="2800">
                <a:solidFill>
                  <a:schemeClr val="dk1"/>
                </a:solidFill>
                <a:latin typeface="Arial"/>
                <a:ea typeface="Arial"/>
                <a:cs typeface="Arial"/>
                <a:sym typeface="Arial"/>
              </a:rPr>
              <a:t>הוספת CSS לכל רכיב (קומפוננטה).</a:t>
            </a:r>
            <a:endParaRPr/>
          </a:p>
          <a:p>
            <a:pPr indent="0" lvl="0" marL="0" marR="0" rtl="1" algn="r">
              <a:spcBef>
                <a:spcPts val="0"/>
              </a:spcBef>
              <a:spcAft>
                <a:spcPts val="0"/>
              </a:spcAft>
              <a:buNone/>
            </a:pPr>
            <a:r>
              <a:t/>
            </a:r>
            <a:endParaRPr sz="2800">
              <a:solidFill>
                <a:schemeClr val="dk1"/>
              </a:solidFill>
              <a:latin typeface="Arial"/>
              <a:ea typeface="Arial"/>
              <a:cs typeface="Arial"/>
              <a:sym typeface="Arial"/>
            </a:endParaRPr>
          </a:p>
          <a:p>
            <a:pPr indent="-742950" lvl="0" marL="742950" marR="0" rtl="1" algn="r">
              <a:spcBef>
                <a:spcPts val="0"/>
              </a:spcBef>
              <a:spcAft>
                <a:spcPts val="0"/>
              </a:spcAft>
              <a:buClr>
                <a:schemeClr val="dk1"/>
              </a:buClr>
              <a:buSzPts val="2800"/>
              <a:buFont typeface="Arial"/>
              <a:buAutoNum type="arabicPeriod"/>
            </a:pPr>
            <a:r>
              <a:rPr b="1" lang="iw-IL" sz="2800" u="sng" cap="none">
                <a:solidFill>
                  <a:schemeClr val="dk1"/>
                </a:solidFill>
                <a:latin typeface="Arial"/>
                <a:ea typeface="Arial"/>
                <a:cs typeface="Arial"/>
                <a:sym typeface="Arial"/>
              </a:rPr>
              <a:t>הוספ</a:t>
            </a:r>
            <a:r>
              <a:rPr b="1" lang="iw-IL" sz="2800" u="sng">
                <a:solidFill>
                  <a:schemeClr val="dk1"/>
                </a:solidFill>
                <a:latin typeface="Arial"/>
                <a:ea typeface="Arial"/>
                <a:cs typeface="Arial"/>
                <a:sym typeface="Arial"/>
              </a:rPr>
              <a:t>ת style לאלמנט ספציפי</a:t>
            </a:r>
            <a:r>
              <a:rPr lang="iw-IL" sz="2800">
                <a:solidFill>
                  <a:schemeClr val="dk1"/>
                </a:solidFill>
                <a:latin typeface="Arial"/>
                <a:ea typeface="Arial"/>
                <a:cs typeface="Arial"/>
                <a:sym typeface="Arial"/>
              </a:rPr>
              <a:t> </a:t>
            </a:r>
            <a:br>
              <a:rPr lang="iw-IL" sz="2800">
                <a:solidFill>
                  <a:schemeClr val="dk1"/>
                </a:solidFill>
                <a:latin typeface="Arial"/>
                <a:ea typeface="Arial"/>
                <a:cs typeface="Arial"/>
                <a:sym typeface="Arial"/>
              </a:rPr>
            </a:br>
            <a:r>
              <a:rPr lang="iw-IL" sz="2800">
                <a:solidFill>
                  <a:schemeClr val="dk1"/>
                </a:solidFill>
                <a:latin typeface="Arial"/>
                <a:ea typeface="Arial"/>
                <a:cs typeface="Arial"/>
                <a:sym typeface="Arial"/>
              </a:rPr>
              <a:t>	&lt;element style={{ color:'red', fontSize:'50px' }}</a:t>
            </a:r>
            <a:br>
              <a:rPr lang="iw-IL" sz="2800">
                <a:solidFill>
                  <a:schemeClr val="dk1"/>
                </a:solidFill>
                <a:latin typeface="Arial"/>
                <a:ea typeface="Arial"/>
                <a:cs typeface="Arial"/>
                <a:sym typeface="Arial"/>
              </a:rPr>
            </a:br>
            <a:r>
              <a:rPr lang="iw-IL" sz="1800">
                <a:solidFill>
                  <a:schemeClr val="dk1"/>
                </a:solidFill>
                <a:latin typeface="Arial"/>
                <a:ea typeface="Arial"/>
                <a:cs typeface="Arial"/>
                <a:sym typeface="Arial"/>
              </a:rPr>
              <a:t>**שימו לב לשינוי של {{ }}, ו camelCase.</a:t>
            </a:r>
            <a:endParaRPr/>
          </a:p>
          <a:p>
            <a:pPr indent="-628650" lvl="0" marL="742950" marR="0" rtl="1" algn="r">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742950" lvl="0" marL="742950" marR="0" rtl="1" algn="r">
              <a:spcBef>
                <a:spcPts val="0"/>
              </a:spcBef>
              <a:spcAft>
                <a:spcPts val="0"/>
              </a:spcAft>
              <a:buClr>
                <a:schemeClr val="dk1"/>
              </a:buClr>
              <a:buSzPts val="2800"/>
              <a:buFont typeface="Arial"/>
              <a:buAutoNum type="arabicPeriod"/>
            </a:pPr>
            <a:r>
              <a:rPr b="1" lang="iw-IL" sz="2800" u="sng" cap="none">
                <a:solidFill>
                  <a:schemeClr val="dk1"/>
                </a:solidFill>
                <a:latin typeface="Arial"/>
                <a:ea typeface="Arial"/>
                <a:cs typeface="Arial"/>
                <a:sym typeface="Arial"/>
              </a:rPr>
              <a:t>יצירת קובץ css</a:t>
            </a:r>
            <a:r>
              <a:rPr b="1" lang="iw-IL" sz="2800" u="sng">
                <a:solidFill>
                  <a:schemeClr val="dk1"/>
                </a:solidFill>
                <a:latin typeface="Arial"/>
                <a:ea typeface="Arial"/>
                <a:cs typeface="Arial"/>
                <a:sym typeface="Arial"/>
              </a:rPr>
              <a:t>.</a:t>
            </a:r>
            <a:br>
              <a:rPr b="1" lang="iw-IL" sz="2800" u="sng">
                <a:solidFill>
                  <a:schemeClr val="dk1"/>
                </a:solidFill>
                <a:latin typeface="Arial"/>
                <a:ea typeface="Arial"/>
                <a:cs typeface="Arial"/>
                <a:sym typeface="Arial"/>
              </a:rPr>
            </a:br>
            <a:r>
              <a:rPr lang="iw-IL" sz="2800">
                <a:solidFill>
                  <a:schemeClr val="dk1"/>
                </a:solidFill>
                <a:latin typeface="Arial"/>
                <a:ea typeface="Arial"/>
                <a:cs typeface="Arial"/>
                <a:sym typeface="Arial"/>
              </a:rPr>
              <a:t>הוספת הקובץ ע"י   import './path’;</a:t>
            </a:r>
            <a:endParaRPr sz="2800">
              <a:solidFill>
                <a:schemeClr val="dk1"/>
              </a:solidFill>
              <a:latin typeface="Arial"/>
              <a:ea typeface="Arial"/>
              <a:cs typeface="Arial"/>
              <a:sym typeface="Arial"/>
            </a:endParaRPr>
          </a:p>
          <a:p>
            <a:pPr indent="0" lvl="0" marL="0" marR="0" rtl="1" algn="r">
              <a:spcBef>
                <a:spcPts val="0"/>
              </a:spcBef>
              <a:spcAft>
                <a:spcPts val="0"/>
              </a:spcAft>
              <a:buNone/>
            </a:pPr>
            <a:r>
              <a:t/>
            </a:r>
            <a:endParaRPr b="0" sz="2800" cap="none">
              <a:solidFill>
                <a:schemeClr val="dk1"/>
              </a:solidFill>
              <a:latin typeface="Arial"/>
              <a:ea typeface="Arial"/>
              <a:cs typeface="Arial"/>
              <a:sym typeface="Arial"/>
            </a:endParaRPr>
          </a:p>
          <a:p>
            <a:pPr indent="-565150" lvl="0" marL="742950" marR="0" rtl="1" algn="r">
              <a:spcBef>
                <a:spcPts val="0"/>
              </a:spcBef>
              <a:spcAft>
                <a:spcPts val="0"/>
              </a:spcAft>
              <a:buClr>
                <a:schemeClr val="dk1"/>
              </a:buClr>
              <a:buSzPts val="2800"/>
              <a:buFont typeface="Arial"/>
              <a:buNone/>
            </a:pPr>
            <a:r>
              <a:t/>
            </a:r>
            <a:endParaRPr b="0" sz="2800" cap="none">
              <a:solidFill>
                <a:schemeClr val="dk1"/>
              </a:solidFill>
              <a:latin typeface="Arial"/>
              <a:ea typeface="Arial"/>
              <a:cs typeface="Arial"/>
              <a:sym typeface="Arial"/>
            </a:endParaRPr>
          </a:p>
        </p:txBody>
      </p:sp>
      <p:sp>
        <p:nvSpPr>
          <p:cNvPr id="267" name="Google Shape;267;p16"/>
          <p:cNvSpPr/>
          <p:nvPr/>
        </p:nvSpPr>
        <p:spPr>
          <a:xfrm>
            <a:off x="4962520" y="564074"/>
            <a:ext cx="2266967"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w-IL" sz="4800">
                <a:solidFill>
                  <a:schemeClr val="dk1"/>
                </a:solidFill>
                <a:latin typeface="Arial"/>
                <a:ea typeface="Arial"/>
                <a:cs typeface="Arial"/>
                <a:sym typeface="Arial"/>
              </a:rPr>
              <a:t>Add CSS</a:t>
            </a:r>
            <a:endParaRPr b="1" sz="4800" cap="none">
              <a:solidFill>
                <a:schemeClr val="dk1"/>
              </a:solidFill>
              <a:latin typeface="Arial"/>
              <a:ea typeface="Arial"/>
              <a:cs typeface="Arial"/>
              <a:sym typeface="Arial"/>
            </a:endParaRPr>
          </a:p>
        </p:txBody>
      </p:sp>
      <p:pic>
        <p:nvPicPr>
          <p:cNvPr id="268" name="Google Shape;268;p16"/>
          <p:cNvPicPr preferRelativeResize="0"/>
          <p:nvPr/>
        </p:nvPicPr>
        <p:blipFill rotWithShape="1">
          <a:blip r:embed="rId3">
            <a:alphaModFix/>
          </a:blip>
          <a:srcRect b="0" l="0" r="0" t="0"/>
          <a:stretch/>
        </p:blipFill>
        <p:spPr>
          <a:xfrm>
            <a:off x="10780620" y="0"/>
            <a:ext cx="1411379" cy="141137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7"/>
          <p:cNvSpPr/>
          <p:nvPr/>
        </p:nvSpPr>
        <p:spPr>
          <a:xfrm>
            <a:off x="10871156" y="0"/>
            <a:ext cx="685470" cy="597078"/>
          </a:xfrm>
          <a:prstGeom prst="rect">
            <a:avLst/>
          </a:prstGeom>
          <a:solidFill>
            <a:srgbClr val="EF4136"/>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75" name="Google Shape;275;p17"/>
          <p:cNvSpPr/>
          <p:nvPr/>
        </p:nvSpPr>
        <p:spPr>
          <a:xfrm>
            <a:off x="11371896" y="1962367"/>
            <a:ext cx="184730" cy="646331"/>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3600"/>
              <a:buFont typeface="Arial"/>
              <a:buNone/>
            </a:pPr>
            <a:r>
              <a:t/>
            </a:r>
            <a:endParaRPr b="0" i="0" sz="3600" u="none" cap="none" strike="noStrike">
              <a:solidFill>
                <a:srgbClr val="000000"/>
              </a:solidFill>
              <a:latin typeface="Calibri"/>
              <a:ea typeface="Calibri"/>
              <a:cs typeface="Calibri"/>
              <a:sym typeface="Calibri"/>
            </a:endParaRPr>
          </a:p>
        </p:txBody>
      </p:sp>
      <p:sp>
        <p:nvSpPr>
          <p:cNvPr id="276" name="Google Shape;276;p17"/>
          <p:cNvSpPr/>
          <p:nvPr/>
        </p:nvSpPr>
        <p:spPr>
          <a:xfrm>
            <a:off x="923925" y="1736423"/>
            <a:ext cx="10344150" cy="4708981"/>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2400">
                <a:solidFill>
                  <a:schemeClr val="dk1"/>
                </a:solidFill>
                <a:latin typeface="Arial"/>
                <a:ea typeface="Arial"/>
                <a:cs typeface="Arial"/>
                <a:sym typeface="Arial"/>
              </a:rPr>
              <a:t>לא תמיד נדע מראש כמה פעמים נרצה להציג את הקומפוננטה.</a:t>
            </a:r>
            <a:endParaRPr/>
          </a:p>
          <a:p>
            <a:pPr indent="0" lvl="0" marL="0" marR="0" rtl="1" algn="r">
              <a:spcBef>
                <a:spcPts val="0"/>
              </a:spcBef>
              <a:spcAft>
                <a:spcPts val="0"/>
              </a:spcAft>
              <a:buNone/>
            </a:pPr>
            <a:r>
              <a:rPr lang="iw-IL" sz="2400">
                <a:solidFill>
                  <a:schemeClr val="dk1"/>
                </a:solidFill>
                <a:latin typeface="Arial"/>
                <a:ea typeface="Arial"/>
                <a:cs typeface="Arial"/>
                <a:sym typeface="Arial"/>
              </a:rPr>
              <a:t>למשל בפייסבוק, הפוסטים יוצגו בהתאם לגלילת הדף כלפי מטה. </a:t>
            </a:r>
            <a:br>
              <a:rPr lang="iw-IL" sz="2400">
                <a:solidFill>
                  <a:schemeClr val="dk1"/>
                </a:solidFill>
                <a:latin typeface="Arial"/>
                <a:ea typeface="Arial"/>
                <a:cs typeface="Arial"/>
                <a:sym typeface="Arial"/>
              </a:rPr>
            </a:br>
            <a:r>
              <a:rPr lang="iw-IL" sz="2400">
                <a:solidFill>
                  <a:schemeClr val="dk1"/>
                </a:solidFill>
                <a:latin typeface="Arial"/>
                <a:ea typeface="Arial"/>
                <a:cs typeface="Arial"/>
                <a:sym typeface="Arial"/>
              </a:rPr>
              <a:t>נרצה לדאוג שעם כל הוספה/הסרה של פוסטים למערך הם יוצגו בהתאם באופן אוטומטי.</a:t>
            </a:r>
            <a:br>
              <a:rPr lang="iw-IL" sz="2400">
                <a:solidFill>
                  <a:schemeClr val="dk1"/>
                </a:solidFill>
                <a:latin typeface="Arial"/>
                <a:ea typeface="Arial"/>
                <a:cs typeface="Arial"/>
                <a:sym typeface="Arial"/>
              </a:rPr>
            </a:br>
            <a:r>
              <a:rPr lang="iw-IL" sz="2400">
                <a:solidFill>
                  <a:schemeClr val="dk1"/>
                </a:solidFill>
                <a:latin typeface="Arial"/>
                <a:ea typeface="Arial"/>
                <a:cs typeface="Arial"/>
                <a:sym typeface="Arial"/>
              </a:rPr>
              <a:t>לשם כך נשתמש בלולאת Map </a:t>
            </a:r>
            <a:r>
              <a:rPr b="1" lang="iw-IL" sz="2400">
                <a:solidFill>
                  <a:schemeClr val="dk1"/>
                </a:solidFill>
                <a:latin typeface="Arial"/>
                <a:ea typeface="Arial"/>
                <a:cs typeface="Arial"/>
                <a:sym typeface="Arial"/>
              </a:rPr>
              <a:t>שרצה בהכרח על כל המערך</a:t>
            </a:r>
            <a:r>
              <a:rPr lang="iw-IL" sz="2400">
                <a:solidFill>
                  <a:schemeClr val="dk1"/>
                </a:solidFill>
                <a:latin typeface="Arial"/>
                <a:ea typeface="Arial"/>
                <a:cs typeface="Arial"/>
                <a:sym typeface="Arial"/>
              </a:rPr>
              <a:t> ויכולה להחזיר ערך.</a:t>
            </a:r>
            <a:endParaRPr/>
          </a:p>
          <a:p>
            <a:pPr indent="0" lvl="0" marL="0" marR="0" rtl="1" algn="r">
              <a:spcBef>
                <a:spcPts val="0"/>
              </a:spcBef>
              <a:spcAft>
                <a:spcPts val="0"/>
              </a:spcAft>
              <a:buNone/>
            </a:pPr>
            <a:r>
              <a:t/>
            </a:r>
            <a:endParaRPr sz="2400">
              <a:solidFill>
                <a:schemeClr val="dk1"/>
              </a:solidFill>
              <a:latin typeface="Arial"/>
              <a:ea typeface="Arial"/>
              <a:cs typeface="Arial"/>
              <a:sym typeface="Arial"/>
            </a:endParaRPr>
          </a:p>
          <a:p>
            <a:pPr indent="0" lvl="0" marL="0" marR="0" rtl="1" algn="r">
              <a:spcBef>
                <a:spcPts val="0"/>
              </a:spcBef>
              <a:spcAft>
                <a:spcPts val="0"/>
              </a:spcAft>
              <a:buNone/>
            </a:pPr>
            <a:r>
              <a:rPr lang="iw-IL" sz="2400">
                <a:solidFill>
                  <a:schemeClr val="dk1"/>
                </a:solidFill>
                <a:latin typeface="Arial"/>
                <a:ea typeface="Arial"/>
                <a:cs typeface="Arial"/>
                <a:sym typeface="Arial"/>
              </a:rPr>
              <a:t>במקום לרשום:</a:t>
            </a:r>
            <a:endParaRPr/>
          </a:p>
          <a:p>
            <a:pPr indent="0" lvl="0" marL="0" marR="0" rtl="0" algn="l">
              <a:spcBef>
                <a:spcPts val="0"/>
              </a:spcBef>
              <a:spcAft>
                <a:spcPts val="0"/>
              </a:spcAft>
              <a:buNone/>
            </a:pPr>
            <a:r>
              <a:rPr lang="iw-IL" sz="2000">
                <a:solidFill>
                  <a:schemeClr val="dk1"/>
                </a:solidFill>
                <a:latin typeface="Arial"/>
                <a:ea typeface="Arial"/>
                <a:cs typeface="Arial"/>
                <a:sym typeface="Arial"/>
              </a:rPr>
              <a:t>&lt;Post name={list[0].name} info={list[0].info}/&gt;</a:t>
            </a:r>
            <a:endParaRPr/>
          </a:p>
          <a:p>
            <a:pPr indent="0" lvl="0" marL="0" marR="0" rtl="0" algn="l">
              <a:spcBef>
                <a:spcPts val="0"/>
              </a:spcBef>
              <a:spcAft>
                <a:spcPts val="0"/>
              </a:spcAft>
              <a:buNone/>
            </a:pPr>
            <a:r>
              <a:rPr lang="iw-IL" sz="2000">
                <a:solidFill>
                  <a:schemeClr val="dk1"/>
                </a:solidFill>
                <a:latin typeface="Arial"/>
                <a:ea typeface="Arial"/>
                <a:cs typeface="Arial"/>
                <a:sym typeface="Arial"/>
              </a:rPr>
              <a:t>&lt;Post name={list[1].name} info={list[1].info}/&gt;</a:t>
            </a:r>
            <a:endParaRPr/>
          </a:p>
          <a:p>
            <a:pPr indent="0" lvl="0" marL="0" marR="0" rtl="0" algn="l">
              <a:spcBef>
                <a:spcPts val="0"/>
              </a:spcBef>
              <a:spcAft>
                <a:spcPts val="0"/>
              </a:spcAft>
              <a:buNone/>
            </a:pPr>
            <a:r>
              <a:rPr lang="iw-IL" sz="2000">
                <a:solidFill>
                  <a:schemeClr val="dk1"/>
                </a:solidFill>
                <a:latin typeface="Arial"/>
                <a:ea typeface="Arial"/>
                <a:cs typeface="Arial"/>
                <a:sym typeface="Arial"/>
              </a:rPr>
              <a:t>&lt;Post name={list[2].name} info={list[2].info}/&gt;</a:t>
            </a:r>
            <a:endParaRPr/>
          </a:p>
          <a:p>
            <a:pPr indent="0" lvl="0" marL="0" marR="0" rtl="1" algn="r">
              <a:spcBef>
                <a:spcPts val="0"/>
              </a:spcBef>
              <a:spcAft>
                <a:spcPts val="0"/>
              </a:spcAft>
              <a:buNone/>
            </a:pPr>
            <a:r>
              <a:rPr lang="iw-IL" sz="2400">
                <a:solidFill>
                  <a:schemeClr val="dk1"/>
                </a:solidFill>
                <a:latin typeface="Arial"/>
                <a:ea typeface="Arial"/>
                <a:cs typeface="Arial"/>
                <a:sym typeface="Arial"/>
              </a:rPr>
              <a:t>נרשום:</a:t>
            </a:r>
            <a:endParaRPr/>
          </a:p>
          <a:p>
            <a:pPr indent="0" lvl="0" marL="0" marR="0" rtl="0" algn="l">
              <a:spcBef>
                <a:spcPts val="0"/>
              </a:spcBef>
              <a:spcAft>
                <a:spcPts val="0"/>
              </a:spcAft>
              <a:buNone/>
            </a:pPr>
            <a:r>
              <a:rPr lang="iw-IL" sz="2400">
                <a:solidFill>
                  <a:schemeClr val="dk1"/>
                </a:solidFill>
                <a:latin typeface="Arial"/>
                <a:ea typeface="Arial"/>
                <a:cs typeface="Arial"/>
                <a:sym typeface="Arial"/>
              </a:rPr>
              <a:t>{list.map((element) =&gt; {</a:t>
            </a:r>
            <a:endParaRPr/>
          </a:p>
          <a:p>
            <a:pPr indent="0" lvl="0" marL="0" marR="0" rtl="0" algn="l">
              <a:spcBef>
                <a:spcPts val="0"/>
              </a:spcBef>
              <a:spcAft>
                <a:spcPts val="0"/>
              </a:spcAft>
              <a:buNone/>
            </a:pPr>
            <a:r>
              <a:rPr lang="iw-IL" sz="2400">
                <a:solidFill>
                  <a:schemeClr val="dk1"/>
                </a:solidFill>
                <a:latin typeface="Arial"/>
                <a:ea typeface="Arial"/>
                <a:cs typeface="Arial"/>
                <a:sym typeface="Arial"/>
              </a:rPr>
              <a:t>       return &lt;Post name={element.name} info={element.info} /&gt;</a:t>
            </a:r>
            <a:endParaRPr/>
          </a:p>
          <a:p>
            <a:pPr indent="0" lvl="0" marL="0" marR="0" rtl="0" algn="l">
              <a:spcBef>
                <a:spcPts val="0"/>
              </a:spcBef>
              <a:spcAft>
                <a:spcPts val="0"/>
              </a:spcAft>
              <a:buNone/>
            </a:pPr>
            <a:r>
              <a:rPr lang="iw-IL"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277" name="Google Shape;277;p17"/>
          <p:cNvSpPr/>
          <p:nvPr/>
        </p:nvSpPr>
        <p:spPr>
          <a:xfrm>
            <a:off x="5416963" y="108724"/>
            <a:ext cx="13581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w-IL" sz="4800">
                <a:solidFill>
                  <a:schemeClr val="dk1"/>
                </a:solidFill>
                <a:latin typeface="Arial"/>
                <a:ea typeface="Arial"/>
                <a:cs typeface="Arial"/>
                <a:sym typeface="Arial"/>
              </a:rPr>
              <a:t>Map</a:t>
            </a:r>
            <a:endParaRPr b="1" sz="4800" cap="none">
              <a:solidFill>
                <a:schemeClr val="dk1"/>
              </a:solidFill>
              <a:latin typeface="Arial"/>
              <a:ea typeface="Arial"/>
              <a:cs typeface="Arial"/>
              <a:sym typeface="Arial"/>
            </a:endParaRPr>
          </a:p>
        </p:txBody>
      </p:sp>
      <p:pic>
        <p:nvPicPr>
          <p:cNvPr id="278" name="Google Shape;278;p17"/>
          <p:cNvPicPr preferRelativeResize="0"/>
          <p:nvPr/>
        </p:nvPicPr>
        <p:blipFill rotWithShape="1">
          <a:blip r:embed="rId3">
            <a:alphaModFix/>
          </a:blip>
          <a:srcRect b="0" l="0" r="0" t="0"/>
          <a:stretch/>
        </p:blipFill>
        <p:spPr>
          <a:xfrm>
            <a:off x="10780620" y="0"/>
            <a:ext cx="1411379" cy="141137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8"/>
          <p:cNvSpPr/>
          <p:nvPr/>
        </p:nvSpPr>
        <p:spPr>
          <a:xfrm>
            <a:off x="0" y="2622665"/>
            <a:ext cx="12192000" cy="1612669"/>
          </a:xfrm>
          <a:prstGeom prst="rect">
            <a:avLst/>
          </a:prstGeom>
          <a:noFill/>
          <a:ln>
            <a:noFill/>
          </a:ln>
          <a:effectLst>
            <a:reflection blurRad="0" dir="0" dist="0" endA="300" endPos="35000" kx="0" rotWithShape="0" algn="bl" stA="52000" stPos="0" sy="-100000" ky="0"/>
          </a:effectLst>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SzPts val="2200"/>
              <a:buFont typeface="Alef"/>
              <a:buNone/>
            </a:pPr>
            <a:r>
              <a:rPr b="1" i="0" lang="iw-IL" sz="8800" u="none" cap="none" strike="noStrike">
                <a:solidFill>
                  <a:schemeClr val="dk1"/>
                </a:solidFill>
                <a:latin typeface="Alef"/>
                <a:ea typeface="Alef"/>
                <a:cs typeface="Alef"/>
                <a:sym typeface="Alef"/>
              </a:rPr>
              <a:t>סוף שיעור 14</a:t>
            </a:r>
            <a:endParaRPr/>
          </a:p>
          <a:p>
            <a:pPr indent="0" lvl="0" marL="0" marR="0" rtl="1" algn="ctr">
              <a:lnSpc>
                <a:spcPct val="100000"/>
              </a:lnSpc>
              <a:spcBef>
                <a:spcPts val="0"/>
              </a:spcBef>
              <a:spcAft>
                <a:spcPts val="0"/>
              </a:spcAft>
              <a:buClr>
                <a:schemeClr val="dk1"/>
              </a:buClr>
              <a:buSzPts val="2200"/>
              <a:buFont typeface="Alef"/>
              <a:buNone/>
            </a:pPr>
            <a:r>
              <a:rPr b="1" i="0" lang="iw-IL" sz="8800" u="none" cap="none" strike="noStrike">
                <a:solidFill>
                  <a:schemeClr val="dk1"/>
                </a:solidFill>
                <a:latin typeface="Alef"/>
                <a:ea typeface="Alef"/>
                <a:cs typeface="Alef"/>
                <a:sym typeface="Alef"/>
              </a:rPr>
              <a:t>האם יש שאלות?</a:t>
            </a:r>
            <a:endParaRPr/>
          </a:p>
        </p:txBody>
      </p:sp>
      <p:pic>
        <p:nvPicPr>
          <p:cNvPr id="285" name="Google Shape;285;p18"/>
          <p:cNvPicPr preferRelativeResize="0"/>
          <p:nvPr/>
        </p:nvPicPr>
        <p:blipFill rotWithShape="1">
          <a:blip r:embed="rId3">
            <a:alphaModFix/>
          </a:blip>
          <a:srcRect b="0" l="0" r="0" t="0"/>
          <a:stretch/>
        </p:blipFill>
        <p:spPr>
          <a:xfrm>
            <a:off x="10572750" y="0"/>
            <a:ext cx="1619250" cy="16192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p:nvPr/>
        </p:nvSpPr>
        <p:spPr>
          <a:xfrm>
            <a:off x="587828" y="2525471"/>
            <a:ext cx="11016343" cy="794657"/>
          </a:xfrm>
          <a:prstGeom prst="rect">
            <a:avLst/>
          </a:prstGeom>
          <a:no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SzPts val="2000"/>
              <a:buFont typeface="Arial"/>
              <a:buNone/>
            </a:pPr>
            <a:r>
              <a:t/>
            </a:r>
            <a:endParaRPr b="1" i="0" sz="8000" u="none" cap="none" strike="noStrike">
              <a:solidFill>
                <a:srgbClr val="15AEBD"/>
              </a:solidFill>
              <a:latin typeface="Alef"/>
              <a:ea typeface="Alef"/>
              <a:cs typeface="Alef"/>
              <a:sym typeface="Alef"/>
            </a:endParaRPr>
          </a:p>
        </p:txBody>
      </p:sp>
      <p:grpSp>
        <p:nvGrpSpPr>
          <p:cNvPr id="97" name="Google Shape;97;p2"/>
          <p:cNvGrpSpPr/>
          <p:nvPr/>
        </p:nvGrpSpPr>
        <p:grpSpPr>
          <a:xfrm>
            <a:off x="1154417" y="1411379"/>
            <a:ext cx="10449754" cy="3154710"/>
            <a:chOff x="827700" y="1649708"/>
            <a:chExt cx="10449754" cy="3154710"/>
          </a:xfrm>
        </p:grpSpPr>
        <p:pic>
          <p:nvPicPr>
            <p:cNvPr id="98" name="Google Shape;98;p2"/>
            <p:cNvPicPr preferRelativeResize="0"/>
            <p:nvPr/>
          </p:nvPicPr>
          <p:blipFill rotWithShape="1">
            <a:blip r:embed="rId3">
              <a:alphaModFix/>
            </a:blip>
            <a:srcRect b="0" l="0" r="60642" t="0"/>
            <a:stretch/>
          </p:blipFill>
          <p:spPr>
            <a:xfrm>
              <a:off x="827700" y="1756326"/>
              <a:ext cx="3479257" cy="2968580"/>
            </a:xfrm>
            <a:prstGeom prst="rect">
              <a:avLst/>
            </a:prstGeom>
            <a:noFill/>
            <a:ln>
              <a:noFill/>
            </a:ln>
            <a:effectLst>
              <a:outerShdw blurRad="292100" rotWithShape="0" algn="tl" dir="2700000" dist="139700">
                <a:srgbClr val="333333">
                  <a:alpha val="64705"/>
                </a:srgbClr>
              </a:outerShdw>
            </a:effectLst>
          </p:spPr>
        </p:pic>
        <p:sp>
          <p:nvSpPr>
            <p:cNvPr id="99" name="Google Shape;99;p2"/>
            <p:cNvSpPr/>
            <p:nvPr/>
          </p:nvSpPr>
          <p:spPr>
            <a:xfrm>
              <a:off x="4214192" y="1649708"/>
              <a:ext cx="7063262" cy="3154710"/>
            </a:xfrm>
            <a:prstGeom prst="rect">
              <a:avLst/>
            </a:prstGeom>
            <a:noFill/>
            <a:ln>
              <a:noFill/>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i="0" lang="iw-IL" sz="19800" u="none" cap="none" strike="noStrike">
                  <a:solidFill>
                    <a:schemeClr val="accent5"/>
                  </a:solidFill>
                  <a:latin typeface="Arial"/>
                  <a:ea typeface="Arial"/>
                  <a:cs typeface="Arial"/>
                  <a:sym typeface="Arial"/>
                </a:rPr>
                <a:t>React</a:t>
              </a:r>
              <a:endParaRPr b="1" i="0" sz="7100" u="none" cap="none" strike="noStrike">
                <a:solidFill>
                  <a:schemeClr val="dk1"/>
                </a:solidFill>
                <a:latin typeface="Arial"/>
                <a:ea typeface="Arial"/>
                <a:cs typeface="Arial"/>
                <a:sym typeface="Arial"/>
              </a:endParaRPr>
            </a:p>
          </p:txBody>
        </p:sp>
      </p:grpSp>
      <p:pic>
        <p:nvPicPr>
          <p:cNvPr id="100" name="Google Shape;100;p2"/>
          <p:cNvPicPr preferRelativeResize="0"/>
          <p:nvPr/>
        </p:nvPicPr>
        <p:blipFill rotWithShape="1">
          <a:blip r:embed="rId4">
            <a:alphaModFix/>
          </a:blip>
          <a:srcRect b="0" l="0" r="0" t="0"/>
          <a:stretch/>
        </p:blipFill>
        <p:spPr>
          <a:xfrm>
            <a:off x="10780620" y="0"/>
            <a:ext cx="1411379" cy="141137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p:nvPr/>
        </p:nvSpPr>
        <p:spPr>
          <a:xfrm>
            <a:off x="587828" y="2525471"/>
            <a:ext cx="11016343" cy="794657"/>
          </a:xfrm>
          <a:prstGeom prst="rect">
            <a:avLst/>
          </a:prstGeom>
          <a:no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SzPts val="2000"/>
              <a:buFont typeface="Arial"/>
              <a:buNone/>
            </a:pPr>
            <a:r>
              <a:t/>
            </a:r>
            <a:endParaRPr b="1" i="0" sz="8000" u="none" cap="none" strike="noStrike">
              <a:solidFill>
                <a:srgbClr val="15AEBD"/>
              </a:solidFill>
              <a:latin typeface="Alef"/>
              <a:ea typeface="Alef"/>
              <a:cs typeface="Alef"/>
              <a:sym typeface="Alef"/>
            </a:endParaRPr>
          </a:p>
        </p:txBody>
      </p:sp>
      <p:sp>
        <p:nvSpPr>
          <p:cNvPr id="107" name="Google Shape;107;p3"/>
          <p:cNvSpPr/>
          <p:nvPr/>
        </p:nvSpPr>
        <p:spPr>
          <a:xfrm>
            <a:off x="10871156" y="0"/>
            <a:ext cx="685470" cy="597078"/>
          </a:xfrm>
          <a:prstGeom prst="rect">
            <a:avLst/>
          </a:prstGeom>
          <a:solidFill>
            <a:srgbClr val="EF4136"/>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8" name="Google Shape;108;p3"/>
          <p:cNvSpPr/>
          <p:nvPr/>
        </p:nvSpPr>
        <p:spPr>
          <a:xfrm>
            <a:off x="3717944" y="564074"/>
            <a:ext cx="4756109"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iw-IL" sz="4800" u="none" cap="none" strike="noStrike">
                <a:solidFill>
                  <a:schemeClr val="dk1"/>
                </a:solidFill>
                <a:latin typeface="Arial"/>
                <a:ea typeface="Arial"/>
                <a:cs typeface="Arial"/>
                <a:sym typeface="Arial"/>
              </a:rPr>
              <a:t>React - What is it?</a:t>
            </a:r>
            <a:endParaRPr b="1" i="0" sz="4800" u="none" cap="none" strike="noStrike">
              <a:solidFill>
                <a:schemeClr val="dk1"/>
              </a:solidFill>
              <a:latin typeface="Arial"/>
              <a:ea typeface="Arial"/>
              <a:cs typeface="Arial"/>
              <a:sym typeface="Arial"/>
            </a:endParaRPr>
          </a:p>
        </p:txBody>
      </p:sp>
      <p:sp>
        <p:nvSpPr>
          <p:cNvPr id="109" name="Google Shape;109;p3"/>
          <p:cNvSpPr/>
          <p:nvPr/>
        </p:nvSpPr>
        <p:spPr>
          <a:xfrm>
            <a:off x="807531" y="2286768"/>
            <a:ext cx="10576934" cy="3046988"/>
          </a:xfrm>
          <a:prstGeom prst="rect">
            <a:avLst/>
          </a:prstGeom>
          <a:noFill/>
          <a:ln>
            <a:noFill/>
          </a:ln>
        </p:spPr>
        <p:txBody>
          <a:bodyPr anchorCtr="0" anchor="t" bIns="45700" lIns="91425" spcFirstLastPara="1" rIns="91425" wrap="square" tIns="45700">
            <a:spAutoFit/>
          </a:bodyPr>
          <a:lstStyle/>
          <a:p>
            <a:pPr indent="-571500" lvl="0" marL="571500" marR="0" rtl="1" algn="r">
              <a:spcBef>
                <a:spcPts val="0"/>
              </a:spcBef>
              <a:spcAft>
                <a:spcPts val="0"/>
              </a:spcAft>
              <a:buClr>
                <a:schemeClr val="dk1"/>
              </a:buClr>
              <a:buSzPts val="3200"/>
              <a:buFont typeface="Arial"/>
              <a:buChar char="•"/>
            </a:pPr>
            <a:r>
              <a:rPr b="0" i="0" lang="iw-IL" sz="3200" u="none" cap="none" strike="noStrike">
                <a:solidFill>
                  <a:schemeClr val="dk1"/>
                </a:solidFill>
                <a:latin typeface="Arial"/>
                <a:ea typeface="Arial"/>
                <a:cs typeface="Arial"/>
                <a:sym typeface="Arial"/>
              </a:rPr>
              <a:t>ספריית צד לקוח של js מהנפוצות בעולם.</a:t>
            </a:r>
            <a:endParaRPr/>
          </a:p>
          <a:p>
            <a:pPr indent="-571500" lvl="0" marL="571500" marR="0" rtl="1" algn="r">
              <a:spcBef>
                <a:spcPts val="0"/>
              </a:spcBef>
              <a:spcAft>
                <a:spcPts val="0"/>
              </a:spcAft>
              <a:buClr>
                <a:schemeClr val="dk1"/>
              </a:buClr>
              <a:buSzPts val="3200"/>
              <a:buFont typeface="Arial"/>
              <a:buChar char="•"/>
            </a:pPr>
            <a:r>
              <a:rPr b="0" i="0" lang="iw-IL" sz="3200" u="none" cap="none" strike="noStrike">
                <a:solidFill>
                  <a:schemeClr val="dk1"/>
                </a:solidFill>
                <a:latin typeface="Arial"/>
                <a:ea typeface="Arial"/>
                <a:cs typeface="Arial"/>
                <a:sym typeface="Arial"/>
              </a:rPr>
              <a:t>נוסדה ע"י חברת Facebook בשנת 2013.</a:t>
            </a:r>
            <a:endParaRPr/>
          </a:p>
          <a:p>
            <a:pPr indent="-571500" lvl="0" marL="571500" marR="0" rtl="1" algn="r">
              <a:spcBef>
                <a:spcPts val="0"/>
              </a:spcBef>
              <a:spcAft>
                <a:spcPts val="0"/>
              </a:spcAft>
              <a:buClr>
                <a:schemeClr val="dk1"/>
              </a:buClr>
              <a:buSzPts val="3200"/>
              <a:buFont typeface="Arial"/>
              <a:buChar char="•"/>
            </a:pPr>
            <a:r>
              <a:rPr b="0" i="0" lang="iw-IL" sz="3200" u="none" cap="none" strike="noStrike">
                <a:solidFill>
                  <a:schemeClr val="dk1"/>
                </a:solidFill>
                <a:latin typeface="Arial"/>
                <a:ea typeface="Arial"/>
                <a:cs typeface="Arial"/>
                <a:sym typeface="Arial"/>
              </a:rPr>
              <a:t>נועדה לבנייה דינאמית של ממשק המשתמש בעזרת עיבוד "רכיבים" נפרדים.</a:t>
            </a:r>
            <a:endParaRPr b="0" i="0" sz="3200" u="none" cap="none" strike="noStrike">
              <a:solidFill>
                <a:schemeClr val="dk1"/>
              </a:solidFill>
              <a:latin typeface="Arial"/>
              <a:ea typeface="Arial"/>
              <a:cs typeface="Arial"/>
              <a:sym typeface="Arial"/>
            </a:endParaRPr>
          </a:p>
          <a:p>
            <a:pPr indent="-571500" lvl="0" marL="571500" marR="0" rtl="1" algn="r">
              <a:spcBef>
                <a:spcPts val="0"/>
              </a:spcBef>
              <a:spcAft>
                <a:spcPts val="0"/>
              </a:spcAft>
              <a:buClr>
                <a:schemeClr val="dk1"/>
              </a:buClr>
              <a:buSzPts val="3200"/>
              <a:buFont typeface="Arial"/>
              <a:buChar char="•"/>
            </a:pPr>
            <a:r>
              <a:rPr b="0" i="0" lang="iw-IL" sz="3200" u="none" cap="none" strike="noStrike">
                <a:solidFill>
                  <a:schemeClr val="dk1"/>
                </a:solidFill>
                <a:latin typeface="Arial"/>
                <a:ea typeface="Arial"/>
                <a:cs typeface="Arial"/>
                <a:sym typeface="Arial"/>
              </a:rPr>
              <a:t>ספריית קוד פתוח בשפת js המשמשת לפיתוח ממשק משתמש (טפסים, גלריות תמונות...כל מה שהמשתמש רואה ב web).</a:t>
            </a:r>
            <a:endParaRPr/>
          </a:p>
        </p:txBody>
      </p:sp>
      <p:pic>
        <p:nvPicPr>
          <p:cNvPr id="110" name="Google Shape;110;p3"/>
          <p:cNvPicPr preferRelativeResize="0"/>
          <p:nvPr/>
        </p:nvPicPr>
        <p:blipFill rotWithShape="1">
          <a:blip r:embed="rId3">
            <a:alphaModFix/>
          </a:blip>
          <a:srcRect b="0" l="0" r="0" t="0"/>
          <a:stretch/>
        </p:blipFill>
        <p:spPr>
          <a:xfrm>
            <a:off x="10780620" y="0"/>
            <a:ext cx="1411379" cy="141137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p:nvPr/>
        </p:nvSpPr>
        <p:spPr>
          <a:xfrm>
            <a:off x="587828" y="2525471"/>
            <a:ext cx="11016343" cy="794657"/>
          </a:xfrm>
          <a:prstGeom prst="rect">
            <a:avLst/>
          </a:prstGeom>
          <a:no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SzPts val="2000"/>
              <a:buFont typeface="Arial"/>
              <a:buNone/>
            </a:pPr>
            <a:r>
              <a:t/>
            </a:r>
            <a:endParaRPr b="1" i="0" sz="8000" u="none" cap="none" strike="noStrike">
              <a:solidFill>
                <a:srgbClr val="15AEBD"/>
              </a:solidFill>
              <a:latin typeface="Alef"/>
              <a:ea typeface="Alef"/>
              <a:cs typeface="Alef"/>
              <a:sym typeface="Alef"/>
            </a:endParaRPr>
          </a:p>
        </p:txBody>
      </p:sp>
      <p:sp>
        <p:nvSpPr>
          <p:cNvPr id="117" name="Google Shape;117;p4"/>
          <p:cNvSpPr/>
          <p:nvPr/>
        </p:nvSpPr>
        <p:spPr>
          <a:xfrm>
            <a:off x="10871156" y="0"/>
            <a:ext cx="685470" cy="597078"/>
          </a:xfrm>
          <a:prstGeom prst="rect">
            <a:avLst/>
          </a:prstGeom>
          <a:solidFill>
            <a:srgbClr val="EF4136"/>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id="118" name="Google Shape;118;p4"/>
          <p:cNvPicPr preferRelativeResize="0"/>
          <p:nvPr/>
        </p:nvPicPr>
        <p:blipFill rotWithShape="1">
          <a:blip r:embed="rId3">
            <a:alphaModFix/>
          </a:blip>
          <a:srcRect b="0" l="0" r="0" t="0"/>
          <a:stretch/>
        </p:blipFill>
        <p:spPr>
          <a:xfrm>
            <a:off x="1219199" y="1043000"/>
            <a:ext cx="9753600" cy="4772025"/>
          </a:xfrm>
          <a:prstGeom prst="rect">
            <a:avLst/>
          </a:prstGeom>
          <a:noFill/>
          <a:ln>
            <a:noFill/>
          </a:ln>
        </p:spPr>
      </p:pic>
      <p:pic>
        <p:nvPicPr>
          <p:cNvPr id="119" name="Google Shape;119;p4"/>
          <p:cNvPicPr preferRelativeResize="0"/>
          <p:nvPr/>
        </p:nvPicPr>
        <p:blipFill rotWithShape="1">
          <a:blip r:embed="rId4">
            <a:alphaModFix/>
          </a:blip>
          <a:srcRect b="0" l="0" r="0" t="0"/>
          <a:stretch/>
        </p:blipFill>
        <p:spPr>
          <a:xfrm>
            <a:off x="10780620" y="0"/>
            <a:ext cx="1411379" cy="141137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p:nvPr/>
        </p:nvSpPr>
        <p:spPr>
          <a:xfrm>
            <a:off x="587828" y="2525471"/>
            <a:ext cx="11016343" cy="794657"/>
          </a:xfrm>
          <a:prstGeom prst="rect">
            <a:avLst/>
          </a:prstGeom>
          <a:no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SzPts val="2000"/>
              <a:buFont typeface="Arial"/>
              <a:buNone/>
            </a:pPr>
            <a:r>
              <a:t/>
            </a:r>
            <a:endParaRPr b="1" i="0" sz="8000" u="none" cap="none" strike="noStrike">
              <a:solidFill>
                <a:srgbClr val="15AEBD"/>
              </a:solidFill>
              <a:latin typeface="Alef"/>
              <a:ea typeface="Alef"/>
              <a:cs typeface="Alef"/>
              <a:sym typeface="Alef"/>
            </a:endParaRPr>
          </a:p>
        </p:txBody>
      </p:sp>
      <p:sp>
        <p:nvSpPr>
          <p:cNvPr id="126" name="Google Shape;126;p5"/>
          <p:cNvSpPr/>
          <p:nvPr/>
        </p:nvSpPr>
        <p:spPr>
          <a:xfrm>
            <a:off x="10871156" y="0"/>
            <a:ext cx="685470" cy="597078"/>
          </a:xfrm>
          <a:prstGeom prst="rect">
            <a:avLst/>
          </a:prstGeom>
          <a:solidFill>
            <a:srgbClr val="EF4136"/>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7" name="Google Shape;127;p5"/>
          <p:cNvSpPr/>
          <p:nvPr/>
        </p:nvSpPr>
        <p:spPr>
          <a:xfrm>
            <a:off x="1804862" y="1828445"/>
            <a:ext cx="8582273" cy="4524315"/>
          </a:xfrm>
          <a:prstGeom prst="rect">
            <a:avLst/>
          </a:prstGeom>
          <a:noFill/>
          <a:ln>
            <a:noFill/>
          </a:ln>
        </p:spPr>
        <p:txBody>
          <a:bodyPr anchorCtr="0" anchor="t" bIns="45700" lIns="91425" spcFirstLastPara="1" rIns="91425" wrap="square" tIns="45700">
            <a:spAutoFit/>
          </a:bodyPr>
          <a:lstStyle/>
          <a:p>
            <a:pPr indent="-742950" lvl="0" marL="742950" marR="0" rtl="1" algn="r">
              <a:spcBef>
                <a:spcPts val="0"/>
              </a:spcBef>
              <a:spcAft>
                <a:spcPts val="0"/>
              </a:spcAft>
              <a:buClr>
                <a:schemeClr val="dk1"/>
              </a:buClr>
              <a:buSzPts val="2800"/>
              <a:buFont typeface="Arial"/>
              <a:buAutoNum type="arabicPeriod"/>
            </a:pPr>
            <a:r>
              <a:rPr b="1" i="0" lang="iw-IL" sz="2800" u="none" cap="none" strike="noStrike">
                <a:solidFill>
                  <a:schemeClr val="dk1"/>
                </a:solidFill>
                <a:latin typeface="Arial"/>
                <a:ea typeface="Arial"/>
                <a:cs typeface="Arial"/>
                <a:sym typeface="Arial"/>
              </a:rPr>
              <a:t>קלות בפיתוח אפליקציות .</a:t>
            </a:r>
            <a:endParaRPr/>
          </a:p>
          <a:p>
            <a:pPr indent="-565150" lvl="0" marL="742950" marR="0" rtl="1" algn="r">
              <a:spcBef>
                <a:spcPts val="0"/>
              </a:spcBef>
              <a:spcAft>
                <a:spcPts val="0"/>
              </a:spcAft>
              <a:buClr>
                <a:schemeClr val="dk1"/>
              </a:buClr>
              <a:buSzPts val="2800"/>
              <a:buFont typeface="Arial"/>
              <a:buNone/>
            </a:pPr>
            <a:r>
              <a:t/>
            </a:r>
            <a:endParaRPr b="1" i="0" sz="2800" u="none" cap="none" strike="noStrike">
              <a:solidFill>
                <a:schemeClr val="dk1"/>
              </a:solidFill>
              <a:latin typeface="Arial"/>
              <a:ea typeface="Arial"/>
              <a:cs typeface="Arial"/>
              <a:sym typeface="Arial"/>
            </a:endParaRPr>
          </a:p>
          <a:p>
            <a:pPr indent="-742950" lvl="0" marL="742950" marR="0" rtl="1" algn="r">
              <a:spcBef>
                <a:spcPts val="0"/>
              </a:spcBef>
              <a:spcAft>
                <a:spcPts val="0"/>
              </a:spcAft>
              <a:buClr>
                <a:schemeClr val="dk1"/>
              </a:buClr>
              <a:buSzPts val="2800"/>
              <a:buFont typeface="Arial"/>
              <a:buAutoNum type="arabicPeriod"/>
            </a:pPr>
            <a:r>
              <a:rPr b="1" i="0" lang="iw-IL" sz="2800" u="none" cap="none" strike="noStrike">
                <a:solidFill>
                  <a:schemeClr val="dk1"/>
                </a:solidFill>
                <a:latin typeface="Arial"/>
                <a:ea typeface="Arial"/>
                <a:cs typeface="Arial"/>
                <a:sym typeface="Arial"/>
              </a:rPr>
              <a:t>משמשת לאתרים דינאמיים .</a:t>
            </a:r>
            <a:endParaRPr/>
          </a:p>
          <a:p>
            <a:pPr indent="-565150" lvl="0" marL="742950" marR="0" rtl="1" algn="r">
              <a:spcBef>
                <a:spcPts val="0"/>
              </a:spcBef>
              <a:spcAft>
                <a:spcPts val="0"/>
              </a:spcAft>
              <a:buClr>
                <a:schemeClr val="dk1"/>
              </a:buClr>
              <a:buSzPts val="2800"/>
              <a:buFont typeface="Arial"/>
              <a:buNone/>
            </a:pPr>
            <a:r>
              <a:t/>
            </a:r>
            <a:endParaRPr b="1" i="0" sz="2800" u="none" cap="none" strike="noStrike">
              <a:solidFill>
                <a:schemeClr val="dk1"/>
              </a:solidFill>
              <a:latin typeface="Arial"/>
              <a:ea typeface="Arial"/>
              <a:cs typeface="Arial"/>
              <a:sym typeface="Arial"/>
            </a:endParaRPr>
          </a:p>
          <a:p>
            <a:pPr indent="-742950" lvl="0" marL="742950" marR="0" rtl="1" algn="r">
              <a:spcBef>
                <a:spcPts val="0"/>
              </a:spcBef>
              <a:spcAft>
                <a:spcPts val="0"/>
              </a:spcAft>
              <a:buClr>
                <a:schemeClr val="dk1"/>
              </a:buClr>
              <a:buSzPts val="2800"/>
              <a:buFont typeface="Arial"/>
              <a:buAutoNum type="arabicPeriod"/>
            </a:pPr>
            <a:r>
              <a:rPr b="1" i="0" lang="iw-IL" sz="2800" u="none" cap="none" strike="noStrike">
                <a:solidFill>
                  <a:schemeClr val="dk1"/>
                </a:solidFill>
                <a:latin typeface="Arial"/>
                <a:ea typeface="Arial"/>
                <a:cs typeface="Arial"/>
                <a:sym typeface="Arial"/>
              </a:rPr>
              <a:t>מבוססת  js.</a:t>
            </a:r>
            <a:endParaRPr/>
          </a:p>
          <a:p>
            <a:pPr indent="-565150" lvl="0" marL="742950" marR="0" rtl="1" algn="r">
              <a:spcBef>
                <a:spcPts val="0"/>
              </a:spcBef>
              <a:spcAft>
                <a:spcPts val="0"/>
              </a:spcAft>
              <a:buClr>
                <a:schemeClr val="dk1"/>
              </a:buClr>
              <a:buSzPts val="2800"/>
              <a:buFont typeface="Arial"/>
              <a:buNone/>
            </a:pPr>
            <a:r>
              <a:t/>
            </a:r>
            <a:endParaRPr b="1" i="0" sz="2800" u="none" cap="none" strike="noStrike">
              <a:solidFill>
                <a:schemeClr val="dk1"/>
              </a:solidFill>
              <a:latin typeface="Arial"/>
              <a:ea typeface="Arial"/>
              <a:cs typeface="Arial"/>
              <a:sym typeface="Arial"/>
            </a:endParaRPr>
          </a:p>
          <a:p>
            <a:pPr indent="-742950" lvl="0" marL="742950" marR="0" rtl="1" algn="r">
              <a:spcBef>
                <a:spcPts val="0"/>
              </a:spcBef>
              <a:spcAft>
                <a:spcPts val="0"/>
              </a:spcAft>
              <a:buClr>
                <a:schemeClr val="dk1"/>
              </a:buClr>
              <a:buSzPts val="2800"/>
              <a:buFont typeface="Arial"/>
              <a:buAutoNum type="arabicPeriod"/>
            </a:pPr>
            <a:r>
              <a:rPr b="1" i="0" lang="iw-IL" sz="2800" u="none" cap="none" strike="noStrike">
                <a:solidFill>
                  <a:schemeClr val="dk1"/>
                </a:solidFill>
                <a:latin typeface="Arial"/>
                <a:ea typeface="Arial"/>
                <a:cs typeface="Arial"/>
                <a:sym typeface="Arial"/>
              </a:rPr>
              <a:t>נתמך בכל הדפדפנים (ללא הידור/פרשון) .</a:t>
            </a:r>
            <a:endParaRPr/>
          </a:p>
          <a:p>
            <a:pPr indent="-565150" lvl="0" marL="742950" marR="0" rtl="1" algn="r">
              <a:spcBef>
                <a:spcPts val="0"/>
              </a:spcBef>
              <a:spcAft>
                <a:spcPts val="0"/>
              </a:spcAft>
              <a:buClr>
                <a:schemeClr val="dk1"/>
              </a:buClr>
              <a:buSzPts val="2800"/>
              <a:buFont typeface="Arial"/>
              <a:buNone/>
            </a:pPr>
            <a:r>
              <a:t/>
            </a:r>
            <a:endParaRPr b="1" i="0" sz="2800" u="none" cap="none" strike="noStrike">
              <a:solidFill>
                <a:schemeClr val="dk1"/>
              </a:solidFill>
              <a:latin typeface="Arial"/>
              <a:ea typeface="Arial"/>
              <a:cs typeface="Arial"/>
              <a:sym typeface="Arial"/>
            </a:endParaRPr>
          </a:p>
          <a:p>
            <a:pPr indent="0" lvl="0" marL="0" marR="0" rtl="1" algn="r">
              <a:spcBef>
                <a:spcPts val="0"/>
              </a:spcBef>
              <a:spcAft>
                <a:spcPts val="0"/>
              </a:spcAft>
              <a:buNone/>
            </a:pPr>
            <a:r>
              <a:t/>
            </a:r>
            <a:endParaRPr b="1" i="0" sz="2800" u="none" cap="none" strike="noStrike">
              <a:solidFill>
                <a:schemeClr val="dk1"/>
              </a:solidFill>
              <a:latin typeface="Arial"/>
              <a:ea typeface="Arial"/>
              <a:cs typeface="Arial"/>
              <a:sym typeface="Arial"/>
            </a:endParaRPr>
          </a:p>
          <a:p>
            <a:pPr indent="-571500" lvl="0" marL="571500" marR="0" rtl="1" algn="r">
              <a:spcBef>
                <a:spcPts val="0"/>
              </a:spcBef>
              <a:spcAft>
                <a:spcPts val="0"/>
              </a:spcAft>
              <a:buClr>
                <a:schemeClr val="dk1"/>
              </a:buClr>
              <a:buSzPts val="3600"/>
              <a:buFont typeface="Noto Sans Symbols"/>
              <a:buChar char="❖"/>
            </a:pPr>
            <a:r>
              <a:rPr b="1" i="0" lang="iw-IL" sz="3600" u="none" cap="none" strike="noStrike">
                <a:solidFill>
                  <a:schemeClr val="dk1"/>
                </a:solidFill>
                <a:latin typeface="Arial"/>
                <a:ea typeface="Arial"/>
                <a:cs typeface="Arial"/>
                <a:sym typeface="Arial"/>
              </a:rPr>
              <a:t>React Native</a:t>
            </a:r>
            <a:endParaRPr b="1" i="0" sz="3600" u="none" cap="none" strike="noStrike">
              <a:solidFill>
                <a:schemeClr val="dk1"/>
              </a:solidFill>
              <a:latin typeface="Arial"/>
              <a:ea typeface="Arial"/>
              <a:cs typeface="Arial"/>
              <a:sym typeface="Arial"/>
            </a:endParaRPr>
          </a:p>
        </p:txBody>
      </p:sp>
      <p:sp>
        <p:nvSpPr>
          <p:cNvPr id="128" name="Google Shape;128;p5"/>
          <p:cNvSpPr/>
          <p:nvPr/>
        </p:nvSpPr>
        <p:spPr>
          <a:xfrm>
            <a:off x="4482131" y="564074"/>
            <a:ext cx="3227743" cy="830997"/>
          </a:xfrm>
          <a:prstGeom prst="rect">
            <a:avLst/>
          </a:prstGeom>
          <a:noFill/>
          <a:ln>
            <a:noFill/>
          </a:ln>
        </p:spPr>
        <p:txBody>
          <a:bodyPr anchorCtr="0" anchor="t" bIns="45700" lIns="91425" spcFirstLastPara="1" rIns="91425" wrap="square" tIns="45700">
            <a:spAutoFit/>
          </a:bodyPr>
          <a:lstStyle/>
          <a:p>
            <a:pPr indent="0" lvl="0" marL="0" marR="0" rtl="1" algn="ctr">
              <a:spcBef>
                <a:spcPts val="0"/>
              </a:spcBef>
              <a:spcAft>
                <a:spcPts val="0"/>
              </a:spcAft>
              <a:buNone/>
            </a:pPr>
            <a:r>
              <a:rPr b="1" i="0" lang="iw-IL" sz="4800" u="none" cap="none" strike="noStrike">
                <a:solidFill>
                  <a:schemeClr val="dk1"/>
                </a:solidFill>
                <a:latin typeface="Arial"/>
                <a:ea typeface="Arial"/>
                <a:cs typeface="Arial"/>
                <a:sym typeface="Arial"/>
              </a:rPr>
              <a:t>למה React?</a:t>
            </a:r>
            <a:endParaRPr b="1" i="0" sz="4800" u="none" cap="none" strike="noStrike">
              <a:solidFill>
                <a:schemeClr val="dk1"/>
              </a:solidFill>
              <a:latin typeface="Arial"/>
              <a:ea typeface="Arial"/>
              <a:cs typeface="Arial"/>
              <a:sym typeface="Arial"/>
            </a:endParaRPr>
          </a:p>
        </p:txBody>
      </p:sp>
      <p:pic>
        <p:nvPicPr>
          <p:cNvPr id="129" name="Google Shape;129;p5"/>
          <p:cNvPicPr preferRelativeResize="0"/>
          <p:nvPr/>
        </p:nvPicPr>
        <p:blipFill rotWithShape="1">
          <a:blip r:embed="rId3">
            <a:alphaModFix/>
          </a:blip>
          <a:srcRect b="0" l="0" r="0" t="0"/>
          <a:stretch/>
        </p:blipFill>
        <p:spPr>
          <a:xfrm>
            <a:off x="10780620" y="0"/>
            <a:ext cx="1411379" cy="141137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p:nvPr/>
        </p:nvSpPr>
        <p:spPr>
          <a:xfrm>
            <a:off x="10871156" y="0"/>
            <a:ext cx="685470" cy="597078"/>
          </a:xfrm>
          <a:prstGeom prst="rect">
            <a:avLst/>
          </a:prstGeom>
          <a:solidFill>
            <a:srgbClr val="EF4136"/>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6" name="Google Shape;136;p6"/>
          <p:cNvSpPr/>
          <p:nvPr/>
        </p:nvSpPr>
        <p:spPr>
          <a:xfrm>
            <a:off x="741458" y="1381780"/>
            <a:ext cx="9944056" cy="5570756"/>
          </a:xfrm>
          <a:prstGeom prst="rect">
            <a:avLst/>
          </a:prstGeom>
          <a:noFill/>
          <a:ln>
            <a:noFill/>
          </a:ln>
        </p:spPr>
        <p:txBody>
          <a:bodyPr anchorCtr="0" anchor="t" bIns="45700" lIns="91425" spcFirstLastPara="1" rIns="91425" wrap="square" tIns="45700">
            <a:spAutoFit/>
          </a:bodyPr>
          <a:lstStyle/>
          <a:p>
            <a:pPr indent="-742950" lvl="0" marL="742950" marR="0" rtl="1" algn="r">
              <a:spcBef>
                <a:spcPts val="0"/>
              </a:spcBef>
              <a:spcAft>
                <a:spcPts val="0"/>
              </a:spcAft>
              <a:buClr>
                <a:schemeClr val="dk1"/>
              </a:buClr>
              <a:buSzPts val="2400"/>
              <a:buFont typeface="Arial"/>
              <a:buAutoNum type="arabicPeriod"/>
            </a:pPr>
            <a:r>
              <a:rPr b="0" i="0" lang="iw-IL" sz="2400" u="none" cap="none" strike="noStrike">
                <a:solidFill>
                  <a:schemeClr val="dk1"/>
                </a:solidFill>
                <a:latin typeface="Arial"/>
                <a:ea typeface="Arial"/>
                <a:cs typeface="Arial"/>
                <a:sym typeface="Arial"/>
              </a:rPr>
              <a:t>הורדות תוסף לדפדפן: React developer tools .</a:t>
            </a:r>
            <a:endParaRPr b="0" i="0" sz="2400" u="none" cap="none" strike="noStrike">
              <a:solidFill>
                <a:schemeClr val="dk1"/>
              </a:solidFill>
              <a:latin typeface="Arial"/>
              <a:ea typeface="Arial"/>
              <a:cs typeface="Arial"/>
              <a:sym typeface="Arial"/>
            </a:endParaRPr>
          </a:p>
          <a:p>
            <a:pPr indent="-742950" lvl="0" marL="742950" marR="0" rtl="1" algn="r">
              <a:spcBef>
                <a:spcPts val="0"/>
              </a:spcBef>
              <a:spcAft>
                <a:spcPts val="0"/>
              </a:spcAft>
              <a:buClr>
                <a:schemeClr val="dk1"/>
              </a:buClr>
              <a:buSzPts val="2400"/>
              <a:buFont typeface="Arial"/>
              <a:buAutoNum type="arabicPeriod"/>
            </a:pPr>
            <a:r>
              <a:rPr b="0" i="0" lang="iw-IL" sz="2400" u="none" cap="none" strike="noStrike">
                <a:solidFill>
                  <a:schemeClr val="dk1"/>
                </a:solidFill>
                <a:latin typeface="Arial"/>
                <a:ea typeface="Arial"/>
                <a:cs typeface="Arial"/>
                <a:sym typeface="Arial"/>
              </a:rPr>
              <a:t>הורדת תוסף לVS Code : </a:t>
            </a:r>
            <a:endParaRPr b="0" i="0" sz="2400" u="none" cap="none" strike="noStrike">
              <a:solidFill>
                <a:schemeClr val="dk1"/>
              </a:solidFill>
              <a:latin typeface="Arial"/>
              <a:ea typeface="Arial"/>
              <a:cs typeface="Arial"/>
              <a:sym typeface="Arial"/>
            </a:endParaRPr>
          </a:p>
          <a:p>
            <a:pPr indent="0" lvl="1" marL="457200" marR="0" rtl="1" algn="r">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2" marL="914400" marR="0" rtl="1" algn="r">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2" marL="914400" marR="0" rtl="1" algn="r">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2" marL="914400" marR="0" rtl="1" algn="r">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1" algn="r">
              <a:spcBef>
                <a:spcPts val="0"/>
              </a:spcBef>
              <a:spcAft>
                <a:spcPts val="0"/>
              </a:spcAft>
              <a:buNone/>
            </a:pPr>
            <a:r>
              <a:rPr b="0" i="0" lang="iw-IL" sz="2400" u="none" cap="none" strike="noStrike">
                <a:solidFill>
                  <a:schemeClr val="dk1"/>
                </a:solidFill>
                <a:latin typeface="Arial"/>
                <a:ea typeface="Arial"/>
                <a:cs typeface="Arial"/>
                <a:sym typeface="Arial"/>
              </a:rPr>
              <a:t>3. פותחים תיקייה חדשה ב VS Code</a:t>
            </a:r>
            <a:endParaRPr/>
          </a:p>
          <a:p>
            <a:pPr indent="0" lvl="0" marL="0" marR="0" rtl="1" algn="r">
              <a:spcBef>
                <a:spcPts val="0"/>
              </a:spcBef>
              <a:spcAft>
                <a:spcPts val="0"/>
              </a:spcAft>
              <a:buNone/>
            </a:pPr>
            <a:r>
              <a:rPr b="0" i="0" lang="iw-IL" sz="2400" u="none" cap="none" strike="noStrike">
                <a:solidFill>
                  <a:schemeClr val="dk1"/>
                </a:solidFill>
                <a:latin typeface="Arial"/>
                <a:ea typeface="Arial"/>
                <a:cs typeface="Arial"/>
                <a:sym typeface="Arial"/>
              </a:rPr>
              <a:t>4. כניסה ל Terminal </a:t>
            </a:r>
            <a:endParaRPr/>
          </a:p>
          <a:p>
            <a:pPr indent="-342900" lvl="1" marL="800100" marR="0" rtl="1" algn="r">
              <a:spcBef>
                <a:spcPts val="0"/>
              </a:spcBef>
              <a:spcAft>
                <a:spcPts val="0"/>
              </a:spcAft>
              <a:buClr>
                <a:schemeClr val="dk1"/>
              </a:buClr>
              <a:buSzPts val="2400"/>
              <a:buFont typeface="Arial"/>
              <a:buChar char="•"/>
            </a:pPr>
            <a:r>
              <a:rPr b="0" i="0" lang="iw-IL" sz="2400" u="none" cap="none" strike="noStrike">
                <a:solidFill>
                  <a:schemeClr val="dk1"/>
                </a:solidFill>
                <a:latin typeface="Arial"/>
                <a:ea typeface="Arial"/>
                <a:cs typeface="Arial"/>
                <a:sym typeface="Arial"/>
              </a:rPr>
              <a:t>הרצת הפקודה npm create vite@latest</a:t>
            </a:r>
            <a:endParaRPr b="0" i="0" sz="2400" u="none" cap="none" strike="noStrike">
              <a:solidFill>
                <a:schemeClr val="dk1"/>
              </a:solidFill>
              <a:latin typeface="Arial"/>
              <a:ea typeface="Arial"/>
              <a:cs typeface="Arial"/>
              <a:sym typeface="Arial"/>
            </a:endParaRPr>
          </a:p>
          <a:p>
            <a:pPr indent="-342900" lvl="1" marL="800100" marR="0" rtl="1" algn="r">
              <a:spcBef>
                <a:spcPts val="0"/>
              </a:spcBef>
              <a:spcAft>
                <a:spcPts val="0"/>
              </a:spcAft>
              <a:buClr>
                <a:schemeClr val="dk1"/>
              </a:buClr>
              <a:buSzPts val="2400"/>
              <a:buFont typeface="Arial"/>
              <a:buChar char="•"/>
            </a:pPr>
            <a:r>
              <a:rPr b="0" i="0" lang="iw-IL" sz="2400" u="none" cap="none" strike="noStrike">
                <a:solidFill>
                  <a:schemeClr val="dk1"/>
                </a:solidFill>
                <a:latin typeface="Arial"/>
                <a:ea typeface="Arial"/>
                <a:cs typeface="Arial"/>
                <a:sym typeface="Arial"/>
              </a:rPr>
              <a:t>לחיצה על y וenter ברגע שנשאל אם נרצה להתקין את create vite</a:t>
            </a:r>
            <a:endParaRPr b="0" i="0" sz="2400" u="none" cap="none" strike="noStrike">
              <a:solidFill>
                <a:schemeClr val="dk1"/>
              </a:solidFill>
              <a:latin typeface="Arial"/>
              <a:ea typeface="Arial"/>
              <a:cs typeface="Arial"/>
              <a:sym typeface="Arial"/>
            </a:endParaRPr>
          </a:p>
          <a:p>
            <a:pPr indent="-342900" lvl="1" marL="800100" marR="0" rtl="1" algn="r">
              <a:spcBef>
                <a:spcPts val="0"/>
              </a:spcBef>
              <a:spcAft>
                <a:spcPts val="0"/>
              </a:spcAft>
              <a:buClr>
                <a:schemeClr val="dk1"/>
              </a:buClr>
              <a:buSzPts val="2400"/>
              <a:buFont typeface="Arial"/>
              <a:buChar char="•"/>
            </a:pPr>
            <a:r>
              <a:rPr b="0" i="0" lang="iw-IL" sz="2400" u="none" cap="none" strike="noStrike">
                <a:solidFill>
                  <a:schemeClr val="dk1"/>
                </a:solidFill>
                <a:latin typeface="Arial"/>
                <a:ea typeface="Arial"/>
                <a:cs typeface="Arial"/>
                <a:sym typeface="Arial"/>
              </a:rPr>
              <a:t>בחירה בשם הפרוייקט</a:t>
            </a:r>
            <a:endParaRPr b="0" i="0" sz="2400" u="none" cap="none" strike="noStrike">
              <a:solidFill>
                <a:schemeClr val="dk1"/>
              </a:solidFill>
              <a:latin typeface="Arial"/>
              <a:ea typeface="Arial"/>
              <a:cs typeface="Arial"/>
              <a:sym typeface="Arial"/>
            </a:endParaRPr>
          </a:p>
          <a:p>
            <a:pPr indent="-342900" lvl="1" marL="800100" marR="0" rtl="1" algn="r">
              <a:spcBef>
                <a:spcPts val="0"/>
              </a:spcBef>
              <a:spcAft>
                <a:spcPts val="0"/>
              </a:spcAft>
              <a:buClr>
                <a:schemeClr val="dk1"/>
              </a:buClr>
              <a:buSzPts val="2400"/>
              <a:buFont typeface="Arial"/>
              <a:buChar char="•"/>
            </a:pPr>
            <a:r>
              <a:rPr b="0" i="0" lang="iw-IL" sz="2400" u="none" cap="none" strike="noStrike">
                <a:solidFill>
                  <a:schemeClr val="dk1"/>
                </a:solidFill>
                <a:latin typeface="Arial"/>
                <a:ea typeface="Arial"/>
                <a:cs typeface="Arial"/>
                <a:sym typeface="Arial"/>
              </a:rPr>
              <a:t>בחירה בReact כframework שלנו</a:t>
            </a:r>
            <a:endParaRPr/>
          </a:p>
          <a:p>
            <a:pPr indent="-342900" lvl="1" marL="800100" marR="0" rtl="1" algn="r">
              <a:spcBef>
                <a:spcPts val="0"/>
              </a:spcBef>
              <a:spcAft>
                <a:spcPts val="0"/>
              </a:spcAft>
              <a:buClr>
                <a:schemeClr val="dk1"/>
              </a:buClr>
              <a:buSzPts val="2400"/>
              <a:buFont typeface="Arial"/>
              <a:buChar char="•"/>
            </a:pPr>
            <a:r>
              <a:rPr b="0" i="0" lang="iw-IL" sz="2400" u="none" cap="none" strike="noStrike">
                <a:solidFill>
                  <a:schemeClr val="dk1"/>
                </a:solidFill>
                <a:latin typeface="Arial"/>
                <a:ea typeface="Arial"/>
                <a:cs typeface="Arial"/>
                <a:sym typeface="Arial"/>
              </a:rPr>
              <a:t>בחירה בJavascript </a:t>
            </a:r>
            <a:endParaRPr/>
          </a:p>
          <a:p>
            <a:pPr indent="-342900" lvl="1" marL="800100" marR="0" rtl="1" algn="r">
              <a:spcBef>
                <a:spcPts val="0"/>
              </a:spcBef>
              <a:spcAft>
                <a:spcPts val="0"/>
              </a:spcAft>
              <a:buClr>
                <a:schemeClr val="dk1"/>
              </a:buClr>
              <a:buSzPts val="2400"/>
              <a:buFont typeface="Arial"/>
              <a:buChar char="•"/>
            </a:pPr>
            <a:r>
              <a:rPr b="0" i="0" lang="iw-IL" sz="2400" u="none" cap="none" strike="noStrike">
                <a:solidFill>
                  <a:schemeClr val="dk1"/>
                </a:solidFill>
                <a:latin typeface="Arial"/>
                <a:ea typeface="Arial"/>
                <a:cs typeface="Arial"/>
                <a:sym typeface="Arial"/>
              </a:rPr>
              <a:t>המשך שקופית הבאה.</a:t>
            </a:r>
            <a:endParaRPr/>
          </a:p>
          <a:p>
            <a:pPr indent="0" lvl="0" marL="0" marR="0" rtl="1" algn="r">
              <a:spcBef>
                <a:spcPts val="0"/>
              </a:spcBef>
              <a:spcAft>
                <a:spcPts val="0"/>
              </a:spcAft>
              <a:buNone/>
            </a:pPr>
            <a:r>
              <a:t/>
            </a:r>
            <a:endParaRPr b="1" i="0" sz="2000" u="none" cap="none" strike="noStrike">
              <a:solidFill>
                <a:schemeClr val="dk1"/>
              </a:solidFill>
              <a:latin typeface="Arial"/>
              <a:ea typeface="Arial"/>
              <a:cs typeface="Arial"/>
              <a:sym typeface="Arial"/>
            </a:endParaRPr>
          </a:p>
        </p:txBody>
      </p:sp>
      <p:sp>
        <p:nvSpPr>
          <p:cNvPr id="137" name="Google Shape;137;p6"/>
          <p:cNvSpPr/>
          <p:nvPr/>
        </p:nvSpPr>
        <p:spPr>
          <a:xfrm>
            <a:off x="4146611" y="-1"/>
            <a:ext cx="4064400" cy="831000"/>
          </a:xfrm>
          <a:prstGeom prst="rect">
            <a:avLst/>
          </a:prstGeom>
          <a:noFill/>
          <a:ln>
            <a:noFill/>
          </a:ln>
        </p:spPr>
        <p:txBody>
          <a:bodyPr anchorCtr="0" anchor="t" bIns="45700" lIns="91425" spcFirstLastPara="1" rIns="91425" wrap="square" tIns="45700">
            <a:spAutoFit/>
          </a:bodyPr>
          <a:lstStyle/>
          <a:p>
            <a:pPr indent="0" lvl="0" marL="0" marR="0" rtl="1" algn="ctr">
              <a:spcBef>
                <a:spcPts val="0"/>
              </a:spcBef>
              <a:spcAft>
                <a:spcPts val="0"/>
              </a:spcAft>
              <a:buNone/>
            </a:pPr>
            <a:r>
              <a:rPr b="1" i="0" lang="iw-IL" sz="4800" u="none" cap="none" strike="noStrike">
                <a:solidFill>
                  <a:schemeClr val="dk1"/>
                </a:solidFill>
                <a:latin typeface="Arial"/>
                <a:ea typeface="Arial"/>
                <a:cs typeface="Arial"/>
                <a:sym typeface="Arial"/>
              </a:rPr>
              <a:t>Installing React</a:t>
            </a:r>
            <a:endParaRPr/>
          </a:p>
        </p:txBody>
      </p:sp>
      <p:pic>
        <p:nvPicPr>
          <p:cNvPr id="138" name="Google Shape;138;p6"/>
          <p:cNvPicPr preferRelativeResize="0"/>
          <p:nvPr/>
        </p:nvPicPr>
        <p:blipFill rotWithShape="1">
          <a:blip r:embed="rId3">
            <a:alphaModFix/>
          </a:blip>
          <a:srcRect b="0" l="0" r="0" t="0"/>
          <a:stretch/>
        </p:blipFill>
        <p:spPr>
          <a:xfrm>
            <a:off x="10780620" y="0"/>
            <a:ext cx="1411379" cy="1411379"/>
          </a:xfrm>
          <a:prstGeom prst="rect">
            <a:avLst/>
          </a:prstGeom>
          <a:noFill/>
          <a:ln>
            <a:noFill/>
          </a:ln>
        </p:spPr>
      </p:pic>
      <p:pic>
        <p:nvPicPr>
          <p:cNvPr descr="A screenshot of a computer&#10;&#10;Description automatically generated" id="139" name="Google Shape;139;p6"/>
          <p:cNvPicPr preferRelativeResize="0"/>
          <p:nvPr/>
        </p:nvPicPr>
        <p:blipFill rotWithShape="1">
          <a:blip r:embed="rId4">
            <a:alphaModFix/>
          </a:blip>
          <a:srcRect b="0" l="0" r="0" t="0"/>
          <a:stretch/>
        </p:blipFill>
        <p:spPr>
          <a:xfrm>
            <a:off x="4842510" y="2212777"/>
            <a:ext cx="5022850" cy="139672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
          <p:cNvSpPr/>
          <p:nvPr/>
        </p:nvSpPr>
        <p:spPr>
          <a:xfrm>
            <a:off x="10871156" y="0"/>
            <a:ext cx="685470" cy="597078"/>
          </a:xfrm>
          <a:prstGeom prst="rect">
            <a:avLst/>
          </a:prstGeom>
          <a:solidFill>
            <a:srgbClr val="EF4136"/>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46" name="Google Shape;146;p7"/>
          <p:cNvSpPr/>
          <p:nvPr/>
        </p:nvSpPr>
        <p:spPr>
          <a:xfrm>
            <a:off x="4063811" y="122524"/>
            <a:ext cx="4064400" cy="831000"/>
          </a:xfrm>
          <a:prstGeom prst="rect">
            <a:avLst/>
          </a:prstGeom>
          <a:noFill/>
          <a:ln>
            <a:noFill/>
          </a:ln>
        </p:spPr>
        <p:txBody>
          <a:bodyPr anchorCtr="0" anchor="t" bIns="45700" lIns="91425" spcFirstLastPara="1" rIns="91425" wrap="square" tIns="45700">
            <a:spAutoFit/>
          </a:bodyPr>
          <a:lstStyle/>
          <a:p>
            <a:pPr indent="0" lvl="0" marL="0" marR="0" rtl="1" algn="ctr">
              <a:spcBef>
                <a:spcPts val="0"/>
              </a:spcBef>
              <a:spcAft>
                <a:spcPts val="0"/>
              </a:spcAft>
              <a:buNone/>
            </a:pPr>
            <a:r>
              <a:rPr b="1" i="0" lang="iw-IL" sz="4800" u="none" cap="none" strike="noStrike">
                <a:solidFill>
                  <a:schemeClr val="dk1"/>
                </a:solidFill>
                <a:latin typeface="Arial"/>
                <a:ea typeface="Arial"/>
                <a:cs typeface="Arial"/>
                <a:sym typeface="Arial"/>
              </a:rPr>
              <a:t>Installing React</a:t>
            </a:r>
            <a:endParaRPr/>
          </a:p>
        </p:txBody>
      </p:sp>
      <p:pic>
        <p:nvPicPr>
          <p:cNvPr id="147" name="Google Shape;147;p7"/>
          <p:cNvPicPr preferRelativeResize="0"/>
          <p:nvPr/>
        </p:nvPicPr>
        <p:blipFill rotWithShape="1">
          <a:blip r:embed="rId3">
            <a:alphaModFix/>
          </a:blip>
          <a:srcRect b="0" l="0" r="0" t="0"/>
          <a:stretch/>
        </p:blipFill>
        <p:spPr>
          <a:xfrm>
            <a:off x="10780620" y="0"/>
            <a:ext cx="1411379" cy="1411379"/>
          </a:xfrm>
          <a:prstGeom prst="rect">
            <a:avLst/>
          </a:prstGeom>
          <a:noFill/>
          <a:ln>
            <a:noFill/>
          </a:ln>
        </p:spPr>
      </p:pic>
      <p:sp>
        <p:nvSpPr>
          <p:cNvPr id="148" name="Google Shape;148;p7"/>
          <p:cNvSpPr txBox="1"/>
          <p:nvPr/>
        </p:nvSpPr>
        <p:spPr>
          <a:xfrm>
            <a:off x="1686560" y="1737360"/>
            <a:ext cx="9997440" cy="461665"/>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b="0" i="0" lang="iw-IL" sz="2400" u="none" cap="none" strike="noStrike">
                <a:solidFill>
                  <a:schemeClr val="dk1"/>
                </a:solidFill>
                <a:latin typeface="Arial"/>
                <a:ea typeface="Arial"/>
                <a:cs typeface="Arial"/>
                <a:sym typeface="Arial"/>
              </a:rPr>
              <a:t>לאחר מכן בטרמינל יופיע המלל הבא:</a:t>
            </a:r>
            <a:endParaRPr/>
          </a:p>
        </p:txBody>
      </p:sp>
      <p:pic>
        <p:nvPicPr>
          <p:cNvPr descr="A screenshot of a computer program&#10;&#10;Description automatically generated" id="149" name="Google Shape;149;p7"/>
          <p:cNvPicPr preferRelativeResize="0"/>
          <p:nvPr/>
        </p:nvPicPr>
        <p:blipFill rotWithShape="1">
          <a:blip r:embed="rId4">
            <a:alphaModFix/>
          </a:blip>
          <a:srcRect b="0" l="0" r="0" t="0"/>
          <a:stretch/>
        </p:blipFill>
        <p:spPr>
          <a:xfrm>
            <a:off x="2226310" y="1493520"/>
            <a:ext cx="3869690" cy="2353039"/>
          </a:xfrm>
          <a:prstGeom prst="rect">
            <a:avLst/>
          </a:prstGeom>
          <a:noFill/>
          <a:ln>
            <a:noFill/>
          </a:ln>
        </p:spPr>
      </p:pic>
      <p:sp>
        <p:nvSpPr>
          <p:cNvPr id="150" name="Google Shape;150;p7"/>
          <p:cNvSpPr txBox="1"/>
          <p:nvPr/>
        </p:nvSpPr>
        <p:spPr>
          <a:xfrm>
            <a:off x="2666670" y="4460240"/>
            <a:ext cx="8889956" cy="1200329"/>
          </a:xfrm>
          <a:prstGeom prst="rect">
            <a:avLst/>
          </a:prstGeom>
          <a:noFill/>
          <a:ln>
            <a:noFill/>
          </a:ln>
        </p:spPr>
        <p:txBody>
          <a:bodyPr anchorCtr="0" anchor="t" bIns="45700" lIns="91425" spcFirstLastPara="1" rIns="91425" wrap="square" tIns="45700">
            <a:spAutoFit/>
          </a:bodyPr>
          <a:lstStyle/>
          <a:p>
            <a:pPr indent="-285750" lvl="0" marL="285750" marR="0" rtl="1" algn="r">
              <a:spcBef>
                <a:spcPts val="0"/>
              </a:spcBef>
              <a:spcAft>
                <a:spcPts val="0"/>
              </a:spcAft>
              <a:buClr>
                <a:schemeClr val="dk1"/>
              </a:buClr>
              <a:buSzPts val="1800"/>
              <a:buFont typeface="Arial"/>
              <a:buChar char="•"/>
            </a:pPr>
            <a:r>
              <a:rPr b="0" i="0" lang="iw-IL" sz="1800" u="none" cap="none" strike="noStrike">
                <a:solidFill>
                  <a:schemeClr val="dk1"/>
                </a:solidFill>
                <a:latin typeface="Arial"/>
                <a:ea typeface="Arial"/>
                <a:cs typeface="Arial"/>
                <a:sym typeface="Arial"/>
              </a:rPr>
              <a:t>השם ‘test’ הוא שם הפרוייקט, זה נתון לבחירתנו.</a:t>
            </a:r>
            <a:endParaRPr/>
          </a:p>
          <a:p>
            <a:pPr indent="-285750" lvl="0" marL="285750" marR="0" rtl="1" algn="r">
              <a:spcBef>
                <a:spcPts val="0"/>
              </a:spcBef>
              <a:spcAft>
                <a:spcPts val="0"/>
              </a:spcAft>
              <a:buClr>
                <a:schemeClr val="dk1"/>
              </a:buClr>
              <a:buSzPts val="1800"/>
              <a:buFont typeface="Arial"/>
              <a:buChar char="•"/>
            </a:pPr>
            <a:r>
              <a:rPr b="0" i="0" lang="iw-IL" sz="1800" u="none" cap="none" strike="noStrike">
                <a:solidFill>
                  <a:schemeClr val="dk1"/>
                </a:solidFill>
                <a:latin typeface="Arial"/>
                <a:ea typeface="Arial"/>
                <a:cs typeface="Arial"/>
                <a:sym typeface="Arial"/>
              </a:rPr>
              <a:t>ניגש לתוך התיקייה החדשה בשם ‘test’ שנוצרה בעזרת cd ‘test’</a:t>
            </a:r>
            <a:endParaRPr/>
          </a:p>
          <a:p>
            <a:pPr indent="-285750" lvl="0" marL="285750" marR="0" rtl="1" algn="r">
              <a:spcBef>
                <a:spcPts val="0"/>
              </a:spcBef>
              <a:spcAft>
                <a:spcPts val="0"/>
              </a:spcAft>
              <a:buClr>
                <a:schemeClr val="dk1"/>
              </a:buClr>
              <a:buSzPts val="1800"/>
              <a:buFont typeface="Arial"/>
              <a:buChar char="•"/>
            </a:pPr>
            <a:r>
              <a:rPr b="0" i="0" lang="iw-IL" sz="1800" u="none" cap="none" strike="noStrike">
                <a:solidFill>
                  <a:schemeClr val="dk1"/>
                </a:solidFill>
                <a:latin typeface="Arial"/>
                <a:ea typeface="Arial"/>
                <a:cs typeface="Arial"/>
                <a:sym typeface="Arial"/>
              </a:rPr>
              <a:t>נריץ את הפקודה npm install ונמתין שיסיים להוריד הכל.</a:t>
            </a:r>
            <a:endParaRPr/>
          </a:p>
          <a:p>
            <a:pPr indent="-285750" lvl="0" marL="285750" marR="0" rtl="1" algn="r">
              <a:spcBef>
                <a:spcPts val="0"/>
              </a:spcBef>
              <a:spcAft>
                <a:spcPts val="0"/>
              </a:spcAft>
              <a:buClr>
                <a:schemeClr val="dk1"/>
              </a:buClr>
              <a:buSzPts val="1800"/>
              <a:buFont typeface="Arial"/>
              <a:buChar char="•"/>
            </a:pPr>
            <a:r>
              <a:rPr b="0" i="0" lang="iw-IL" sz="1800" u="none" cap="none" strike="noStrike">
                <a:solidFill>
                  <a:schemeClr val="dk1"/>
                </a:solidFill>
                <a:latin typeface="Arial"/>
                <a:ea typeface="Arial"/>
                <a:cs typeface="Arial"/>
                <a:sym typeface="Arial"/>
              </a:rPr>
              <a:t>על מנת להרים את הפרוייקט שלנו באוויר נריץ ‘npm run dev’</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8"/>
          <p:cNvSpPr/>
          <p:nvPr/>
        </p:nvSpPr>
        <p:spPr>
          <a:xfrm>
            <a:off x="10871156" y="0"/>
            <a:ext cx="685470" cy="597078"/>
          </a:xfrm>
          <a:prstGeom prst="rect">
            <a:avLst/>
          </a:prstGeom>
          <a:solidFill>
            <a:srgbClr val="EF4136"/>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57" name="Google Shape;157;p8"/>
          <p:cNvSpPr/>
          <p:nvPr/>
        </p:nvSpPr>
        <p:spPr>
          <a:xfrm>
            <a:off x="0" y="2196768"/>
            <a:ext cx="11622996" cy="4031873"/>
          </a:xfrm>
          <a:prstGeom prst="rect">
            <a:avLst/>
          </a:prstGeom>
          <a:noFill/>
          <a:ln>
            <a:noFill/>
          </a:ln>
        </p:spPr>
        <p:txBody>
          <a:bodyPr anchorCtr="0" anchor="t" bIns="45700" lIns="91425" spcFirstLastPara="1" rIns="91425" wrap="square" tIns="45700">
            <a:spAutoFit/>
          </a:bodyPr>
          <a:lstStyle/>
          <a:p>
            <a:pPr indent="-514350" lvl="0" marL="514350" marR="0" rtl="1" algn="r">
              <a:spcBef>
                <a:spcPts val="0"/>
              </a:spcBef>
              <a:spcAft>
                <a:spcPts val="0"/>
              </a:spcAft>
              <a:buClr>
                <a:schemeClr val="dk1"/>
              </a:buClr>
              <a:buSzPts val="3200"/>
              <a:buFont typeface="Arial"/>
              <a:buAutoNum type="arabicPeriod"/>
            </a:pPr>
            <a:r>
              <a:rPr b="1" i="0" lang="iw-IL" sz="3200" u="none" cap="none" strike="noStrike">
                <a:solidFill>
                  <a:schemeClr val="dk1"/>
                </a:solidFill>
                <a:latin typeface="Arial"/>
                <a:ea typeface="Arial"/>
                <a:cs typeface="Arial"/>
                <a:sym typeface="Arial"/>
              </a:rPr>
              <a:t>index.html: </a:t>
            </a:r>
            <a:r>
              <a:rPr b="0" i="0" lang="iw-IL" sz="3200" u="none" cap="none" strike="noStrike">
                <a:solidFill>
                  <a:schemeClr val="dk1"/>
                </a:solidFill>
                <a:latin typeface="Arial"/>
                <a:ea typeface="Arial"/>
                <a:cs typeface="Arial"/>
                <a:sym typeface="Arial"/>
              </a:rPr>
              <a:t>מסמך html ראשי, הכל עובר דרך id  " root ".</a:t>
            </a:r>
            <a:endParaRPr/>
          </a:p>
          <a:p>
            <a:pPr indent="-311150" lvl="0" marL="514350" marR="0" rtl="1" algn="r">
              <a:spcBef>
                <a:spcPts val="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a:p>
            <a:pPr indent="-514350" lvl="0" marL="514350" marR="0" rtl="1" algn="r">
              <a:spcBef>
                <a:spcPts val="0"/>
              </a:spcBef>
              <a:spcAft>
                <a:spcPts val="0"/>
              </a:spcAft>
              <a:buClr>
                <a:schemeClr val="dk1"/>
              </a:buClr>
              <a:buSzPts val="3200"/>
              <a:buFont typeface="Arial"/>
              <a:buAutoNum type="arabicPeriod"/>
            </a:pPr>
            <a:r>
              <a:rPr b="1" i="0" lang="iw-IL" sz="3200" u="none" cap="none" strike="noStrike">
                <a:solidFill>
                  <a:schemeClr val="dk1"/>
                </a:solidFill>
                <a:latin typeface="Arial"/>
                <a:ea typeface="Arial"/>
                <a:cs typeface="Arial"/>
                <a:sym typeface="Arial"/>
              </a:rPr>
              <a:t>main.jsx: </a:t>
            </a:r>
            <a:r>
              <a:rPr b="0" i="0" lang="iw-IL" sz="3200" u="none" cap="none" strike="noStrike">
                <a:solidFill>
                  <a:schemeClr val="dk1"/>
                </a:solidFill>
                <a:latin typeface="Arial"/>
                <a:ea typeface="Arial"/>
                <a:cs typeface="Arial"/>
                <a:sym typeface="Arial"/>
              </a:rPr>
              <a:t>מגדיר את ה root הראשי.</a:t>
            </a:r>
            <a:endParaRPr/>
          </a:p>
          <a:p>
            <a:pPr indent="-311150" lvl="0" marL="514350" marR="0" rtl="1" algn="r">
              <a:spcBef>
                <a:spcPts val="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a:p>
            <a:pPr indent="-514350" lvl="0" marL="514350" marR="0" rtl="1" algn="r">
              <a:spcBef>
                <a:spcPts val="0"/>
              </a:spcBef>
              <a:spcAft>
                <a:spcPts val="0"/>
              </a:spcAft>
              <a:buClr>
                <a:schemeClr val="dk1"/>
              </a:buClr>
              <a:buSzPts val="3200"/>
              <a:buFont typeface="Arial"/>
              <a:buAutoNum type="arabicPeriod"/>
            </a:pPr>
            <a:r>
              <a:rPr b="1" i="0" lang="iw-IL" sz="3200" u="none" cap="none" strike="noStrike">
                <a:solidFill>
                  <a:schemeClr val="dk1"/>
                </a:solidFill>
                <a:latin typeface="Arial"/>
                <a:ea typeface="Arial"/>
                <a:cs typeface="Arial"/>
                <a:sym typeface="Arial"/>
              </a:rPr>
              <a:t>App.js: </a:t>
            </a:r>
            <a:r>
              <a:rPr b="0" i="0" lang="iw-IL" sz="3200" u="none" cap="none" strike="noStrike">
                <a:solidFill>
                  <a:schemeClr val="dk1"/>
                </a:solidFill>
                <a:latin typeface="Arial"/>
                <a:ea typeface="Arial"/>
                <a:cs typeface="Arial"/>
                <a:sym typeface="Arial"/>
              </a:rPr>
              <a:t>הקומפוננטה הראשית של האפליקציה.</a:t>
            </a:r>
            <a:br>
              <a:rPr b="0" i="0" lang="iw-IL" sz="3200" u="none" cap="none" strike="noStrike">
                <a:solidFill>
                  <a:schemeClr val="dk1"/>
                </a:solidFill>
                <a:latin typeface="Arial"/>
                <a:ea typeface="Arial"/>
                <a:cs typeface="Arial"/>
                <a:sym typeface="Arial"/>
              </a:rPr>
            </a:br>
            <a:r>
              <a:rPr b="0" i="0" lang="iw-IL" sz="3200" u="none" cap="none" strike="noStrike">
                <a:solidFill>
                  <a:schemeClr val="dk1"/>
                </a:solidFill>
                <a:latin typeface="Arial"/>
                <a:ea typeface="Arial"/>
                <a:cs typeface="Arial"/>
                <a:sym typeface="Arial"/>
              </a:rPr>
              <a:t>(אחראית לקריאת כל הקומפוננטות האחרות).</a:t>
            </a:r>
            <a:endParaRPr/>
          </a:p>
          <a:p>
            <a:pPr indent="-311150" lvl="0" marL="514350" marR="0" rtl="1" algn="r">
              <a:spcBef>
                <a:spcPts val="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a:p>
            <a:pPr indent="-514350" lvl="0" marL="514350" marR="0" rtl="1" algn="r">
              <a:spcBef>
                <a:spcPts val="0"/>
              </a:spcBef>
              <a:spcAft>
                <a:spcPts val="0"/>
              </a:spcAft>
              <a:buClr>
                <a:schemeClr val="dk1"/>
              </a:buClr>
              <a:buSzPts val="3200"/>
              <a:buFont typeface="Arial"/>
              <a:buAutoNum type="arabicPeriod"/>
            </a:pPr>
            <a:r>
              <a:rPr b="1" i="0" lang="iw-IL" sz="3200" u="none" cap="none" strike="noStrike">
                <a:solidFill>
                  <a:schemeClr val="dk1"/>
                </a:solidFill>
                <a:latin typeface="Arial"/>
                <a:ea typeface="Arial"/>
                <a:cs typeface="Arial"/>
                <a:sym typeface="Arial"/>
              </a:rPr>
              <a:t>App.css:</a:t>
            </a:r>
            <a:r>
              <a:rPr b="0" i="0" lang="iw-IL" sz="3200" u="none" cap="none" strike="noStrike">
                <a:solidFill>
                  <a:schemeClr val="dk1"/>
                </a:solidFill>
                <a:latin typeface="Arial"/>
                <a:ea typeface="Arial"/>
                <a:cs typeface="Arial"/>
                <a:sym typeface="Arial"/>
              </a:rPr>
              <a:t> אחראית לעיצוב הקומפוננטה.</a:t>
            </a:r>
            <a:endParaRPr b="0" i="0" sz="3200" u="none" cap="none" strike="noStrike">
              <a:solidFill>
                <a:schemeClr val="dk1"/>
              </a:solidFill>
              <a:latin typeface="Arial"/>
              <a:ea typeface="Arial"/>
              <a:cs typeface="Arial"/>
              <a:sym typeface="Arial"/>
            </a:endParaRPr>
          </a:p>
        </p:txBody>
      </p:sp>
      <p:sp>
        <p:nvSpPr>
          <p:cNvPr id="158" name="Google Shape;158;p8"/>
          <p:cNvSpPr/>
          <p:nvPr/>
        </p:nvSpPr>
        <p:spPr>
          <a:xfrm>
            <a:off x="4343472" y="564074"/>
            <a:ext cx="3505063"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iw-IL" sz="4800" u="none" cap="none" strike="noStrike">
                <a:solidFill>
                  <a:schemeClr val="dk1"/>
                </a:solidFill>
                <a:latin typeface="Arial"/>
                <a:ea typeface="Arial"/>
                <a:cs typeface="Arial"/>
                <a:sym typeface="Arial"/>
              </a:rPr>
              <a:t>Files in React</a:t>
            </a:r>
            <a:endParaRPr b="1" i="0" sz="4800" u="none" cap="none" strike="noStrike">
              <a:solidFill>
                <a:schemeClr val="dk1"/>
              </a:solidFill>
              <a:latin typeface="Arial"/>
              <a:ea typeface="Arial"/>
              <a:cs typeface="Arial"/>
              <a:sym typeface="Arial"/>
            </a:endParaRPr>
          </a:p>
        </p:txBody>
      </p:sp>
      <p:pic>
        <p:nvPicPr>
          <p:cNvPr id="159" name="Google Shape;159;p8"/>
          <p:cNvPicPr preferRelativeResize="0"/>
          <p:nvPr/>
        </p:nvPicPr>
        <p:blipFill rotWithShape="1">
          <a:blip r:embed="rId3">
            <a:alphaModFix/>
          </a:blip>
          <a:srcRect b="0" l="0" r="0" t="0"/>
          <a:stretch/>
        </p:blipFill>
        <p:spPr>
          <a:xfrm>
            <a:off x="10780620" y="0"/>
            <a:ext cx="1411379" cy="141137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9"/>
          <p:cNvSpPr/>
          <p:nvPr/>
        </p:nvSpPr>
        <p:spPr>
          <a:xfrm>
            <a:off x="10871156" y="0"/>
            <a:ext cx="685470" cy="597078"/>
          </a:xfrm>
          <a:prstGeom prst="rect">
            <a:avLst/>
          </a:prstGeom>
          <a:solidFill>
            <a:srgbClr val="EF4136"/>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6" name="Google Shape;166;p9"/>
          <p:cNvSpPr/>
          <p:nvPr/>
        </p:nvSpPr>
        <p:spPr>
          <a:xfrm>
            <a:off x="946854" y="1476578"/>
            <a:ext cx="9911752" cy="1569660"/>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b="0" i="0" lang="iw-IL" sz="3200" u="none" cap="none" strike="noStrike">
                <a:solidFill>
                  <a:schemeClr val="dk1"/>
                </a:solidFill>
                <a:latin typeface="Arial"/>
                <a:ea typeface="Arial"/>
                <a:cs typeface="Arial"/>
                <a:sym typeface="Arial"/>
              </a:rPr>
              <a:t>רכיב – הינו חלק מהאתר/אפליקציה אשר בנוי מ html/css/js.</a:t>
            </a:r>
            <a:br>
              <a:rPr b="0" i="0" lang="iw-IL" sz="3200" u="none" cap="none" strike="noStrike">
                <a:solidFill>
                  <a:schemeClr val="dk1"/>
                </a:solidFill>
                <a:latin typeface="Arial"/>
                <a:ea typeface="Arial"/>
                <a:cs typeface="Arial"/>
                <a:sym typeface="Arial"/>
              </a:rPr>
            </a:br>
            <a:r>
              <a:rPr b="0" i="0" lang="iw-IL" sz="3200" u="none" cap="none" strike="noStrike">
                <a:solidFill>
                  <a:schemeClr val="dk1"/>
                </a:solidFill>
                <a:latin typeface="Arial"/>
                <a:ea typeface="Arial"/>
                <a:cs typeface="Arial"/>
                <a:sym typeface="Arial"/>
              </a:rPr>
              <a:t>כל אתר בנוי מכמה רכיבים שונים אשר מקבלים ומעבירים מידע</a:t>
            </a:r>
            <a:br>
              <a:rPr b="0" i="0" lang="iw-IL" sz="3200" u="none" cap="none" strike="noStrike">
                <a:solidFill>
                  <a:schemeClr val="dk1"/>
                </a:solidFill>
                <a:latin typeface="Arial"/>
                <a:ea typeface="Arial"/>
                <a:cs typeface="Arial"/>
                <a:sym typeface="Arial"/>
              </a:rPr>
            </a:br>
            <a:r>
              <a:rPr b="0" i="0" lang="iw-IL" sz="3200" u="none" cap="none" strike="noStrike">
                <a:solidFill>
                  <a:schemeClr val="dk1"/>
                </a:solidFill>
                <a:latin typeface="Arial"/>
                <a:ea typeface="Arial"/>
                <a:cs typeface="Arial"/>
                <a:sym typeface="Arial"/>
              </a:rPr>
              <a:t>מאחד לשני ומאפשרים דינמיות רבה ביצירת וחלוקת האתר.</a:t>
            </a:r>
            <a:endParaRPr b="0" i="0" sz="3200" u="none" cap="none" strike="noStrike">
              <a:solidFill>
                <a:schemeClr val="dk1"/>
              </a:solidFill>
              <a:latin typeface="Arial"/>
              <a:ea typeface="Arial"/>
              <a:cs typeface="Arial"/>
              <a:sym typeface="Arial"/>
            </a:endParaRPr>
          </a:p>
        </p:txBody>
      </p:sp>
      <p:pic>
        <p:nvPicPr>
          <p:cNvPr descr="A screenshot of a person&#10;&#10;Description automatically generated" id="167" name="Google Shape;167;p9"/>
          <p:cNvPicPr preferRelativeResize="0"/>
          <p:nvPr/>
        </p:nvPicPr>
        <p:blipFill rotWithShape="1">
          <a:blip r:embed="rId3">
            <a:alphaModFix/>
          </a:blip>
          <a:srcRect b="0" l="0" r="0" t="0"/>
          <a:stretch/>
        </p:blipFill>
        <p:spPr>
          <a:xfrm>
            <a:off x="3010711" y="3267643"/>
            <a:ext cx="6170577" cy="3034976"/>
          </a:xfrm>
          <a:prstGeom prst="rect">
            <a:avLst/>
          </a:prstGeom>
          <a:noFill/>
          <a:ln>
            <a:noFill/>
          </a:ln>
        </p:spPr>
      </p:pic>
      <p:sp>
        <p:nvSpPr>
          <p:cNvPr id="168" name="Google Shape;168;p9"/>
          <p:cNvSpPr/>
          <p:nvPr/>
        </p:nvSpPr>
        <p:spPr>
          <a:xfrm>
            <a:off x="244276" y="4639667"/>
            <a:ext cx="2227533"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iw-IL" sz="3200" u="none" cap="none" strike="noStrike">
                <a:solidFill>
                  <a:srgbClr val="FF0000"/>
                </a:solidFill>
                <a:latin typeface="Arial"/>
                <a:ea typeface="Arial"/>
                <a:cs typeface="Arial"/>
                <a:sym typeface="Arial"/>
              </a:rPr>
              <a:t>Body</a:t>
            </a:r>
            <a:endParaRPr/>
          </a:p>
          <a:p>
            <a:pPr indent="0" lvl="0" marL="0" marR="0" rtl="0" algn="ctr">
              <a:spcBef>
                <a:spcPts val="0"/>
              </a:spcBef>
              <a:spcAft>
                <a:spcPts val="0"/>
              </a:spcAft>
              <a:buNone/>
            </a:pPr>
            <a:r>
              <a:rPr b="1" i="0" lang="iw-IL" sz="3200" u="none" cap="none" strike="noStrike">
                <a:solidFill>
                  <a:srgbClr val="FF0000"/>
                </a:solidFill>
                <a:latin typeface="Arial"/>
                <a:ea typeface="Arial"/>
                <a:cs typeface="Arial"/>
                <a:sym typeface="Arial"/>
              </a:rPr>
              <a:t> component</a:t>
            </a:r>
            <a:endParaRPr/>
          </a:p>
        </p:txBody>
      </p:sp>
      <p:sp>
        <p:nvSpPr>
          <p:cNvPr id="169" name="Google Shape;169;p9"/>
          <p:cNvSpPr/>
          <p:nvPr/>
        </p:nvSpPr>
        <p:spPr>
          <a:xfrm>
            <a:off x="9744839" y="3046238"/>
            <a:ext cx="2227533"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iw-IL" sz="3200" u="none" cap="none" strike="noStrike">
                <a:solidFill>
                  <a:srgbClr val="FF0000"/>
                </a:solidFill>
                <a:latin typeface="Arial"/>
                <a:ea typeface="Arial"/>
                <a:cs typeface="Arial"/>
                <a:sym typeface="Arial"/>
              </a:rPr>
              <a:t>Header</a:t>
            </a:r>
            <a:endParaRPr/>
          </a:p>
          <a:p>
            <a:pPr indent="0" lvl="0" marL="0" marR="0" rtl="0" algn="ctr">
              <a:spcBef>
                <a:spcPts val="0"/>
              </a:spcBef>
              <a:spcAft>
                <a:spcPts val="0"/>
              </a:spcAft>
              <a:buNone/>
            </a:pPr>
            <a:r>
              <a:rPr b="1" i="0" lang="iw-IL" sz="3200" u="none" cap="none" strike="noStrike">
                <a:solidFill>
                  <a:srgbClr val="FF0000"/>
                </a:solidFill>
                <a:latin typeface="Arial"/>
                <a:ea typeface="Arial"/>
                <a:cs typeface="Arial"/>
                <a:sym typeface="Arial"/>
              </a:rPr>
              <a:t> component</a:t>
            </a:r>
            <a:endParaRPr/>
          </a:p>
        </p:txBody>
      </p:sp>
      <p:sp>
        <p:nvSpPr>
          <p:cNvPr id="170" name="Google Shape;170;p9"/>
          <p:cNvSpPr/>
          <p:nvPr/>
        </p:nvSpPr>
        <p:spPr>
          <a:xfrm>
            <a:off x="9720191" y="5402701"/>
            <a:ext cx="2227533"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iw-IL" sz="3200" u="none" cap="none" strike="noStrike">
                <a:solidFill>
                  <a:srgbClr val="FF0000"/>
                </a:solidFill>
                <a:latin typeface="Arial"/>
                <a:ea typeface="Arial"/>
                <a:cs typeface="Arial"/>
                <a:sym typeface="Arial"/>
              </a:rPr>
              <a:t>Contact</a:t>
            </a:r>
            <a:endParaRPr/>
          </a:p>
          <a:p>
            <a:pPr indent="0" lvl="0" marL="0" marR="0" rtl="0" algn="ctr">
              <a:spcBef>
                <a:spcPts val="0"/>
              </a:spcBef>
              <a:spcAft>
                <a:spcPts val="0"/>
              </a:spcAft>
              <a:buNone/>
            </a:pPr>
            <a:r>
              <a:rPr b="1" i="0" lang="iw-IL" sz="3200" u="none" cap="none" strike="noStrike">
                <a:solidFill>
                  <a:srgbClr val="FF0000"/>
                </a:solidFill>
                <a:latin typeface="Arial"/>
                <a:ea typeface="Arial"/>
                <a:cs typeface="Arial"/>
                <a:sym typeface="Arial"/>
              </a:rPr>
              <a:t> component</a:t>
            </a:r>
            <a:endParaRPr/>
          </a:p>
        </p:txBody>
      </p:sp>
      <p:sp>
        <p:nvSpPr>
          <p:cNvPr id="171" name="Google Shape;171;p9"/>
          <p:cNvSpPr/>
          <p:nvPr/>
        </p:nvSpPr>
        <p:spPr>
          <a:xfrm>
            <a:off x="9181288" y="5964779"/>
            <a:ext cx="538903" cy="430307"/>
          </a:xfrm>
          <a:prstGeom prst="leftArrow">
            <a:avLst>
              <a:gd fmla="val 50000" name="adj1"/>
              <a:gd fmla="val 50000" name="adj2"/>
            </a:avLst>
          </a:prstGeom>
          <a:gradFill>
            <a:gsLst>
              <a:gs pos="0">
                <a:srgbClr val="EC8155"/>
              </a:gs>
              <a:gs pos="50000">
                <a:srgbClr val="F26E27"/>
              </a:gs>
              <a:gs pos="100000">
                <a:srgbClr val="DF5D19"/>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2" name="Google Shape;172;p9"/>
          <p:cNvSpPr/>
          <p:nvPr/>
        </p:nvSpPr>
        <p:spPr>
          <a:xfrm>
            <a:off x="9205936" y="3439567"/>
            <a:ext cx="538903" cy="430307"/>
          </a:xfrm>
          <a:prstGeom prst="leftArrow">
            <a:avLst>
              <a:gd fmla="val 50000" name="adj1"/>
              <a:gd fmla="val 50000" name="adj2"/>
            </a:avLst>
          </a:prstGeom>
          <a:gradFill>
            <a:gsLst>
              <a:gs pos="0">
                <a:srgbClr val="EC8155"/>
              </a:gs>
              <a:gs pos="50000">
                <a:srgbClr val="F26E27"/>
              </a:gs>
              <a:gs pos="100000">
                <a:srgbClr val="DF5D19"/>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3" name="Google Shape;173;p9"/>
          <p:cNvSpPr/>
          <p:nvPr/>
        </p:nvSpPr>
        <p:spPr>
          <a:xfrm rot="10800000">
            <a:off x="2334966" y="4785131"/>
            <a:ext cx="538903" cy="430307"/>
          </a:xfrm>
          <a:prstGeom prst="leftArrow">
            <a:avLst>
              <a:gd fmla="val 50000" name="adj1"/>
              <a:gd fmla="val 50000" name="adj2"/>
            </a:avLst>
          </a:prstGeom>
          <a:gradFill>
            <a:gsLst>
              <a:gs pos="0">
                <a:srgbClr val="EC8155"/>
              </a:gs>
              <a:gs pos="50000">
                <a:srgbClr val="F26E27"/>
              </a:gs>
              <a:gs pos="100000">
                <a:srgbClr val="DF5D19"/>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4" name="Google Shape;174;p9"/>
          <p:cNvSpPr/>
          <p:nvPr/>
        </p:nvSpPr>
        <p:spPr>
          <a:xfrm>
            <a:off x="4301484" y="-1"/>
            <a:ext cx="34233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iw-IL" sz="4800" u="none" cap="none" strike="noStrike">
                <a:solidFill>
                  <a:schemeClr val="dk1"/>
                </a:solidFill>
                <a:latin typeface="Arial"/>
                <a:ea typeface="Arial"/>
                <a:cs typeface="Arial"/>
                <a:sym typeface="Arial"/>
              </a:rPr>
              <a:t>Components</a:t>
            </a:r>
            <a:endParaRPr b="1" i="0" sz="4800" u="none" cap="none" strike="noStrike">
              <a:solidFill>
                <a:schemeClr val="dk1"/>
              </a:solidFill>
              <a:latin typeface="Arial"/>
              <a:ea typeface="Arial"/>
              <a:cs typeface="Arial"/>
              <a:sym typeface="Arial"/>
            </a:endParaRPr>
          </a:p>
        </p:txBody>
      </p:sp>
      <p:pic>
        <p:nvPicPr>
          <p:cNvPr id="175" name="Google Shape;175;p9"/>
          <p:cNvPicPr preferRelativeResize="0"/>
          <p:nvPr/>
        </p:nvPicPr>
        <p:blipFill rotWithShape="1">
          <a:blip r:embed="rId4">
            <a:alphaModFix/>
          </a:blip>
          <a:srcRect b="0" l="0" r="0" t="0"/>
          <a:stretch/>
        </p:blipFill>
        <p:spPr>
          <a:xfrm>
            <a:off x="10780620" y="0"/>
            <a:ext cx="1411379" cy="141137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2024-04-22T11:18:30Z</dcterms:created>
  <dc:creator>Eitan Leiberman</dc:creator>
</cp:coreProperties>
</file>