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embeddedFontLst>
    <p:embeddedFont>
      <p:font typeface="Alef" panose="00000500000000000000" pitchFamily="2" charset="-79"/>
      <p:regular r:id="rId27"/>
      <p:bold r:id="rId28"/>
    </p:embeddedFont>
    <p:embeddedFont>
      <p:font typeface="Assistant" panose="020F0502020204030204" pitchFamily="2" charset="-79"/>
      <p:regular r:id="rId29"/>
      <p:bold r:id="rId30"/>
    </p:embeddedFont>
    <p:embeddedFont>
      <p:font typeface="Assistant Light" panose="020F0502020204030204" pitchFamily="2" charset="-79"/>
      <p:regular r:id="rId31"/>
      <p:bold r:id="rId32"/>
    </p:embeddedFont>
    <p:embeddedFont>
      <p:font typeface="Play" panose="020B060402020202020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jydLzSB9RdqrvscCNaqXykSBOC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1" d="100"/>
          <a:sy n="51" d="100"/>
        </p:scale>
        <p:origin x="11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en-US">
                <a:highlight>
                  <a:srgbClr val="FFFF00"/>
                </a:highlight>
              </a:rPr>
              <a:t>ג'אווה סקריפט </a:t>
            </a:r>
            <a:r>
              <a:rPr lang="en-US" b="1">
                <a:highlight>
                  <a:srgbClr val="FFFF00"/>
                </a:highlight>
              </a:rPr>
              <a:t>החלה את צעדיה הראשונים ב-1993 כשפה שפועלת בסביבת דפדפן ונועדה להעשיר דפי HTML</a:t>
            </a:r>
            <a:r>
              <a:rPr lang="en-US">
                <a:highlight>
                  <a:srgbClr val="FFFF00"/>
                </a:highlight>
              </a:rPr>
              <a:t> .</a:t>
            </a:r>
            <a:endParaRPr/>
          </a:p>
          <a:p>
            <a:pPr marL="0" lvl="0" indent="0" algn="r" rtl="1">
              <a:spcBef>
                <a:spcPts val="0"/>
              </a:spcBef>
              <a:spcAft>
                <a:spcPts val="0"/>
              </a:spcAft>
              <a:buNone/>
            </a:pPr>
            <a:r>
              <a:rPr lang="en-US" b="1"/>
              <a:t>ברנדון אייך</a:t>
            </a:r>
            <a:r>
              <a:rPr lang="en-US"/>
              <a:t>, ממציא השפה, יצר אותה מלכתחילה כשפה גמישה מאוד. הגמישות הזו, וגם חוסר ההבנה של רבים מהמתכנתים שהשתמשו בה בנוגע לעקרונות הבסיסיים שלה, גרמו ללא מעט מתכנתים בשפות אחרות לזלזל בה. גם השם שלה לא סייע לתדמית. </a:t>
            </a:r>
            <a:r>
              <a:rPr lang="en-US" b="1"/>
              <a:t>השם ג'אווה סקריפט נקבע מסיבות שיווקיות בלבד –  JAVA היא שפת תכנות פופולרית, ואנשי נטסקייפ חשבו שכך יוסיפו לתדמיתה.</a:t>
            </a:r>
            <a:r>
              <a:rPr lang="en-US"/>
              <a:t> בפועל השם הזה לא ממש עזר, ואין כמובן </a:t>
            </a:r>
            <a:r>
              <a:rPr lang="en-US" b="1"/>
              <a:t>שום קשר בין ג'אווה לג'אווה סקריפט</a:t>
            </a:r>
            <a:r>
              <a:rPr lang="en-US"/>
              <a:t>. </a:t>
            </a:r>
            <a:r>
              <a:rPr lang="en-US" b="1"/>
              <a:t>על אף ההתחלה הקשה, ג'אווה סקריפט הפכה לפופולרית מאוד</a:t>
            </a:r>
            <a:r>
              <a:rPr lang="en-US"/>
              <a:t>. </a:t>
            </a:r>
            <a:r>
              <a:rPr lang="en-US" b="1"/>
              <a:t>בשנת 1996 ,חברת נטסקייפ העבירה את השליטה בסטנדרטים של השפה אל ארגון ECMA , ארגון אירופי (היום בינלאומי) המתמחה בתקינה. המהלך הוביל לשחרור הספסיפיקציה (מפרט) של השפה</a:t>
            </a:r>
            <a:r>
              <a:rPr lang="en-US"/>
              <a:t>, </a:t>
            </a:r>
            <a:r>
              <a:rPr lang="en-US" b="1"/>
              <a:t>שידוע בשם ,  ECMAScript ,</a:t>
            </a:r>
            <a:r>
              <a:rPr lang="en-US"/>
              <a:t> </a:t>
            </a:r>
            <a:r>
              <a:rPr lang="en-US" b="1"/>
              <a:t>וג'אווה סקריפט "התיישרה" לפי התקינה של ECMAScript . משנת 1997 </a:t>
            </a:r>
            <a:r>
              <a:rPr lang="en-US"/>
              <a:t>, שנת שחרור ECMAScript</a:t>
            </a:r>
            <a:r>
              <a:rPr lang="en-US" b="1"/>
              <a:t> , ג'אווה סקריפט, כפי שהיא מיושמת בדפדפנים שונים, עוקבת אחר התקינה של ECMAScript ,שהיא בעצם " תוכנית המתאר", וג'אווה סקריפט עצמה היא היישום. לכל גרסה יש מספר משלה בצמוד למילים ES)  ראשי תיבות של ECMAScript.(  מיקרוסופט התנגדה בתחילה ליישום השפה ויישמה שפה משלה בשם Jscript בדפדפן אינטרנט אקספלורר, שהייתה בנויה בדומה לג'אווה סקריפט. למרות היריבות הגדולה בין אנשי מיקרוסופט לאנשי ECMA ,שנוצרה כתוצאה מפיתוח שתי שפות שנשענות על שני תקנים מתחרים, העקרונות של ג'אווה סקריפט שולבו גם בגרסה של מיקרוסופט. </a:t>
            </a:r>
            <a:r>
              <a:rPr lang="en-US"/>
              <a:t>הפופולריות של השפה עלתה כאשר מקרומדיה (יוצרת פלאש) שיתפה פעולה עם ארגון  ECMA ושילבה את עקרונות השפה בשפת Actionscript , ששימשה את תוכנת פלאש שהייתה פופולרית מאוד אז. בשנת 2008 נפגשו אנשי מיקרוסופט ו- ECMA באוסלו והחלו בשיחות שלום. בניגוד לשיחות שלום אחרות שהתקיימו באוסלו, שיחות השלום האלו הסתיימו בהצלחה. תקן ES5 ,הגרסה הרביעית של ג'אווה סקריפט, שוחרר ויושם בכל הדפדפנים שהיו קיימים אז. מאז, התפתחות השפה והתפוצה שלה הואצו דרמטית. דפדפן כרום, שמריץ ג'אווה סקריפט באופן יוצא דופן, נכנס אל השוק בסערה ואפשר למפתחי ג'אווה סקריפט לכתוב סקריפטים שפועלים על מנוע V8 העוצמתי של כרום ולהריץ ג'אווה סקריפט במהירות מסחררת. השימוש ב- AJAX תקשורת אסינכרונית עם השרת – נכנס לפעולה, החליף שיטות מיושנות כגון Long polling ואפשר לאתרים לספק חוויות שימושיות מדהימות למשתמשים. בשנים האחרונות, פריימוורקים וספריות ג'אווה סקריפט אפשרו פונקציונליות מורכבת מאוד וספריות אחרות אפשרו כתיבה של ג'אווה סקריפט גם לטלפונים ניידים ואפילו בקלות. הראשונות שבספריות האלו נקראו  MooTools ו-jQuery  והן אפשרו לכל מתכנת לכתוב אפליקציות בקלות. הספריות האחרונות נקראות ריאקט, אנגולר ו- vue והן מאפשרות לבנות תוכנות מורכבות מאוד על גבי הדפדפן (צד הלקוח). ג'אווה סקריפט לא נותרה מוגבלת רק לצד הלקוח, כלומר לדפדפנים ולמכשירי קצה אחרים; המימוש של ג'אווה סקריפט לצד השרת, הידוע בכינויו node.js , ה פך לפופולרי גם בשרתים. ג'אווה סקריפט מריצה כיום אפליקציות מורכבות גם בצד השרת, במיוחד אפליקציות שצריכות לבצע קריאות ולשרת מיליוני משתמשים. כיום אפשר למצוא ג'אווה סקריפט בכל מקום: באתרי אינטרנט, באפליקציות של טלפונים ניידים, באפליקציות המיועדות למחשבים רגילים וכמובן בשרתים. הביקוש למתכנתי ג'אווה סקריפט נמצא בשיאו ואין זה פלא – אפשר לעשות בשפה הזו המון דברים יישומיים כמעט מאפס. יש כל כך הרבה ספריות וכלי עזר, עד שכמעט בכל שבוע יוצאת ספרי יה שימושית חדשה. בעזרת ידע מועט אפשר לעשות הרבה מאוד. מה שחשוב הוא ידע בסיסי בשפה. בשנים האחרונות, תקן ES מתעדכן בכל שנה ומתווספים אליו תכונות ושימושים חדשים. ספר זה מעודכן לגרסה האחרונה של  ECMAScript .חשוב לזכור שאם התקן מתעדכן, אין פירוש הדבר שהעדכון החדש מופיע מייד בדפדפנים שמריצים ג'אווה סקריפט או בשרתים שמריצים ג'אווה סקריפט, אלא לוקח זמן עד שהעדכונים החדשים ביותר עושים את דרכם אל הדפדפנים/שרתים שכולנו משתמשים בהם. אם שמעתם מפתחי אינטרנט " מקטרים" על דפדפנים ישנים – זו בדיוק הסיבה.</a:t>
            </a:r>
            <a:endParaRPr/>
          </a:p>
          <a:p>
            <a:pPr marL="0" lvl="0" indent="0" algn="r" rtl="1">
              <a:spcBef>
                <a:spcPts val="0"/>
              </a:spcBef>
              <a:spcAft>
                <a:spcPts val="0"/>
              </a:spcAft>
              <a:buNone/>
            </a:pPr>
            <a:endParaRPr b="1"/>
          </a:p>
          <a:p>
            <a:pPr marL="0" lvl="0" indent="0" algn="r" rtl="1">
              <a:spcBef>
                <a:spcPts val="0"/>
              </a:spcBef>
              <a:spcAft>
                <a:spcPts val="0"/>
              </a:spcAft>
              <a:buNone/>
            </a:pPr>
            <a:r>
              <a:rPr lang="en-US" b="1"/>
              <a:t>שפת התכנות העיקרית של הקורס – להסביר על הכפתור . פונקציונליות.ולידציות ועוד.. </a:t>
            </a:r>
            <a:endParaRPr/>
          </a:p>
          <a:p>
            <a:pPr marL="0" lvl="0" indent="0" algn="r" rtl="1">
              <a:spcBef>
                <a:spcPts val="0"/>
              </a:spcBef>
              <a:spcAft>
                <a:spcPts val="0"/>
              </a:spcAft>
              <a:buNone/>
            </a:pPr>
            <a:r>
              <a:rPr lang="en-US" b="1"/>
              <a:t>לתת דוגמא של לקיחת ערך שנרשם באינפוט ואנו נרצה לבצע עליו בדיקה ,כגון מייל ...</a:t>
            </a:r>
            <a:endParaRPr/>
          </a:p>
          <a:p>
            <a:pPr marL="0" lvl="0" indent="0" algn="r" rtl="1">
              <a:spcBef>
                <a:spcPts val="0"/>
              </a:spcBef>
              <a:spcAft>
                <a:spcPts val="0"/>
              </a:spcAft>
              <a:buNone/>
            </a:pPr>
            <a:r>
              <a:rPr lang="en-US" b="1"/>
              <a:t>שאלה: למי יש רקע בתכנות? בכל מקרה אנו נלמד את הכל מההתחלה . </a:t>
            </a:r>
            <a:endParaRPr/>
          </a:p>
          <a:p>
            <a:pPr marL="0" lvl="0" indent="0" algn="r" rtl="1">
              <a:spcBef>
                <a:spcPts val="0"/>
              </a:spcBef>
              <a:spcAft>
                <a:spcPts val="0"/>
              </a:spcAft>
              <a:buNone/>
            </a:pPr>
            <a:r>
              <a:rPr lang="en-US" b="1"/>
              <a:t>ישנם הרבה כלים שנלמד והם בתחביר מסויים. </a:t>
            </a:r>
            <a:endParaRPr/>
          </a:p>
          <a:p>
            <a:pPr marL="0" lvl="0" indent="0" algn="r" rtl="1">
              <a:spcBef>
                <a:spcPts val="0"/>
              </a:spcBef>
              <a:spcAft>
                <a:spcPts val="0"/>
              </a:spcAft>
              <a:buNone/>
            </a:pPr>
            <a:r>
              <a:rPr lang="en-US" b="1"/>
              <a:t>ג'אווה הינה השפה הנפוצה ביותר בעולם , היא פותחה לדפי ווב והדפדנים יודעים לקרוא אותה . היום כבר ניתן לבנות עם השפה הזאת שרתים , אלגוריתמים,אפליקציות ועוד...</a:t>
            </a:r>
            <a:endParaRPr/>
          </a:p>
          <a:p>
            <a:pPr marL="0" lvl="0" indent="0" algn="r" rtl="1">
              <a:spcBef>
                <a:spcPts val="0"/>
              </a:spcBef>
              <a:spcAft>
                <a:spcPts val="0"/>
              </a:spcAft>
              <a:buNone/>
            </a:pPr>
            <a:endParaRPr b="1"/>
          </a:p>
          <a:p>
            <a:pPr marL="0" lvl="0" indent="0" algn="r" rtl="1">
              <a:spcBef>
                <a:spcPts val="0"/>
              </a:spcBef>
              <a:spcAft>
                <a:spcPts val="0"/>
              </a:spcAft>
              <a:buNone/>
            </a:pPr>
            <a:endParaRPr b="1"/>
          </a:p>
          <a:p>
            <a:pPr marL="0" lvl="0" indent="0" algn="r" rtl="1">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solidFill>
                  <a:srgbClr val="000000"/>
                </a:solidFill>
                <a:latin typeface="Calibri"/>
                <a:ea typeface="Calibri"/>
                <a:cs typeface="Calibri"/>
                <a:sym typeface="Calibri"/>
              </a:rPr>
              <a:t>1</a:t>
            </a:fld>
            <a:endParaRPr>
              <a:solidFill>
                <a:srgbClr val="000000"/>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1">
              <a:spcBef>
                <a:spcPts val="0"/>
              </a:spcBef>
              <a:spcAft>
                <a:spcPts val="0"/>
              </a:spcAft>
              <a:buClr>
                <a:schemeClr val="dk1"/>
              </a:buClr>
              <a:buSzPts val="1200"/>
              <a:buFont typeface="Arial"/>
              <a:buNone/>
            </a:pPr>
            <a:endParaRPr/>
          </a:p>
        </p:txBody>
      </p:sp>
      <p:sp>
        <p:nvSpPr>
          <p:cNvPr id="184" name="Google Shape;184;p10: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1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Clr>
                <a:schemeClr val="dk1"/>
              </a:buClr>
              <a:buSzPts val="1200"/>
              <a:buFont typeface="Arial"/>
              <a:buNone/>
            </a:pPr>
            <a:r>
              <a:rPr lang="en-US"/>
              <a:t>עוד הסבר לשקף הקודם...</a:t>
            </a:r>
            <a:endParaRPr/>
          </a:p>
          <a:p>
            <a:pPr marL="0" lvl="0" indent="0" algn="r" rtl="0">
              <a:spcBef>
                <a:spcPts val="0"/>
              </a:spcBef>
              <a:spcAft>
                <a:spcPts val="0"/>
              </a:spcAft>
              <a:buClr>
                <a:schemeClr val="dk1"/>
              </a:buClr>
              <a:buSzPts val="1200"/>
              <a:buFont typeface="Arial"/>
              <a:buNone/>
            </a:pPr>
            <a:endParaRPr/>
          </a:p>
        </p:txBody>
      </p:sp>
      <p:sp>
        <p:nvSpPr>
          <p:cNvPr id="197" name="Google Shape;197;p1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2: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Clr>
                <a:schemeClr val="dk1"/>
              </a:buClr>
              <a:buSzPts val="1200"/>
              <a:buFont typeface="Arial"/>
              <a:buNone/>
            </a:pPr>
            <a:endParaRPr/>
          </a:p>
        </p:txBody>
      </p:sp>
      <p:sp>
        <p:nvSpPr>
          <p:cNvPr id="208" name="Google Shape;208;p12: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3: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Clr>
                <a:schemeClr val="dk1"/>
              </a:buClr>
              <a:buSzPts val="1200"/>
              <a:buFont typeface="Arial"/>
              <a:buNone/>
            </a:pPr>
            <a:endParaRPr/>
          </a:p>
        </p:txBody>
      </p:sp>
      <p:sp>
        <p:nvSpPr>
          <p:cNvPr id="216" name="Google Shape;216;p13: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4: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a:p>
        </p:txBody>
      </p:sp>
      <p:sp>
        <p:nvSpPr>
          <p:cNvPr id="233" name="Google Shape;233;p1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15: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1">
              <a:spcBef>
                <a:spcPts val="0"/>
              </a:spcBef>
              <a:spcAft>
                <a:spcPts val="0"/>
              </a:spcAft>
              <a:buClr>
                <a:schemeClr val="dk1"/>
              </a:buClr>
              <a:buSzPts val="1200"/>
              <a:buFont typeface="Arial"/>
              <a:buNone/>
            </a:pPr>
            <a:endParaRPr/>
          </a:p>
        </p:txBody>
      </p:sp>
      <p:sp>
        <p:nvSpPr>
          <p:cNvPr id="243" name="Google Shape;243;p15: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3" name="Google Shape;253;p16: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a:p>
        </p:txBody>
      </p:sp>
      <p:sp>
        <p:nvSpPr>
          <p:cNvPr id="254" name="Google Shape;254;p16: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7: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a:p>
        </p:txBody>
      </p:sp>
      <p:sp>
        <p:nvSpPr>
          <p:cNvPr id="266" name="Google Shape;266;p1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marR="0" lvl="0" indent="0" algn="r" rtl="1">
              <a:lnSpc>
                <a:spcPct val="100000"/>
              </a:lnSpc>
              <a:spcBef>
                <a:spcPts val="0"/>
              </a:spcBef>
              <a:spcAft>
                <a:spcPts val="0"/>
              </a:spcAft>
              <a:buClr>
                <a:schemeClr val="dk1"/>
              </a:buClr>
              <a:buSzPts val="1200"/>
              <a:buFont typeface="Calibri"/>
              <a:buNone/>
            </a:pPr>
            <a:r>
              <a:rPr lang="en-US" b="1"/>
              <a:t>***** שיעור 13 (2node) *****</a:t>
            </a:r>
            <a:endParaRPr/>
          </a:p>
        </p:txBody>
      </p:sp>
      <p:sp>
        <p:nvSpPr>
          <p:cNvPr id="94" name="Google Shape;94;p2: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l" rtl="1">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0: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p20: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a:p>
        </p:txBody>
      </p:sp>
      <p:sp>
        <p:nvSpPr>
          <p:cNvPr id="293" name="Google Shape;293;p20: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1: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3" name="Google Shape;303;p21: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a:p>
        </p:txBody>
      </p:sp>
      <p:sp>
        <p:nvSpPr>
          <p:cNvPr id="304" name="Google Shape;304;p21: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22: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a:p>
        </p:txBody>
      </p:sp>
      <p:sp>
        <p:nvSpPr>
          <p:cNvPr id="319" name="Google Shape;319;p22: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9" name="Google Shape;329;p23: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l" rtl="0">
              <a:spcBef>
                <a:spcPts val="0"/>
              </a:spcBef>
              <a:spcAft>
                <a:spcPts val="0"/>
              </a:spcAft>
              <a:buClr>
                <a:schemeClr val="dk1"/>
              </a:buClr>
              <a:buSzPts val="1200"/>
              <a:buFont typeface="Arial"/>
              <a:buNone/>
            </a:pPr>
            <a:endParaRPr/>
          </a:p>
        </p:txBody>
      </p:sp>
      <p:sp>
        <p:nvSpPr>
          <p:cNvPr id="330" name="Google Shape;330;p23: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1" name="Google Shape;341;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r" rtl="1">
              <a:spcBef>
                <a:spcPts val="0"/>
              </a:spcBef>
              <a:spcAft>
                <a:spcPts val="0"/>
              </a:spcAft>
              <a:buNone/>
            </a:pPr>
            <a:r>
              <a:rPr lang="en-US">
                <a:highlight>
                  <a:srgbClr val="FFFF00"/>
                </a:highlight>
              </a:rPr>
              <a:t>ג'אווה סקריפט </a:t>
            </a:r>
            <a:r>
              <a:rPr lang="en-US" b="1">
                <a:highlight>
                  <a:srgbClr val="FFFF00"/>
                </a:highlight>
              </a:rPr>
              <a:t>החלה את צעדיה הראשונים ב-1993 כשפה שפועלת בסביבת דפדפן ונועדה להעשיר דפי HTML</a:t>
            </a:r>
            <a:r>
              <a:rPr lang="en-US">
                <a:highlight>
                  <a:srgbClr val="FFFF00"/>
                </a:highlight>
              </a:rPr>
              <a:t> .</a:t>
            </a:r>
            <a:endParaRPr/>
          </a:p>
          <a:p>
            <a:pPr marL="0" lvl="0" indent="0" algn="r" rtl="1">
              <a:spcBef>
                <a:spcPts val="0"/>
              </a:spcBef>
              <a:spcAft>
                <a:spcPts val="0"/>
              </a:spcAft>
              <a:buNone/>
            </a:pPr>
            <a:r>
              <a:rPr lang="en-US" b="1"/>
              <a:t>ברנדון אייך</a:t>
            </a:r>
            <a:r>
              <a:rPr lang="en-US"/>
              <a:t>, ממציא השפה, יצר אותה מלכתחילה כשפה גמישה מאוד. הגמישות הזו, וגם חוסר ההבנה של רבים מהמתכנתים שהשתמשו בה בנוגע לעקרונות הבסיסיים שלה, גרמו ללא מעט מתכנתים בשפות אחרות לזלזל בה. גם השם שלה לא סייע לתדמית. </a:t>
            </a:r>
            <a:r>
              <a:rPr lang="en-US" b="1"/>
              <a:t>השם ג'אווה סקריפט נקבע מסיבות שיווקיות בלבד –  JAVA היא שפת תכנות פופולרית, ואנשי נטסקייפ חשבו שכך יוסיפו לתדמיתה.</a:t>
            </a:r>
            <a:r>
              <a:rPr lang="en-US"/>
              <a:t> בפועל השם הזה לא ממש עזר, ואין כמובן </a:t>
            </a:r>
            <a:r>
              <a:rPr lang="en-US" b="1"/>
              <a:t>שום קשר בין ג'אווה לג'אווה סקריפט</a:t>
            </a:r>
            <a:r>
              <a:rPr lang="en-US"/>
              <a:t>. </a:t>
            </a:r>
            <a:r>
              <a:rPr lang="en-US" b="1"/>
              <a:t>על אף ההתחלה הקשה, ג'אווה סקריפט הפכה לפופולרית מאוד</a:t>
            </a:r>
            <a:r>
              <a:rPr lang="en-US"/>
              <a:t>. </a:t>
            </a:r>
            <a:r>
              <a:rPr lang="en-US" b="1"/>
              <a:t>בשנת 1996 ,חברת נטסקייפ העבירה את השליטה בסטנדרטים של השפה אל ארגון ECMA , ארגון אירופי (היום בינלאומי) המתמחה בתקינה. המהלך הוביל לשחרור הספסיפיקציה (מפרט) של השפה</a:t>
            </a:r>
            <a:r>
              <a:rPr lang="en-US"/>
              <a:t>, </a:t>
            </a:r>
            <a:r>
              <a:rPr lang="en-US" b="1"/>
              <a:t>שידוע בשם ,  ECMAScript ,</a:t>
            </a:r>
            <a:r>
              <a:rPr lang="en-US"/>
              <a:t> </a:t>
            </a:r>
            <a:r>
              <a:rPr lang="en-US" b="1"/>
              <a:t>וג'אווה סקריפט "התיישרה" לפי התקינה של ECMAScript . משנת 1997 </a:t>
            </a:r>
            <a:r>
              <a:rPr lang="en-US"/>
              <a:t>, שנת שחרור ECMAScript</a:t>
            </a:r>
            <a:r>
              <a:rPr lang="en-US" b="1"/>
              <a:t> , ג'אווה סקריפט, כפי שהיא מיושמת בדפדפנים שונים, עוקבת אחר התקינה של ECMAScript ,שהיא בעצם " תוכנית המתאר", וג'אווה סקריפט עצמה היא היישום. לכל גרסה יש מספר משלה בצמוד למילים ES)  ראשי תיבות של ECMAScript.(  מיקרוסופט התנגדה בתחילה ליישום השפה ויישמה שפה משלה בשם Jscript בדפדפן אינטרנט אקספלורר, שהייתה בנויה בדומה לג'אווה סקריפט. למרות היריבות הגדולה בין אנשי מיקרוסופט לאנשי ECMA ,שנוצרה כתוצאה מפיתוח שתי שפות שנשענות על שני תקנים מתחרים, העקרונות של ג'אווה סקריפט שולבו גם בגרסה של מיקרוסופט. </a:t>
            </a:r>
            <a:r>
              <a:rPr lang="en-US"/>
              <a:t>הפופולריות של השפה עלתה כאשר מקרומדיה (יוצרת פלאש) שיתפה פעולה עם ארגון  ECMA ושילבה את עקרונות השפה בשפת Actionscript , ששימשה את תוכנת פלאש שהייתה פופולרית מאוד אז. בשנת 2008 נפגשו אנשי מיקרוסופט ו- ECMA באוסלו והחלו בשיחות שלום. בניגוד לשיחות שלום אחרות שהתקיימו באוסלו, שיחות השלום האלו הסתיימו בהצלחה. תקן ES5 ,הגרסה הרביעית של ג'אווה סקריפט, שוחרר ויושם בכל הדפדפנים שהיו קיימים אז. מאז, התפתחות השפה והתפוצה שלה הואצו דרמטית. דפדפן כרום, שמריץ ג'אווה סקריפט באופן יוצא דופן, נכנס אל השוק בסערה ואפשר למפתחי ג'אווה סקריפט לכתוב סקריפטים שפועלים על מנוע V8 העוצמתי של כרום ולהריץ ג'אווה סקריפט במהירות מסחררת. השימוש ב- AJAX תקשורת אסינכרונית עם השרת – נכנס לפעולה, החליף שיטות מיושנות כגון Long polling ואפשר לאתרים לספק חוויות שימושיות מדהימות למשתמשים. בשנים האחרונות, פריימוורקים וספריות ג'אווה סקריפט אפשרו פונקציונליות מורכבת מאוד וספריות אחרות אפשרו כתיבה של ג'אווה סקריפט גם לטלפונים ניידים ואפילו בקלות. הראשונות שבספריות האלו נקראו  MooTools ו-jQuery  והן אפשרו לכל מתכנת לכתוב אפליקציות בקלות. הספריות האחרונות נקראות ריאקט, אנגולר ו- vue והן מאפשרות לבנות תוכנות מורכבות מאוד על גבי הדפדפן (צד הלקוח). ג'אווה סקריפט לא נותרה מוגבלת רק לצד הלקוח, כלומר לדפדפנים ולמכשירי קצה אחרים; המימוש של ג'אווה סקריפט לצד השרת, הידוע בכינויו node.js , ה פך לפופולרי גם בשרתים. ג'אווה סקריפט מריצה כיום אפליקציות מורכבות גם בצד השרת, במיוחד אפליקציות שצריכות לבצע קריאות ולשרת מיליוני משתמשים. כיום אפשר למצוא ג'אווה סקריפט בכל מקום: באתרי אינטרנט, באפליקציות של טלפונים ניידים, באפליקציות המיועדות למחשבים רגילים וכמובן בשרתים. הביקוש למתכנתי ג'אווה סקריפט נמצא בשיאו ואין זה פלא – אפשר לעשות בשפה הזו המון דברים יישומיים כמעט מאפס. יש כל כך הרבה ספריות וכלי עזר, עד שכמעט בכל שבוע יוצאת ספרי יה שימושית חדשה. בעזרת ידע מועט אפשר לעשות הרבה מאוד. מה שחשוב הוא ידע בסיסי בשפה. בשנים האחרונות, תקן ES מתעדכן בכל שנה ומתווספים אליו תכונות ושימושים חדשים. ספר זה מעודכן לגרסה האחרונה של  ECMAScript .חשוב לזכור שאם התקן מתעדכן, אין פירוש הדבר שהעדכון החדש מופיע מייד בדפדפנים שמריצים ג'אווה סקריפט או בשרתים שמריצים ג'אווה סקריפט, אלא לוקח זמן עד שהעדכונים החדשים ביותר עושים את דרכם אל הדפדפנים/שרתים שכולנו משתמשים בהם. אם שמעתם מפתחי אינטרנט " מקטרים" על דפדפנים ישנים – זו בדיוק הסיבה.</a:t>
            </a:r>
            <a:endParaRPr/>
          </a:p>
          <a:p>
            <a:pPr marL="0" lvl="0" indent="0" algn="r" rtl="1">
              <a:spcBef>
                <a:spcPts val="0"/>
              </a:spcBef>
              <a:spcAft>
                <a:spcPts val="0"/>
              </a:spcAft>
              <a:buNone/>
            </a:pPr>
            <a:endParaRPr b="1"/>
          </a:p>
          <a:p>
            <a:pPr marL="0" lvl="0" indent="0" algn="r" rtl="1">
              <a:spcBef>
                <a:spcPts val="0"/>
              </a:spcBef>
              <a:spcAft>
                <a:spcPts val="0"/>
              </a:spcAft>
              <a:buNone/>
            </a:pPr>
            <a:r>
              <a:rPr lang="en-US" b="1"/>
              <a:t>שפת התכנות העיקרית של הקורס – להסביר על הכפתור . פונקציונליות.ולידציות ועוד.. </a:t>
            </a:r>
            <a:endParaRPr/>
          </a:p>
          <a:p>
            <a:pPr marL="0" lvl="0" indent="0" algn="r" rtl="1">
              <a:spcBef>
                <a:spcPts val="0"/>
              </a:spcBef>
              <a:spcAft>
                <a:spcPts val="0"/>
              </a:spcAft>
              <a:buNone/>
            </a:pPr>
            <a:r>
              <a:rPr lang="en-US" b="1"/>
              <a:t>לתת דוגמא של לקיחת ערך שנרשם באינפוט ואנו נרצה לבצע עליו בדיקה ,כגון מייל ...</a:t>
            </a:r>
            <a:endParaRPr/>
          </a:p>
          <a:p>
            <a:pPr marL="0" lvl="0" indent="0" algn="r" rtl="1">
              <a:spcBef>
                <a:spcPts val="0"/>
              </a:spcBef>
              <a:spcAft>
                <a:spcPts val="0"/>
              </a:spcAft>
              <a:buNone/>
            </a:pPr>
            <a:r>
              <a:rPr lang="en-US" b="1"/>
              <a:t>שאלה: למי יש רקע בתכנות? בכל מקרה אנו נלמד את הכל מההתחלה . </a:t>
            </a:r>
            <a:endParaRPr/>
          </a:p>
          <a:p>
            <a:pPr marL="0" lvl="0" indent="0" algn="r" rtl="1">
              <a:spcBef>
                <a:spcPts val="0"/>
              </a:spcBef>
              <a:spcAft>
                <a:spcPts val="0"/>
              </a:spcAft>
              <a:buNone/>
            </a:pPr>
            <a:r>
              <a:rPr lang="en-US" b="1"/>
              <a:t>ישנם הרבה כלים שנלמד והם בתחביר מסויים. </a:t>
            </a:r>
            <a:endParaRPr/>
          </a:p>
          <a:p>
            <a:pPr marL="0" lvl="0" indent="0" algn="r" rtl="1">
              <a:spcBef>
                <a:spcPts val="0"/>
              </a:spcBef>
              <a:spcAft>
                <a:spcPts val="0"/>
              </a:spcAft>
              <a:buNone/>
            </a:pPr>
            <a:r>
              <a:rPr lang="en-US" b="1"/>
              <a:t>ג'אווה הינה השפה הנפוצה ביותר בעולם , היא פותחה לדפי ווב והדפדנים יודעים לקרוא אותה . היום כבר ניתן לבנות עם השפה הזאת שרתים , אלגוריתמים,אפליקציות ועוד...</a:t>
            </a:r>
            <a:endParaRPr/>
          </a:p>
          <a:p>
            <a:pPr marL="0" lvl="0" indent="0" algn="r" rtl="1">
              <a:spcBef>
                <a:spcPts val="0"/>
              </a:spcBef>
              <a:spcAft>
                <a:spcPts val="0"/>
              </a:spcAft>
              <a:buNone/>
            </a:pPr>
            <a:endParaRPr b="1"/>
          </a:p>
          <a:p>
            <a:pPr marL="0" lvl="0" indent="0" algn="r" rtl="1">
              <a:spcBef>
                <a:spcPts val="0"/>
              </a:spcBef>
              <a:spcAft>
                <a:spcPts val="0"/>
              </a:spcAft>
              <a:buNone/>
            </a:pPr>
            <a:endParaRPr b="1"/>
          </a:p>
          <a:p>
            <a:pPr marL="0" lvl="0" indent="0" algn="r" rtl="1">
              <a:spcBef>
                <a:spcPts val="0"/>
              </a:spcBef>
              <a:spcAft>
                <a:spcPts val="0"/>
              </a:spcAft>
              <a:buNone/>
            </a:pPr>
            <a:endParaRPr/>
          </a:p>
        </p:txBody>
      </p:sp>
      <p:sp>
        <p:nvSpPr>
          <p:cNvPr id="342" name="Google Shape;342;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1">
              <a:spcBef>
                <a:spcPts val="0"/>
              </a:spcBef>
              <a:spcAft>
                <a:spcPts val="0"/>
              </a:spcAft>
              <a:buNone/>
            </a:pPr>
            <a:fld id="{00000000-1234-1234-1234-123412341234}" type="slidenum">
              <a:rPr lang="en-US">
                <a:solidFill>
                  <a:srgbClr val="000000"/>
                </a:solidFill>
                <a:latin typeface="Calibri"/>
                <a:ea typeface="Calibri"/>
                <a:cs typeface="Calibri"/>
                <a:sym typeface="Calibri"/>
              </a:rPr>
              <a:t>24</a:t>
            </a:fld>
            <a:endParaRPr>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 name="Google Shape;100;p3: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Clr>
                <a:schemeClr val="dk1"/>
              </a:buClr>
              <a:buSzPts val="1200"/>
              <a:buFont typeface="Arial"/>
              <a:buNone/>
            </a:pPr>
            <a:endParaRPr/>
          </a:p>
        </p:txBody>
      </p:sp>
      <p:sp>
        <p:nvSpPr>
          <p:cNvPr id="101" name="Google Shape;101;p3: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4: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1">
              <a:spcBef>
                <a:spcPts val="0"/>
              </a:spcBef>
              <a:spcAft>
                <a:spcPts val="0"/>
              </a:spcAft>
              <a:buClr>
                <a:schemeClr val="dk1"/>
              </a:buClr>
              <a:buSzPts val="1200"/>
              <a:buFont typeface="Arial"/>
              <a:buNone/>
            </a:pPr>
            <a:endParaRPr/>
          </a:p>
        </p:txBody>
      </p:sp>
      <p:sp>
        <p:nvSpPr>
          <p:cNvPr id="113" name="Google Shape;113;p4: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5: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5: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0">
              <a:spcBef>
                <a:spcPts val="0"/>
              </a:spcBef>
              <a:spcAft>
                <a:spcPts val="0"/>
              </a:spcAft>
              <a:buClr>
                <a:schemeClr val="dk1"/>
              </a:buClr>
              <a:buSzPts val="1200"/>
              <a:buFont typeface="Arial"/>
              <a:buNone/>
            </a:pPr>
            <a:endParaRPr/>
          </a:p>
        </p:txBody>
      </p:sp>
      <p:sp>
        <p:nvSpPr>
          <p:cNvPr id="131" name="Google Shape;131;p5: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1" name="Google Shape;141;p6: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1">
              <a:spcBef>
                <a:spcPts val="0"/>
              </a:spcBef>
              <a:spcAft>
                <a:spcPts val="0"/>
              </a:spcAft>
              <a:buClr>
                <a:schemeClr val="dk1"/>
              </a:buClr>
              <a:buSzPts val="1200"/>
              <a:buFont typeface="Arial"/>
              <a:buNone/>
            </a:pPr>
            <a:endParaRPr/>
          </a:p>
        </p:txBody>
      </p:sp>
      <p:sp>
        <p:nvSpPr>
          <p:cNvPr id="142" name="Google Shape;142;p6: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7: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1">
              <a:spcBef>
                <a:spcPts val="0"/>
              </a:spcBef>
              <a:spcAft>
                <a:spcPts val="0"/>
              </a:spcAft>
              <a:buClr>
                <a:schemeClr val="dk1"/>
              </a:buClr>
              <a:buSzPts val="1200"/>
              <a:buFont typeface="Arial"/>
              <a:buNone/>
            </a:pPr>
            <a:endParaRPr/>
          </a:p>
        </p:txBody>
      </p:sp>
      <p:sp>
        <p:nvSpPr>
          <p:cNvPr id="153" name="Google Shape;153;p7: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8: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1">
              <a:spcBef>
                <a:spcPts val="0"/>
              </a:spcBef>
              <a:spcAft>
                <a:spcPts val="0"/>
              </a:spcAft>
              <a:buClr>
                <a:schemeClr val="dk1"/>
              </a:buClr>
              <a:buSzPts val="1200"/>
              <a:buFont typeface="Arial"/>
              <a:buNone/>
            </a:pPr>
            <a:endParaRPr/>
          </a:p>
        </p:txBody>
      </p:sp>
      <p:sp>
        <p:nvSpPr>
          <p:cNvPr id="163" name="Google Shape;163;p8: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a:spLocks noGrp="1" noRot="1" noChangeAspect="1"/>
          </p:cNvSpPr>
          <p:nvPr>
            <p:ph type="sldImg" idx="2"/>
          </p:nvPr>
        </p:nvSpPr>
        <p:spPr>
          <a:xfrm>
            <a:off x="717550" y="1162050"/>
            <a:ext cx="5575300" cy="3136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p9:notes"/>
          <p:cNvSpPr txBox="1">
            <a:spLocks noGrp="1"/>
          </p:cNvSpPr>
          <p:nvPr>
            <p:ph type="body" idx="1"/>
          </p:nvPr>
        </p:nvSpPr>
        <p:spPr>
          <a:xfrm>
            <a:off x="701040" y="4473892"/>
            <a:ext cx="5608320" cy="3660458"/>
          </a:xfrm>
          <a:prstGeom prst="rect">
            <a:avLst/>
          </a:prstGeom>
          <a:noFill/>
          <a:ln>
            <a:noFill/>
          </a:ln>
        </p:spPr>
        <p:txBody>
          <a:bodyPr spcFirstLastPara="1" wrap="square" lIns="93175" tIns="46575" rIns="93175" bIns="46575" anchor="t" anchorCtr="0">
            <a:noAutofit/>
          </a:bodyPr>
          <a:lstStyle/>
          <a:p>
            <a:pPr marL="0" lvl="0" indent="0" algn="r" rtl="1">
              <a:spcBef>
                <a:spcPts val="0"/>
              </a:spcBef>
              <a:spcAft>
                <a:spcPts val="0"/>
              </a:spcAft>
              <a:buClr>
                <a:schemeClr val="dk1"/>
              </a:buClr>
              <a:buSzPts val="1200"/>
              <a:buFont typeface="Arial"/>
              <a:buNone/>
            </a:pPr>
            <a:endParaRPr/>
          </a:p>
        </p:txBody>
      </p:sp>
      <p:sp>
        <p:nvSpPr>
          <p:cNvPr id="173" name="Google Shape;173;p9:notes"/>
          <p:cNvSpPr txBox="1">
            <a:spLocks noGrp="1"/>
          </p:cNvSpPr>
          <p:nvPr>
            <p:ph type="sldNum" idx="12"/>
          </p:nvPr>
        </p:nvSpPr>
        <p:spPr>
          <a:xfrm>
            <a:off x="3970938" y="8829967"/>
            <a:ext cx="3037840" cy="466433"/>
          </a:xfrm>
          <a:prstGeom prst="rect">
            <a:avLst/>
          </a:prstGeom>
          <a:noFill/>
          <a:ln>
            <a:noFill/>
          </a:ln>
        </p:spPr>
        <p:txBody>
          <a:bodyPr spcFirstLastPara="1" wrap="square" lIns="93175" tIns="46575" rIns="93175" bIns="46575"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5"/>
        <p:cNvGrpSpPr/>
        <p:nvPr/>
      </p:nvGrpSpPr>
      <p:grpSpPr>
        <a:xfrm>
          <a:off x="0" y="0"/>
          <a:ext cx="0" cy="0"/>
          <a:chOff x="0" y="0"/>
          <a:chExt cx="0" cy="0"/>
        </a:xfrm>
      </p:grpSpPr>
      <p:sp>
        <p:nvSpPr>
          <p:cNvPr id="26" name="Google Shape;26;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4" name="Google Shape;34;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5183188" y="987425"/>
            <a:ext cx="6172200" cy="4873625"/>
          </a:xfrm>
          <a:prstGeom prst="rect">
            <a:avLst/>
          </a:prstGeom>
          <a:noFill/>
          <a:ln>
            <a:noFill/>
          </a:ln>
        </p:spPr>
      </p:sp>
      <p:sp>
        <p:nvSpPr>
          <p:cNvPr id="68" name="Google Shape;68;p3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jp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jpg"/></Relationships>
</file>

<file path=ppt/slides/_rels/slide22.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hyperlink" Target="https://developer.mozilla.org/en-US/docs/Web/HTTP/Statu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jpg"/></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p:nvPr/>
        </p:nvSpPr>
        <p:spPr>
          <a:xfrm>
            <a:off x="0" y="2622665"/>
            <a:ext cx="12192000" cy="1612669"/>
          </a:xfrm>
          <a:prstGeom prst="rect">
            <a:avLst/>
          </a:prstGeom>
          <a:noFill/>
          <a:ln>
            <a:noFill/>
          </a:ln>
          <a:effectLst>
            <a:reflection stA="52000" endA="300" endPos="35000" sy="-100000" algn="bl" rotWithShape="0"/>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chemeClr val="dk1"/>
              </a:buClr>
              <a:buSzPts val="2200"/>
              <a:buFont typeface="Alef"/>
              <a:buNone/>
            </a:pPr>
            <a:r>
              <a:rPr lang="en-US" sz="8800" b="1" i="0" u="none" strike="noStrike" cap="none">
                <a:solidFill>
                  <a:schemeClr val="dk1"/>
                </a:solidFill>
                <a:latin typeface="Alef"/>
                <a:ea typeface="Alef"/>
                <a:cs typeface="Alef"/>
                <a:sym typeface="Alef"/>
              </a:rPr>
              <a:t>שיעור 11 </a:t>
            </a:r>
            <a:endParaRPr/>
          </a:p>
          <a:p>
            <a:pPr marL="0" marR="0" lvl="0" indent="0" algn="ctr" rtl="1">
              <a:lnSpc>
                <a:spcPct val="100000"/>
              </a:lnSpc>
              <a:spcBef>
                <a:spcPts val="0"/>
              </a:spcBef>
              <a:spcAft>
                <a:spcPts val="0"/>
              </a:spcAft>
              <a:buClr>
                <a:schemeClr val="dk1"/>
              </a:buClr>
              <a:buSzPts val="2200"/>
              <a:buFont typeface="Alef"/>
              <a:buNone/>
            </a:pPr>
            <a:endParaRPr sz="8800" b="1" i="0" u="none" strike="noStrike" cap="none">
              <a:solidFill>
                <a:schemeClr val="dk1"/>
              </a:solidFill>
              <a:latin typeface="Alef"/>
              <a:ea typeface="Alef"/>
              <a:cs typeface="Alef"/>
              <a:sym typeface="Alef"/>
            </a:endParaRPr>
          </a:p>
        </p:txBody>
      </p:sp>
      <p:pic>
        <p:nvPicPr>
          <p:cNvPr id="90" name="Google Shape;90;p1"/>
          <p:cNvPicPr preferRelativeResize="0"/>
          <p:nvPr/>
        </p:nvPicPr>
        <p:blipFill rotWithShape="1">
          <a:blip r:embed="rId3">
            <a:alphaModFix/>
          </a:blip>
          <a:srcRect/>
          <a:stretch/>
        </p:blipFill>
        <p:spPr>
          <a:xfrm>
            <a:off x="10572750" y="0"/>
            <a:ext cx="1619250" cy="161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0"/>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r>
              <a:rPr lang="en-US" sz="1800">
                <a:solidFill>
                  <a:srgbClr val="FFFFFF"/>
                </a:solidFill>
                <a:latin typeface="Calibri"/>
                <a:ea typeface="Calibri"/>
                <a:cs typeface="Calibri"/>
                <a:sym typeface="Calibri"/>
              </a:rPr>
              <a:t>post remove coin(result)</a:t>
            </a:r>
            <a:endParaRPr sz="1800" b="0" i="0" u="none" strike="noStrike" cap="none">
              <a:solidFill>
                <a:srgbClr val="FFFFFF"/>
              </a:solidFill>
              <a:latin typeface="Calibri"/>
              <a:ea typeface="Calibri"/>
              <a:cs typeface="Calibri"/>
              <a:sym typeface="Calibri"/>
            </a:endParaRPr>
          </a:p>
        </p:txBody>
      </p:sp>
      <p:sp>
        <p:nvSpPr>
          <p:cNvPr id="187" name="Google Shape;187;p10"/>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8" name="Google Shape;188;p10"/>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a:t>
            </a:r>
            <a:endParaRPr/>
          </a:p>
        </p:txBody>
      </p:sp>
      <p:sp>
        <p:nvSpPr>
          <p:cNvPr id="189" name="Google Shape;189;p10"/>
          <p:cNvSpPr txBox="1">
            <a:spLocks noGrp="1"/>
          </p:cNvSpPr>
          <p:nvPr>
            <p:ph type="body" idx="1"/>
          </p:nvPr>
        </p:nvSpPr>
        <p:spPr>
          <a:xfrm>
            <a:off x="200713" y="2904355"/>
            <a:ext cx="11518741" cy="4059844"/>
          </a:xfrm>
          <a:prstGeom prst="rect">
            <a:avLst/>
          </a:prstGeom>
          <a:noFill/>
          <a:ln>
            <a:noFill/>
          </a:ln>
        </p:spPr>
        <p:txBody>
          <a:bodyPr spcFirstLastPara="1" wrap="square" lIns="91425" tIns="45700" rIns="91425" bIns="45700" anchor="t" anchorCtr="0">
            <a:noAutofit/>
          </a:bodyPr>
          <a:lstStyle/>
          <a:p>
            <a:pPr marL="0" lvl="0" indent="0" algn="r" rtl="1">
              <a:lnSpc>
                <a:spcPct val="90000"/>
              </a:lnSpc>
              <a:spcBef>
                <a:spcPts val="0"/>
              </a:spcBef>
              <a:spcAft>
                <a:spcPts val="0"/>
              </a:spcAft>
              <a:buClr>
                <a:srgbClr val="A5300F"/>
              </a:buClr>
              <a:buSzPts val="1800"/>
              <a:buNone/>
            </a:pPr>
            <a:r>
              <a:rPr lang="en-US" sz="1800">
                <a:latin typeface="Assistant Light"/>
                <a:ea typeface="Assistant Light"/>
                <a:cs typeface="Assistant Light"/>
                <a:sym typeface="Assistant Light"/>
              </a:rPr>
              <a:t>Express  הינה ספרייה סטנדרטית ליצירת אפליקציות ווב. </a:t>
            </a:r>
            <a:br>
              <a:rPr lang="en-US" sz="1800">
                <a:latin typeface="Assistant Light"/>
                <a:ea typeface="Assistant Light"/>
                <a:cs typeface="Assistant Light"/>
                <a:sym typeface="Assistant Light"/>
              </a:rPr>
            </a:br>
            <a:r>
              <a:rPr lang="en-US" sz="1800">
                <a:latin typeface="Assistant Light"/>
                <a:ea typeface="Assistant Light"/>
                <a:cs typeface="Assistant Light"/>
                <a:sym typeface="Assistant Light"/>
              </a:rPr>
              <a:t>ספרייה זו הינה אחת הספריות הפופולריות לבניית שרת אשר תומך באפליקציות ווב.</a:t>
            </a:r>
            <a:br>
              <a:rPr lang="en-US" sz="1800">
                <a:latin typeface="Assistant Light"/>
                <a:ea typeface="Assistant Light"/>
                <a:cs typeface="Assistant Light"/>
                <a:sym typeface="Assistant Light"/>
              </a:rPr>
            </a:br>
            <a:br>
              <a:rPr lang="en-US" sz="1800">
                <a:latin typeface="Assistant Light"/>
                <a:ea typeface="Assistant Light"/>
                <a:cs typeface="Assistant Light"/>
                <a:sym typeface="Assistant Light"/>
              </a:rPr>
            </a:br>
            <a:r>
              <a:rPr lang="en-US" sz="1800">
                <a:latin typeface="Assistant Light"/>
                <a:ea typeface="Assistant Light"/>
                <a:cs typeface="Assistant Light"/>
                <a:sym typeface="Assistant Light"/>
              </a:rPr>
              <a:t>התקנה במסך ה CLI –</a:t>
            </a:r>
            <a:endParaRPr/>
          </a:p>
          <a:p>
            <a:pPr marL="0" lvl="0" indent="0" algn="r" rtl="1">
              <a:lnSpc>
                <a:spcPct val="90000"/>
              </a:lnSpc>
              <a:spcBef>
                <a:spcPts val="1000"/>
              </a:spcBef>
              <a:spcAft>
                <a:spcPts val="0"/>
              </a:spcAft>
              <a:buClr>
                <a:srgbClr val="A5300F"/>
              </a:buClr>
              <a:buSzPts val="1800"/>
              <a:buNone/>
            </a:pPr>
            <a:r>
              <a:rPr lang="en-US" sz="1800" b="1">
                <a:latin typeface="Assistant Light"/>
                <a:ea typeface="Assistant Light"/>
                <a:cs typeface="Assistant Light"/>
                <a:sym typeface="Assistant Light"/>
              </a:rPr>
              <a:t>   npm install express</a:t>
            </a:r>
            <a:r>
              <a:rPr lang="en-US" sz="1800">
                <a:latin typeface="Assistant Light"/>
                <a:ea typeface="Assistant Light"/>
                <a:cs typeface="Assistant Light"/>
                <a:sym typeface="Assistant Light"/>
              </a:rPr>
              <a:t>. יוסיף dependencies  בקובץ קונפיגורציה.</a:t>
            </a:r>
            <a:endParaRPr/>
          </a:p>
          <a:p>
            <a:pPr marL="0" lvl="0" indent="0" algn="r" rtl="1">
              <a:lnSpc>
                <a:spcPct val="90000"/>
              </a:lnSpc>
              <a:spcBef>
                <a:spcPts val="1000"/>
              </a:spcBef>
              <a:spcAft>
                <a:spcPts val="0"/>
              </a:spcAft>
              <a:buClr>
                <a:srgbClr val="A5300F"/>
              </a:buClr>
              <a:buSzPts val="1800"/>
              <a:buNone/>
            </a:pPr>
            <a:endParaRPr sz="1800">
              <a:latin typeface="Assistant Light"/>
              <a:ea typeface="Assistant Light"/>
              <a:cs typeface="Assistant Light"/>
              <a:sym typeface="Assistant Light"/>
            </a:endParaRPr>
          </a:p>
          <a:p>
            <a:pPr marL="0" lvl="0" indent="0" algn="r" rtl="1">
              <a:lnSpc>
                <a:spcPct val="90000"/>
              </a:lnSpc>
              <a:spcBef>
                <a:spcPts val="1000"/>
              </a:spcBef>
              <a:spcAft>
                <a:spcPts val="0"/>
              </a:spcAft>
              <a:buClr>
                <a:srgbClr val="A5300F"/>
              </a:buClr>
              <a:buSzPts val="1800"/>
              <a:buNone/>
            </a:pPr>
            <a:endParaRPr sz="1800">
              <a:latin typeface="Assistant Light"/>
              <a:ea typeface="Assistant Light"/>
              <a:cs typeface="Assistant Light"/>
              <a:sym typeface="Assistant Light"/>
            </a:endParaRPr>
          </a:p>
          <a:p>
            <a:pPr marL="0" lvl="0" indent="0" algn="r" rtl="1">
              <a:lnSpc>
                <a:spcPct val="90000"/>
              </a:lnSpc>
              <a:spcBef>
                <a:spcPts val="1000"/>
              </a:spcBef>
              <a:spcAft>
                <a:spcPts val="0"/>
              </a:spcAft>
              <a:buClr>
                <a:srgbClr val="A5300F"/>
              </a:buClr>
              <a:buSzPts val="1800"/>
              <a:buNone/>
            </a:pPr>
            <a:r>
              <a:rPr lang="en-US" sz="1800">
                <a:latin typeface="Assistant Light"/>
                <a:ea typeface="Assistant Light"/>
                <a:cs typeface="Assistant Light"/>
                <a:sym typeface="Assistant Light"/>
              </a:rPr>
              <a:t>דוגמא לבניית שרת http אשר מאזין לפורט 3000</a:t>
            </a:r>
            <a:br>
              <a:rPr lang="en-US" sz="1800">
                <a:latin typeface="Assistant Light"/>
                <a:ea typeface="Assistant Light"/>
                <a:cs typeface="Assistant Light"/>
                <a:sym typeface="Assistant Light"/>
              </a:rPr>
            </a:br>
            <a:r>
              <a:rPr lang="en-US" sz="1800">
                <a:latin typeface="Assistant Light"/>
                <a:ea typeface="Assistant Light"/>
                <a:cs typeface="Assistant Light"/>
                <a:sym typeface="Assistant Light"/>
              </a:rPr>
              <a:t>ומציג hello world</a:t>
            </a:r>
            <a:endParaRPr sz="1800">
              <a:latin typeface="Assistant Light"/>
              <a:ea typeface="Assistant Light"/>
              <a:cs typeface="Assistant Light"/>
              <a:sym typeface="Assistant Light"/>
            </a:endParaRPr>
          </a:p>
        </p:txBody>
      </p:sp>
      <p:pic>
        <p:nvPicPr>
          <p:cNvPr id="190" name="Google Shape;190;p10"/>
          <p:cNvPicPr preferRelativeResize="0"/>
          <p:nvPr/>
        </p:nvPicPr>
        <p:blipFill rotWithShape="1">
          <a:blip r:embed="rId3">
            <a:alphaModFix/>
          </a:blip>
          <a:srcRect/>
          <a:stretch/>
        </p:blipFill>
        <p:spPr>
          <a:xfrm>
            <a:off x="4468780" y="661030"/>
            <a:ext cx="3254017" cy="1263643"/>
          </a:xfrm>
          <a:prstGeom prst="rect">
            <a:avLst/>
          </a:prstGeom>
          <a:noFill/>
          <a:ln>
            <a:noFill/>
          </a:ln>
        </p:spPr>
      </p:pic>
      <p:pic>
        <p:nvPicPr>
          <p:cNvPr id="191" name="Google Shape;191;p10"/>
          <p:cNvPicPr preferRelativeResize="0"/>
          <p:nvPr/>
        </p:nvPicPr>
        <p:blipFill rotWithShape="1">
          <a:blip r:embed="rId4">
            <a:alphaModFix/>
          </a:blip>
          <a:srcRect/>
          <a:stretch/>
        </p:blipFill>
        <p:spPr>
          <a:xfrm>
            <a:off x="345660" y="3640740"/>
            <a:ext cx="2987299" cy="1005927"/>
          </a:xfrm>
          <a:prstGeom prst="rect">
            <a:avLst/>
          </a:prstGeom>
          <a:noFill/>
          <a:ln>
            <a:noFill/>
          </a:ln>
        </p:spPr>
      </p:pic>
      <p:pic>
        <p:nvPicPr>
          <p:cNvPr id="192" name="Google Shape;192;p10" descr="Screen of a cell phone&#10;&#10;Description automatically generated"/>
          <p:cNvPicPr preferRelativeResize="0"/>
          <p:nvPr/>
        </p:nvPicPr>
        <p:blipFill rotWithShape="1">
          <a:blip r:embed="rId5">
            <a:alphaModFix/>
          </a:blip>
          <a:srcRect/>
          <a:stretch/>
        </p:blipFill>
        <p:spPr>
          <a:xfrm>
            <a:off x="345660" y="5000232"/>
            <a:ext cx="6579052" cy="1713171"/>
          </a:xfrm>
          <a:prstGeom prst="rect">
            <a:avLst/>
          </a:prstGeom>
          <a:noFill/>
          <a:ln>
            <a:noFill/>
          </a:ln>
        </p:spPr>
      </p:pic>
      <p:pic>
        <p:nvPicPr>
          <p:cNvPr id="193" name="Google Shape;193;p10"/>
          <p:cNvPicPr preferRelativeResize="0"/>
          <p:nvPr/>
        </p:nvPicPr>
        <p:blipFill rotWithShape="1">
          <a:blip r:embed="rId6">
            <a:alphaModFix/>
          </a:blip>
          <a:srcRect/>
          <a:stretch/>
        </p:blipFill>
        <p:spPr>
          <a:xfrm>
            <a:off x="10572750" y="0"/>
            <a:ext cx="1619250" cy="16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1"/>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00" name="Google Shape;200;p11"/>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01" name="Google Shape;201;p11"/>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 – build server</a:t>
            </a:r>
            <a:endParaRPr/>
          </a:p>
        </p:txBody>
      </p:sp>
      <p:pic>
        <p:nvPicPr>
          <p:cNvPr id="202" name="Google Shape;202;p11"/>
          <p:cNvPicPr preferRelativeResize="0"/>
          <p:nvPr/>
        </p:nvPicPr>
        <p:blipFill rotWithShape="1">
          <a:blip r:embed="rId3">
            <a:alphaModFix/>
          </a:blip>
          <a:srcRect/>
          <a:stretch/>
        </p:blipFill>
        <p:spPr>
          <a:xfrm>
            <a:off x="6838241" y="572199"/>
            <a:ext cx="3254017" cy="1263643"/>
          </a:xfrm>
          <a:prstGeom prst="rect">
            <a:avLst/>
          </a:prstGeom>
          <a:noFill/>
          <a:ln>
            <a:noFill/>
          </a:ln>
        </p:spPr>
      </p:pic>
      <p:sp>
        <p:nvSpPr>
          <p:cNvPr id="203" name="Google Shape;203;p11"/>
          <p:cNvSpPr/>
          <p:nvPr/>
        </p:nvSpPr>
        <p:spPr>
          <a:xfrm>
            <a:off x="225350" y="2847799"/>
            <a:ext cx="11671344" cy="2862282"/>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const express = require(‘express’);  הוספת הספרייה express **  אין צורך בנתיב רק בשם הספריה .</a:t>
            </a:r>
            <a:endParaRPr sz="1800" b="0" i="0" u="none" strike="noStrike" cap="none">
              <a:solidFill>
                <a:srgbClr val="000000"/>
              </a:solidFill>
              <a:latin typeface="Calibri"/>
              <a:ea typeface="Calibri"/>
              <a:cs typeface="Calibri"/>
              <a:sym typeface="Calibri"/>
            </a:endParaRPr>
          </a:p>
          <a:p>
            <a:pPr marL="0" marR="0" lvl="0" indent="0" algn="l" rtl="1">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const app = express();  ייבוא האובייקט למשתנה app .</a:t>
            </a:r>
            <a:endParaRPr/>
          </a:p>
          <a:p>
            <a:pPr marL="0" marR="0" lvl="0" indent="0" algn="r" rtl="1">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app.get (‘/’,(req,res) =&gt; res.send(‘hello world’)); הפעלת פונקצית GET   מקבלת ROUT  ופונקציה אשר</a:t>
            </a:r>
            <a:r>
              <a:rPr lang="en-US" sz="1800">
                <a:solidFill>
                  <a:srgbClr val="000000"/>
                </a:solidFill>
                <a:latin typeface="Calibri"/>
                <a:ea typeface="Calibri"/>
                <a:cs typeface="Calibri"/>
                <a:sym typeface="Calibri"/>
              </a:rPr>
              <a:t> </a:t>
            </a:r>
            <a:r>
              <a:rPr lang="en-US" sz="1800" b="0" i="0" u="none" strike="noStrike" cap="none">
                <a:solidFill>
                  <a:srgbClr val="000000"/>
                </a:solidFill>
                <a:latin typeface="Calibri"/>
                <a:ea typeface="Calibri"/>
                <a:cs typeface="Calibri"/>
                <a:sym typeface="Calibri"/>
              </a:rPr>
              <a:t>מקבלת בקשה ותגובה.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מחזירה הודעה Hello world </a:t>
            </a:r>
            <a:endParaRPr/>
          </a:p>
          <a:p>
            <a:pPr marL="0" marR="0" lvl="0" indent="0" algn="r" rtl="1">
              <a:lnSpc>
                <a:spcPct val="100000"/>
              </a:lnSpc>
              <a:spcBef>
                <a:spcPts val="0"/>
              </a:spcBef>
              <a:spcAft>
                <a:spcPts val="0"/>
              </a:spcAft>
              <a:buClr>
                <a:srgbClr val="000000"/>
              </a:buClr>
              <a:buSzPts val="1800"/>
              <a:buFont typeface="Calibri"/>
              <a:buNone/>
            </a:pPr>
            <a:endParaRPr sz="1800">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*פעולתget  מבקשת מידע ממקור ספציפי.</a:t>
            </a: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app.listen(3000 , () =&gt; console.log(‘listen to port 3000’));  האזנה של השרת לפורט ספציפי ומחזירה הודעה בconsole.log() .</a:t>
            </a:r>
            <a:endParaRPr sz="1800" b="0" i="0" u="none" strike="noStrike" cap="none">
              <a:solidFill>
                <a:srgbClr val="000000"/>
              </a:solidFill>
              <a:latin typeface="Calibri"/>
              <a:ea typeface="Calibri"/>
              <a:cs typeface="Calibri"/>
              <a:sym typeface="Calibri"/>
            </a:endParaRPr>
          </a:p>
        </p:txBody>
      </p:sp>
      <p:pic>
        <p:nvPicPr>
          <p:cNvPr id="204" name="Google Shape;204;p11"/>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a:spLocks noGrp="1"/>
          </p:cNvSpPr>
          <p:nvPr>
            <p:ph type="title"/>
          </p:nvPr>
        </p:nvSpPr>
        <p:spPr>
          <a:xfrm>
            <a:off x="1136428" y="62083"/>
            <a:ext cx="9436322"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ssistant"/>
              <a:buNone/>
            </a:pPr>
            <a:r>
              <a:rPr lang="en-US" sz="4400" b="1">
                <a:solidFill>
                  <a:srgbClr val="15AEBD"/>
                </a:solidFill>
                <a:latin typeface="Alef"/>
                <a:ea typeface="Alef"/>
                <a:cs typeface="Alef"/>
                <a:sym typeface="Alef"/>
              </a:rPr>
              <a:t>Middleware</a:t>
            </a:r>
            <a:endParaRPr/>
          </a:p>
        </p:txBody>
      </p:sp>
      <p:sp>
        <p:nvSpPr>
          <p:cNvPr id="211" name="Google Shape;211;p12"/>
          <p:cNvSpPr txBox="1">
            <a:spLocks noGrp="1"/>
          </p:cNvSpPr>
          <p:nvPr>
            <p:ph type="body" idx="1"/>
          </p:nvPr>
        </p:nvSpPr>
        <p:spPr>
          <a:xfrm>
            <a:off x="130124" y="1386309"/>
            <a:ext cx="8785276" cy="4782312"/>
          </a:xfrm>
          <a:prstGeom prst="rect">
            <a:avLst/>
          </a:prstGeom>
          <a:noFill/>
          <a:ln>
            <a:noFill/>
          </a:ln>
        </p:spPr>
        <p:txBody>
          <a:bodyPr spcFirstLastPara="1" wrap="square" lIns="91425" tIns="45700" rIns="91425" bIns="45700" anchor="t" anchorCtr="0">
            <a:noAutofit/>
          </a:bodyPr>
          <a:lstStyle/>
          <a:p>
            <a:pPr marL="228600" lvl="0" indent="-114300" algn="r" rtl="1">
              <a:lnSpc>
                <a:spcPct val="90000"/>
              </a:lnSpc>
              <a:spcBef>
                <a:spcPts val="0"/>
              </a:spcBef>
              <a:spcAft>
                <a:spcPts val="0"/>
              </a:spcAft>
              <a:buClr>
                <a:srgbClr val="A5300F"/>
              </a:buClr>
              <a:buSzPts val="1800"/>
              <a:buFont typeface="Noto Sans Symbols"/>
              <a:buNone/>
            </a:pPr>
            <a:endParaRPr sz="1800">
              <a:latin typeface="Assistant Light"/>
              <a:ea typeface="Assistant Light"/>
              <a:cs typeface="Assistant Light"/>
              <a:sym typeface="Assistant Light"/>
            </a:endParaRPr>
          </a:p>
          <a:p>
            <a:pPr marL="228600" lvl="0" indent="-228600" algn="r" rtl="1">
              <a:lnSpc>
                <a:spcPct val="90000"/>
              </a:lnSpc>
              <a:spcBef>
                <a:spcPts val="1000"/>
              </a:spcBef>
              <a:spcAft>
                <a:spcPts val="0"/>
              </a:spcAft>
              <a:buClr>
                <a:srgbClr val="A5300F"/>
              </a:buClr>
              <a:buSzPts val="1800"/>
              <a:buFont typeface="Noto Sans Symbols"/>
              <a:buChar char="▪"/>
            </a:pPr>
            <a:r>
              <a:rPr lang="en-US" sz="1800">
                <a:latin typeface="Assistant Light"/>
                <a:ea typeface="Assistant Light"/>
                <a:cs typeface="Assistant Light"/>
                <a:sym typeface="Assistant Light"/>
              </a:rPr>
              <a:t>Middleware  פונקציה אשר יש לה גישה ל request  /  respone  של השרת.</a:t>
            </a:r>
            <a:endParaRPr/>
          </a:p>
          <a:p>
            <a:pPr marL="228600" lvl="0" indent="-114300" algn="r" rtl="1">
              <a:lnSpc>
                <a:spcPct val="90000"/>
              </a:lnSpc>
              <a:spcBef>
                <a:spcPts val="1000"/>
              </a:spcBef>
              <a:spcAft>
                <a:spcPts val="0"/>
              </a:spcAft>
              <a:buClr>
                <a:srgbClr val="A5300F"/>
              </a:buClr>
              <a:buSzPts val="1800"/>
              <a:buFont typeface="Noto Sans Symbols"/>
              <a:buNone/>
            </a:pPr>
            <a:endParaRPr sz="1800">
              <a:latin typeface="Assistant Light"/>
              <a:ea typeface="Assistant Light"/>
              <a:cs typeface="Assistant Light"/>
              <a:sym typeface="Assistant Light"/>
            </a:endParaRPr>
          </a:p>
          <a:p>
            <a:pPr marL="228600" lvl="0" indent="-228600" algn="r" rtl="1">
              <a:lnSpc>
                <a:spcPct val="90000"/>
              </a:lnSpc>
              <a:spcBef>
                <a:spcPts val="1000"/>
              </a:spcBef>
              <a:spcAft>
                <a:spcPts val="0"/>
              </a:spcAft>
              <a:buClr>
                <a:srgbClr val="A5300F"/>
              </a:buClr>
              <a:buSzPts val="1800"/>
              <a:buFont typeface="Noto Sans Symbols"/>
              <a:buChar char="▪"/>
            </a:pPr>
            <a:r>
              <a:rPr lang="en-US" sz="1800">
                <a:latin typeface="Assistant Light"/>
                <a:ea typeface="Assistant Light"/>
                <a:cs typeface="Assistant Light"/>
                <a:sym typeface="Assistant Light"/>
              </a:rPr>
              <a:t>פונקציות אלו יכולות להכיל כל קוד,  לבצע שינוים בבקשות ושליחות .</a:t>
            </a:r>
            <a:endParaRPr/>
          </a:p>
          <a:p>
            <a:pPr marL="228600" lvl="0" indent="-114300" algn="r" rtl="1">
              <a:lnSpc>
                <a:spcPct val="90000"/>
              </a:lnSpc>
              <a:spcBef>
                <a:spcPts val="1000"/>
              </a:spcBef>
              <a:spcAft>
                <a:spcPts val="0"/>
              </a:spcAft>
              <a:buClr>
                <a:srgbClr val="A5300F"/>
              </a:buClr>
              <a:buSzPts val="1800"/>
              <a:buFont typeface="Noto Sans Symbols"/>
              <a:buNone/>
            </a:pPr>
            <a:endParaRPr sz="1800">
              <a:latin typeface="Assistant Light"/>
              <a:ea typeface="Assistant Light"/>
              <a:cs typeface="Assistant Light"/>
              <a:sym typeface="Assistant Light"/>
            </a:endParaRPr>
          </a:p>
          <a:p>
            <a:pPr marL="228600" lvl="0" indent="-228600" algn="r" rtl="1">
              <a:lnSpc>
                <a:spcPct val="90000"/>
              </a:lnSpc>
              <a:spcBef>
                <a:spcPts val="1000"/>
              </a:spcBef>
              <a:spcAft>
                <a:spcPts val="0"/>
              </a:spcAft>
              <a:buClr>
                <a:srgbClr val="A5300F"/>
              </a:buClr>
              <a:buSzPts val="1800"/>
              <a:buFont typeface="Noto Sans Symbols"/>
              <a:buChar char="▪"/>
            </a:pPr>
            <a:r>
              <a:rPr lang="en-US" sz="1800">
                <a:latin typeface="Assistant Light"/>
                <a:ea typeface="Assistant Light"/>
                <a:cs typeface="Assistant Light"/>
                <a:sym typeface="Assistant Light"/>
              </a:rPr>
              <a:t>כל middleware  חייבת לסגור סיבוב או לקרוא לפונקציה הבאה. </a:t>
            </a:r>
            <a:endParaRPr/>
          </a:p>
          <a:p>
            <a:pPr marL="228600" lvl="0" indent="-114300" algn="r" rtl="1">
              <a:lnSpc>
                <a:spcPct val="90000"/>
              </a:lnSpc>
              <a:spcBef>
                <a:spcPts val="1000"/>
              </a:spcBef>
              <a:spcAft>
                <a:spcPts val="0"/>
              </a:spcAft>
              <a:buClr>
                <a:srgbClr val="A5300F"/>
              </a:buClr>
              <a:buSzPts val="1800"/>
              <a:buFont typeface="Noto Sans Symbols"/>
              <a:buNone/>
            </a:pPr>
            <a:endParaRPr sz="1800">
              <a:latin typeface="Assistant Light"/>
              <a:ea typeface="Assistant Light"/>
              <a:cs typeface="Assistant Light"/>
              <a:sym typeface="Assistant Light"/>
            </a:endParaRPr>
          </a:p>
          <a:p>
            <a:pPr marL="228600" lvl="0" indent="-228600" algn="r" rtl="1">
              <a:lnSpc>
                <a:spcPct val="90000"/>
              </a:lnSpc>
              <a:spcBef>
                <a:spcPts val="1000"/>
              </a:spcBef>
              <a:spcAft>
                <a:spcPts val="0"/>
              </a:spcAft>
              <a:buClr>
                <a:srgbClr val="A5300F"/>
              </a:buClr>
              <a:buSzPts val="1800"/>
              <a:buFont typeface="Noto Sans Symbols"/>
              <a:buChar char="▪"/>
            </a:pPr>
            <a:r>
              <a:rPr lang="en-US" sz="1800">
                <a:latin typeface="Assistant Light"/>
                <a:ea typeface="Assistant Light"/>
                <a:cs typeface="Assistant Light"/>
                <a:sym typeface="Assistant Light"/>
              </a:rPr>
              <a:t>סיום middleware  מתבצע בעזרת המתודה use  אשר מוכלת בתוך express   .</a:t>
            </a:r>
            <a:endParaRPr sz="1800">
              <a:latin typeface="Assistant Light"/>
              <a:ea typeface="Assistant Light"/>
              <a:cs typeface="Assistant Light"/>
              <a:sym typeface="Assistant Light"/>
            </a:endParaRPr>
          </a:p>
        </p:txBody>
      </p:sp>
      <p:pic>
        <p:nvPicPr>
          <p:cNvPr id="212" name="Google Shape;212;p12"/>
          <p:cNvPicPr preferRelativeResize="0"/>
          <p:nvPr/>
        </p:nvPicPr>
        <p:blipFill rotWithShape="1">
          <a:blip r:embed="rId3">
            <a:alphaModFix/>
          </a:blip>
          <a:srcRect/>
          <a:stretch/>
        </p:blipFill>
        <p:spPr>
          <a:xfrm>
            <a:off x="10572750" y="0"/>
            <a:ext cx="1619250" cy="1619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3"/>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9" name="Google Shape;219;p13"/>
          <p:cNvSpPr/>
          <p:nvPr/>
        </p:nvSpPr>
        <p:spPr>
          <a:xfrm>
            <a:off x="0" y="1770734"/>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20" name="Google Shape;220;p13"/>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 – static files</a:t>
            </a:r>
            <a:endParaRPr/>
          </a:p>
        </p:txBody>
      </p:sp>
      <p:pic>
        <p:nvPicPr>
          <p:cNvPr id="221" name="Google Shape;221;p13"/>
          <p:cNvPicPr preferRelativeResize="0"/>
          <p:nvPr/>
        </p:nvPicPr>
        <p:blipFill rotWithShape="1">
          <a:blip r:embed="rId3">
            <a:alphaModFix/>
          </a:blip>
          <a:srcRect/>
          <a:stretch/>
        </p:blipFill>
        <p:spPr>
          <a:xfrm>
            <a:off x="6558192" y="594958"/>
            <a:ext cx="3254017" cy="1263643"/>
          </a:xfrm>
          <a:prstGeom prst="rect">
            <a:avLst/>
          </a:prstGeom>
          <a:noFill/>
          <a:ln>
            <a:noFill/>
          </a:ln>
        </p:spPr>
      </p:pic>
      <p:sp>
        <p:nvSpPr>
          <p:cNvPr id="222" name="Google Shape;222;p13"/>
          <p:cNvSpPr/>
          <p:nvPr/>
        </p:nvSpPr>
        <p:spPr>
          <a:xfrm>
            <a:off x="4609058" y="2847799"/>
            <a:ext cx="7287636" cy="646331"/>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במידה ונרצה להריץ קבצים סטטים מהשרת כמו   קבצי HTML , CSS , Images  וכו…’</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נוכל להגדיר בעזרת הפקודה use  ערוץ ספציפי שבו הקובץ יוכל לרוץ.</a:t>
            </a:r>
            <a:endParaRPr sz="1800" b="0" i="0" u="none" strike="noStrike" cap="none">
              <a:solidFill>
                <a:srgbClr val="000000"/>
              </a:solidFill>
              <a:latin typeface="Calibri"/>
              <a:ea typeface="Calibri"/>
              <a:cs typeface="Calibri"/>
              <a:sym typeface="Calibri"/>
            </a:endParaRPr>
          </a:p>
        </p:txBody>
      </p:sp>
      <p:pic>
        <p:nvPicPr>
          <p:cNvPr id="223" name="Google Shape;223;p13" descr="A close up of a sign&#10;&#10;Description automatically generated"/>
          <p:cNvPicPr preferRelativeResize="0"/>
          <p:nvPr/>
        </p:nvPicPr>
        <p:blipFill rotWithShape="1">
          <a:blip r:embed="rId4">
            <a:alphaModFix/>
          </a:blip>
          <a:srcRect/>
          <a:stretch/>
        </p:blipFill>
        <p:spPr>
          <a:xfrm>
            <a:off x="220069" y="3611005"/>
            <a:ext cx="5014395" cy="571550"/>
          </a:xfrm>
          <a:prstGeom prst="rect">
            <a:avLst/>
          </a:prstGeom>
          <a:noFill/>
          <a:ln>
            <a:noFill/>
          </a:ln>
        </p:spPr>
      </p:pic>
      <p:pic>
        <p:nvPicPr>
          <p:cNvPr id="224" name="Google Shape;224;p13" descr="A screenshot of a cell phone&#10;&#10;Description automatically generated"/>
          <p:cNvPicPr preferRelativeResize="0"/>
          <p:nvPr/>
        </p:nvPicPr>
        <p:blipFill rotWithShape="1">
          <a:blip r:embed="rId5">
            <a:alphaModFix/>
          </a:blip>
          <a:srcRect/>
          <a:stretch/>
        </p:blipFill>
        <p:spPr>
          <a:xfrm>
            <a:off x="4476660" y="4624381"/>
            <a:ext cx="4359625" cy="1975601"/>
          </a:xfrm>
          <a:prstGeom prst="rect">
            <a:avLst/>
          </a:prstGeom>
          <a:noFill/>
          <a:ln>
            <a:noFill/>
          </a:ln>
        </p:spPr>
      </p:pic>
      <p:pic>
        <p:nvPicPr>
          <p:cNvPr id="225" name="Google Shape;225;p13" descr="A screenshot of a cell phone&#10;&#10;Description automatically generated"/>
          <p:cNvPicPr preferRelativeResize="0"/>
          <p:nvPr/>
        </p:nvPicPr>
        <p:blipFill rotWithShape="1">
          <a:blip r:embed="rId6">
            <a:alphaModFix/>
          </a:blip>
          <a:srcRect/>
          <a:stretch/>
        </p:blipFill>
        <p:spPr>
          <a:xfrm>
            <a:off x="9136115" y="5612182"/>
            <a:ext cx="3055885" cy="1211685"/>
          </a:xfrm>
          <a:prstGeom prst="rect">
            <a:avLst/>
          </a:prstGeom>
          <a:noFill/>
          <a:ln>
            <a:noFill/>
          </a:ln>
        </p:spPr>
      </p:pic>
      <p:sp>
        <p:nvSpPr>
          <p:cNvPr id="226" name="Google Shape;226;p13"/>
          <p:cNvSpPr/>
          <p:nvPr/>
        </p:nvSpPr>
        <p:spPr>
          <a:xfrm>
            <a:off x="1608087" y="2642510"/>
            <a:ext cx="1941237"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Calibri"/>
              <a:buNone/>
            </a:pPr>
            <a:r>
              <a:rPr lang="en-US" sz="5400" b="0" i="0" u="none" strike="noStrike" cap="none">
                <a:solidFill>
                  <a:srgbClr val="000000"/>
                </a:solidFill>
                <a:latin typeface="Calibri"/>
                <a:ea typeface="Calibri"/>
                <a:cs typeface="Calibri"/>
                <a:sym typeface="Calibri"/>
              </a:rPr>
              <a:t>server</a:t>
            </a:r>
            <a:endParaRPr sz="1800">
              <a:solidFill>
                <a:schemeClr val="dk1"/>
              </a:solidFill>
              <a:latin typeface="Arial"/>
              <a:ea typeface="Arial"/>
              <a:cs typeface="Arial"/>
              <a:sym typeface="Arial"/>
            </a:endParaRPr>
          </a:p>
        </p:txBody>
      </p:sp>
      <p:sp>
        <p:nvSpPr>
          <p:cNvPr id="227" name="Google Shape;227;p13"/>
          <p:cNvSpPr/>
          <p:nvPr/>
        </p:nvSpPr>
        <p:spPr>
          <a:xfrm>
            <a:off x="5476609" y="3750197"/>
            <a:ext cx="2590774"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Calibri"/>
              <a:buNone/>
            </a:pPr>
            <a:r>
              <a:rPr lang="en-US" sz="5400" b="0" i="0" u="none" strike="noStrike" cap="none">
                <a:solidFill>
                  <a:srgbClr val="000000"/>
                </a:solidFill>
                <a:latin typeface="Calibri"/>
                <a:ea typeface="Calibri"/>
                <a:cs typeface="Calibri"/>
                <a:sym typeface="Calibri"/>
              </a:rPr>
              <a:t>Html file</a:t>
            </a:r>
            <a:endParaRPr sz="1800">
              <a:solidFill>
                <a:schemeClr val="dk1"/>
              </a:solidFill>
              <a:latin typeface="Arial"/>
              <a:ea typeface="Arial"/>
              <a:cs typeface="Arial"/>
              <a:sym typeface="Arial"/>
            </a:endParaRPr>
          </a:p>
        </p:txBody>
      </p:sp>
      <p:sp>
        <p:nvSpPr>
          <p:cNvPr id="228" name="Google Shape;228;p13"/>
          <p:cNvSpPr/>
          <p:nvPr/>
        </p:nvSpPr>
        <p:spPr>
          <a:xfrm>
            <a:off x="9507140" y="4767041"/>
            <a:ext cx="2489079" cy="9233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Calibri"/>
              <a:buNone/>
            </a:pPr>
            <a:r>
              <a:rPr lang="en-US" sz="5400" b="0" i="0" u="none" strike="noStrike" cap="none">
                <a:solidFill>
                  <a:srgbClr val="000000"/>
                </a:solidFill>
                <a:latin typeface="Calibri"/>
                <a:ea typeface="Calibri"/>
                <a:cs typeface="Calibri"/>
                <a:sym typeface="Calibri"/>
              </a:rPr>
              <a:t>browser</a:t>
            </a:r>
            <a:endParaRPr sz="1800">
              <a:solidFill>
                <a:schemeClr val="dk1"/>
              </a:solidFill>
              <a:latin typeface="Arial"/>
              <a:ea typeface="Arial"/>
              <a:cs typeface="Arial"/>
              <a:sym typeface="Arial"/>
            </a:endParaRPr>
          </a:p>
        </p:txBody>
      </p:sp>
      <p:sp>
        <p:nvSpPr>
          <p:cNvPr id="229" name="Google Shape;229;p13"/>
          <p:cNvSpPr/>
          <p:nvPr/>
        </p:nvSpPr>
        <p:spPr>
          <a:xfrm>
            <a:off x="1664343" y="4555698"/>
            <a:ext cx="1905778" cy="646331"/>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FF0000"/>
              </a:buClr>
              <a:buSzPts val="1800"/>
              <a:buFont typeface="Calibri"/>
              <a:buNone/>
            </a:pPr>
            <a:r>
              <a:rPr lang="en-US" sz="1800" b="0" i="0" u="none" strike="noStrike" cap="none">
                <a:solidFill>
                  <a:srgbClr val="FF0000"/>
                </a:solidFill>
                <a:latin typeface="Calibri"/>
                <a:ea typeface="Calibri"/>
                <a:cs typeface="Calibri"/>
                <a:sym typeface="Calibri"/>
              </a:rPr>
              <a:t>‘/’ – נתיב יחסי</a:t>
            </a:r>
            <a:br>
              <a:rPr lang="en-US" sz="1800" b="0" i="0" u="none" strike="noStrike" cap="none">
                <a:solidFill>
                  <a:srgbClr val="FF0000"/>
                </a:solidFill>
                <a:latin typeface="Calibri"/>
                <a:ea typeface="Calibri"/>
                <a:cs typeface="Calibri"/>
                <a:sym typeface="Calibri"/>
              </a:rPr>
            </a:br>
            <a:r>
              <a:rPr lang="en-US" sz="1800" b="0" i="0" u="none" strike="noStrike" cap="none">
                <a:solidFill>
                  <a:srgbClr val="FF0000"/>
                </a:solidFill>
                <a:latin typeface="Calibri"/>
                <a:ea typeface="Calibri"/>
                <a:cs typeface="Calibri"/>
                <a:sym typeface="Calibri"/>
              </a:rPr>
              <a:t>‘html’ – שם תיקייה</a:t>
            </a:r>
            <a:endParaRPr sz="1800" b="0" i="0" u="none" strike="noStrike" cap="none">
              <a:solidFill>
                <a:srgbClr val="FF0000"/>
              </a:solidFill>
              <a:latin typeface="Calibri"/>
              <a:ea typeface="Calibri"/>
              <a:cs typeface="Calibri"/>
              <a:sym typeface="Calibri"/>
            </a:endParaRPr>
          </a:p>
        </p:txBody>
      </p:sp>
      <p:pic>
        <p:nvPicPr>
          <p:cNvPr id="230" name="Google Shape;230;p13"/>
          <p:cNvPicPr preferRelativeResize="0"/>
          <p:nvPr/>
        </p:nvPicPr>
        <p:blipFill rotWithShape="1">
          <a:blip r:embed="rId7">
            <a:alphaModFix/>
          </a:blip>
          <a:srcRect/>
          <a:stretch/>
        </p:blipFill>
        <p:spPr>
          <a:xfrm>
            <a:off x="10572750" y="0"/>
            <a:ext cx="1619250" cy="1619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234"/>
        <p:cNvGrpSpPr/>
        <p:nvPr/>
      </p:nvGrpSpPr>
      <p:grpSpPr>
        <a:xfrm>
          <a:off x="0" y="0"/>
          <a:ext cx="0" cy="0"/>
          <a:chOff x="0" y="0"/>
          <a:chExt cx="0" cy="0"/>
        </a:xfrm>
      </p:grpSpPr>
      <p:grpSp>
        <p:nvGrpSpPr>
          <p:cNvPr id="235" name="Google Shape;235;p14"/>
          <p:cNvGrpSpPr/>
          <p:nvPr/>
        </p:nvGrpSpPr>
        <p:grpSpPr>
          <a:xfrm>
            <a:off x="10015369" y="506078"/>
            <a:ext cx="1478857" cy="1946666"/>
            <a:chOff x="10451657" y="672489"/>
            <a:chExt cx="1160852" cy="1612046"/>
          </a:xfrm>
        </p:grpSpPr>
        <p:pic>
          <p:nvPicPr>
            <p:cNvPr id="236" name="Google Shape;236;p14"/>
            <p:cNvPicPr preferRelativeResize="0"/>
            <p:nvPr/>
          </p:nvPicPr>
          <p:blipFill rotWithShape="1">
            <a:blip r:embed="rId3">
              <a:alphaModFix/>
            </a:blip>
            <a:srcRect t="74880"/>
            <a:stretch/>
          </p:blipFill>
          <p:spPr>
            <a:xfrm>
              <a:off x="10451657" y="1881963"/>
              <a:ext cx="1139587" cy="402572"/>
            </a:xfrm>
            <a:prstGeom prst="rect">
              <a:avLst/>
            </a:prstGeom>
            <a:noFill/>
            <a:ln>
              <a:noFill/>
            </a:ln>
          </p:spPr>
        </p:pic>
        <p:pic>
          <p:nvPicPr>
            <p:cNvPr id="237" name="Google Shape;237;p14"/>
            <p:cNvPicPr preferRelativeResize="0"/>
            <p:nvPr/>
          </p:nvPicPr>
          <p:blipFill rotWithShape="1">
            <a:blip r:embed="rId4">
              <a:alphaModFix/>
            </a:blip>
            <a:srcRect b="19609"/>
            <a:stretch/>
          </p:blipFill>
          <p:spPr>
            <a:xfrm>
              <a:off x="10472922" y="672489"/>
              <a:ext cx="1139587" cy="1209474"/>
            </a:xfrm>
            <a:prstGeom prst="rect">
              <a:avLst/>
            </a:prstGeom>
            <a:noFill/>
            <a:ln>
              <a:noFill/>
            </a:ln>
          </p:spPr>
        </p:pic>
      </p:grpSp>
      <p:sp>
        <p:nvSpPr>
          <p:cNvPr id="238" name="Google Shape;238;p14"/>
          <p:cNvSpPr/>
          <p:nvPr/>
        </p:nvSpPr>
        <p:spPr>
          <a:xfrm>
            <a:off x="4589829" y="573684"/>
            <a:ext cx="2087431" cy="25853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5400"/>
              <a:buFont typeface="Calibri"/>
              <a:buNone/>
            </a:pPr>
            <a:r>
              <a:rPr lang="en-US" sz="5400" b="0" i="0" u="none" strike="noStrike" cap="none">
                <a:solidFill>
                  <a:srgbClr val="000000"/>
                </a:solidFill>
                <a:latin typeface="Calibri"/>
                <a:ea typeface="Calibri"/>
                <a:cs typeface="Calibri"/>
                <a:sym typeface="Calibri"/>
              </a:rPr>
              <a:t>משימה</a:t>
            </a:r>
            <a:endParaRPr sz="1800">
              <a:solidFill>
                <a:schemeClr val="dk1"/>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5400"/>
              <a:buFont typeface="Calibri"/>
              <a:buNone/>
            </a:pPr>
            <a:endParaRPr sz="5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5400"/>
              <a:buFont typeface="Calibri"/>
              <a:buNone/>
            </a:pPr>
            <a:endParaRPr sz="5400" b="0" i="0" u="none" strike="noStrike" cap="none">
              <a:solidFill>
                <a:srgbClr val="000000"/>
              </a:solidFill>
              <a:latin typeface="Calibri"/>
              <a:ea typeface="Calibri"/>
              <a:cs typeface="Calibri"/>
              <a:sym typeface="Calibri"/>
            </a:endParaRPr>
          </a:p>
        </p:txBody>
      </p:sp>
      <p:sp>
        <p:nvSpPr>
          <p:cNvPr id="239" name="Google Shape;239;p14"/>
          <p:cNvSpPr/>
          <p:nvPr/>
        </p:nvSpPr>
        <p:spPr>
          <a:xfrm>
            <a:off x="1713928" y="2175500"/>
            <a:ext cx="7194662" cy="3046988"/>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FF0000"/>
              </a:buClr>
              <a:buSzPts val="3200"/>
              <a:buFont typeface="Calibri"/>
              <a:buNone/>
            </a:pPr>
            <a:r>
              <a:rPr lang="en-US" sz="3200" b="0" i="0" u="none" strike="noStrike" cap="none">
                <a:solidFill>
                  <a:srgbClr val="FF0000"/>
                </a:solidFill>
                <a:latin typeface="Calibri"/>
                <a:ea typeface="Calibri"/>
                <a:cs typeface="Calibri"/>
                <a:sym typeface="Calibri"/>
              </a:rPr>
              <a:t> יש ליצור3   עמודי html</a:t>
            </a: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rgbClr val="FF0000"/>
              </a:buClr>
              <a:buSzPts val="3200"/>
              <a:buFont typeface="Calibri"/>
              <a:buNone/>
            </a:pPr>
            <a:r>
              <a:rPr lang="en-US" sz="3200" b="0" i="0" u="none" strike="noStrike" cap="none">
                <a:solidFill>
                  <a:srgbClr val="FF0000"/>
                </a:solidFill>
                <a:latin typeface="Calibri"/>
                <a:ea typeface="Calibri"/>
                <a:cs typeface="Calibri"/>
                <a:sym typeface="Calibri"/>
              </a:rPr>
              <a:t> העמוד הראשון יתאר את עמוד הבית.</a:t>
            </a: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rgbClr val="FF0000"/>
              </a:buClr>
              <a:buSzPts val="3200"/>
              <a:buFont typeface="Calibri"/>
              <a:buNone/>
            </a:pPr>
            <a:r>
              <a:rPr lang="en-US" sz="3200" b="0" i="0" u="none" strike="noStrike" cap="none">
                <a:solidFill>
                  <a:srgbClr val="FF0000"/>
                </a:solidFill>
                <a:latin typeface="Calibri"/>
                <a:ea typeface="Calibri"/>
                <a:cs typeface="Calibri"/>
                <a:sym typeface="Calibri"/>
              </a:rPr>
              <a:t> העמוד השני יתאר עמוד רישום</a:t>
            </a:r>
            <a:r>
              <a:rPr lang="en-US" sz="3200">
                <a:solidFill>
                  <a:srgbClr val="FF0000"/>
                </a:solidFill>
                <a:latin typeface="Calibri"/>
                <a:ea typeface="Calibri"/>
                <a:cs typeface="Calibri"/>
                <a:sym typeface="Calibri"/>
              </a:rPr>
              <a:t>.</a:t>
            </a:r>
            <a:br>
              <a:rPr lang="en-US" sz="3200" b="0" i="0" u="none" strike="noStrike" cap="none">
                <a:solidFill>
                  <a:srgbClr val="FF0000"/>
                </a:solidFill>
                <a:latin typeface="Calibri"/>
                <a:ea typeface="Calibri"/>
                <a:cs typeface="Calibri"/>
                <a:sym typeface="Calibri"/>
              </a:rPr>
            </a:br>
            <a:r>
              <a:rPr lang="en-US" sz="3200" b="0" i="0" u="none" strike="noStrike" cap="none">
                <a:solidFill>
                  <a:srgbClr val="FF0000"/>
                </a:solidFill>
                <a:latin typeface="Calibri"/>
                <a:ea typeface="Calibri"/>
                <a:cs typeface="Calibri"/>
                <a:sym typeface="Calibri"/>
              </a:rPr>
              <a:t> והשלישי עמוד אודות.</a:t>
            </a:r>
            <a:br>
              <a:rPr lang="en-US" sz="3200" b="0" i="0" u="none" strike="noStrike" cap="none">
                <a:solidFill>
                  <a:srgbClr val="FF0000"/>
                </a:solidFill>
                <a:latin typeface="Calibri"/>
                <a:ea typeface="Calibri"/>
                <a:cs typeface="Calibri"/>
                <a:sym typeface="Calibri"/>
              </a:rPr>
            </a:br>
            <a:br>
              <a:rPr lang="en-US" sz="3200" b="0" i="0" u="none" strike="noStrike" cap="none">
                <a:solidFill>
                  <a:srgbClr val="FF0000"/>
                </a:solidFill>
                <a:latin typeface="Calibri"/>
                <a:ea typeface="Calibri"/>
                <a:cs typeface="Calibri"/>
                <a:sym typeface="Calibri"/>
              </a:rPr>
            </a:br>
            <a:r>
              <a:rPr lang="en-US" sz="3200" b="0" i="0" u="none" strike="noStrike" cap="none">
                <a:solidFill>
                  <a:srgbClr val="FF0000"/>
                </a:solidFill>
                <a:latin typeface="Calibri"/>
                <a:ea typeface="Calibri"/>
                <a:cs typeface="Calibri"/>
                <a:sym typeface="Calibri"/>
              </a:rPr>
              <a:t>יש להגדיר ערוץ לכל אחד מהעמודים בנפרד. </a:t>
            </a:r>
            <a:endParaRPr sz="3200" b="0" i="0" u="none" strike="noStrike" cap="none">
              <a:solidFill>
                <a:srgbClr val="00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15"/>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46" name="Google Shape;246;p15"/>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47" name="Google Shape;247;p15"/>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 – body-parser</a:t>
            </a:r>
            <a:endParaRPr/>
          </a:p>
        </p:txBody>
      </p:sp>
      <p:pic>
        <p:nvPicPr>
          <p:cNvPr id="248" name="Google Shape;248;p15"/>
          <p:cNvPicPr preferRelativeResize="0"/>
          <p:nvPr/>
        </p:nvPicPr>
        <p:blipFill rotWithShape="1">
          <a:blip r:embed="rId3">
            <a:alphaModFix/>
          </a:blip>
          <a:srcRect/>
          <a:stretch/>
        </p:blipFill>
        <p:spPr>
          <a:xfrm>
            <a:off x="6904883" y="703122"/>
            <a:ext cx="3254017" cy="1263643"/>
          </a:xfrm>
          <a:prstGeom prst="rect">
            <a:avLst/>
          </a:prstGeom>
          <a:noFill/>
          <a:ln>
            <a:noFill/>
          </a:ln>
        </p:spPr>
      </p:pic>
      <p:sp>
        <p:nvSpPr>
          <p:cNvPr id="249" name="Google Shape;249;p15"/>
          <p:cNvSpPr/>
          <p:nvPr/>
        </p:nvSpPr>
        <p:spPr>
          <a:xfrm>
            <a:off x="3008428" y="2847799"/>
            <a:ext cx="8888266" cy="3416279"/>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 Body-parserהייתה ספרייה אשר נועדה לעבוד מול דפי   HTML ולהעביר מידע דרך POST METHOD </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את המידע ניתן להעביר דרך קבצי JSON , URL , Buffer , String .</a:t>
            </a:r>
            <a:endParaRPr/>
          </a:p>
          <a:p>
            <a:pPr marL="0" marR="0" lvl="0" indent="0" algn="r" rtl="1">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כיום express  מכילה את body-parser לכן אין צורך להתקין את הספרייה בנפרד</a:t>
            </a: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rgbClr val="000000"/>
              </a:buClr>
              <a:buSzPts val="1800"/>
              <a:buFont typeface="Calibri"/>
              <a:buNone/>
            </a:pP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rgbClr val="000000"/>
              </a:buClr>
              <a:buSzPts val="1800"/>
              <a:buFont typeface="Calibri"/>
              <a:buNone/>
            </a:pP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br>
              <a:rPr lang="en-US" sz="1800" b="0" i="0" u="none" strike="noStrike" cap="none">
                <a:solidFill>
                  <a:srgbClr val="000000"/>
                </a:solidFill>
                <a:latin typeface="Calibri"/>
                <a:ea typeface="Calibri"/>
                <a:cs typeface="Calibri"/>
                <a:sym typeface="Calibri"/>
              </a:rPr>
            </a:br>
            <a:endParaRPr sz="1800" b="0" i="0" u="none" strike="noStrike" cap="none">
              <a:solidFill>
                <a:srgbClr val="000000"/>
              </a:solidFill>
              <a:latin typeface="Calibri"/>
              <a:ea typeface="Calibri"/>
              <a:cs typeface="Calibri"/>
              <a:sym typeface="Calibri"/>
            </a:endParaRPr>
          </a:p>
        </p:txBody>
      </p:sp>
      <p:pic>
        <p:nvPicPr>
          <p:cNvPr id="250" name="Google Shape;250;p15"/>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16"/>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7" name="Google Shape;257;p16"/>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1800">
              <a:solidFill>
                <a:schemeClr val="dk1"/>
              </a:solidFill>
              <a:latin typeface="Arial"/>
              <a:ea typeface="Arial"/>
              <a:cs typeface="Arial"/>
              <a:sym typeface="Arial"/>
            </a:endParaRPr>
          </a:p>
        </p:txBody>
      </p:sp>
      <p:sp>
        <p:nvSpPr>
          <p:cNvPr id="258" name="Google Shape;258;p16"/>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 – Form Example</a:t>
            </a:r>
            <a:endParaRPr/>
          </a:p>
        </p:txBody>
      </p:sp>
      <p:pic>
        <p:nvPicPr>
          <p:cNvPr id="259" name="Google Shape;259;p16"/>
          <p:cNvPicPr preferRelativeResize="0"/>
          <p:nvPr/>
        </p:nvPicPr>
        <p:blipFill rotWithShape="1">
          <a:blip r:embed="rId3">
            <a:alphaModFix/>
          </a:blip>
          <a:srcRect/>
          <a:stretch/>
        </p:blipFill>
        <p:spPr>
          <a:xfrm>
            <a:off x="7173569" y="656219"/>
            <a:ext cx="3254017" cy="1263643"/>
          </a:xfrm>
          <a:prstGeom prst="rect">
            <a:avLst/>
          </a:prstGeom>
          <a:noFill/>
          <a:ln>
            <a:noFill/>
          </a:ln>
        </p:spPr>
      </p:pic>
      <p:sp>
        <p:nvSpPr>
          <p:cNvPr id="260" name="Google Shape;260;p16"/>
          <p:cNvSpPr/>
          <p:nvPr/>
        </p:nvSpPr>
        <p:spPr>
          <a:xfrm>
            <a:off x="614375" y="2847799"/>
            <a:ext cx="11282319" cy="1200329"/>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בדוגמא זו אנחנו נציג דוגמא ליצירת עמוד פורום אשר יפתח בעליית השרת  ולאחר הזנת הנתונים הפרטים יועברו לשרת ב  . POST</a:t>
            </a:r>
            <a:br>
              <a:rPr lang="en-US" sz="1800" b="0" i="0" u="none" strike="noStrike" cap="none">
                <a:solidFill>
                  <a:srgbClr val="000000"/>
                </a:solidFill>
                <a:latin typeface="Calibri"/>
                <a:ea typeface="Calibri"/>
                <a:cs typeface="Calibri"/>
                <a:sym typeface="Calibri"/>
              </a:rPr>
            </a:br>
            <a:r>
              <a:rPr lang="en-US" sz="1800">
                <a:solidFill>
                  <a:srgbClr val="000000"/>
                </a:solidFill>
                <a:latin typeface="Calibri"/>
                <a:ea typeface="Calibri"/>
                <a:cs typeface="Calibri"/>
                <a:sym typeface="Calibri"/>
              </a:rPr>
              <a:t>לאחר מכן </a:t>
            </a:r>
            <a:r>
              <a:rPr lang="en-US" sz="1800" b="0" i="0" u="none" strike="noStrike" cap="none">
                <a:solidFill>
                  <a:srgbClr val="000000"/>
                </a:solidFill>
                <a:latin typeface="Calibri"/>
                <a:ea typeface="Calibri"/>
                <a:cs typeface="Calibri"/>
                <a:sym typeface="Calibri"/>
              </a:rPr>
              <a:t>יועברו לערוץ אחר שם אנחנו נציג את פרטי הלקוח שנכנס. </a:t>
            </a: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chemeClr val="dk1"/>
              </a:buClr>
              <a:buSzPts val="1800"/>
              <a:buFont typeface="Calibri"/>
              <a:buNone/>
            </a:pPr>
            <a:r>
              <a:rPr lang="en-US" sz="1800" b="0" i="0" u="none" strike="noStrike" cap="none">
                <a:solidFill>
                  <a:srgbClr val="000000"/>
                </a:solidFill>
                <a:latin typeface="Calibri"/>
                <a:ea typeface="Calibri"/>
                <a:cs typeface="Calibri"/>
                <a:sym typeface="Calibri"/>
              </a:rPr>
              <a:t>שימו לב שform שולח את הערכים בעזרת name</a:t>
            </a:r>
            <a:endParaRPr sz="1800" b="0" i="0" u="none" strike="noStrike" cap="none">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1" name="Google Shape;261;p16"/>
          <p:cNvSpPr/>
          <p:nvPr/>
        </p:nvSpPr>
        <p:spPr>
          <a:xfrm>
            <a:off x="6256096" y="3900078"/>
            <a:ext cx="5800903" cy="230828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rgbClr val="000000"/>
                </a:solidFill>
                <a:latin typeface="Calibri"/>
                <a:ea typeface="Calibri"/>
                <a:cs typeface="Calibri"/>
                <a:sym typeface="Calibri"/>
              </a:rPr>
              <a:t>יש מספר דרכים לשלוח בקשות לשרת.</a:t>
            </a:r>
            <a:endParaRPr/>
          </a:p>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rgbClr val="000000"/>
                </a:solidFill>
                <a:latin typeface="Calibri"/>
                <a:ea typeface="Calibri"/>
                <a:cs typeface="Calibri"/>
                <a:sym typeface="Calibri"/>
              </a:rPr>
              <a:t>נלמד אותם בהמשך, אלמנט </a:t>
            </a:r>
            <a:endParaRPr sz="2400" b="0" i="0" u="none" strike="noStrike" cap="none">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rgbClr val="000000"/>
                </a:solidFill>
                <a:latin typeface="Calibri"/>
                <a:ea typeface="Calibri"/>
                <a:cs typeface="Calibri"/>
                <a:sym typeface="Calibri"/>
              </a:rPr>
              <a:t>FORM </a:t>
            </a:r>
            <a:endParaRPr/>
          </a:p>
          <a:p>
            <a:pPr marL="0" marR="0" lvl="0" indent="0" algn="ctr" rtl="0">
              <a:lnSpc>
                <a:spcPct val="100000"/>
              </a:lnSpc>
              <a:spcBef>
                <a:spcPts val="0"/>
              </a:spcBef>
              <a:spcAft>
                <a:spcPts val="0"/>
              </a:spcAft>
              <a:buClr>
                <a:schemeClr val="dk1"/>
              </a:buClr>
              <a:buSzPts val="2400"/>
              <a:buFont typeface="Calibri"/>
              <a:buNone/>
            </a:pPr>
            <a:r>
              <a:rPr lang="en-US" sz="2400">
                <a:solidFill>
                  <a:srgbClr val="000000"/>
                </a:solidFill>
                <a:latin typeface="Calibri"/>
                <a:ea typeface="Calibri"/>
                <a:cs typeface="Calibri"/>
                <a:sym typeface="Calibri"/>
              </a:rPr>
              <a:t>יודע לשלוח בקשות בעזרת </a:t>
            </a:r>
            <a:endParaRPr sz="240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a:solidFill>
                  <a:srgbClr val="000000"/>
                </a:solidFill>
                <a:latin typeface="Calibri"/>
                <a:ea typeface="Calibri"/>
                <a:cs typeface="Calibri"/>
                <a:sym typeface="Calibri"/>
              </a:rPr>
              <a:t>application/x-www-form-urlencoded</a:t>
            </a:r>
            <a:endParaRPr sz="2400">
              <a:solidFill>
                <a:srgbClr val="00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2400"/>
              <a:buFont typeface="Calibri"/>
              <a:buNone/>
            </a:pPr>
            <a:r>
              <a:rPr lang="en-US" sz="2400" b="0" i="0" u="none" strike="noStrike" cap="none">
                <a:solidFill>
                  <a:srgbClr val="000000"/>
                </a:solidFill>
                <a:latin typeface="Calibri"/>
                <a:ea typeface="Calibri"/>
                <a:cs typeface="Calibri"/>
                <a:sym typeface="Calibri"/>
              </a:rPr>
              <a:t>כדי לנתח את המידע הזה בשרת נצטרך</a:t>
            </a:r>
            <a:r>
              <a:rPr lang="en-US" sz="2400">
                <a:solidFill>
                  <a:srgbClr val="000000"/>
                </a:solidFill>
                <a:latin typeface="Calibri"/>
                <a:ea typeface="Calibri"/>
                <a:cs typeface="Calibri"/>
                <a:sym typeface="Calibri"/>
              </a:rPr>
              <a:t> לנתח אותו</a:t>
            </a:r>
            <a:endParaRPr sz="2400" b="0" i="0" u="none" strike="noStrike" cap="none">
              <a:solidFill>
                <a:srgbClr val="000000"/>
              </a:solidFill>
              <a:latin typeface="Calibri"/>
              <a:ea typeface="Calibri"/>
              <a:cs typeface="Calibri"/>
              <a:sym typeface="Calibri"/>
            </a:endParaRPr>
          </a:p>
        </p:txBody>
      </p:sp>
      <p:pic>
        <p:nvPicPr>
          <p:cNvPr id="262" name="Google Shape;262;p16"/>
          <p:cNvPicPr preferRelativeResize="0"/>
          <p:nvPr/>
        </p:nvPicPr>
        <p:blipFill rotWithShape="1">
          <a:blip r:embed="rId4">
            <a:alphaModFix/>
          </a:blip>
          <a:srcRect/>
          <a:stretch/>
        </p:blipFill>
        <p:spPr>
          <a:xfrm>
            <a:off x="10572750" y="0"/>
            <a:ext cx="1619250" cy="1619250"/>
          </a:xfrm>
          <a:prstGeom prst="rect">
            <a:avLst/>
          </a:prstGeom>
          <a:noFill/>
          <a:ln>
            <a:noFill/>
          </a:ln>
        </p:spPr>
      </p:pic>
      <p:pic>
        <p:nvPicPr>
          <p:cNvPr id="263" name="Google Shape;263;p16" descr="A screen shot of a computer code&#10;&#10;Description automatically generated"/>
          <p:cNvPicPr preferRelativeResize="0"/>
          <p:nvPr/>
        </p:nvPicPr>
        <p:blipFill rotWithShape="1">
          <a:blip r:embed="rId5">
            <a:alphaModFix/>
          </a:blip>
          <a:srcRect/>
          <a:stretch/>
        </p:blipFill>
        <p:spPr>
          <a:xfrm>
            <a:off x="758608" y="3930377"/>
            <a:ext cx="5496926" cy="244719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17"/>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69" name="Google Shape;269;p17"/>
          <p:cNvSpPr/>
          <p:nvPr/>
        </p:nvSpPr>
        <p:spPr>
          <a:xfrm>
            <a:off x="0" y="1787879"/>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70" name="Google Shape;270;p17"/>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 – Form Example</a:t>
            </a:r>
            <a:endParaRPr/>
          </a:p>
        </p:txBody>
      </p:sp>
      <p:pic>
        <p:nvPicPr>
          <p:cNvPr id="271" name="Google Shape;271;p17"/>
          <p:cNvPicPr preferRelativeResize="0"/>
          <p:nvPr/>
        </p:nvPicPr>
        <p:blipFill rotWithShape="1">
          <a:blip r:embed="rId3">
            <a:alphaModFix/>
          </a:blip>
          <a:srcRect/>
          <a:stretch/>
        </p:blipFill>
        <p:spPr>
          <a:xfrm>
            <a:off x="7091231" y="624079"/>
            <a:ext cx="3254017" cy="1263643"/>
          </a:xfrm>
          <a:prstGeom prst="rect">
            <a:avLst/>
          </a:prstGeom>
          <a:noFill/>
          <a:ln>
            <a:noFill/>
          </a:ln>
        </p:spPr>
      </p:pic>
      <p:sp>
        <p:nvSpPr>
          <p:cNvPr id="272" name="Google Shape;272;p17"/>
          <p:cNvSpPr/>
          <p:nvPr/>
        </p:nvSpPr>
        <p:spPr>
          <a:xfrm>
            <a:off x="7462544" y="3105834"/>
            <a:ext cx="4434150" cy="3416279"/>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משיכת הספרייה.</a:t>
            </a:r>
            <a:endParaRPr/>
          </a:p>
          <a:p>
            <a:pPr marL="0" marR="0" lvl="0" indent="0" algn="r" rtl="1">
              <a:lnSpc>
                <a:spcPct val="100000"/>
              </a:lnSpc>
              <a:spcBef>
                <a:spcPts val="0"/>
              </a:spcBef>
              <a:spcAft>
                <a:spcPts val="0"/>
              </a:spcAft>
              <a:buClr>
                <a:srgbClr val="000000"/>
              </a:buClr>
              <a:buSzPts val="1800"/>
              <a:buFont typeface="Calibri"/>
              <a:buNone/>
            </a:pPr>
            <a:r>
              <a:rPr lang="en-US" sz="1800">
                <a:solidFill>
                  <a:srgbClr val="000000"/>
                </a:solidFill>
                <a:latin typeface="Calibri"/>
                <a:ea typeface="Calibri"/>
                <a:cs typeface="Calibri"/>
                <a:sym typeface="Calibri"/>
              </a:rPr>
              <a:t>יצירת משתנה שמחזיק פורט</a:t>
            </a: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הכרזה על משיכה מה  URL.</a:t>
            </a:r>
            <a:endParaRPr/>
          </a:p>
          <a:p>
            <a:pPr marL="0" marR="0" lvl="0" indent="0" algn="r" rtl="1">
              <a:lnSpc>
                <a:spcPct val="100000"/>
              </a:lnSpc>
              <a:spcBef>
                <a:spcPts val="0"/>
              </a:spcBef>
              <a:spcAft>
                <a:spcPts val="0"/>
              </a:spcAft>
              <a:buClr>
                <a:srgbClr val="000000"/>
              </a:buClr>
              <a:buSzPts val="1800"/>
              <a:buFont typeface="Calibri"/>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פעולת GET  והחזרה של קובץ  HTML.</a:t>
            </a:r>
            <a:endParaRPr sz="1800" b="0" i="0" u="none" strike="noStrike" cap="none">
              <a:solidFill>
                <a:srgbClr val="000000"/>
              </a:solidFill>
              <a:latin typeface="Calibri"/>
              <a:ea typeface="Calibri"/>
              <a:cs typeface="Calibri"/>
              <a:sym typeface="Calibri"/>
            </a:endParaRPr>
          </a:p>
          <a:p>
            <a:pPr marL="0" marR="0" lvl="0" indent="0" algn="r" rtl="1">
              <a:lnSpc>
                <a:spcPct val="100000"/>
              </a:lnSpc>
              <a:spcBef>
                <a:spcPts val="0"/>
              </a:spcBef>
              <a:spcAft>
                <a:spcPts val="0"/>
              </a:spcAft>
              <a:buClr>
                <a:srgbClr val="000000"/>
              </a:buClr>
              <a:buSzPts val="1800"/>
              <a:buFont typeface="Calibri"/>
              <a:buNone/>
            </a:pPr>
            <a:br>
              <a:rPr lang="en-US" sz="1800" b="0" i="0" u="none" strike="noStrike" cap="none">
                <a:solidFill>
                  <a:srgbClr val="000000"/>
                </a:solidFill>
                <a:latin typeface="Calibri"/>
                <a:ea typeface="Calibri"/>
                <a:cs typeface="Calibri"/>
                <a:sym typeface="Calibri"/>
              </a:rPr>
            </a:br>
            <a:r>
              <a:rPr lang="en-US" sz="1800" b="0" i="0" u="none" strike="noStrike" cap="none">
                <a:solidFill>
                  <a:srgbClr val="000000"/>
                </a:solidFill>
                <a:latin typeface="Calibri"/>
                <a:ea typeface="Calibri"/>
                <a:cs typeface="Calibri"/>
                <a:sym typeface="Calibri"/>
              </a:rPr>
              <a:t>פעולת  POST מקבלת מה  formאת הנתונים שהזין המשתמש , ומחזירה את שם המשתמש שקיבלה. </a:t>
            </a: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rgbClr val="000000"/>
              </a:buClr>
              <a:buSzPts val="1800"/>
              <a:buFont typeface="Calibri"/>
              <a:buNone/>
            </a:pP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rgbClr val="000000"/>
              </a:buClr>
              <a:buSzPts val="1800"/>
              <a:buFont typeface="Calibri"/>
              <a:buNone/>
            </a:pP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rgbClr val="000000"/>
              </a:buClr>
              <a:buSzPts val="1800"/>
              <a:buFont typeface="Calibri"/>
              <a:buNone/>
            </a:pP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הפעלת השרת לפורט 3000</a:t>
            </a:r>
            <a:endParaRPr sz="1800">
              <a:solidFill>
                <a:schemeClr val="dk1"/>
              </a:solidFill>
              <a:latin typeface="Arial"/>
              <a:ea typeface="Arial"/>
              <a:cs typeface="Arial"/>
              <a:sym typeface="Arial"/>
            </a:endParaRPr>
          </a:p>
        </p:txBody>
      </p:sp>
      <p:pic>
        <p:nvPicPr>
          <p:cNvPr id="273" name="Google Shape;273;p17"/>
          <p:cNvPicPr preferRelativeResize="0"/>
          <p:nvPr/>
        </p:nvPicPr>
        <p:blipFill rotWithShape="1">
          <a:blip r:embed="rId4">
            <a:alphaModFix/>
          </a:blip>
          <a:srcRect/>
          <a:stretch/>
        </p:blipFill>
        <p:spPr>
          <a:xfrm>
            <a:off x="10572750" y="0"/>
            <a:ext cx="1619250" cy="1619250"/>
          </a:xfrm>
          <a:prstGeom prst="rect">
            <a:avLst/>
          </a:prstGeom>
          <a:noFill/>
          <a:ln>
            <a:noFill/>
          </a:ln>
        </p:spPr>
      </p:pic>
      <p:pic>
        <p:nvPicPr>
          <p:cNvPr id="274" name="Google Shape;274;p17" descr="A computer screen shot of a program code&#10;&#10;Description automatically generated"/>
          <p:cNvPicPr preferRelativeResize="0"/>
          <p:nvPr/>
        </p:nvPicPr>
        <p:blipFill rotWithShape="1">
          <a:blip r:embed="rId5">
            <a:alphaModFix/>
          </a:blip>
          <a:srcRect/>
          <a:stretch/>
        </p:blipFill>
        <p:spPr>
          <a:xfrm>
            <a:off x="431133" y="2291156"/>
            <a:ext cx="5441348" cy="444191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8"/>
          <p:cNvSpPr txBox="1">
            <a:spLocks noGrp="1"/>
          </p:cNvSpPr>
          <p:nvPr>
            <p:ph type="title"/>
          </p:nvPr>
        </p:nvSpPr>
        <p:spPr>
          <a:xfrm>
            <a:off x="609599"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5AEBD"/>
              </a:buClr>
              <a:buSzPts val="4800"/>
              <a:buFont typeface="Alef"/>
              <a:buNone/>
            </a:pPr>
            <a:r>
              <a:rPr lang="en-US" sz="4800" b="1">
                <a:solidFill>
                  <a:srgbClr val="15AEBD"/>
                </a:solidFill>
                <a:latin typeface="Alef"/>
                <a:ea typeface="Alef"/>
                <a:cs typeface="Alef"/>
                <a:sym typeface="Alef"/>
              </a:rPr>
              <a:t>Fetch</a:t>
            </a:r>
            <a:endParaRPr>
              <a:solidFill>
                <a:srgbClr val="0070C0"/>
              </a:solidFill>
              <a:latin typeface="Alef"/>
              <a:ea typeface="Alef"/>
              <a:cs typeface="Alef"/>
              <a:sym typeface="Alef"/>
            </a:endParaRPr>
          </a:p>
        </p:txBody>
      </p:sp>
      <p:sp>
        <p:nvSpPr>
          <p:cNvPr id="280" name="Google Shape;280;p18"/>
          <p:cNvSpPr txBox="1">
            <a:spLocks noGrp="1"/>
          </p:cNvSpPr>
          <p:nvPr>
            <p:ph type="body" idx="1"/>
          </p:nvPr>
        </p:nvSpPr>
        <p:spPr>
          <a:xfrm>
            <a:off x="106911" y="1804960"/>
            <a:ext cx="11978175" cy="5640868"/>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90000"/>
              </a:lnSpc>
              <a:spcBef>
                <a:spcPts val="0"/>
              </a:spcBef>
              <a:spcAft>
                <a:spcPts val="0"/>
              </a:spcAft>
              <a:buClr>
                <a:schemeClr val="dk1"/>
              </a:buClr>
              <a:buSzPct val="100000"/>
              <a:buNone/>
            </a:pPr>
            <a:endParaRPr sz="4000" b="1">
              <a:solidFill>
                <a:srgbClr val="504E4F"/>
              </a:solidFill>
              <a:latin typeface="Arial"/>
              <a:ea typeface="Arial"/>
              <a:cs typeface="Arial"/>
              <a:sym typeface="Arial"/>
            </a:endParaRPr>
          </a:p>
          <a:p>
            <a:pPr marL="0" lvl="0" indent="0" algn="ctr" rtl="0">
              <a:lnSpc>
                <a:spcPct val="90000"/>
              </a:lnSpc>
              <a:spcBef>
                <a:spcPts val="1000"/>
              </a:spcBef>
              <a:spcAft>
                <a:spcPts val="0"/>
              </a:spcAft>
              <a:buClr>
                <a:srgbClr val="504E4F"/>
              </a:buClr>
              <a:buSzPct val="100000"/>
              <a:buNone/>
            </a:pPr>
            <a:r>
              <a:rPr lang="en-US" sz="3800" b="1">
                <a:solidFill>
                  <a:srgbClr val="504E4F"/>
                </a:solidFill>
                <a:latin typeface="Arial"/>
                <a:ea typeface="Arial"/>
                <a:cs typeface="Arial"/>
                <a:sym typeface="Arial"/>
              </a:rPr>
              <a:t>     לצורך שליחת נתונים post / put / delete  על ידי fetch עלינו להגדיר מספר נתונים:</a:t>
            </a:r>
            <a:endParaRPr/>
          </a:p>
          <a:p>
            <a:pPr marL="228600" lvl="0" indent="-13081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0" lvl="0" indent="0" algn="l" rtl="0">
              <a:lnSpc>
                <a:spcPct val="90000"/>
              </a:lnSpc>
              <a:spcBef>
                <a:spcPts val="1000"/>
              </a:spcBef>
              <a:spcAft>
                <a:spcPts val="0"/>
              </a:spcAft>
              <a:buClr>
                <a:srgbClr val="504E4F"/>
              </a:buClr>
              <a:buSzPct val="100000"/>
              <a:buNone/>
            </a:pPr>
            <a:r>
              <a:rPr lang="en-US" b="1">
                <a:solidFill>
                  <a:srgbClr val="504E4F"/>
                </a:solidFill>
                <a:latin typeface="Arial"/>
                <a:ea typeface="Arial"/>
                <a:cs typeface="Arial"/>
                <a:sym typeface="Arial"/>
              </a:rPr>
              <a:t> .1 בפנייה לשרת עלינו להזין 2 ערכים - הכתובת אליה נפנה והמידע שיועבר(אובייקט).</a:t>
            </a:r>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0" lvl="0" indent="0" algn="l" rtl="0">
              <a:lnSpc>
                <a:spcPct val="90000"/>
              </a:lnSpc>
              <a:spcBef>
                <a:spcPts val="1000"/>
              </a:spcBef>
              <a:spcAft>
                <a:spcPts val="0"/>
              </a:spcAft>
              <a:buClr>
                <a:srgbClr val="504E4F"/>
              </a:buClr>
              <a:buSzPct val="100000"/>
              <a:buNone/>
            </a:pPr>
            <a:r>
              <a:rPr lang="en-US" b="1">
                <a:solidFill>
                  <a:srgbClr val="504E4F"/>
                </a:solidFill>
                <a:latin typeface="Arial"/>
                <a:ea typeface="Arial"/>
                <a:cs typeface="Arial"/>
                <a:sym typeface="Arial"/>
              </a:rPr>
              <a:t> 2. את המידע נעביר ברכיבי חבילת הנתונים שנשלח – headers , method , body  .</a:t>
            </a:r>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0" lvl="0" indent="0" algn="l" rtl="0">
              <a:lnSpc>
                <a:spcPct val="90000"/>
              </a:lnSpc>
              <a:spcBef>
                <a:spcPts val="1000"/>
              </a:spcBef>
              <a:spcAft>
                <a:spcPts val="0"/>
              </a:spcAft>
              <a:buClr>
                <a:srgbClr val="504E4F"/>
              </a:buClr>
              <a:buSzPct val="100000"/>
              <a:buNone/>
            </a:pPr>
            <a:r>
              <a:rPr lang="en-US" b="1">
                <a:solidFill>
                  <a:srgbClr val="504E4F"/>
                </a:solidFill>
                <a:latin typeface="Arial"/>
                <a:ea typeface="Arial"/>
                <a:cs typeface="Arial"/>
                <a:sym typeface="Arial"/>
              </a:rPr>
              <a:t> 3.  על מנת שנוכל לקבל/ולהעביר את הנתונים כjson  ,עלינו להגדיר זאת ב headers ובbody   .</a:t>
            </a:r>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0" lvl="0" indent="0" algn="l" rtl="0">
              <a:lnSpc>
                <a:spcPct val="90000"/>
              </a:lnSpc>
              <a:spcBef>
                <a:spcPts val="1000"/>
              </a:spcBef>
              <a:spcAft>
                <a:spcPts val="0"/>
              </a:spcAft>
              <a:buClr>
                <a:srgbClr val="FF0000"/>
              </a:buClr>
              <a:buSzPct val="100000"/>
              <a:buNone/>
            </a:pPr>
            <a:r>
              <a:rPr lang="en-US" sz="5100" b="1">
                <a:solidFill>
                  <a:srgbClr val="FF0000"/>
                </a:solidFill>
                <a:latin typeface="Arial"/>
                <a:ea typeface="Arial"/>
                <a:cs typeface="Arial"/>
                <a:sym typeface="Arial"/>
              </a:rPr>
              <a:t>ראה דוגמא בשקף הבא:</a:t>
            </a:r>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a:p>
            <a:pPr marL="228600" lvl="0" indent="-130810" algn="l" rtl="0">
              <a:lnSpc>
                <a:spcPct val="90000"/>
              </a:lnSpc>
              <a:spcBef>
                <a:spcPts val="1000"/>
              </a:spcBef>
              <a:spcAft>
                <a:spcPts val="0"/>
              </a:spcAft>
              <a:buClr>
                <a:schemeClr val="dk1"/>
              </a:buClr>
              <a:buSzPct val="100000"/>
              <a:buNone/>
            </a:pPr>
            <a:endParaRPr>
              <a:solidFill>
                <a:srgbClr val="504E4F"/>
              </a:solidFill>
              <a:latin typeface="Arial"/>
              <a:ea typeface="Arial"/>
              <a:cs typeface="Arial"/>
              <a:sym typeface="Arial"/>
            </a:endParaRPr>
          </a:p>
          <a:p>
            <a:pPr marL="228600" lvl="0" indent="-130810" algn="l" rtl="0">
              <a:lnSpc>
                <a:spcPct val="90000"/>
              </a:lnSpc>
              <a:spcBef>
                <a:spcPts val="1000"/>
              </a:spcBef>
              <a:spcAft>
                <a:spcPts val="0"/>
              </a:spcAft>
              <a:buClr>
                <a:schemeClr val="dk1"/>
              </a:buClr>
              <a:buSzPct val="100000"/>
              <a:buNone/>
            </a:pPr>
            <a:endParaRPr>
              <a:solidFill>
                <a:srgbClr val="504E4F"/>
              </a:solidFill>
              <a:latin typeface="Arial"/>
              <a:ea typeface="Arial"/>
              <a:cs typeface="Arial"/>
              <a:sym typeface="Arial"/>
            </a:endParaRPr>
          </a:p>
          <a:p>
            <a:pPr marL="0" lvl="0" indent="0" algn="l" rtl="0">
              <a:lnSpc>
                <a:spcPct val="90000"/>
              </a:lnSpc>
              <a:spcBef>
                <a:spcPts val="1000"/>
              </a:spcBef>
              <a:spcAft>
                <a:spcPts val="0"/>
              </a:spcAft>
              <a:buClr>
                <a:srgbClr val="504E4F"/>
              </a:buClr>
              <a:buSzPct val="100000"/>
              <a:buNone/>
            </a:pPr>
            <a:r>
              <a:rPr lang="en-US">
                <a:solidFill>
                  <a:srgbClr val="504E4F"/>
                </a:solidFill>
                <a:latin typeface="Arial"/>
                <a:ea typeface="Arial"/>
                <a:cs typeface="Arial"/>
                <a:sym typeface="Arial"/>
              </a:rPr>
              <a:t>  </a:t>
            </a:r>
            <a:endParaRPr/>
          </a:p>
          <a:p>
            <a:pPr marL="0" lvl="0" indent="0" algn="l" rtl="0">
              <a:lnSpc>
                <a:spcPct val="90000"/>
              </a:lnSpc>
              <a:spcBef>
                <a:spcPts val="1000"/>
              </a:spcBef>
              <a:spcAft>
                <a:spcPts val="0"/>
              </a:spcAft>
              <a:buClr>
                <a:schemeClr val="dk1"/>
              </a:buClr>
              <a:buSzPct val="100000"/>
              <a:buNone/>
            </a:pPr>
            <a:endParaRPr b="1">
              <a:solidFill>
                <a:srgbClr val="504E4F"/>
              </a:solidFill>
              <a:latin typeface="Arial"/>
              <a:ea typeface="Arial"/>
              <a:cs typeface="Arial"/>
              <a:sym typeface="Arial"/>
            </a:endParaRPr>
          </a:p>
        </p:txBody>
      </p:sp>
      <p:pic>
        <p:nvPicPr>
          <p:cNvPr id="281" name="Google Shape;281;p18"/>
          <p:cNvPicPr preferRelativeResize="0"/>
          <p:nvPr/>
        </p:nvPicPr>
        <p:blipFill rotWithShape="1">
          <a:blip r:embed="rId3">
            <a:alphaModFix/>
          </a:blip>
          <a:srcRect/>
          <a:stretch/>
        </p:blipFill>
        <p:spPr>
          <a:xfrm>
            <a:off x="10438029" y="1"/>
            <a:ext cx="1753971" cy="175397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19"/>
          <p:cNvSpPr txBox="1">
            <a:spLocks noGrp="1"/>
          </p:cNvSpPr>
          <p:nvPr>
            <p:ph type="title"/>
          </p:nvPr>
        </p:nvSpPr>
        <p:spPr>
          <a:xfrm>
            <a:off x="609599" y="274638"/>
            <a:ext cx="109728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15AEBD"/>
              </a:buClr>
              <a:buSzPts val="4800"/>
              <a:buFont typeface="Alef"/>
              <a:buNone/>
            </a:pPr>
            <a:r>
              <a:rPr lang="en-US" sz="4800" b="1">
                <a:solidFill>
                  <a:srgbClr val="15AEBD"/>
                </a:solidFill>
                <a:latin typeface="Alef"/>
                <a:ea typeface="Alef"/>
                <a:cs typeface="Alef"/>
                <a:sym typeface="Alef"/>
              </a:rPr>
              <a:t>Fetch</a:t>
            </a:r>
            <a:endParaRPr>
              <a:solidFill>
                <a:srgbClr val="0070C0"/>
              </a:solidFill>
              <a:latin typeface="Alef"/>
              <a:ea typeface="Alef"/>
              <a:cs typeface="Alef"/>
              <a:sym typeface="Alef"/>
            </a:endParaRPr>
          </a:p>
        </p:txBody>
      </p:sp>
      <p:sp>
        <p:nvSpPr>
          <p:cNvPr id="287" name="Google Shape;287;p19"/>
          <p:cNvSpPr txBox="1">
            <a:spLocks noGrp="1"/>
          </p:cNvSpPr>
          <p:nvPr>
            <p:ph type="body" idx="1"/>
          </p:nvPr>
        </p:nvSpPr>
        <p:spPr>
          <a:xfrm>
            <a:off x="776532" y="1764768"/>
            <a:ext cx="11467383" cy="417883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504E4F"/>
              </a:buClr>
              <a:buSzPts val="2800"/>
              <a:buNone/>
            </a:pPr>
            <a:r>
              <a:rPr lang="en-US" b="1">
                <a:solidFill>
                  <a:srgbClr val="504E4F"/>
                </a:solidFill>
                <a:latin typeface="Arial"/>
                <a:ea typeface="Arial"/>
                <a:cs typeface="Arial"/>
                <a:sym typeface="Arial"/>
              </a:rPr>
              <a:t>  שליחת בקשה מסוג  post </a:t>
            </a:r>
            <a:endParaRPr b="1">
              <a:solidFill>
                <a:srgbClr val="504E4F"/>
              </a:solidFill>
              <a:latin typeface="Arial"/>
              <a:ea typeface="Arial"/>
              <a:cs typeface="Arial"/>
              <a:sym typeface="Arial"/>
            </a:endParaRPr>
          </a:p>
        </p:txBody>
      </p:sp>
      <p:pic>
        <p:nvPicPr>
          <p:cNvPr id="288" name="Google Shape;288;p19"/>
          <p:cNvPicPr preferRelativeResize="0"/>
          <p:nvPr/>
        </p:nvPicPr>
        <p:blipFill rotWithShape="1">
          <a:blip r:embed="rId3">
            <a:alphaModFix/>
          </a:blip>
          <a:srcRect/>
          <a:stretch/>
        </p:blipFill>
        <p:spPr>
          <a:xfrm>
            <a:off x="10438029" y="1"/>
            <a:ext cx="1753971" cy="1753971"/>
          </a:xfrm>
          <a:prstGeom prst="rect">
            <a:avLst/>
          </a:prstGeom>
          <a:noFill/>
          <a:ln>
            <a:noFill/>
          </a:ln>
        </p:spPr>
      </p:pic>
      <p:pic>
        <p:nvPicPr>
          <p:cNvPr id="289" name="Google Shape;289;p19"/>
          <p:cNvPicPr preferRelativeResize="0"/>
          <p:nvPr/>
        </p:nvPicPr>
        <p:blipFill rotWithShape="1">
          <a:blip r:embed="rId4">
            <a:alphaModFix/>
          </a:blip>
          <a:srcRect l="47513" t="12014" r="17088" b="26428"/>
          <a:stretch/>
        </p:blipFill>
        <p:spPr>
          <a:xfrm>
            <a:off x="1839686" y="2373982"/>
            <a:ext cx="8512627" cy="44840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p:nvPr/>
        </p:nvSpPr>
        <p:spPr>
          <a:xfrm>
            <a:off x="0" y="2622665"/>
            <a:ext cx="12192000" cy="1612669"/>
          </a:xfrm>
          <a:prstGeom prst="rect">
            <a:avLst/>
          </a:prstGeom>
          <a:noFill/>
          <a:ln>
            <a:noFill/>
          </a:ln>
          <a:effectLst>
            <a:reflection stA="52000" endA="300" endPos="35000" sy="-100000" algn="bl" rotWithShape="0"/>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2200"/>
              <a:buFont typeface="Alef"/>
              <a:buNone/>
            </a:pPr>
            <a:r>
              <a:rPr lang="en-US" sz="8800" b="1" i="0" u="none" strike="noStrike" cap="none">
                <a:solidFill>
                  <a:srgbClr val="000000"/>
                </a:solidFill>
                <a:latin typeface="Alef"/>
                <a:ea typeface="Alef"/>
                <a:cs typeface="Alef"/>
                <a:sym typeface="Alef"/>
              </a:rPr>
              <a:t>Express</a:t>
            </a:r>
            <a:endParaRPr sz="8800" b="1" i="0" u="none" strike="noStrike" cap="none">
              <a:solidFill>
                <a:srgbClr val="000000"/>
              </a:solidFill>
              <a:latin typeface="Alef"/>
              <a:ea typeface="Alef"/>
              <a:cs typeface="Alef"/>
              <a:sym typeface="Alef"/>
            </a:endParaRPr>
          </a:p>
        </p:txBody>
      </p:sp>
      <p:pic>
        <p:nvPicPr>
          <p:cNvPr id="97" name="Google Shape;97;p2"/>
          <p:cNvPicPr preferRelativeResize="0"/>
          <p:nvPr/>
        </p:nvPicPr>
        <p:blipFill rotWithShape="1">
          <a:blip r:embed="rId3">
            <a:alphaModFix/>
          </a:blip>
          <a:srcRect/>
          <a:stretch/>
        </p:blipFill>
        <p:spPr>
          <a:xfrm>
            <a:off x="10572750" y="0"/>
            <a:ext cx="1619250" cy="161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6" name="Google Shape;296;p20"/>
          <p:cNvSpPr/>
          <p:nvPr/>
        </p:nvSpPr>
        <p:spPr>
          <a:xfrm>
            <a:off x="0" y="1777045"/>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97" name="Google Shape;297;p20"/>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 – Form Example</a:t>
            </a:r>
            <a:endParaRPr/>
          </a:p>
        </p:txBody>
      </p:sp>
      <p:pic>
        <p:nvPicPr>
          <p:cNvPr id="298" name="Google Shape;298;p20"/>
          <p:cNvPicPr preferRelativeResize="0"/>
          <p:nvPr/>
        </p:nvPicPr>
        <p:blipFill rotWithShape="1">
          <a:blip r:embed="rId3">
            <a:alphaModFix/>
          </a:blip>
          <a:srcRect/>
          <a:stretch/>
        </p:blipFill>
        <p:spPr>
          <a:xfrm>
            <a:off x="7173569" y="656219"/>
            <a:ext cx="3254017" cy="1263643"/>
          </a:xfrm>
          <a:prstGeom prst="rect">
            <a:avLst/>
          </a:prstGeom>
          <a:noFill/>
          <a:ln>
            <a:noFill/>
          </a:ln>
        </p:spPr>
      </p:pic>
      <p:pic>
        <p:nvPicPr>
          <p:cNvPr id="299" name="Google Shape;299;p20"/>
          <p:cNvPicPr preferRelativeResize="0"/>
          <p:nvPr/>
        </p:nvPicPr>
        <p:blipFill rotWithShape="1">
          <a:blip r:embed="rId4">
            <a:alphaModFix/>
          </a:blip>
          <a:srcRect/>
          <a:stretch/>
        </p:blipFill>
        <p:spPr>
          <a:xfrm>
            <a:off x="10572750" y="0"/>
            <a:ext cx="1619250" cy="1619250"/>
          </a:xfrm>
          <a:prstGeom prst="rect">
            <a:avLst/>
          </a:prstGeom>
          <a:noFill/>
          <a:ln>
            <a:noFill/>
          </a:ln>
        </p:spPr>
      </p:pic>
      <p:sp>
        <p:nvSpPr>
          <p:cNvPr id="300" name="Google Shape;300;p20"/>
          <p:cNvSpPr txBox="1"/>
          <p:nvPr/>
        </p:nvSpPr>
        <p:spPr>
          <a:xfrm>
            <a:off x="1554480" y="2722880"/>
            <a:ext cx="10109200" cy="1200329"/>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Arial"/>
                <a:ea typeface="Arial"/>
                <a:cs typeface="Arial"/>
                <a:sym typeface="Arial"/>
              </a:rPr>
              <a:t>.formחשוב להבין שלכל פעולה יש אירוע. אנחנו רוצים למנוע את התנהגות ברירת המחדל של אלמנט ה</a:t>
            </a:r>
            <a:endParaRPr/>
          </a:p>
          <a:p>
            <a:pPr marL="0" marR="0" lvl="0" indent="0" algn="r" rtl="0">
              <a:spcBef>
                <a:spcPts val="0"/>
              </a:spcBef>
              <a:spcAft>
                <a:spcPts val="0"/>
              </a:spcAft>
              <a:buNone/>
            </a:pPr>
            <a:r>
              <a:rPr lang="en-US" sz="1800">
                <a:solidFill>
                  <a:schemeClr val="dk1"/>
                </a:solidFill>
                <a:latin typeface="Arial"/>
                <a:ea typeface="Arial"/>
                <a:cs typeface="Arial"/>
                <a:sym typeface="Arial"/>
              </a:rPr>
              <a:t>, אנחנו מונעים מהאלמנט להתנהג כרגיל בכך שאנו משתמשיםJsonמכיוון ואנו רוצים הפעם לשלוח את הנתונים ב</a:t>
            </a:r>
            <a:endParaRPr/>
          </a:p>
          <a:p>
            <a:pPr marL="0" marR="0" lvl="0" indent="0" algn="r" rtl="0">
              <a:spcBef>
                <a:spcPts val="0"/>
              </a:spcBef>
              <a:spcAft>
                <a:spcPts val="0"/>
              </a:spcAft>
              <a:buNone/>
            </a:pPr>
            <a:r>
              <a:rPr lang="en-US" sz="1800">
                <a:solidFill>
                  <a:schemeClr val="dk1"/>
                </a:solidFill>
                <a:latin typeface="Arial"/>
                <a:ea typeface="Arial"/>
                <a:cs typeface="Arial"/>
                <a:sym typeface="Arial"/>
              </a:rPr>
              <a:t>event.preventDefault()ביכולת של</a:t>
            </a:r>
            <a:endParaRPr sz="1800">
              <a:solidFill>
                <a:schemeClr val="dk1"/>
              </a:solidFill>
              <a:latin typeface="Arial"/>
              <a:ea typeface="Arial"/>
              <a:cs typeface="Arial"/>
              <a:sym typeface="Arial"/>
            </a:endParaRPr>
          </a:p>
          <a:p>
            <a:pPr marL="0" marR="0" lvl="0" indent="0" algn="r" rtl="0">
              <a:spcBef>
                <a:spcPts val="0"/>
              </a:spcBef>
              <a:spcAft>
                <a:spcPts val="0"/>
              </a:spcAft>
              <a:buNone/>
            </a:pPr>
            <a:r>
              <a:rPr lang="en-US" sz="1800">
                <a:solidFill>
                  <a:schemeClr val="dk1"/>
                </a:solidFill>
                <a:latin typeface="Arial"/>
                <a:ea typeface="Arial"/>
                <a:cs typeface="Arial"/>
                <a:sym typeface="Arial"/>
              </a:rPr>
              <a:t>ומשם אנו קובעים הכל. ראו דוגמא בשקף הבא.</a:t>
            </a:r>
            <a:endParaRPr sz="1800">
              <a:solidFill>
                <a:schemeClr val="dk1"/>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21"/>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7" name="Google Shape;307;p21"/>
          <p:cNvSpPr/>
          <p:nvPr/>
        </p:nvSpPr>
        <p:spPr>
          <a:xfrm>
            <a:off x="0" y="1777045"/>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08" name="Google Shape;308;p21"/>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Express – Form Example</a:t>
            </a:r>
            <a:endParaRPr/>
          </a:p>
        </p:txBody>
      </p:sp>
      <p:pic>
        <p:nvPicPr>
          <p:cNvPr id="309" name="Google Shape;309;p21"/>
          <p:cNvPicPr preferRelativeResize="0"/>
          <p:nvPr/>
        </p:nvPicPr>
        <p:blipFill rotWithShape="1">
          <a:blip r:embed="rId3">
            <a:alphaModFix/>
          </a:blip>
          <a:srcRect/>
          <a:stretch/>
        </p:blipFill>
        <p:spPr>
          <a:xfrm>
            <a:off x="7173569" y="656219"/>
            <a:ext cx="3254017" cy="1263643"/>
          </a:xfrm>
          <a:prstGeom prst="rect">
            <a:avLst/>
          </a:prstGeom>
          <a:noFill/>
          <a:ln>
            <a:noFill/>
          </a:ln>
        </p:spPr>
      </p:pic>
      <p:pic>
        <p:nvPicPr>
          <p:cNvPr id="310" name="Google Shape;310;p21"/>
          <p:cNvPicPr preferRelativeResize="0"/>
          <p:nvPr/>
        </p:nvPicPr>
        <p:blipFill rotWithShape="1">
          <a:blip r:embed="rId4">
            <a:alphaModFix/>
          </a:blip>
          <a:srcRect/>
          <a:stretch/>
        </p:blipFill>
        <p:spPr>
          <a:xfrm>
            <a:off x="10572750" y="0"/>
            <a:ext cx="1619250" cy="1619250"/>
          </a:xfrm>
          <a:prstGeom prst="rect">
            <a:avLst/>
          </a:prstGeom>
          <a:noFill/>
          <a:ln>
            <a:noFill/>
          </a:ln>
        </p:spPr>
      </p:pic>
      <p:sp>
        <p:nvSpPr>
          <p:cNvPr id="311" name="Google Shape;311;p21"/>
          <p:cNvSpPr txBox="1"/>
          <p:nvPr/>
        </p:nvSpPr>
        <p:spPr>
          <a:xfrm>
            <a:off x="1879600" y="2722880"/>
            <a:ext cx="9784080" cy="64633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Arial"/>
                <a:ea typeface="Arial"/>
                <a:cs typeface="Arial"/>
                <a:sym typeface="Arial"/>
              </a:rPr>
              <a:t>Fetch</a:t>
            </a:r>
            <a:endParaRPr sz="1800">
              <a:solidFill>
                <a:schemeClr val="dk1"/>
              </a:solidFill>
              <a:latin typeface="Arial"/>
              <a:ea typeface="Arial"/>
              <a:cs typeface="Arial"/>
              <a:sym typeface="Arial"/>
            </a:endParaRPr>
          </a:p>
          <a:p>
            <a:pPr marL="0" marR="0" lvl="0" indent="0" algn="r" rtl="0">
              <a:spcBef>
                <a:spcPts val="0"/>
              </a:spcBef>
              <a:spcAft>
                <a:spcPts val="0"/>
              </a:spcAft>
              <a:buNone/>
            </a:pPr>
            <a:r>
              <a:rPr lang="en-US" sz="1800">
                <a:solidFill>
                  <a:schemeClr val="dk1"/>
                </a:solidFill>
                <a:latin typeface="Arial"/>
                <a:ea typeface="Arial"/>
                <a:cs typeface="Arial"/>
                <a:sym typeface="Arial"/>
              </a:rPr>
              <a:t>אנחנו נשלח בצורה הבאה:</a:t>
            </a:r>
            <a:endParaRPr sz="1800">
              <a:solidFill>
                <a:schemeClr val="dk1"/>
              </a:solidFill>
              <a:latin typeface="Arial"/>
              <a:ea typeface="Arial"/>
              <a:cs typeface="Arial"/>
              <a:sym typeface="Arial"/>
            </a:endParaRPr>
          </a:p>
        </p:txBody>
      </p:sp>
      <p:pic>
        <p:nvPicPr>
          <p:cNvPr id="312" name="Google Shape;312;p21" descr="A screen shot of a computer code&#10;&#10;Description automatically generated"/>
          <p:cNvPicPr preferRelativeResize="0"/>
          <p:nvPr/>
        </p:nvPicPr>
        <p:blipFill rotWithShape="1">
          <a:blip r:embed="rId5">
            <a:alphaModFix/>
          </a:blip>
          <a:srcRect/>
          <a:stretch/>
        </p:blipFill>
        <p:spPr>
          <a:xfrm>
            <a:off x="101643" y="2869662"/>
            <a:ext cx="5994385" cy="3860790"/>
          </a:xfrm>
          <a:prstGeom prst="rect">
            <a:avLst/>
          </a:prstGeom>
          <a:noFill/>
          <a:ln>
            <a:noFill/>
          </a:ln>
        </p:spPr>
      </p:pic>
      <p:pic>
        <p:nvPicPr>
          <p:cNvPr id="313" name="Google Shape;313;p21" descr="A computer code with text&#10;&#10;Description automatically generated"/>
          <p:cNvPicPr preferRelativeResize="0"/>
          <p:nvPr/>
        </p:nvPicPr>
        <p:blipFill rotWithShape="1">
          <a:blip r:embed="rId6">
            <a:alphaModFix/>
          </a:blip>
          <a:srcRect/>
          <a:stretch/>
        </p:blipFill>
        <p:spPr>
          <a:xfrm>
            <a:off x="6258577" y="3646210"/>
            <a:ext cx="5770873" cy="1718189"/>
          </a:xfrm>
          <a:prstGeom prst="rect">
            <a:avLst/>
          </a:prstGeom>
          <a:noFill/>
          <a:ln>
            <a:noFill/>
          </a:ln>
        </p:spPr>
      </p:pic>
      <p:sp>
        <p:nvSpPr>
          <p:cNvPr id="314" name="Google Shape;314;p21"/>
          <p:cNvSpPr txBox="1"/>
          <p:nvPr/>
        </p:nvSpPr>
        <p:spPr>
          <a:xfrm>
            <a:off x="1275096" y="2313711"/>
            <a:ext cx="2016744" cy="477054"/>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2500" b="1">
                <a:solidFill>
                  <a:schemeClr val="dk1"/>
                </a:solidFill>
                <a:latin typeface="Arial"/>
                <a:ea typeface="Arial"/>
                <a:cs typeface="Arial"/>
                <a:sym typeface="Arial"/>
              </a:rPr>
              <a:t>script</a:t>
            </a:r>
            <a:endParaRPr sz="2500" b="1">
              <a:solidFill>
                <a:schemeClr val="dk1"/>
              </a:solidFill>
              <a:latin typeface="Arial"/>
              <a:ea typeface="Arial"/>
              <a:cs typeface="Arial"/>
              <a:sym typeface="Arial"/>
            </a:endParaRPr>
          </a:p>
        </p:txBody>
      </p:sp>
      <p:sp>
        <p:nvSpPr>
          <p:cNvPr id="315" name="Google Shape;315;p21"/>
          <p:cNvSpPr txBox="1"/>
          <p:nvPr/>
        </p:nvSpPr>
        <p:spPr>
          <a:xfrm>
            <a:off x="6355096" y="3120043"/>
            <a:ext cx="2016744" cy="477054"/>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2500" b="1">
                <a:solidFill>
                  <a:schemeClr val="dk1"/>
                </a:solidFill>
                <a:latin typeface="Arial"/>
                <a:ea typeface="Arial"/>
                <a:cs typeface="Arial"/>
                <a:sym typeface="Arial"/>
              </a:rPr>
              <a:t>html</a:t>
            </a:r>
            <a:endParaRPr sz="2500" b="1">
              <a:solidFill>
                <a:schemeClr val="dk1"/>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22"/>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22" name="Google Shape;322;p22">
            <a:hlinkClick r:id="rId3"/>
          </p:cNvPr>
          <p:cNvSpPr/>
          <p:nvPr/>
        </p:nvSpPr>
        <p:spPr>
          <a:xfrm>
            <a:off x="7112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1800">
              <a:solidFill>
                <a:schemeClr val="dk1"/>
              </a:solidFill>
              <a:latin typeface="Arial"/>
              <a:ea typeface="Arial"/>
              <a:cs typeface="Arial"/>
              <a:sym typeface="Arial"/>
            </a:endParaRPr>
          </a:p>
        </p:txBody>
      </p:sp>
      <p:sp>
        <p:nvSpPr>
          <p:cNvPr id="323" name="Google Shape;323;p22"/>
          <p:cNvSpPr txBox="1">
            <a:spLocks noGrp="1"/>
          </p:cNvSpPr>
          <p:nvPr>
            <p:ph type="title"/>
          </p:nvPr>
        </p:nvSpPr>
        <p:spPr>
          <a:xfrm>
            <a:off x="151569" y="412988"/>
            <a:ext cx="10269613" cy="127890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דרך נוספת לשלוח נתונים חוץ מהגוף הבקשה</a:t>
            </a:r>
            <a:endParaRPr/>
          </a:p>
        </p:txBody>
      </p:sp>
      <p:pic>
        <p:nvPicPr>
          <p:cNvPr id="324" name="Google Shape;324;p22"/>
          <p:cNvPicPr preferRelativeResize="0"/>
          <p:nvPr/>
        </p:nvPicPr>
        <p:blipFill rotWithShape="1">
          <a:blip r:embed="rId4">
            <a:alphaModFix/>
          </a:blip>
          <a:srcRect/>
          <a:stretch/>
        </p:blipFill>
        <p:spPr>
          <a:xfrm>
            <a:off x="10572750" y="0"/>
            <a:ext cx="1619250" cy="1619250"/>
          </a:xfrm>
          <a:prstGeom prst="rect">
            <a:avLst/>
          </a:prstGeom>
          <a:noFill/>
          <a:ln>
            <a:noFill/>
          </a:ln>
        </p:spPr>
      </p:pic>
      <p:pic>
        <p:nvPicPr>
          <p:cNvPr id="325" name="Google Shape;325;p22" descr="A diagram of a function&#10;&#10;Description automatically generated"/>
          <p:cNvPicPr preferRelativeResize="0"/>
          <p:nvPr/>
        </p:nvPicPr>
        <p:blipFill rotWithShape="1">
          <a:blip r:embed="rId5">
            <a:alphaModFix/>
          </a:blip>
          <a:srcRect/>
          <a:stretch/>
        </p:blipFill>
        <p:spPr>
          <a:xfrm>
            <a:off x="0" y="2456180"/>
            <a:ext cx="7772400" cy="2370154"/>
          </a:xfrm>
          <a:prstGeom prst="rect">
            <a:avLst/>
          </a:prstGeom>
          <a:noFill/>
          <a:ln>
            <a:noFill/>
          </a:ln>
        </p:spPr>
      </p:pic>
      <p:sp>
        <p:nvSpPr>
          <p:cNvPr id="326" name="Google Shape;326;p22"/>
          <p:cNvSpPr txBox="1"/>
          <p:nvPr/>
        </p:nvSpPr>
        <p:spPr>
          <a:xfrm>
            <a:off x="6858000" y="4826334"/>
            <a:ext cx="4978400" cy="646331"/>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chemeClr val="dk1"/>
                </a:solidFill>
                <a:latin typeface="Arial"/>
                <a:ea typeface="Arial"/>
                <a:cs typeface="Arial"/>
                <a:sym typeface="Arial"/>
              </a:rPr>
              <a:t>.URLניתן לשלוח נתונים בתוך ה</a:t>
            </a:r>
            <a:endParaRPr sz="1800">
              <a:solidFill>
                <a:schemeClr val="dk1"/>
              </a:solidFill>
              <a:latin typeface="Arial"/>
              <a:ea typeface="Arial"/>
              <a:cs typeface="Arial"/>
              <a:sym typeface="Arial"/>
            </a:endParaRPr>
          </a:p>
          <a:p>
            <a:pPr marL="0" marR="0" lvl="0" indent="0" algn="r" rtl="0">
              <a:spcBef>
                <a:spcPts val="0"/>
              </a:spcBef>
              <a:spcAft>
                <a:spcPts val="0"/>
              </a:spcAft>
              <a:buNone/>
            </a:pPr>
            <a:r>
              <a:rPr lang="en-US" sz="1800">
                <a:solidFill>
                  <a:schemeClr val="dk1"/>
                </a:solidFill>
                <a:latin typeface="Arial"/>
                <a:ea typeface="Arial"/>
                <a:cs typeface="Arial"/>
                <a:sym typeface="Arial"/>
              </a:rPr>
              <a:t> Query Parameters קוראים לזה </a:t>
            </a:r>
            <a:endParaRPr sz="1800">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3"/>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1">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3" name="Google Shape;333;p23">
            <a:hlinkClick r:id="rId3"/>
          </p:cNvPr>
          <p:cNvSpPr/>
          <p:nvPr/>
        </p:nvSpPr>
        <p:spPr>
          <a:xfrm>
            <a:off x="0" y="1777045"/>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1800">
              <a:solidFill>
                <a:schemeClr val="dk1"/>
              </a:solidFill>
              <a:latin typeface="Arial"/>
              <a:ea typeface="Arial"/>
              <a:cs typeface="Arial"/>
              <a:sym typeface="Arial"/>
            </a:endParaRPr>
          </a:p>
        </p:txBody>
      </p:sp>
      <p:sp>
        <p:nvSpPr>
          <p:cNvPr id="334" name="Google Shape;334;p23"/>
          <p:cNvSpPr txBox="1">
            <a:spLocks noGrp="1"/>
          </p:cNvSpPr>
          <p:nvPr>
            <p:ph type="title"/>
          </p:nvPr>
        </p:nvSpPr>
        <p:spPr>
          <a:xfrm>
            <a:off x="960983" y="498143"/>
            <a:ext cx="10269613" cy="127890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Status Codes – מה הם?</a:t>
            </a:r>
            <a:endParaRPr/>
          </a:p>
        </p:txBody>
      </p:sp>
      <p:pic>
        <p:nvPicPr>
          <p:cNvPr id="335" name="Google Shape;335;p23"/>
          <p:cNvPicPr preferRelativeResize="0"/>
          <p:nvPr/>
        </p:nvPicPr>
        <p:blipFill rotWithShape="1">
          <a:blip r:embed="rId4">
            <a:alphaModFix/>
          </a:blip>
          <a:srcRect/>
          <a:stretch/>
        </p:blipFill>
        <p:spPr>
          <a:xfrm>
            <a:off x="10572750" y="0"/>
            <a:ext cx="1619250" cy="1619250"/>
          </a:xfrm>
          <a:prstGeom prst="rect">
            <a:avLst/>
          </a:prstGeom>
          <a:noFill/>
          <a:ln>
            <a:noFill/>
          </a:ln>
        </p:spPr>
      </p:pic>
      <p:pic>
        <p:nvPicPr>
          <p:cNvPr id="336" name="Google Shape;336;p23" descr="A colorful rectangular boxes with text&#10;&#10;Description automatically generated with medium confidence"/>
          <p:cNvPicPr preferRelativeResize="0"/>
          <p:nvPr/>
        </p:nvPicPr>
        <p:blipFill rotWithShape="1">
          <a:blip r:embed="rId5">
            <a:alphaModFix/>
          </a:blip>
          <a:srcRect/>
          <a:stretch/>
        </p:blipFill>
        <p:spPr>
          <a:xfrm>
            <a:off x="538277" y="2499951"/>
            <a:ext cx="3048203" cy="3859906"/>
          </a:xfrm>
          <a:prstGeom prst="rect">
            <a:avLst/>
          </a:prstGeom>
          <a:noFill/>
          <a:ln>
            <a:noFill/>
          </a:ln>
        </p:spPr>
      </p:pic>
      <p:sp>
        <p:nvSpPr>
          <p:cNvPr id="337" name="Google Shape;337;p23"/>
          <p:cNvSpPr txBox="1"/>
          <p:nvPr/>
        </p:nvSpPr>
        <p:spPr>
          <a:xfrm>
            <a:off x="6187440" y="2854960"/>
            <a:ext cx="5466283" cy="2862322"/>
          </a:xfrm>
          <a:prstGeom prst="rect">
            <a:avLst/>
          </a:prstGeom>
          <a:noFill/>
          <a:ln>
            <a:noFill/>
          </a:ln>
        </p:spPr>
        <p:txBody>
          <a:bodyPr spcFirstLastPara="1" wrap="square" lIns="91425" tIns="45700" rIns="91425" bIns="45700" anchor="t" anchorCtr="0">
            <a:spAutoFit/>
          </a:bodyPr>
          <a:lstStyle/>
          <a:p>
            <a:pPr marL="0" marR="0" lvl="0" indent="0" algn="r" rtl="1">
              <a:spcBef>
                <a:spcPts val="0"/>
              </a:spcBef>
              <a:spcAft>
                <a:spcPts val="0"/>
              </a:spcAft>
              <a:buNone/>
            </a:pPr>
            <a:r>
              <a:rPr lang="en-US" sz="1800">
                <a:solidFill>
                  <a:schemeClr val="dk1"/>
                </a:solidFill>
                <a:latin typeface="Arial"/>
                <a:ea typeface="Arial"/>
                <a:cs typeface="Arial"/>
                <a:sym typeface="Arial"/>
              </a:rPr>
              <a:t>בפרוטוקול הHTTP יש לנו Status Codes , הקודים האלו בעצם הם תשובות מהשרת בקודים, האם הבקשה הצליחה? האם היה בעיה בדרך? האם אין לי אישור להיכנס לאתר הזה?</a:t>
            </a:r>
            <a:endParaRPr/>
          </a:p>
          <a:p>
            <a:pPr marL="0" marR="0" lvl="0" indent="0" algn="r" rtl="1">
              <a:spcBef>
                <a:spcPts val="0"/>
              </a:spcBef>
              <a:spcAft>
                <a:spcPts val="0"/>
              </a:spcAft>
              <a:buNone/>
            </a:pPr>
            <a:r>
              <a:rPr lang="en-US" sz="1800">
                <a:solidFill>
                  <a:schemeClr val="dk1"/>
                </a:solidFill>
                <a:latin typeface="Arial"/>
                <a:ea typeface="Arial"/>
                <a:cs typeface="Arial"/>
                <a:sym typeface="Arial"/>
              </a:rPr>
              <a:t>פירוט לפי סטטוסים:</a:t>
            </a:r>
            <a:endParaRPr/>
          </a:p>
          <a:p>
            <a:pPr marL="0" marR="0" lvl="0" indent="0" algn="r" rtl="1">
              <a:spcBef>
                <a:spcPts val="0"/>
              </a:spcBef>
              <a:spcAft>
                <a:spcPts val="0"/>
              </a:spcAft>
              <a:buNone/>
            </a:pPr>
            <a:r>
              <a:rPr lang="en-US" sz="1800">
                <a:solidFill>
                  <a:schemeClr val="dk1"/>
                </a:solidFill>
                <a:latin typeface="Arial"/>
                <a:ea typeface="Arial"/>
                <a:cs typeface="Arial"/>
                <a:sym typeface="Arial"/>
              </a:rPr>
              <a:t>1XX, למידע.</a:t>
            </a:r>
            <a:endParaRPr/>
          </a:p>
          <a:p>
            <a:pPr marL="0" marR="0" lvl="0" indent="0" algn="r" rtl="1">
              <a:spcBef>
                <a:spcPts val="0"/>
              </a:spcBef>
              <a:spcAft>
                <a:spcPts val="0"/>
              </a:spcAft>
              <a:buNone/>
            </a:pPr>
            <a:r>
              <a:rPr lang="en-US" sz="1800">
                <a:solidFill>
                  <a:schemeClr val="dk1"/>
                </a:solidFill>
                <a:latin typeface="Arial"/>
                <a:ea typeface="Arial"/>
                <a:cs typeface="Arial"/>
                <a:sym typeface="Arial"/>
              </a:rPr>
              <a:t>2XX , הצלחה.</a:t>
            </a:r>
            <a:endParaRPr/>
          </a:p>
          <a:p>
            <a:pPr marL="0" marR="0" lvl="0" indent="0" algn="r" rtl="1">
              <a:spcBef>
                <a:spcPts val="0"/>
              </a:spcBef>
              <a:spcAft>
                <a:spcPts val="0"/>
              </a:spcAft>
              <a:buNone/>
            </a:pPr>
            <a:r>
              <a:rPr lang="en-US" sz="1800">
                <a:solidFill>
                  <a:schemeClr val="dk1"/>
                </a:solidFill>
                <a:latin typeface="Arial"/>
                <a:ea typeface="Arial"/>
                <a:cs typeface="Arial"/>
                <a:sym typeface="Arial"/>
              </a:rPr>
              <a:t>3XX , העברה.</a:t>
            </a:r>
            <a:endParaRPr/>
          </a:p>
          <a:p>
            <a:pPr marL="0" marR="0" lvl="0" indent="0" algn="r" rtl="1">
              <a:spcBef>
                <a:spcPts val="0"/>
              </a:spcBef>
              <a:spcAft>
                <a:spcPts val="0"/>
              </a:spcAft>
              <a:buNone/>
            </a:pPr>
            <a:r>
              <a:rPr lang="en-US" sz="1800">
                <a:solidFill>
                  <a:schemeClr val="dk1"/>
                </a:solidFill>
                <a:latin typeface="Arial"/>
                <a:ea typeface="Arial"/>
                <a:cs typeface="Arial"/>
                <a:sym typeface="Arial"/>
              </a:rPr>
              <a:t>XX4 , שגיאת משתמש</a:t>
            </a:r>
            <a:endParaRPr/>
          </a:p>
          <a:p>
            <a:pPr marL="0" marR="0" lvl="0" indent="0" algn="r" rtl="1">
              <a:spcBef>
                <a:spcPts val="0"/>
              </a:spcBef>
              <a:spcAft>
                <a:spcPts val="0"/>
              </a:spcAft>
              <a:buNone/>
            </a:pPr>
            <a:r>
              <a:rPr lang="en-US" sz="1800">
                <a:solidFill>
                  <a:schemeClr val="dk1"/>
                </a:solidFill>
                <a:latin typeface="Arial"/>
                <a:ea typeface="Arial"/>
                <a:cs typeface="Arial"/>
                <a:sym typeface="Arial"/>
              </a:rPr>
              <a:t>5XX , שגיאת שרת</a:t>
            </a:r>
            <a:endParaRPr sz="1800">
              <a:solidFill>
                <a:schemeClr val="dk1"/>
              </a:solidFill>
              <a:latin typeface="Arial"/>
              <a:ea typeface="Arial"/>
              <a:cs typeface="Arial"/>
              <a:sym typeface="Arial"/>
            </a:endParaRPr>
          </a:p>
        </p:txBody>
      </p:sp>
      <p:sp>
        <p:nvSpPr>
          <p:cNvPr id="338" name="Google Shape;338;p23"/>
          <p:cNvSpPr txBox="1"/>
          <p:nvPr/>
        </p:nvSpPr>
        <p:spPr>
          <a:xfrm>
            <a:off x="5201920" y="6075680"/>
            <a:ext cx="39217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u="sng">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לינק לאתר בו מוסבר כל הסטטוסים</a:t>
            </a:r>
            <a:endParaRPr sz="1800">
              <a:solidFill>
                <a:schemeClr val="dk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4"/>
          <p:cNvSpPr/>
          <p:nvPr/>
        </p:nvSpPr>
        <p:spPr>
          <a:xfrm>
            <a:off x="0" y="2622665"/>
            <a:ext cx="12192000" cy="1612669"/>
          </a:xfrm>
          <a:prstGeom prst="rect">
            <a:avLst/>
          </a:prstGeom>
          <a:noFill/>
          <a:ln>
            <a:noFill/>
          </a:ln>
          <a:effectLst>
            <a:reflection stA="52000" endA="300" endPos="35000" sy="-100000" algn="bl" rotWithShape="0"/>
          </a:effectLst>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chemeClr val="dk1"/>
              </a:buClr>
              <a:buSzPts val="2200"/>
              <a:buFont typeface="Alef"/>
              <a:buNone/>
            </a:pPr>
            <a:r>
              <a:rPr lang="en-US" sz="8800" b="1" i="0" u="none" strike="noStrike" cap="none">
                <a:solidFill>
                  <a:schemeClr val="dk1"/>
                </a:solidFill>
                <a:latin typeface="Alef"/>
                <a:ea typeface="Alef"/>
                <a:cs typeface="Alef"/>
                <a:sym typeface="Alef"/>
              </a:rPr>
              <a:t>סוף שיעור 11</a:t>
            </a:r>
            <a:endParaRPr/>
          </a:p>
          <a:p>
            <a:pPr marL="0" marR="0" lvl="0" indent="0" algn="ctr" rtl="1">
              <a:lnSpc>
                <a:spcPct val="100000"/>
              </a:lnSpc>
              <a:spcBef>
                <a:spcPts val="0"/>
              </a:spcBef>
              <a:spcAft>
                <a:spcPts val="0"/>
              </a:spcAft>
              <a:buClr>
                <a:schemeClr val="dk1"/>
              </a:buClr>
              <a:buSzPts val="2200"/>
              <a:buFont typeface="Alef"/>
              <a:buNone/>
            </a:pPr>
            <a:endParaRPr/>
          </a:p>
        </p:txBody>
      </p:sp>
      <p:pic>
        <p:nvPicPr>
          <p:cNvPr id="345" name="Google Shape;345;p24"/>
          <p:cNvPicPr preferRelativeResize="0"/>
          <p:nvPr/>
        </p:nvPicPr>
        <p:blipFill rotWithShape="1">
          <a:blip r:embed="rId3">
            <a:alphaModFix/>
          </a:blip>
          <a:srcRect/>
          <a:stretch/>
        </p:blipFill>
        <p:spPr>
          <a:xfrm>
            <a:off x="10572750" y="0"/>
            <a:ext cx="1619250" cy="16192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4" name="Google Shape;104;p3"/>
          <p:cNvSpPr/>
          <p:nvPr/>
        </p:nvSpPr>
        <p:spPr>
          <a:xfrm flipH="1">
            <a:off x="0" y="0"/>
            <a:ext cx="6172782"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 name="Google Shape;105;p3"/>
          <p:cNvSpPr/>
          <p:nvPr/>
        </p:nvSpPr>
        <p:spPr>
          <a:xfrm>
            <a:off x="0" y="0"/>
            <a:ext cx="6024154"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 name="Google Shape;106;p3"/>
          <p:cNvSpPr txBox="1">
            <a:spLocks noGrp="1"/>
          </p:cNvSpPr>
          <p:nvPr>
            <p:ph type="title"/>
          </p:nvPr>
        </p:nvSpPr>
        <p:spPr>
          <a:xfrm>
            <a:off x="7641926" y="2644027"/>
            <a:ext cx="2485812" cy="1179455"/>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Calibri"/>
              <a:buNone/>
            </a:pPr>
            <a:r>
              <a:rPr lang="en-US" sz="8000" b="1">
                <a:solidFill>
                  <a:schemeClr val="lt1"/>
                </a:solidFill>
                <a:latin typeface="Calibri"/>
                <a:ea typeface="Calibri"/>
                <a:cs typeface="Calibri"/>
                <a:sym typeface="Calibri"/>
              </a:rPr>
              <a:t>HTTP</a:t>
            </a:r>
            <a:endParaRPr sz="8000" b="1">
              <a:solidFill>
                <a:schemeClr val="lt1"/>
              </a:solidFill>
              <a:latin typeface="Calibri"/>
              <a:ea typeface="Calibri"/>
              <a:cs typeface="Calibri"/>
              <a:sym typeface="Calibri"/>
            </a:endParaRPr>
          </a:p>
        </p:txBody>
      </p:sp>
      <p:pic>
        <p:nvPicPr>
          <p:cNvPr id="107" name="Google Shape;107;p3" descr="A close up of a sign&#10;&#10;Description automatically generated"/>
          <p:cNvPicPr preferRelativeResize="0"/>
          <p:nvPr/>
        </p:nvPicPr>
        <p:blipFill rotWithShape="1">
          <a:blip r:embed="rId3">
            <a:alphaModFix/>
          </a:blip>
          <a:srcRect/>
          <a:stretch/>
        </p:blipFill>
        <p:spPr>
          <a:xfrm>
            <a:off x="973907" y="2548295"/>
            <a:ext cx="3057160" cy="1583609"/>
          </a:xfrm>
          <a:prstGeom prst="rect">
            <a:avLst/>
          </a:prstGeom>
          <a:noFill/>
          <a:ln>
            <a:noFill/>
          </a:ln>
        </p:spPr>
      </p:pic>
      <p:sp>
        <p:nvSpPr>
          <p:cNvPr id="108" name="Google Shape;108;p3"/>
          <p:cNvSpPr txBox="1"/>
          <p:nvPr/>
        </p:nvSpPr>
        <p:spPr>
          <a:xfrm>
            <a:off x="5262464" y="3206155"/>
            <a:ext cx="7082400" cy="1530300"/>
          </a:xfrm>
          <a:prstGeom prst="rect">
            <a:avLst/>
          </a:prstGeom>
          <a:noFill/>
          <a:ln>
            <a:noFill/>
          </a:ln>
        </p:spPr>
        <p:txBody>
          <a:bodyPr spcFirstLastPara="1" wrap="square" lIns="91425" tIns="45700" rIns="91425" bIns="45700" anchor="b" anchorCtr="0">
            <a:normAutofit/>
          </a:bodyPr>
          <a:lstStyle/>
          <a:p>
            <a:pPr marL="0" marR="0" lvl="0" indent="0" algn="l" rtl="0">
              <a:lnSpc>
                <a:spcPct val="90000"/>
              </a:lnSpc>
              <a:spcBef>
                <a:spcPts val="0"/>
              </a:spcBef>
              <a:spcAft>
                <a:spcPts val="0"/>
              </a:spcAft>
              <a:buClr>
                <a:srgbClr val="FFFFFF"/>
              </a:buClr>
              <a:buSzPts val="4400"/>
              <a:buFont typeface="Calibri"/>
              <a:buNone/>
            </a:pPr>
            <a:r>
              <a:rPr lang="en-US" sz="4400" b="1" i="0" u="none" strike="noStrike" cap="none">
                <a:solidFill>
                  <a:srgbClr val="FFFFFF"/>
                </a:solidFill>
                <a:latin typeface="Calibri"/>
                <a:ea typeface="Calibri"/>
                <a:cs typeface="Calibri"/>
                <a:sym typeface="Calibri"/>
              </a:rPr>
              <a:t>Hypertext Transfer Protocol</a:t>
            </a:r>
            <a:endParaRPr sz="5400" b="1" i="0" u="none" strike="noStrike" cap="none">
              <a:solidFill>
                <a:srgbClr val="FFFFFF"/>
              </a:solidFill>
              <a:latin typeface="Calibri"/>
              <a:ea typeface="Calibri"/>
              <a:cs typeface="Calibri"/>
              <a:sym typeface="Calibri"/>
            </a:endParaRPr>
          </a:p>
        </p:txBody>
      </p:sp>
      <p:pic>
        <p:nvPicPr>
          <p:cNvPr id="109" name="Google Shape;109;p3"/>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4"/>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6" name="Google Shape;116;p4"/>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7" name="Google Shape;117;p4"/>
          <p:cNvSpPr txBox="1">
            <a:spLocks noGrp="1"/>
          </p:cNvSpPr>
          <p:nvPr>
            <p:ph type="title"/>
          </p:nvPr>
        </p:nvSpPr>
        <p:spPr>
          <a:xfrm>
            <a:off x="775995" y="460677"/>
            <a:ext cx="10269613" cy="1278902"/>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URL</a:t>
            </a:r>
            <a:endParaRPr b="1">
              <a:solidFill>
                <a:srgbClr val="D8D8D8"/>
              </a:solidFill>
              <a:latin typeface="Assistant"/>
              <a:ea typeface="Assistant"/>
              <a:cs typeface="Assistant"/>
              <a:sym typeface="Assistant"/>
            </a:endParaRPr>
          </a:p>
        </p:txBody>
      </p:sp>
      <p:sp>
        <p:nvSpPr>
          <p:cNvPr id="118" name="Google Shape;118;p4"/>
          <p:cNvSpPr txBox="1">
            <a:spLocks noGrp="1"/>
          </p:cNvSpPr>
          <p:nvPr>
            <p:ph type="body" idx="1"/>
          </p:nvPr>
        </p:nvSpPr>
        <p:spPr>
          <a:xfrm>
            <a:off x="1622323" y="2648132"/>
            <a:ext cx="9451803" cy="1303137"/>
          </a:xfrm>
          <a:prstGeom prst="rect">
            <a:avLst/>
          </a:prstGeom>
          <a:noFill/>
          <a:ln>
            <a:noFill/>
          </a:ln>
        </p:spPr>
        <p:txBody>
          <a:bodyPr spcFirstLastPara="1" wrap="square" lIns="91425" tIns="45700" rIns="91425" bIns="45700" anchor="t" anchorCtr="0">
            <a:noAutofit/>
          </a:bodyPr>
          <a:lstStyle/>
          <a:p>
            <a:pPr marL="0" lvl="0" indent="0" algn="r" rtl="1">
              <a:lnSpc>
                <a:spcPct val="90000"/>
              </a:lnSpc>
              <a:spcBef>
                <a:spcPts val="0"/>
              </a:spcBef>
              <a:spcAft>
                <a:spcPts val="0"/>
              </a:spcAft>
              <a:buClr>
                <a:srgbClr val="A5300F"/>
              </a:buClr>
              <a:buSzPts val="2000"/>
              <a:buFont typeface="Arial"/>
              <a:buNone/>
            </a:pPr>
            <a:r>
              <a:rPr lang="en-US" sz="2000">
                <a:solidFill>
                  <a:srgbClr val="002060"/>
                </a:solidFill>
                <a:latin typeface="Assistant Light"/>
                <a:ea typeface="Assistant Light"/>
                <a:cs typeface="Assistant Light"/>
                <a:sym typeface="Assistant Light"/>
              </a:rPr>
              <a:t>גישה לכל דף באינטרנט תיעשה על ידי שורה אחת הנקראת URL  או נתיב.  </a:t>
            </a:r>
            <a:endParaRPr/>
          </a:p>
          <a:p>
            <a:pPr marL="0" lvl="0" indent="0" algn="r" rtl="1">
              <a:lnSpc>
                <a:spcPct val="90000"/>
              </a:lnSpc>
              <a:spcBef>
                <a:spcPts val="0"/>
              </a:spcBef>
              <a:spcAft>
                <a:spcPts val="0"/>
              </a:spcAft>
              <a:buClr>
                <a:srgbClr val="A5300F"/>
              </a:buClr>
              <a:buSzPts val="2000"/>
              <a:buFont typeface="Arial"/>
              <a:buNone/>
            </a:pPr>
            <a:r>
              <a:rPr lang="en-US" sz="2000">
                <a:solidFill>
                  <a:srgbClr val="002060"/>
                </a:solidFill>
                <a:latin typeface="Assistant Light"/>
                <a:ea typeface="Assistant Light"/>
                <a:cs typeface="Assistant Light"/>
                <a:sym typeface="Assistant Light"/>
              </a:rPr>
              <a:t>בעזרת נתיב זה נבין כמה נקודות חשובות של התקשורת בין שרת ללקוח. </a:t>
            </a:r>
            <a:br>
              <a:rPr lang="en-US" sz="2000">
                <a:solidFill>
                  <a:srgbClr val="002060"/>
                </a:solidFill>
                <a:latin typeface="Assistant Light"/>
                <a:ea typeface="Assistant Light"/>
                <a:cs typeface="Assistant Light"/>
                <a:sym typeface="Assistant Light"/>
              </a:rPr>
            </a:br>
            <a:r>
              <a:rPr lang="en-US" sz="2000">
                <a:solidFill>
                  <a:srgbClr val="002060"/>
                </a:solidFill>
                <a:latin typeface="Assistant Light"/>
                <a:ea typeface="Assistant Light"/>
                <a:cs typeface="Assistant Light"/>
                <a:sym typeface="Assistant Light"/>
              </a:rPr>
              <a:t>אותו URL  מורכב מכמה חלקים ולכל חלק חשיבות משלו בתקשורת.</a:t>
            </a:r>
            <a:endParaRPr sz="2000">
              <a:solidFill>
                <a:srgbClr val="002060"/>
              </a:solidFill>
              <a:latin typeface="Assistant Light"/>
              <a:ea typeface="Assistant Light"/>
              <a:cs typeface="Assistant Light"/>
              <a:sym typeface="Assistant Light"/>
            </a:endParaRPr>
          </a:p>
        </p:txBody>
      </p:sp>
      <p:grpSp>
        <p:nvGrpSpPr>
          <p:cNvPr id="119" name="Google Shape;119;p4"/>
          <p:cNvGrpSpPr/>
          <p:nvPr/>
        </p:nvGrpSpPr>
        <p:grpSpPr>
          <a:xfrm>
            <a:off x="638329" y="4224864"/>
            <a:ext cx="10544943" cy="1681655"/>
            <a:chOff x="138681" y="4246813"/>
            <a:chExt cx="10544943" cy="1681655"/>
          </a:xfrm>
        </p:grpSpPr>
        <p:sp>
          <p:nvSpPr>
            <p:cNvPr id="120" name="Google Shape;120;p4"/>
            <p:cNvSpPr txBox="1"/>
            <p:nvPr/>
          </p:nvSpPr>
          <p:spPr>
            <a:xfrm>
              <a:off x="3594590" y="4246813"/>
              <a:ext cx="427700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B050"/>
                </a:buClr>
                <a:buSzPts val="2800"/>
                <a:buFont typeface="Calibri"/>
                <a:buNone/>
              </a:pPr>
              <a:r>
                <a:rPr lang="en-US" sz="2800" b="0" i="0" u="none" strike="noStrike" cap="none">
                  <a:solidFill>
                    <a:srgbClr val="00B050"/>
                  </a:solidFill>
                  <a:latin typeface="Calibri"/>
                  <a:ea typeface="Calibri"/>
                  <a:cs typeface="Calibri"/>
                  <a:sym typeface="Calibri"/>
                </a:rPr>
                <a:t>https://</a:t>
              </a:r>
              <a:r>
                <a:rPr lang="en-US" sz="2800" b="0" i="0" u="none" strike="noStrike" cap="none">
                  <a:solidFill>
                    <a:srgbClr val="7030A0"/>
                  </a:solidFill>
                  <a:latin typeface="Calibri"/>
                  <a:ea typeface="Calibri"/>
                  <a:cs typeface="Calibri"/>
                  <a:sym typeface="Calibri"/>
                </a:rPr>
                <a:t>www.ynet.co.il</a:t>
              </a:r>
              <a:r>
                <a:rPr lang="en-US" sz="2800" b="0" i="0" u="none" strike="noStrike" cap="none">
                  <a:solidFill>
                    <a:srgbClr val="00B0F0"/>
                  </a:solidFill>
                  <a:latin typeface="Calibri"/>
                  <a:ea typeface="Calibri"/>
                  <a:cs typeface="Calibri"/>
                  <a:sym typeface="Calibri"/>
                </a:rPr>
                <a:t>/food</a:t>
              </a:r>
              <a:endParaRPr sz="2800" b="0" i="0" u="none" strike="noStrike" cap="none">
                <a:solidFill>
                  <a:srgbClr val="00B0F0"/>
                </a:solidFill>
                <a:latin typeface="Calibri"/>
                <a:ea typeface="Calibri"/>
                <a:cs typeface="Calibri"/>
                <a:sym typeface="Calibri"/>
              </a:endParaRPr>
            </a:p>
          </p:txBody>
        </p:sp>
        <p:sp>
          <p:nvSpPr>
            <p:cNvPr id="121" name="Google Shape;121;p4"/>
            <p:cNvSpPr txBox="1"/>
            <p:nvPr/>
          </p:nvSpPr>
          <p:spPr>
            <a:xfrm>
              <a:off x="138681" y="5198633"/>
              <a:ext cx="4055919" cy="707886"/>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B050"/>
                </a:buClr>
                <a:buSzPts val="2000"/>
                <a:buFont typeface="Calibri"/>
                <a:buNone/>
              </a:pPr>
              <a:r>
                <a:rPr lang="en-US" sz="2000" b="0" i="0" u="none" strike="noStrike" cap="none">
                  <a:solidFill>
                    <a:srgbClr val="00B050"/>
                  </a:solidFill>
                  <a:latin typeface="Calibri"/>
                  <a:ea typeface="Calibri"/>
                  <a:cs typeface="Calibri"/>
                  <a:sym typeface="Calibri"/>
                </a:rPr>
                <a:t>Secure Protocol</a:t>
              </a:r>
              <a:endParaRPr sz="2000" b="0" i="0" u="none" strike="noStrike" cap="none">
                <a:solidFill>
                  <a:srgbClr val="00B050"/>
                </a:solidFill>
                <a:latin typeface="Calibri"/>
                <a:ea typeface="Calibri"/>
                <a:cs typeface="Calibri"/>
                <a:sym typeface="Calibri"/>
              </a:endParaRPr>
            </a:p>
            <a:p>
              <a:pPr marL="0" marR="0" lvl="0" indent="0" algn="r" rtl="1">
                <a:lnSpc>
                  <a:spcPct val="100000"/>
                </a:lnSpc>
                <a:spcBef>
                  <a:spcPts val="0"/>
                </a:spcBef>
                <a:spcAft>
                  <a:spcPts val="0"/>
                </a:spcAft>
                <a:buClr>
                  <a:srgbClr val="00B050"/>
                </a:buClr>
                <a:buSzPts val="2000"/>
                <a:buFont typeface="Calibri"/>
                <a:buNone/>
              </a:pPr>
              <a:r>
                <a:rPr lang="en-US" sz="2000" b="0" i="0" u="none" strike="noStrike" cap="none">
                  <a:solidFill>
                    <a:srgbClr val="00B050"/>
                  </a:solidFill>
                  <a:latin typeface="Calibri"/>
                  <a:ea typeface="Calibri"/>
                  <a:cs typeface="Calibri"/>
                  <a:sym typeface="Calibri"/>
                </a:rPr>
                <a:t>אוסף כללים לתקשורת בין השרת ללקוח</a:t>
              </a:r>
              <a:endParaRPr sz="2000" b="0" i="0" u="none" strike="noStrike" cap="none">
                <a:solidFill>
                  <a:srgbClr val="00B050"/>
                </a:solidFill>
                <a:latin typeface="Calibri"/>
                <a:ea typeface="Calibri"/>
                <a:cs typeface="Calibri"/>
                <a:sym typeface="Calibri"/>
              </a:endParaRPr>
            </a:p>
          </p:txBody>
        </p:sp>
        <p:sp>
          <p:nvSpPr>
            <p:cNvPr id="122" name="Google Shape;122;p4"/>
            <p:cNvSpPr txBox="1"/>
            <p:nvPr/>
          </p:nvSpPr>
          <p:spPr>
            <a:xfrm>
              <a:off x="4651894" y="5220582"/>
              <a:ext cx="2021707" cy="707886"/>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7030A0"/>
                </a:buClr>
                <a:buSzPts val="2000"/>
                <a:buFont typeface="Calibri"/>
                <a:buNone/>
              </a:pPr>
              <a:r>
                <a:rPr lang="en-US" sz="2000" b="0" i="0" u="none" strike="noStrike" cap="none">
                  <a:solidFill>
                    <a:srgbClr val="7030A0"/>
                  </a:solidFill>
                  <a:latin typeface="Calibri"/>
                  <a:ea typeface="Calibri"/>
                  <a:cs typeface="Calibri"/>
                  <a:sym typeface="Calibri"/>
                </a:rPr>
                <a:t>App domain</a:t>
              </a:r>
              <a:endParaRPr sz="2000" b="0" i="0" u="none" strike="noStrike" cap="none">
                <a:solidFill>
                  <a:srgbClr val="7030A0"/>
                </a:solidFill>
                <a:latin typeface="Calibri"/>
                <a:ea typeface="Calibri"/>
                <a:cs typeface="Calibri"/>
                <a:sym typeface="Calibri"/>
              </a:endParaRPr>
            </a:p>
            <a:p>
              <a:pPr marL="0" marR="0" lvl="0" indent="0" algn="r" rtl="1">
                <a:lnSpc>
                  <a:spcPct val="100000"/>
                </a:lnSpc>
                <a:spcBef>
                  <a:spcPts val="0"/>
                </a:spcBef>
                <a:spcAft>
                  <a:spcPts val="0"/>
                </a:spcAft>
                <a:buClr>
                  <a:srgbClr val="7030A0"/>
                </a:buClr>
                <a:buSzPts val="2000"/>
                <a:buFont typeface="Calibri"/>
                <a:buNone/>
              </a:pPr>
              <a:r>
                <a:rPr lang="en-US" sz="2000" b="0" i="0" u="none" strike="noStrike" cap="none">
                  <a:solidFill>
                    <a:srgbClr val="7030A0"/>
                  </a:solidFill>
                  <a:latin typeface="Calibri"/>
                  <a:ea typeface="Calibri"/>
                  <a:cs typeface="Calibri"/>
                  <a:sym typeface="Calibri"/>
                </a:rPr>
                <a:t>שם השרת המארח</a:t>
              </a:r>
              <a:endParaRPr sz="2000" b="0" i="0" u="none" strike="noStrike" cap="none">
                <a:solidFill>
                  <a:srgbClr val="7030A0"/>
                </a:solidFill>
                <a:latin typeface="Calibri"/>
                <a:ea typeface="Calibri"/>
                <a:cs typeface="Calibri"/>
                <a:sym typeface="Calibri"/>
              </a:endParaRPr>
            </a:p>
          </p:txBody>
        </p:sp>
        <p:sp>
          <p:nvSpPr>
            <p:cNvPr id="123" name="Google Shape;123;p4"/>
            <p:cNvSpPr txBox="1"/>
            <p:nvPr/>
          </p:nvSpPr>
          <p:spPr>
            <a:xfrm>
              <a:off x="7171124" y="5198633"/>
              <a:ext cx="3512500" cy="707886"/>
            </a:xfrm>
            <a:prstGeom prst="rect">
              <a:avLst/>
            </a:prstGeom>
            <a:noFill/>
            <a:ln>
              <a:noFill/>
            </a:ln>
          </p:spPr>
          <p:txBody>
            <a:bodyPr spcFirstLastPara="1" wrap="square" lIns="91425" tIns="45700" rIns="91425" bIns="45700" anchor="t" anchorCtr="0">
              <a:spAutoFit/>
            </a:bodyPr>
            <a:lstStyle/>
            <a:p>
              <a:pPr marL="0" marR="0" lvl="0" indent="0" algn="r" rtl="1">
                <a:lnSpc>
                  <a:spcPct val="100000"/>
                </a:lnSpc>
                <a:spcBef>
                  <a:spcPts val="0"/>
                </a:spcBef>
                <a:spcAft>
                  <a:spcPts val="0"/>
                </a:spcAft>
                <a:buClr>
                  <a:srgbClr val="00B0F0"/>
                </a:buClr>
                <a:buSzPts val="2000"/>
                <a:buFont typeface="Calibri"/>
                <a:buNone/>
              </a:pPr>
              <a:r>
                <a:rPr lang="en-US" sz="2000" b="0" i="0" u="none" strike="noStrike" cap="none">
                  <a:solidFill>
                    <a:srgbClr val="00B0F0"/>
                  </a:solidFill>
                  <a:latin typeface="Calibri"/>
                  <a:ea typeface="Calibri"/>
                  <a:cs typeface="Calibri"/>
                  <a:sym typeface="Calibri"/>
                </a:rPr>
                <a:t>Client Request</a:t>
              </a:r>
              <a:endParaRPr sz="1800">
                <a:solidFill>
                  <a:schemeClr val="dk1"/>
                </a:solidFill>
                <a:latin typeface="Arial"/>
                <a:ea typeface="Arial"/>
                <a:cs typeface="Arial"/>
                <a:sym typeface="Arial"/>
              </a:endParaRPr>
            </a:p>
            <a:p>
              <a:pPr marL="0" marR="0" lvl="0" indent="0" algn="r" rtl="1">
                <a:lnSpc>
                  <a:spcPct val="100000"/>
                </a:lnSpc>
                <a:spcBef>
                  <a:spcPts val="0"/>
                </a:spcBef>
                <a:spcAft>
                  <a:spcPts val="0"/>
                </a:spcAft>
                <a:buClr>
                  <a:srgbClr val="00B0F0"/>
                </a:buClr>
                <a:buSzPts val="2000"/>
                <a:buFont typeface="Calibri"/>
                <a:buNone/>
              </a:pPr>
              <a:r>
                <a:rPr lang="en-US" sz="2000" b="0" i="0" u="none" strike="noStrike" cap="none">
                  <a:solidFill>
                    <a:srgbClr val="00B0F0"/>
                  </a:solidFill>
                  <a:latin typeface="Calibri"/>
                  <a:ea typeface="Calibri"/>
                  <a:cs typeface="Calibri"/>
                  <a:sym typeface="Calibri"/>
                </a:rPr>
                <a:t>בקשת הלקוח לדף אינטרנט מסוים</a:t>
              </a:r>
              <a:endParaRPr sz="2000" b="0" i="0" u="none" strike="noStrike" cap="none">
                <a:solidFill>
                  <a:srgbClr val="00B0F0"/>
                </a:solidFill>
                <a:latin typeface="Calibri"/>
                <a:ea typeface="Calibri"/>
                <a:cs typeface="Calibri"/>
                <a:sym typeface="Calibri"/>
              </a:endParaRPr>
            </a:p>
          </p:txBody>
        </p:sp>
        <p:cxnSp>
          <p:nvCxnSpPr>
            <p:cNvPr id="124" name="Google Shape;124;p4"/>
            <p:cNvCxnSpPr>
              <a:stCxn id="120" idx="1"/>
              <a:endCxn id="121" idx="0"/>
            </p:cNvCxnSpPr>
            <p:nvPr/>
          </p:nvCxnSpPr>
          <p:spPr>
            <a:xfrm flipH="1">
              <a:off x="2166590" y="4508423"/>
              <a:ext cx="1428000" cy="690300"/>
            </a:xfrm>
            <a:prstGeom prst="straightConnector1">
              <a:avLst/>
            </a:prstGeom>
            <a:noFill/>
            <a:ln w="9525" cap="flat" cmpd="sng">
              <a:solidFill>
                <a:srgbClr val="0C0C0C"/>
              </a:solidFill>
              <a:prstDash val="solid"/>
              <a:miter lim="800000"/>
              <a:headEnd type="none" w="sm" len="sm"/>
              <a:tailEnd type="triangle" w="med" len="med"/>
            </a:ln>
          </p:spPr>
        </p:cxnSp>
        <p:cxnSp>
          <p:nvCxnSpPr>
            <p:cNvPr id="125" name="Google Shape;125;p4"/>
            <p:cNvCxnSpPr>
              <a:stCxn id="120" idx="2"/>
            </p:cNvCxnSpPr>
            <p:nvPr/>
          </p:nvCxnSpPr>
          <p:spPr>
            <a:xfrm>
              <a:off x="5733093" y="4770033"/>
              <a:ext cx="0" cy="450600"/>
            </a:xfrm>
            <a:prstGeom prst="straightConnector1">
              <a:avLst/>
            </a:prstGeom>
            <a:noFill/>
            <a:ln w="9525" cap="flat" cmpd="sng">
              <a:solidFill>
                <a:srgbClr val="0C0C0C"/>
              </a:solidFill>
              <a:prstDash val="solid"/>
              <a:miter lim="800000"/>
              <a:headEnd type="none" w="sm" len="sm"/>
              <a:tailEnd type="triangle" w="med" len="med"/>
            </a:ln>
          </p:spPr>
        </p:cxnSp>
        <p:cxnSp>
          <p:nvCxnSpPr>
            <p:cNvPr id="126" name="Google Shape;126;p4"/>
            <p:cNvCxnSpPr>
              <a:stCxn id="120" idx="3"/>
            </p:cNvCxnSpPr>
            <p:nvPr/>
          </p:nvCxnSpPr>
          <p:spPr>
            <a:xfrm>
              <a:off x="7871595" y="4508423"/>
              <a:ext cx="1449300" cy="690300"/>
            </a:xfrm>
            <a:prstGeom prst="straightConnector1">
              <a:avLst/>
            </a:prstGeom>
            <a:noFill/>
            <a:ln w="9525" cap="flat" cmpd="sng">
              <a:solidFill>
                <a:srgbClr val="0C0C0C"/>
              </a:solidFill>
              <a:prstDash val="solid"/>
              <a:miter lim="800000"/>
              <a:headEnd type="none" w="sm" len="sm"/>
              <a:tailEnd type="triangle" w="med" len="med"/>
            </a:ln>
          </p:spPr>
        </p:cxnSp>
      </p:grpSp>
      <p:pic>
        <p:nvPicPr>
          <p:cNvPr id="127" name="Google Shape;127;p4"/>
          <p:cNvPicPr preferRelativeResize="0"/>
          <p:nvPr/>
        </p:nvPicPr>
        <p:blipFill rotWithShape="1">
          <a:blip r:embed="rId3">
            <a:alphaModFix/>
          </a:blip>
          <a:srcRect/>
          <a:stretch/>
        </p:blipFill>
        <p:spPr>
          <a:xfrm>
            <a:off x="10572750" y="0"/>
            <a:ext cx="1619250" cy="1619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5"/>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4" name="Google Shape;134;p5"/>
          <p:cNvSpPr/>
          <p:nvPr/>
        </p:nvSpPr>
        <p:spPr>
          <a:xfrm>
            <a:off x="-417" y="1777045"/>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r" rtl="1">
              <a:spcBef>
                <a:spcPts val="0"/>
              </a:spcBef>
              <a:spcAft>
                <a:spcPts val="0"/>
              </a:spcAft>
              <a:buNone/>
            </a:pPr>
            <a:endParaRPr sz="1800">
              <a:solidFill>
                <a:schemeClr val="dk1"/>
              </a:solidFill>
              <a:latin typeface="Arial"/>
              <a:ea typeface="Arial"/>
              <a:cs typeface="Arial"/>
              <a:sym typeface="Arial"/>
            </a:endParaRPr>
          </a:p>
        </p:txBody>
      </p:sp>
      <p:sp>
        <p:nvSpPr>
          <p:cNvPr id="135" name="Google Shape;135;p5"/>
          <p:cNvSpPr txBox="1"/>
          <p:nvPr/>
        </p:nvSpPr>
        <p:spPr>
          <a:xfrm>
            <a:off x="200713" y="498143"/>
            <a:ext cx="7118821" cy="1278902"/>
          </a:xfrm>
          <a:prstGeom prst="rect">
            <a:avLst/>
          </a:prstGeom>
          <a:noFill/>
          <a:ln>
            <a:noFill/>
          </a:ln>
        </p:spPr>
        <p:txBody>
          <a:bodyPr spcFirstLastPara="1" wrap="square" lIns="91425" tIns="45700" rIns="91425" bIns="45700" anchor="ctr" anchorCtr="0">
            <a:normAutofit/>
          </a:bodyPr>
          <a:lstStyle/>
          <a:p>
            <a:pPr marL="0" marR="0" lvl="0" indent="0" algn="r" rtl="1">
              <a:lnSpc>
                <a:spcPct val="90000"/>
              </a:lnSpc>
              <a:spcBef>
                <a:spcPts val="0"/>
              </a:spcBef>
              <a:spcAft>
                <a:spcPts val="0"/>
              </a:spcAft>
              <a:buClr>
                <a:srgbClr val="FFFFFF"/>
              </a:buClr>
              <a:buSzPts val="4400"/>
              <a:buFont typeface="Assistant"/>
              <a:buNone/>
            </a:pPr>
            <a:r>
              <a:rPr lang="en-US" sz="4400" b="1" i="0" u="none" strike="noStrike" cap="none">
                <a:solidFill>
                  <a:srgbClr val="FFFFFF"/>
                </a:solidFill>
                <a:latin typeface="Assistant"/>
                <a:ea typeface="Assistant"/>
                <a:cs typeface="Assistant"/>
                <a:sym typeface="Assistant"/>
              </a:rPr>
              <a:t>הקדמה                             http:// </a:t>
            </a:r>
            <a:endParaRPr sz="4400" b="1" i="0" u="none" strike="noStrike" cap="none">
              <a:solidFill>
                <a:srgbClr val="FFFFFF"/>
              </a:solidFill>
              <a:latin typeface="Assistant"/>
              <a:ea typeface="Assistant"/>
              <a:cs typeface="Assistant"/>
              <a:sym typeface="Assistant"/>
            </a:endParaRPr>
          </a:p>
        </p:txBody>
      </p:sp>
      <p:sp>
        <p:nvSpPr>
          <p:cNvPr id="136" name="Google Shape;136;p5"/>
          <p:cNvSpPr txBox="1">
            <a:spLocks noGrp="1"/>
          </p:cNvSpPr>
          <p:nvPr>
            <p:ph type="body" idx="1"/>
          </p:nvPr>
        </p:nvSpPr>
        <p:spPr>
          <a:xfrm>
            <a:off x="161541" y="2361020"/>
            <a:ext cx="11868500" cy="4125659"/>
          </a:xfrm>
          <a:prstGeom prst="rect">
            <a:avLst/>
          </a:prstGeom>
          <a:noFill/>
          <a:ln>
            <a:noFill/>
          </a:ln>
        </p:spPr>
        <p:txBody>
          <a:bodyPr spcFirstLastPara="1" wrap="square" lIns="91425" tIns="45700" rIns="91425" bIns="45700" anchor="t" anchorCtr="0">
            <a:noAutofit/>
          </a:bodyPr>
          <a:lstStyle/>
          <a:p>
            <a:pPr marL="0" lvl="0" indent="0" algn="r" rtl="1">
              <a:lnSpc>
                <a:spcPct val="90000"/>
              </a:lnSpc>
              <a:spcBef>
                <a:spcPts val="0"/>
              </a:spcBef>
              <a:spcAft>
                <a:spcPts val="0"/>
              </a:spcAft>
              <a:buClr>
                <a:srgbClr val="A5300F"/>
              </a:buClr>
              <a:buSzPts val="2000"/>
              <a:buFont typeface="Arial"/>
              <a:buNone/>
            </a:pPr>
            <a:r>
              <a:rPr lang="en-US" sz="2000" b="1">
                <a:latin typeface="Assistant Light"/>
                <a:ea typeface="Assistant Light"/>
                <a:cs typeface="Assistant Light"/>
                <a:sym typeface="Assistant Light"/>
              </a:rPr>
              <a:t>מהו המושג HTTP ?</a:t>
            </a:r>
            <a:endParaRPr/>
          </a:p>
          <a:p>
            <a:pPr marL="0" lvl="0" indent="0" algn="r" rtl="1">
              <a:lnSpc>
                <a:spcPct val="100000"/>
              </a:lnSpc>
              <a:spcBef>
                <a:spcPts val="1000"/>
              </a:spcBef>
              <a:spcAft>
                <a:spcPts val="0"/>
              </a:spcAft>
              <a:buClr>
                <a:srgbClr val="A5300F"/>
              </a:buClr>
              <a:buSzPts val="2000"/>
              <a:buFont typeface="Arial"/>
              <a:buNone/>
            </a:pPr>
            <a:r>
              <a:rPr lang="en-US" sz="2000" b="1">
                <a:latin typeface="Assistant Light"/>
                <a:ea typeface="Assistant Light"/>
                <a:cs typeface="Assistant Light"/>
                <a:sym typeface="Assistant Light"/>
              </a:rPr>
              <a:t>הוא פרוטוקול אינטרנט שנועד עבור העברת מידע כגון דפי html , css , javascript  ואלמנטים נוספים המשמשים להצגת אתר ברשת. </a:t>
            </a:r>
            <a:endParaRPr/>
          </a:p>
          <a:p>
            <a:pPr marL="0" lvl="0" indent="0" algn="r" rtl="1">
              <a:lnSpc>
                <a:spcPct val="100000"/>
              </a:lnSpc>
              <a:spcBef>
                <a:spcPts val="1000"/>
              </a:spcBef>
              <a:spcAft>
                <a:spcPts val="0"/>
              </a:spcAft>
              <a:buClr>
                <a:srgbClr val="A5300F"/>
              </a:buClr>
              <a:buSzPts val="2000"/>
              <a:buFont typeface="Arial"/>
              <a:buNone/>
            </a:pPr>
            <a:r>
              <a:rPr lang="en-US" sz="2000" b="1">
                <a:latin typeface="Assistant Light"/>
                <a:ea typeface="Assistant Light"/>
                <a:cs typeface="Assistant Light"/>
                <a:sym typeface="Assistant Light"/>
              </a:rPr>
              <a:t> התקשורת המתבצעת היא בין שתי נקודות שהן client  -  server  ישנו דיאלוג המתקיים בין השניים הנקרא בקשה ותגובה.</a:t>
            </a:r>
            <a:endParaRPr/>
          </a:p>
          <a:p>
            <a:pPr marL="0" lvl="0" indent="0" algn="r" rtl="1">
              <a:lnSpc>
                <a:spcPct val="100000"/>
              </a:lnSpc>
              <a:spcBef>
                <a:spcPts val="1000"/>
              </a:spcBef>
              <a:spcAft>
                <a:spcPts val="0"/>
              </a:spcAft>
              <a:buClr>
                <a:srgbClr val="A5300F"/>
              </a:buClr>
              <a:buSzPts val="2000"/>
              <a:buFont typeface="Arial"/>
              <a:buNone/>
            </a:pPr>
            <a:r>
              <a:rPr lang="en-US" sz="2000" b="1">
                <a:latin typeface="Assistant Light"/>
                <a:ea typeface="Assistant Light"/>
                <a:cs typeface="Assistant Light"/>
                <a:sym typeface="Assistant Light"/>
              </a:rPr>
              <a:t> לדוגמה:  כאשר המשתמש לוחץ  על קישור באתר,  השרת מחזיר את המידע הרלוונטי והדפדפן בונה את האתר בעזרת אותו מידע. </a:t>
            </a:r>
            <a:endParaRPr/>
          </a:p>
          <a:p>
            <a:pPr marL="0" lvl="0" indent="0" algn="r" rtl="1">
              <a:lnSpc>
                <a:spcPct val="100000"/>
              </a:lnSpc>
              <a:spcBef>
                <a:spcPts val="1000"/>
              </a:spcBef>
              <a:spcAft>
                <a:spcPts val="0"/>
              </a:spcAft>
              <a:buClr>
                <a:srgbClr val="A5300F"/>
              </a:buClr>
              <a:buSzPts val="2000"/>
              <a:buFont typeface="Arial"/>
              <a:buNone/>
            </a:pPr>
            <a:endParaRPr sz="2000" b="1">
              <a:latin typeface="Assistant Light"/>
              <a:ea typeface="Assistant Light"/>
              <a:cs typeface="Assistant Light"/>
              <a:sym typeface="Assistant Light"/>
            </a:endParaRPr>
          </a:p>
          <a:p>
            <a:pPr marL="0" lvl="0" indent="0" algn="r" rtl="1">
              <a:lnSpc>
                <a:spcPct val="100000"/>
              </a:lnSpc>
              <a:spcBef>
                <a:spcPts val="1000"/>
              </a:spcBef>
              <a:spcAft>
                <a:spcPts val="0"/>
              </a:spcAft>
              <a:buClr>
                <a:srgbClr val="A5300F"/>
              </a:buClr>
              <a:buSzPts val="2000"/>
              <a:buFont typeface="Arial"/>
              <a:buNone/>
            </a:pPr>
            <a:endParaRPr sz="2000" b="1">
              <a:latin typeface="Assistant Light"/>
              <a:ea typeface="Assistant Light"/>
              <a:cs typeface="Assistant Light"/>
              <a:sym typeface="Assistant Light"/>
            </a:endParaRPr>
          </a:p>
          <a:p>
            <a:pPr marL="0" lvl="0" indent="0" algn="r" rtl="1">
              <a:lnSpc>
                <a:spcPct val="100000"/>
              </a:lnSpc>
              <a:spcBef>
                <a:spcPts val="1000"/>
              </a:spcBef>
              <a:spcAft>
                <a:spcPts val="0"/>
              </a:spcAft>
              <a:buClr>
                <a:srgbClr val="A5300F"/>
              </a:buClr>
              <a:buSzPts val="2000"/>
              <a:buFont typeface="Arial"/>
              <a:buNone/>
            </a:pPr>
            <a:endParaRPr sz="2000" b="1">
              <a:latin typeface="Assistant Light"/>
              <a:ea typeface="Assistant Light"/>
              <a:cs typeface="Assistant Light"/>
              <a:sym typeface="Assistant Light"/>
            </a:endParaRPr>
          </a:p>
        </p:txBody>
      </p:sp>
      <p:pic>
        <p:nvPicPr>
          <p:cNvPr id="137" name="Google Shape;137;p5" descr="A picture containing game&#10;&#10;Description automatically generated"/>
          <p:cNvPicPr preferRelativeResize="0"/>
          <p:nvPr/>
        </p:nvPicPr>
        <p:blipFill rotWithShape="1">
          <a:blip r:embed="rId3">
            <a:alphaModFix/>
          </a:blip>
          <a:srcRect t="6248" r="1088"/>
          <a:stretch/>
        </p:blipFill>
        <p:spPr>
          <a:xfrm>
            <a:off x="2879962" y="4440960"/>
            <a:ext cx="6431658" cy="2417040"/>
          </a:xfrm>
          <a:prstGeom prst="rect">
            <a:avLst/>
          </a:prstGeom>
          <a:noFill/>
          <a:ln>
            <a:noFill/>
          </a:ln>
        </p:spPr>
      </p:pic>
      <p:pic>
        <p:nvPicPr>
          <p:cNvPr id="138" name="Google Shape;138;p5"/>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6"/>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5" name="Google Shape;145;p6"/>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6" name="Google Shape;146;p6"/>
          <p:cNvSpPr txBox="1">
            <a:spLocks noGrp="1"/>
          </p:cNvSpPr>
          <p:nvPr>
            <p:ph type="title"/>
          </p:nvPr>
        </p:nvSpPr>
        <p:spPr>
          <a:xfrm>
            <a:off x="420635" y="340348"/>
            <a:ext cx="10526162" cy="1278902"/>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REST API - </a:t>
            </a:r>
            <a:r>
              <a:rPr lang="en-US" b="1">
                <a:solidFill>
                  <a:schemeClr val="lt1"/>
                </a:solidFill>
              </a:rPr>
              <a:t>Re</a:t>
            </a:r>
            <a:r>
              <a:rPr lang="en-US">
                <a:solidFill>
                  <a:srgbClr val="D8D8D8"/>
                </a:solidFill>
              </a:rPr>
              <a:t>presentational</a:t>
            </a:r>
            <a:r>
              <a:rPr lang="en-US">
                <a:solidFill>
                  <a:schemeClr val="lt1"/>
                </a:solidFill>
              </a:rPr>
              <a:t> </a:t>
            </a:r>
            <a:r>
              <a:rPr lang="en-US" b="1">
                <a:solidFill>
                  <a:schemeClr val="lt1"/>
                </a:solidFill>
              </a:rPr>
              <a:t>s</a:t>
            </a:r>
            <a:r>
              <a:rPr lang="en-US">
                <a:solidFill>
                  <a:srgbClr val="D8D8D8"/>
                </a:solidFill>
              </a:rPr>
              <a:t>tate</a:t>
            </a:r>
            <a:r>
              <a:rPr lang="en-US">
                <a:solidFill>
                  <a:schemeClr val="lt1"/>
                </a:solidFill>
              </a:rPr>
              <a:t> </a:t>
            </a:r>
            <a:r>
              <a:rPr lang="en-US" b="1">
                <a:solidFill>
                  <a:schemeClr val="lt1"/>
                </a:solidFill>
              </a:rPr>
              <a:t>t</a:t>
            </a:r>
            <a:r>
              <a:rPr lang="en-US">
                <a:solidFill>
                  <a:srgbClr val="D8D8D8"/>
                </a:solidFill>
              </a:rPr>
              <a:t>ransfer</a:t>
            </a:r>
            <a:endParaRPr b="1">
              <a:solidFill>
                <a:srgbClr val="D8D8D8"/>
              </a:solidFill>
              <a:latin typeface="Assistant"/>
              <a:ea typeface="Assistant"/>
              <a:cs typeface="Assistant"/>
              <a:sym typeface="Assistant"/>
            </a:endParaRPr>
          </a:p>
        </p:txBody>
      </p:sp>
      <p:sp>
        <p:nvSpPr>
          <p:cNvPr id="147" name="Google Shape;147;p6"/>
          <p:cNvSpPr txBox="1">
            <a:spLocks noGrp="1"/>
          </p:cNvSpPr>
          <p:nvPr>
            <p:ph type="body" idx="1"/>
          </p:nvPr>
        </p:nvSpPr>
        <p:spPr>
          <a:xfrm>
            <a:off x="1622323" y="2648132"/>
            <a:ext cx="9451803" cy="1303137"/>
          </a:xfrm>
          <a:prstGeom prst="rect">
            <a:avLst/>
          </a:prstGeom>
          <a:noFill/>
          <a:ln>
            <a:noFill/>
          </a:ln>
        </p:spPr>
        <p:txBody>
          <a:bodyPr spcFirstLastPara="1" wrap="square" lIns="91425" tIns="45700" rIns="91425" bIns="45700" anchor="t" anchorCtr="0">
            <a:noAutofit/>
          </a:bodyPr>
          <a:lstStyle/>
          <a:p>
            <a:pPr marL="0" lvl="0" indent="0" algn="r" rtl="1">
              <a:lnSpc>
                <a:spcPct val="90000"/>
              </a:lnSpc>
              <a:spcBef>
                <a:spcPts val="0"/>
              </a:spcBef>
              <a:spcAft>
                <a:spcPts val="0"/>
              </a:spcAft>
              <a:buClr>
                <a:srgbClr val="A5300F"/>
              </a:buClr>
              <a:buSzPts val="2000"/>
              <a:buFont typeface="Arial"/>
              <a:buNone/>
            </a:pPr>
            <a:r>
              <a:rPr lang="en-US" sz="2000">
                <a:solidFill>
                  <a:srgbClr val="002060"/>
                </a:solidFill>
                <a:latin typeface="Assistant Light"/>
                <a:ea typeface="Assistant Light"/>
                <a:cs typeface="Assistant Light"/>
                <a:sym typeface="Assistant Light"/>
              </a:rPr>
              <a:t>בכדי ליצור שרת אינטרנט תחילה נבין אילו שירותים השרת מציע ואיך כל פעולה/שיטה עובדת. </a:t>
            </a:r>
            <a:endParaRPr/>
          </a:p>
          <a:p>
            <a:pPr marL="0" lvl="0" indent="0" algn="r" rtl="1">
              <a:lnSpc>
                <a:spcPct val="90000"/>
              </a:lnSpc>
              <a:spcBef>
                <a:spcPts val="1000"/>
              </a:spcBef>
              <a:spcAft>
                <a:spcPts val="0"/>
              </a:spcAft>
              <a:buClr>
                <a:srgbClr val="A5300F"/>
              </a:buClr>
              <a:buSzPts val="2000"/>
              <a:buFont typeface="Arial"/>
              <a:buNone/>
            </a:pPr>
            <a:r>
              <a:rPr lang="en-US" sz="2000">
                <a:solidFill>
                  <a:srgbClr val="002060"/>
                </a:solidFill>
                <a:latin typeface="Assistant Light"/>
                <a:ea typeface="Assistant Light"/>
                <a:cs typeface="Assistant Light"/>
                <a:sym typeface="Assistant Light"/>
              </a:rPr>
              <a:t>ניישם מספר עקרונות עיקריים : יצירה,  קריאה,  עדכון ומחיקה. </a:t>
            </a:r>
            <a:endParaRPr/>
          </a:p>
          <a:p>
            <a:pPr marL="0" lvl="0" indent="0" algn="r" rtl="1">
              <a:lnSpc>
                <a:spcPct val="90000"/>
              </a:lnSpc>
              <a:spcBef>
                <a:spcPts val="1000"/>
              </a:spcBef>
              <a:spcAft>
                <a:spcPts val="0"/>
              </a:spcAft>
              <a:buClr>
                <a:srgbClr val="A5300F"/>
              </a:buClr>
              <a:buSzPts val="2000"/>
              <a:buFont typeface="Arial"/>
              <a:buNone/>
            </a:pPr>
            <a:r>
              <a:rPr lang="en-US" sz="2000">
                <a:solidFill>
                  <a:srgbClr val="002060"/>
                </a:solidFill>
                <a:latin typeface="Assistant Light"/>
                <a:ea typeface="Assistant Light"/>
                <a:cs typeface="Assistant Light"/>
                <a:sym typeface="Assistant Light"/>
              </a:rPr>
              <a:t>עקרונות אלו נקראים CRUD operations </a:t>
            </a:r>
            <a:endParaRPr/>
          </a:p>
          <a:p>
            <a:pPr marL="0" lvl="0" indent="0" algn="r" rtl="1">
              <a:lnSpc>
                <a:spcPct val="90000"/>
              </a:lnSpc>
              <a:spcBef>
                <a:spcPts val="1000"/>
              </a:spcBef>
              <a:spcAft>
                <a:spcPts val="0"/>
              </a:spcAft>
              <a:buClr>
                <a:srgbClr val="A5300F"/>
              </a:buClr>
              <a:buSzPts val="1800"/>
              <a:buFont typeface="Arial"/>
              <a:buNone/>
            </a:pPr>
            <a:endParaRPr sz="1800" b="1">
              <a:solidFill>
                <a:srgbClr val="002060"/>
              </a:solidFill>
              <a:latin typeface="Assistant Light"/>
              <a:ea typeface="Assistant Light"/>
              <a:cs typeface="Assistant Light"/>
              <a:sym typeface="Assistant Light"/>
            </a:endParaRPr>
          </a:p>
          <a:p>
            <a:pPr marL="228600" lvl="0" indent="-114300" algn="r" rtl="1">
              <a:lnSpc>
                <a:spcPct val="90000"/>
              </a:lnSpc>
              <a:spcBef>
                <a:spcPts val="1000"/>
              </a:spcBef>
              <a:spcAft>
                <a:spcPts val="0"/>
              </a:spcAft>
              <a:buClr>
                <a:srgbClr val="A5300F"/>
              </a:buClr>
              <a:buSzPts val="1800"/>
              <a:buNone/>
            </a:pPr>
            <a:endParaRPr sz="1800">
              <a:solidFill>
                <a:srgbClr val="002060"/>
              </a:solidFill>
              <a:latin typeface="Assistant Light"/>
              <a:ea typeface="Assistant Light"/>
              <a:cs typeface="Assistant Light"/>
              <a:sym typeface="Assistant Light"/>
            </a:endParaRPr>
          </a:p>
          <a:p>
            <a:pPr marL="228600" lvl="0" indent="-114300" algn="r" rtl="1">
              <a:lnSpc>
                <a:spcPct val="90000"/>
              </a:lnSpc>
              <a:spcBef>
                <a:spcPts val="1000"/>
              </a:spcBef>
              <a:spcAft>
                <a:spcPts val="0"/>
              </a:spcAft>
              <a:buClr>
                <a:srgbClr val="A5300F"/>
              </a:buClr>
              <a:buSzPts val="1800"/>
              <a:buNone/>
            </a:pPr>
            <a:endParaRPr sz="1800">
              <a:solidFill>
                <a:srgbClr val="002060"/>
              </a:solidFill>
              <a:latin typeface="Assistant Light"/>
              <a:ea typeface="Assistant Light"/>
              <a:cs typeface="Assistant Light"/>
              <a:sym typeface="Assistant Light"/>
            </a:endParaRPr>
          </a:p>
        </p:txBody>
      </p:sp>
      <p:pic>
        <p:nvPicPr>
          <p:cNvPr id="148" name="Google Shape;148;p6" descr="A picture containing clock&#10;&#10;Description automatically generated"/>
          <p:cNvPicPr preferRelativeResize="0"/>
          <p:nvPr/>
        </p:nvPicPr>
        <p:blipFill rotWithShape="1">
          <a:blip r:embed="rId3">
            <a:alphaModFix/>
          </a:blip>
          <a:srcRect/>
          <a:stretch/>
        </p:blipFill>
        <p:spPr>
          <a:xfrm>
            <a:off x="3527231" y="3951282"/>
            <a:ext cx="4833988" cy="2486492"/>
          </a:xfrm>
          <a:prstGeom prst="rect">
            <a:avLst/>
          </a:prstGeom>
          <a:noFill/>
          <a:ln>
            <a:noFill/>
          </a:ln>
        </p:spPr>
      </p:pic>
      <p:pic>
        <p:nvPicPr>
          <p:cNvPr id="149" name="Google Shape;149;p6"/>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56" name="Google Shape;156;p7"/>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7" name="Google Shape;157;p7"/>
          <p:cNvSpPr txBox="1">
            <a:spLocks noGrp="1"/>
          </p:cNvSpPr>
          <p:nvPr>
            <p:ph type="title"/>
          </p:nvPr>
        </p:nvSpPr>
        <p:spPr>
          <a:xfrm>
            <a:off x="251624" y="376936"/>
            <a:ext cx="9850113" cy="1278902"/>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REST API - </a:t>
            </a:r>
            <a:r>
              <a:rPr lang="en-US" b="1">
                <a:solidFill>
                  <a:schemeClr val="lt1"/>
                </a:solidFill>
              </a:rPr>
              <a:t>Re</a:t>
            </a:r>
            <a:r>
              <a:rPr lang="en-US">
                <a:solidFill>
                  <a:srgbClr val="D8D8D8"/>
                </a:solidFill>
              </a:rPr>
              <a:t>presentational</a:t>
            </a:r>
            <a:r>
              <a:rPr lang="en-US">
                <a:solidFill>
                  <a:schemeClr val="lt1"/>
                </a:solidFill>
              </a:rPr>
              <a:t> </a:t>
            </a:r>
            <a:r>
              <a:rPr lang="en-US" b="1">
                <a:solidFill>
                  <a:schemeClr val="lt1"/>
                </a:solidFill>
              </a:rPr>
              <a:t>s</a:t>
            </a:r>
            <a:r>
              <a:rPr lang="en-US">
                <a:solidFill>
                  <a:srgbClr val="D8D8D8"/>
                </a:solidFill>
              </a:rPr>
              <a:t>tate</a:t>
            </a:r>
            <a:r>
              <a:rPr lang="en-US">
                <a:solidFill>
                  <a:schemeClr val="lt1"/>
                </a:solidFill>
              </a:rPr>
              <a:t> </a:t>
            </a:r>
            <a:r>
              <a:rPr lang="en-US" b="1">
                <a:solidFill>
                  <a:schemeClr val="lt1"/>
                </a:solidFill>
              </a:rPr>
              <a:t>t</a:t>
            </a:r>
            <a:r>
              <a:rPr lang="en-US">
                <a:solidFill>
                  <a:srgbClr val="D8D8D8"/>
                </a:solidFill>
              </a:rPr>
              <a:t>ransfer</a:t>
            </a:r>
            <a:endParaRPr b="1">
              <a:solidFill>
                <a:srgbClr val="D8D8D8"/>
              </a:solidFill>
              <a:latin typeface="Assistant"/>
              <a:ea typeface="Assistant"/>
              <a:cs typeface="Assistant"/>
              <a:sym typeface="Assistant"/>
            </a:endParaRPr>
          </a:p>
        </p:txBody>
      </p:sp>
      <p:pic>
        <p:nvPicPr>
          <p:cNvPr id="158" name="Google Shape;158;p7"/>
          <p:cNvPicPr preferRelativeResize="0"/>
          <p:nvPr/>
        </p:nvPicPr>
        <p:blipFill rotWithShape="1">
          <a:blip r:embed="rId3">
            <a:alphaModFix/>
          </a:blip>
          <a:srcRect/>
          <a:stretch/>
        </p:blipFill>
        <p:spPr>
          <a:xfrm>
            <a:off x="2130478" y="2787111"/>
            <a:ext cx="8953500" cy="3162300"/>
          </a:xfrm>
          <a:prstGeom prst="rect">
            <a:avLst/>
          </a:prstGeom>
          <a:noFill/>
          <a:ln>
            <a:noFill/>
          </a:ln>
        </p:spPr>
      </p:pic>
      <p:pic>
        <p:nvPicPr>
          <p:cNvPr id="159" name="Google Shape;159;p7"/>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8"/>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6" name="Google Shape;166;p8"/>
          <p:cNvSpPr/>
          <p:nvPr/>
        </p:nvSpPr>
        <p:spPr>
          <a:xfrm>
            <a:off x="0" y="1762067"/>
            <a:ext cx="12192417" cy="5095933"/>
          </a:xfrm>
          <a:custGeom>
            <a:avLst/>
            <a:gdLst/>
            <a:ahLst/>
            <a:cxnLst/>
            <a:rect l="l" t="t" r="r" b="b"/>
            <a:pathLst>
              <a:path w="12192417" h="5095933" extrusionOk="0">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67" name="Google Shape;167;p8"/>
          <p:cNvSpPr txBox="1">
            <a:spLocks noGrp="1"/>
          </p:cNvSpPr>
          <p:nvPr>
            <p:ph type="title"/>
          </p:nvPr>
        </p:nvSpPr>
        <p:spPr>
          <a:xfrm>
            <a:off x="208287" y="317230"/>
            <a:ext cx="9962788" cy="1278902"/>
          </a:xfrm>
          <a:prstGeom prst="rect">
            <a:avLst/>
          </a:prstGeom>
          <a:noFill/>
          <a:ln>
            <a:noFill/>
          </a:ln>
        </p:spPr>
        <p:txBody>
          <a:bodyPr spcFirstLastPara="1" wrap="square" lIns="91425" tIns="45700" rIns="91425" bIns="45700" anchor="ctr" anchorCtr="0">
            <a:normAutofit/>
          </a:bodyPr>
          <a:lstStyle/>
          <a:p>
            <a:pPr marL="0" lvl="0" indent="0" algn="l" rtl="1">
              <a:lnSpc>
                <a:spcPct val="90000"/>
              </a:lnSpc>
              <a:spcBef>
                <a:spcPts val="0"/>
              </a:spcBef>
              <a:spcAft>
                <a:spcPts val="0"/>
              </a:spcAft>
              <a:buClr>
                <a:schemeClr val="lt1"/>
              </a:buClr>
              <a:buSzPts val="4400"/>
              <a:buFont typeface="Assistant"/>
              <a:buNone/>
            </a:pPr>
            <a:r>
              <a:rPr lang="en-US" b="1">
                <a:solidFill>
                  <a:schemeClr val="lt1"/>
                </a:solidFill>
                <a:latin typeface="Assistant"/>
                <a:ea typeface="Assistant"/>
                <a:cs typeface="Assistant"/>
                <a:sym typeface="Assistant"/>
              </a:rPr>
              <a:t>REST API - </a:t>
            </a:r>
            <a:r>
              <a:rPr lang="en-US" b="1">
                <a:solidFill>
                  <a:schemeClr val="lt1"/>
                </a:solidFill>
              </a:rPr>
              <a:t>Re</a:t>
            </a:r>
            <a:r>
              <a:rPr lang="en-US">
                <a:solidFill>
                  <a:srgbClr val="D8D8D8"/>
                </a:solidFill>
              </a:rPr>
              <a:t>presentational</a:t>
            </a:r>
            <a:r>
              <a:rPr lang="en-US">
                <a:solidFill>
                  <a:schemeClr val="lt1"/>
                </a:solidFill>
              </a:rPr>
              <a:t> </a:t>
            </a:r>
            <a:r>
              <a:rPr lang="en-US" b="1">
                <a:solidFill>
                  <a:schemeClr val="lt1"/>
                </a:solidFill>
              </a:rPr>
              <a:t>s</a:t>
            </a:r>
            <a:r>
              <a:rPr lang="en-US">
                <a:solidFill>
                  <a:srgbClr val="D8D8D8"/>
                </a:solidFill>
              </a:rPr>
              <a:t>tate</a:t>
            </a:r>
            <a:r>
              <a:rPr lang="en-US">
                <a:solidFill>
                  <a:schemeClr val="lt1"/>
                </a:solidFill>
              </a:rPr>
              <a:t> </a:t>
            </a:r>
            <a:r>
              <a:rPr lang="en-US" b="1">
                <a:solidFill>
                  <a:schemeClr val="lt1"/>
                </a:solidFill>
              </a:rPr>
              <a:t>t</a:t>
            </a:r>
            <a:r>
              <a:rPr lang="en-US">
                <a:solidFill>
                  <a:srgbClr val="D8D8D8"/>
                </a:solidFill>
              </a:rPr>
              <a:t>ransfer</a:t>
            </a:r>
            <a:endParaRPr b="1">
              <a:solidFill>
                <a:srgbClr val="D8D8D8"/>
              </a:solidFill>
              <a:latin typeface="Assistant"/>
              <a:ea typeface="Assistant"/>
              <a:cs typeface="Assistant"/>
              <a:sym typeface="Assistant"/>
            </a:endParaRPr>
          </a:p>
        </p:txBody>
      </p:sp>
      <p:pic>
        <p:nvPicPr>
          <p:cNvPr id="168" name="Google Shape;168;p8"/>
          <p:cNvPicPr preferRelativeResize="0"/>
          <p:nvPr/>
        </p:nvPicPr>
        <p:blipFill rotWithShape="1">
          <a:blip r:embed="rId3">
            <a:alphaModFix/>
          </a:blip>
          <a:srcRect/>
          <a:stretch/>
        </p:blipFill>
        <p:spPr>
          <a:xfrm>
            <a:off x="1415650" y="2408121"/>
            <a:ext cx="9360699" cy="4132649"/>
          </a:xfrm>
          <a:prstGeom prst="rect">
            <a:avLst/>
          </a:prstGeom>
          <a:noFill/>
          <a:ln>
            <a:noFill/>
          </a:ln>
        </p:spPr>
      </p:pic>
      <p:pic>
        <p:nvPicPr>
          <p:cNvPr id="169" name="Google Shape;169;p8"/>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9"/>
          <p:cNvSpPr/>
          <p:nvPr/>
        </p:nvSpPr>
        <p:spPr>
          <a:xfrm>
            <a:off x="0" y="0"/>
            <a:ext cx="12192000" cy="6858000"/>
          </a:xfrm>
          <a:prstGeom prst="rect">
            <a:avLst/>
          </a:prstGeom>
          <a:solidFill>
            <a:srgbClr val="3F3F3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6" name="Google Shape;176;p9"/>
          <p:cNvSpPr txBox="1">
            <a:spLocks noGrp="1"/>
          </p:cNvSpPr>
          <p:nvPr>
            <p:ph type="title"/>
          </p:nvPr>
        </p:nvSpPr>
        <p:spPr>
          <a:xfrm rot="-1321219">
            <a:off x="5143630" y="3245335"/>
            <a:ext cx="7097137" cy="1517124"/>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8000"/>
              <a:buFont typeface="Calibri"/>
              <a:buNone/>
            </a:pPr>
            <a:r>
              <a:rPr lang="en-US" sz="8000" b="1">
                <a:solidFill>
                  <a:schemeClr val="lt1"/>
                </a:solidFill>
                <a:latin typeface="Calibri"/>
                <a:ea typeface="Calibri"/>
                <a:cs typeface="Calibri"/>
                <a:sym typeface="Calibri"/>
              </a:rPr>
              <a:t>Express Package</a:t>
            </a:r>
            <a:endParaRPr/>
          </a:p>
        </p:txBody>
      </p:sp>
      <p:sp>
        <p:nvSpPr>
          <p:cNvPr id="177" name="Google Shape;177;p9"/>
          <p:cNvSpPr/>
          <p:nvPr/>
        </p:nvSpPr>
        <p:spPr>
          <a:xfrm flipH="1">
            <a:off x="0" y="0"/>
            <a:ext cx="6172782" cy="6858000"/>
          </a:xfrm>
          <a:custGeom>
            <a:avLst/>
            <a:gdLst/>
            <a:ahLst/>
            <a:cxnLst/>
            <a:rect l="l" t="t" r="r" b="b"/>
            <a:pathLst>
              <a:path w="6172782" h="6858000" extrusionOk="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chemeClr val="lt1">
              <a:alpha val="8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8" name="Google Shape;178;p9"/>
          <p:cNvSpPr/>
          <p:nvPr/>
        </p:nvSpPr>
        <p:spPr>
          <a:xfrm>
            <a:off x="0" y="0"/>
            <a:ext cx="6024154" cy="6858000"/>
          </a:xfrm>
          <a:custGeom>
            <a:avLst/>
            <a:gdLst/>
            <a:ahLst/>
            <a:cxnLst/>
            <a:rect l="l" t="t" r="r" b="b"/>
            <a:pathLst>
              <a:path w="6024154" h="6858000" extrusionOk="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179" name="Google Shape;179;p9"/>
          <p:cNvPicPr preferRelativeResize="0"/>
          <p:nvPr/>
        </p:nvPicPr>
        <p:blipFill rotWithShape="1">
          <a:blip r:embed="rId3">
            <a:alphaModFix/>
          </a:blip>
          <a:srcRect/>
          <a:stretch/>
        </p:blipFill>
        <p:spPr>
          <a:xfrm>
            <a:off x="419382" y="2428613"/>
            <a:ext cx="4047843" cy="1575285"/>
          </a:xfrm>
          <a:prstGeom prst="rect">
            <a:avLst/>
          </a:prstGeom>
          <a:noFill/>
          <a:ln>
            <a:noFill/>
          </a:ln>
        </p:spPr>
      </p:pic>
      <p:pic>
        <p:nvPicPr>
          <p:cNvPr id="180" name="Google Shape;180;p9"/>
          <p:cNvPicPr preferRelativeResize="0"/>
          <p:nvPr/>
        </p:nvPicPr>
        <p:blipFill rotWithShape="1">
          <a:blip r:embed="rId4">
            <a:alphaModFix/>
          </a:blip>
          <a:srcRect/>
          <a:stretch/>
        </p:blipFill>
        <p:spPr>
          <a:xfrm>
            <a:off x="10572750" y="0"/>
            <a:ext cx="1619250" cy="161925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2431</Words>
  <Application>Microsoft Office PowerPoint</Application>
  <PresentationFormat>מסך רחב</PresentationFormat>
  <Paragraphs>170</Paragraphs>
  <Slides>24</Slides>
  <Notes>24</Notes>
  <HiddenSlides>1</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24</vt:i4>
      </vt:variant>
    </vt:vector>
  </HeadingPairs>
  <TitlesOfParts>
    <vt:vector size="32" baseType="lpstr">
      <vt:lpstr>Alef</vt:lpstr>
      <vt:lpstr>Assistant Light</vt:lpstr>
      <vt:lpstr>Arial</vt:lpstr>
      <vt:lpstr>Assistant</vt:lpstr>
      <vt:lpstr>Noto Sans Symbols</vt:lpstr>
      <vt:lpstr>Calibri</vt:lpstr>
      <vt:lpstr>Play</vt:lpstr>
      <vt:lpstr>Office Theme</vt:lpstr>
      <vt:lpstr>מצגת של PowerPoint‏</vt:lpstr>
      <vt:lpstr>מצגת של PowerPoint‏</vt:lpstr>
      <vt:lpstr>HTTP</vt:lpstr>
      <vt:lpstr>URL</vt:lpstr>
      <vt:lpstr>מצגת של PowerPoint‏</vt:lpstr>
      <vt:lpstr>REST API - Representational state transfer</vt:lpstr>
      <vt:lpstr>REST API - Representational state transfer</vt:lpstr>
      <vt:lpstr>REST API - Representational state transfer</vt:lpstr>
      <vt:lpstr>Express Package</vt:lpstr>
      <vt:lpstr>Express</vt:lpstr>
      <vt:lpstr>Express – build server</vt:lpstr>
      <vt:lpstr>Middleware</vt:lpstr>
      <vt:lpstr>Express – static files</vt:lpstr>
      <vt:lpstr>מצגת של PowerPoint‏</vt:lpstr>
      <vt:lpstr>Express – body-parser</vt:lpstr>
      <vt:lpstr>Express – Form Example</vt:lpstr>
      <vt:lpstr>Express – Form Example</vt:lpstr>
      <vt:lpstr>Fetch</vt:lpstr>
      <vt:lpstr>Fetch</vt:lpstr>
      <vt:lpstr>Express – Form Example</vt:lpstr>
      <vt:lpstr>Express – Form Example</vt:lpstr>
      <vt:lpstr>דרך נוספת לשלוח נתונים חוץ מהגוף הבקשה</vt:lpstr>
      <vt:lpstr>Status Codes – מה הם?</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Eitan Leiberman</dc:creator>
  <cp:lastModifiedBy>yosef admoni</cp:lastModifiedBy>
  <cp:revision>1</cp:revision>
  <dcterms:created xsi:type="dcterms:W3CDTF">2024-04-22T11:18:30Z</dcterms:created>
  <dcterms:modified xsi:type="dcterms:W3CDTF">2025-05-13T13:12:32Z</dcterms:modified>
</cp:coreProperties>
</file>