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ex Gyre Termes Italics" charset="1" panose="00000500000000000000"/>
      <p:regular r:id="rId23"/>
    </p:embeddedFont>
    <p:embeddedFont>
      <p:font typeface="Tex Gyre Termes" charset="1" panose="00000500000000000000"/>
      <p:regular r:id="rId24"/>
    </p:embeddedFont>
    <p:embeddedFont>
      <p:font typeface="Tex Gyre Termes Bold" charset="1" panose="00000800000000000000"/>
      <p:regular r:id="rId25"/>
    </p:embeddedFont>
    <p:embeddedFont>
      <p:font typeface="Open Sans Bold" charset="1" panose="020B0806030504020204"/>
      <p:regular r:id="rId26"/>
    </p:embeddedFont>
    <p:embeddedFont>
      <p:font typeface="Open San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AutoShape 2" id="2"/>
          <p:cNvSpPr/>
          <p:nvPr/>
        </p:nvSpPr>
        <p:spPr>
          <a:xfrm>
            <a:off x="-1782258" y="1009650"/>
            <a:ext cx="20548521" cy="0"/>
          </a:xfrm>
          <a:prstGeom prst="line">
            <a:avLst/>
          </a:prstGeom>
          <a:ln cap="flat" w="38100">
            <a:solidFill>
              <a:srgbClr val="000000"/>
            </a:solidFill>
            <a:prstDash val="solid"/>
            <a:headEnd type="none" len="sm" w="sm"/>
            <a:tailEnd type="none" len="sm" w="sm"/>
          </a:ln>
        </p:spPr>
      </p:sp>
      <p:sp>
        <p:nvSpPr>
          <p:cNvPr name="AutoShape 3" id="3"/>
          <p:cNvSpPr/>
          <p:nvPr/>
        </p:nvSpPr>
        <p:spPr>
          <a:xfrm>
            <a:off x="-1130260" y="9277350"/>
            <a:ext cx="20548521" cy="0"/>
          </a:xfrm>
          <a:prstGeom prst="line">
            <a:avLst/>
          </a:prstGeom>
          <a:ln cap="flat" w="38100">
            <a:solidFill>
              <a:srgbClr val="000000"/>
            </a:solidFill>
            <a:prstDash val="solid"/>
            <a:headEnd type="none" len="sm" w="sm"/>
            <a:tailEnd type="none" len="sm" w="sm"/>
          </a:ln>
        </p:spPr>
      </p:sp>
      <p:sp>
        <p:nvSpPr>
          <p:cNvPr name="AutoShape 4" id="4"/>
          <p:cNvSpPr/>
          <p:nvPr/>
        </p:nvSpPr>
        <p:spPr>
          <a:xfrm flipV="true">
            <a:off x="1820488" y="-3456152"/>
            <a:ext cx="0" cy="20548521"/>
          </a:xfrm>
          <a:prstGeom prst="line">
            <a:avLst/>
          </a:prstGeom>
          <a:ln cap="flat" w="38100">
            <a:solidFill>
              <a:srgbClr val="000000"/>
            </a:solidFill>
            <a:prstDash val="solid"/>
            <a:headEnd type="none" len="sm" w="sm"/>
            <a:tailEnd type="none" len="sm" w="sm"/>
          </a:ln>
        </p:spPr>
      </p:sp>
      <p:sp>
        <p:nvSpPr>
          <p:cNvPr name="AutoShape 5" id="5"/>
          <p:cNvSpPr/>
          <p:nvPr/>
        </p:nvSpPr>
        <p:spPr>
          <a:xfrm flipV="true">
            <a:off x="16486562" y="-3456152"/>
            <a:ext cx="0" cy="20548521"/>
          </a:xfrm>
          <a:prstGeom prst="line">
            <a:avLst/>
          </a:prstGeom>
          <a:ln cap="flat" w="38100">
            <a:solidFill>
              <a:srgbClr val="000000"/>
            </a:solidFill>
            <a:prstDash val="solid"/>
            <a:headEnd type="none" len="sm" w="sm"/>
            <a:tailEnd type="none" len="sm" w="sm"/>
          </a:ln>
        </p:spPr>
      </p:sp>
      <p:sp>
        <p:nvSpPr>
          <p:cNvPr name="Freeform 6" id="6"/>
          <p:cNvSpPr/>
          <p:nvPr/>
        </p:nvSpPr>
        <p:spPr>
          <a:xfrm flipH="false" flipV="false" rot="0">
            <a:off x="-33126" y="3289887"/>
            <a:ext cx="1853613" cy="1853613"/>
          </a:xfrm>
          <a:custGeom>
            <a:avLst/>
            <a:gdLst/>
            <a:ahLst/>
            <a:cxnLst/>
            <a:rect r="r" b="b" t="t" l="l"/>
            <a:pathLst>
              <a:path h="1853613" w="1853613">
                <a:moveTo>
                  <a:pt x="0" y="0"/>
                </a:moveTo>
                <a:lnTo>
                  <a:pt x="1853614" y="0"/>
                </a:lnTo>
                <a:lnTo>
                  <a:pt x="1853614" y="1853613"/>
                </a:lnTo>
                <a:lnTo>
                  <a:pt x="0" y="1853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3126" y="6898960"/>
            <a:ext cx="1853613" cy="1853613"/>
          </a:xfrm>
          <a:custGeom>
            <a:avLst/>
            <a:gdLst/>
            <a:ahLst/>
            <a:cxnLst/>
            <a:rect r="r" b="b" t="t" l="l"/>
            <a:pathLst>
              <a:path h="1853613" w="1853613">
                <a:moveTo>
                  <a:pt x="0" y="0"/>
                </a:moveTo>
                <a:lnTo>
                  <a:pt x="1853614" y="0"/>
                </a:lnTo>
                <a:lnTo>
                  <a:pt x="1853614" y="1853613"/>
                </a:lnTo>
                <a:lnTo>
                  <a:pt x="0" y="18536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126" y="1534427"/>
            <a:ext cx="1853613" cy="1853613"/>
          </a:xfrm>
          <a:custGeom>
            <a:avLst/>
            <a:gdLst/>
            <a:ahLst/>
            <a:cxnLst/>
            <a:rect r="r" b="b" t="t" l="l"/>
            <a:pathLst>
              <a:path h="1853613" w="1853613">
                <a:moveTo>
                  <a:pt x="0" y="0"/>
                </a:moveTo>
                <a:lnTo>
                  <a:pt x="1853614" y="0"/>
                </a:lnTo>
                <a:lnTo>
                  <a:pt x="1853614" y="1853613"/>
                </a:lnTo>
                <a:lnTo>
                  <a:pt x="0" y="1853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33126" y="5143500"/>
            <a:ext cx="1853613" cy="1853613"/>
          </a:xfrm>
          <a:custGeom>
            <a:avLst/>
            <a:gdLst/>
            <a:ahLst/>
            <a:cxnLst/>
            <a:rect r="r" b="b" t="t" l="l"/>
            <a:pathLst>
              <a:path h="1853613" w="1853613">
                <a:moveTo>
                  <a:pt x="0" y="0"/>
                </a:moveTo>
                <a:lnTo>
                  <a:pt x="1853614" y="0"/>
                </a:lnTo>
                <a:lnTo>
                  <a:pt x="1853614" y="1853613"/>
                </a:lnTo>
                <a:lnTo>
                  <a:pt x="0" y="18536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6716932" y="2940842"/>
            <a:ext cx="3769754" cy="2652536"/>
          </a:xfrm>
          <a:custGeom>
            <a:avLst/>
            <a:gdLst/>
            <a:ahLst/>
            <a:cxnLst/>
            <a:rect r="r" b="b" t="t" l="l"/>
            <a:pathLst>
              <a:path h="2652536" w="3769754">
                <a:moveTo>
                  <a:pt x="0" y="0"/>
                </a:moveTo>
                <a:lnTo>
                  <a:pt x="3769754" y="0"/>
                </a:lnTo>
                <a:lnTo>
                  <a:pt x="3769754" y="2652536"/>
                </a:lnTo>
                <a:lnTo>
                  <a:pt x="0" y="26525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6716932" y="4693622"/>
            <a:ext cx="3769754" cy="2652536"/>
          </a:xfrm>
          <a:custGeom>
            <a:avLst/>
            <a:gdLst/>
            <a:ahLst/>
            <a:cxnLst/>
            <a:rect r="r" b="b" t="t" l="l"/>
            <a:pathLst>
              <a:path h="2652536" w="3769754">
                <a:moveTo>
                  <a:pt x="0" y="0"/>
                </a:moveTo>
                <a:lnTo>
                  <a:pt x="3769754" y="0"/>
                </a:lnTo>
                <a:lnTo>
                  <a:pt x="3769754" y="2652536"/>
                </a:lnTo>
                <a:lnTo>
                  <a:pt x="0" y="26525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869524" y="3122099"/>
            <a:ext cx="12548951" cy="2205063"/>
          </a:xfrm>
          <a:prstGeom prst="rect">
            <a:avLst/>
          </a:prstGeom>
        </p:spPr>
        <p:txBody>
          <a:bodyPr anchor="t" rtlCol="false" tIns="0" lIns="0" bIns="0" rIns="0">
            <a:spAutoFit/>
          </a:bodyPr>
          <a:lstStyle/>
          <a:p>
            <a:pPr algn="ctr">
              <a:lnSpc>
                <a:spcPts val="8023"/>
              </a:lnSpc>
            </a:pPr>
            <a:r>
              <a:rPr lang="en-US" sz="10842" i="true">
                <a:solidFill>
                  <a:srgbClr val="1E1D1C"/>
                </a:solidFill>
                <a:latin typeface="Tex Gyre Termes Italics"/>
                <a:ea typeface="Tex Gyre Termes Italics"/>
                <a:cs typeface="Tex Gyre Termes Italics"/>
                <a:sym typeface="Tex Gyre Termes Italics"/>
              </a:rPr>
              <a:t>Paradigmas de IA y Machine Learning </a:t>
            </a:r>
          </a:p>
        </p:txBody>
      </p:sp>
      <p:sp>
        <p:nvSpPr>
          <p:cNvPr name="Freeform 13" id="13"/>
          <p:cNvSpPr/>
          <p:nvPr/>
        </p:nvSpPr>
        <p:spPr>
          <a:xfrm flipH="false" flipV="false" rot="0">
            <a:off x="16716932" y="-1268748"/>
            <a:ext cx="2278398" cy="2278398"/>
          </a:xfrm>
          <a:custGeom>
            <a:avLst/>
            <a:gdLst/>
            <a:ahLst/>
            <a:cxnLst/>
            <a:rect r="r" b="b" t="t" l="l"/>
            <a:pathLst>
              <a:path h="2278398" w="2278398">
                <a:moveTo>
                  <a:pt x="0" y="0"/>
                </a:moveTo>
                <a:lnTo>
                  <a:pt x="2278398" y="0"/>
                </a:lnTo>
                <a:lnTo>
                  <a:pt x="2278398" y="2278398"/>
                </a:lnTo>
                <a:lnTo>
                  <a:pt x="0" y="2278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16487865" y="9277350"/>
            <a:ext cx="2278398" cy="2278398"/>
          </a:xfrm>
          <a:custGeom>
            <a:avLst/>
            <a:gdLst/>
            <a:ahLst/>
            <a:cxnLst/>
            <a:rect r="r" b="b" t="t" l="l"/>
            <a:pathLst>
              <a:path h="2278398" w="2278398">
                <a:moveTo>
                  <a:pt x="0" y="0"/>
                </a:moveTo>
                <a:lnTo>
                  <a:pt x="2278398" y="0"/>
                </a:lnTo>
                <a:lnTo>
                  <a:pt x="2278398" y="2278398"/>
                </a:lnTo>
                <a:lnTo>
                  <a:pt x="0" y="2278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5" id="15"/>
          <p:cNvSpPr txBox="true"/>
          <p:nvPr/>
        </p:nvSpPr>
        <p:spPr>
          <a:xfrm rot="0">
            <a:off x="4418673" y="5924640"/>
            <a:ext cx="9719123" cy="2516506"/>
          </a:xfrm>
          <a:prstGeom prst="rect">
            <a:avLst/>
          </a:prstGeom>
        </p:spPr>
        <p:txBody>
          <a:bodyPr anchor="t" rtlCol="false" tIns="0" lIns="0" bIns="0" rIns="0">
            <a:spAutoFit/>
          </a:bodyPr>
          <a:lstStyle/>
          <a:p>
            <a:pPr algn="ctr">
              <a:lnSpc>
                <a:spcPts val="6719"/>
              </a:lnSpc>
            </a:pPr>
            <a:r>
              <a:rPr lang="en-US" sz="4799">
                <a:solidFill>
                  <a:srgbClr val="1E1D1C"/>
                </a:solidFill>
                <a:latin typeface="Tex Gyre Termes"/>
                <a:ea typeface="Tex Gyre Termes"/>
                <a:cs typeface="Tex Gyre Termes"/>
                <a:sym typeface="Tex Gyre Termes"/>
              </a:rPr>
              <a:t>Equipo: </a:t>
            </a:r>
          </a:p>
          <a:p>
            <a:pPr algn="ctr">
              <a:lnSpc>
                <a:spcPts val="6719"/>
              </a:lnSpc>
            </a:pPr>
            <a:r>
              <a:rPr lang="en-US" sz="4799">
                <a:solidFill>
                  <a:srgbClr val="1E1D1C"/>
                </a:solidFill>
                <a:latin typeface="Tex Gyre Termes"/>
                <a:ea typeface="Tex Gyre Termes"/>
                <a:cs typeface="Tex Gyre Termes"/>
                <a:sym typeface="Tex Gyre Termes"/>
              </a:rPr>
              <a:t>-Yosef Emiliano Soto Iribe</a:t>
            </a:r>
          </a:p>
          <a:p>
            <a:pPr algn="ctr">
              <a:lnSpc>
                <a:spcPts val="6719"/>
              </a:lnSpc>
            </a:pPr>
            <a:r>
              <a:rPr lang="en-US" sz="4799">
                <a:solidFill>
                  <a:srgbClr val="1E1D1C"/>
                </a:solidFill>
                <a:latin typeface="Tex Gyre Termes"/>
                <a:ea typeface="Tex Gyre Termes"/>
                <a:cs typeface="Tex Gyre Termes"/>
                <a:sym typeface="Tex Gyre Termes"/>
              </a:rPr>
              <a:t>-Cristian Andrea Ramírez Medina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5892864" y="5603296"/>
            <a:ext cx="6502273" cy="3655004"/>
          </a:xfrm>
          <a:custGeom>
            <a:avLst/>
            <a:gdLst/>
            <a:ahLst/>
            <a:cxnLst/>
            <a:rect r="r" b="b" t="t" l="l"/>
            <a:pathLst>
              <a:path h="3655004" w="6502273">
                <a:moveTo>
                  <a:pt x="0" y="0"/>
                </a:moveTo>
                <a:lnTo>
                  <a:pt x="6502272" y="0"/>
                </a:lnTo>
                <a:lnTo>
                  <a:pt x="6502272" y="3655004"/>
                </a:lnTo>
                <a:lnTo>
                  <a:pt x="0" y="3655004"/>
                </a:lnTo>
                <a:lnTo>
                  <a:pt x="0" y="0"/>
                </a:lnTo>
                <a:close/>
              </a:path>
            </a:pathLst>
          </a:custGeom>
          <a:blipFill>
            <a:blip r:embed="rId2"/>
            <a:stretch>
              <a:fillRect l="0" t="0" r="0" b="0"/>
            </a:stretch>
          </a:blipFill>
        </p:spPr>
      </p:sp>
      <p:sp>
        <p:nvSpPr>
          <p:cNvPr name="TextBox 3" id="3"/>
          <p:cNvSpPr txBox="true"/>
          <p:nvPr/>
        </p:nvSpPr>
        <p:spPr>
          <a:xfrm rot="0">
            <a:off x="3494336" y="933450"/>
            <a:ext cx="1129932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ejemplo del enfoque conexionista </a:t>
            </a:r>
          </a:p>
        </p:txBody>
      </p:sp>
      <p:sp>
        <p:nvSpPr>
          <p:cNvPr name="TextBox 4" id="4"/>
          <p:cNvSpPr txBox="true"/>
          <p:nvPr/>
        </p:nvSpPr>
        <p:spPr>
          <a:xfrm rot="0">
            <a:off x="1543050" y="2652077"/>
            <a:ext cx="15462822" cy="2601298"/>
          </a:xfrm>
          <a:prstGeom prst="rect">
            <a:avLst/>
          </a:prstGeom>
        </p:spPr>
        <p:txBody>
          <a:bodyPr anchor="t" rtlCol="false" tIns="0" lIns="0" bIns="0" rIns="0">
            <a:spAutoFit/>
          </a:bodyPr>
          <a:lstStyle/>
          <a:p>
            <a:pPr algn="ctr">
              <a:lnSpc>
                <a:spcPts val="5196"/>
              </a:lnSpc>
              <a:spcBef>
                <a:spcPct val="0"/>
              </a:spcBef>
            </a:pPr>
            <a:r>
              <a:rPr lang="en-US" sz="3711">
                <a:solidFill>
                  <a:srgbClr val="000000"/>
                </a:solidFill>
                <a:latin typeface="Open Sans"/>
                <a:ea typeface="Open Sans"/>
                <a:cs typeface="Open Sans"/>
                <a:sym typeface="Open Sans"/>
              </a:rPr>
              <a:t>El software de texto predictivo, que predomina en los teléfonos inteligentes y las aplicaciones de procesamiento de texto, aprovecha los modelos conexionistas para anticipar y sugerir palabras o frases a medida que los usuarios escriben.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4298206" y="6532380"/>
            <a:ext cx="3975986" cy="3183957"/>
          </a:xfrm>
          <a:custGeom>
            <a:avLst/>
            <a:gdLst/>
            <a:ahLst/>
            <a:cxnLst/>
            <a:rect r="r" b="b" t="t" l="l"/>
            <a:pathLst>
              <a:path h="3183957" w="3975986">
                <a:moveTo>
                  <a:pt x="0" y="0"/>
                </a:moveTo>
                <a:lnTo>
                  <a:pt x="3975986" y="0"/>
                </a:lnTo>
                <a:lnTo>
                  <a:pt x="3975986" y="3183957"/>
                </a:lnTo>
                <a:lnTo>
                  <a:pt x="0" y="3183957"/>
                </a:lnTo>
                <a:lnTo>
                  <a:pt x="0" y="0"/>
                </a:lnTo>
                <a:close/>
              </a:path>
            </a:pathLst>
          </a:custGeom>
          <a:blipFill>
            <a:blip r:embed="rId2"/>
            <a:stretch>
              <a:fillRect l="0" t="0" r="0" b="0"/>
            </a:stretch>
          </a:blipFill>
        </p:spPr>
      </p:sp>
      <p:sp>
        <p:nvSpPr>
          <p:cNvPr name="Freeform 3" id="3"/>
          <p:cNvSpPr/>
          <p:nvPr/>
        </p:nvSpPr>
        <p:spPr>
          <a:xfrm flipH="false" flipV="false" rot="0">
            <a:off x="9471666" y="6484238"/>
            <a:ext cx="4633991" cy="3280241"/>
          </a:xfrm>
          <a:custGeom>
            <a:avLst/>
            <a:gdLst/>
            <a:ahLst/>
            <a:cxnLst/>
            <a:rect r="r" b="b" t="t" l="l"/>
            <a:pathLst>
              <a:path h="3280241" w="4633991">
                <a:moveTo>
                  <a:pt x="0" y="0"/>
                </a:moveTo>
                <a:lnTo>
                  <a:pt x="4633991" y="0"/>
                </a:lnTo>
                <a:lnTo>
                  <a:pt x="4633991" y="3280241"/>
                </a:lnTo>
                <a:lnTo>
                  <a:pt x="0" y="3280241"/>
                </a:lnTo>
                <a:lnTo>
                  <a:pt x="0" y="0"/>
                </a:lnTo>
                <a:close/>
              </a:path>
            </a:pathLst>
          </a:custGeom>
          <a:blipFill>
            <a:blip r:embed="rId3"/>
            <a:stretch>
              <a:fillRect l="0" t="0" r="0" b="0"/>
            </a:stretch>
          </a:blipFill>
        </p:spPr>
      </p:sp>
      <p:sp>
        <p:nvSpPr>
          <p:cNvPr name="TextBox 4" id="4"/>
          <p:cNvSpPr txBox="true"/>
          <p:nvPr/>
        </p:nvSpPr>
        <p:spPr>
          <a:xfrm rot="0">
            <a:off x="4546997" y="570547"/>
            <a:ext cx="9194006"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¿Qué es el aprendizaje automatizado?</a:t>
            </a:r>
          </a:p>
        </p:txBody>
      </p:sp>
      <p:sp>
        <p:nvSpPr>
          <p:cNvPr name="TextBox 5" id="5"/>
          <p:cNvSpPr txBox="true"/>
          <p:nvPr/>
        </p:nvSpPr>
        <p:spPr>
          <a:xfrm rot="0">
            <a:off x="1028700" y="1938676"/>
            <a:ext cx="16230600" cy="42119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Es una disciplina de la inteligencia artificial la cual por medio de algoritmos puede hacer que una computadora pueda identificar patrones en datos masivos y hacer predicciones Este aprendizaje permite a los computadores realizar tareas específicas de forma autónoma, es decir, sin necesidad de ser programados.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3401756" y="3583765"/>
            <a:ext cx="1951504" cy="1951504"/>
          </a:xfrm>
          <a:custGeom>
            <a:avLst/>
            <a:gdLst/>
            <a:ahLst/>
            <a:cxnLst/>
            <a:rect r="r" b="b" t="t" l="l"/>
            <a:pathLst>
              <a:path h="1951504" w="1951504">
                <a:moveTo>
                  <a:pt x="0" y="0"/>
                </a:moveTo>
                <a:lnTo>
                  <a:pt x="1951504" y="0"/>
                </a:lnTo>
                <a:lnTo>
                  <a:pt x="1951504" y="1951504"/>
                </a:lnTo>
                <a:lnTo>
                  <a:pt x="0" y="1951504"/>
                </a:lnTo>
                <a:lnTo>
                  <a:pt x="0" y="0"/>
                </a:lnTo>
                <a:close/>
              </a:path>
            </a:pathLst>
          </a:custGeom>
          <a:blipFill>
            <a:blip r:embed="rId2"/>
            <a:stretch>
              <a:fillRect l="0" t="0" r="0" b="0"/>
            </a:stretch>
          </a:blipFill>
        </p:spPr>
      </p:sp>
      <p:sp>
        <p:nvSpPr>
          <p:cNvPr name="Freeform 3" id="3"/>
          <p:cNvSpPr/>
          <p:nvPr/>
        </p:nvSpPr>
        <p:spPr>
          <a:xfrm flipH="false" flipV="false" rot="0">
            <a:off x="2614022" y="6908456"/>
            <a:ext cx="3526971" cy="2349844"/>
          </a:xfrm>
          <a:custGeom>
            <a:avLst/>
            <a:gdLst/>
            <a:ahLst/>
            <a:cxnLst/>
            <a:rect r="r" b="b" t="t" l="l"/>
            <a:pathLst>
              <a:path h="2349844" w="3526971">
                <a:moveTo>
                  <a:pt x="0" y="0"/>
                </a:moveTo>
                <a:lnTo>
                  <a:pt x="3526971" y="0"/>
                </a:lnTo>
                <a:lnTo>
                  <a:pt x="3526971" y="2349844"/>
                </a:lnTo>
                <a:lnTo>
                  <a:pt x="0" y="2349844"/>
                </a:lnTo>
                <a:lnTo>
                  <a:pt x="0" y="0"/>
                </a:lnTo>
                <a:close/>
              </a:path>
            </a:pathLst>
          </a:custGeom>
          <a:blipFill>
            <a:blip r:embed="rId3"/>
            <a:stretch>
              <a:fillRect l="0" t="0" r="0" b="0"/>
            </a:stretch>
          </a:blipFill>
        </p:spPr>
      </p:sp>
      <p:sp>
        <p:nvSpPr>
          <p:cNvPr name="Freeform 4" id="4"/>
          <p:cNvSpPr/>
          <p:nvPr/>
        </p:nvSpPr>
        <p:spPr>
          <a:xfrm flipH="false" flipV="false" rot="0">
            <a:off x="12676388" y="3477826"/>
            <a:ext cx="3056206" cy="2163382"/>
          </a:xfrm>
          <a:custGeom>
            <a:avLst/>
            <a:gdLst/>
            <a:ahLst/>
            <a:cxnLst/>
            <a:rect r="r" b="b" t="t" l="l"/>
            <a:pathLst>
              <a:path h="2163382" w="3056206">
                <a:moveTo>
                  <a:pt x="0" y="0"/>
                </a:moveTo>
                <a:lnTo>
                  <a:pt x="3056207" y="0"/>
                </a:lnTo>
                <a:lnTo>
                  <a:pt x="3056207" y="2163382"/>
                </a:lnTo>
                <a:lnTo>
                  <a:pt x="0" y="2163382"/>
                </a:lnTo>
                <a:lnTo>
                  <a:pt x="0" y="0"/>
                </a:lnTo>
                <a:close/>
              </a:path>
            </a:pathLst>
          </a:custGeom>
          <a:blipFill>
            <a:blip r:embed="rId4"/>
            <a:stretch>
              <a:fillRect l="0" t="0" r="0" b="0"/>
            </a:stretch>
          </a:blipFill>
        </p:spPr>
      </p:sp>
      <p:sp>
        <p:nvSpPr>
          <p:cNvPr name="Freeform 5" id="5"/>
          <p:cNvSpPr/>
          <p:nvPr/>
        </p:nvSpPr>
        <p:spPr>
          <a:xfrm flipH="false" flipV="false" rot="0">
            <a:off x="12184820" y="6908456"/>
            <a:ext cx="4306781" cy="2422565"/>
          </a:xfrm>
          <a:custGeom>
            <a:avLst/>
            <a:gdLst/>
            <a:ahLst/>
            <a:cxnLst/>
            <a:rect r="r" b="b" t="t" l="l"/>
            <a:pathLst>
              <a:path h="2422565" w="4306781">
                <a:moveTo>
                  <a:pt x="0" y="0"/>
                </a:moveTo>
                <a:lnTo>
                  <a:pt x="4306781" y="0"/>
                </a:lnTo>
                <a:lnTo>
                  <a:pt x="4306781" y="2422564"/>
                </a:lnTo>
                <a:lnTo>
                  <a:pt x="0" y="2422564"/>
                </a:lnTo>
                <a:lnTo>
                  <a:pt x="0" y="0"/>
                </a:lnTo>
                <a:close/>
              </a:path>
            </a:pathLst>
          </a:custGeom>
          <a:blipFill>
            <a:blip r:embed="rId5"/>
            <a:stretch>
              <a:fillRect l="0" t="0" r="0" b="0"/>
            </a:stretch>
          </a:blipFill>
        </p:spPr>
      </p:sp>
      <p:sp>
        <p:nvSpPr>
          <p:cNvPr name="TextBox 6" id="6"/>
          <p:cNvSpPr txBox="true"/>
          <p:nvPr/>
        </p:nvSpPr>
        <p:spPr>
          <a:xfrm rot="0">
            <a:off x="4782979" y="660671"/>
            <a:ext cx="8722043"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Aplicaciones del Machine Learning</a:t>
            </a:r>
          </a:p>
        </p:txBody>
      </p:sp>
      <p:sp>
        <p:nvSpPr>
          <p:cNvPr name="TextBox 7" id="7"/>
          <p:cNvSpPr txBox="true"/>
          <p:nvPr/>
        </p:nvSpPr>
        <p:spPr>
          <a:xfrm rot="0">
            <a:off x="2167311" y="2468902"/>
            <a:ext cx="4420394"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Recomendaciones</a:t>
            </a:r>
          </a:p>
        </p:txBody>
      </p:sp>
      <p:sp>
        <p:nvSpPr>
          <p:cNvPr name="TextBox 8" id="8"/>
          <p:cNvSpPr txBox="true"/>
          <p:nvPr/>
        </p:nvSpPr>
        <p:spPr>
          <a:xfrm rot="0">
            <a:off x="1909824" y="5733826"/>
            <a:ext cx="5402263"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Vehículos Inteligentes</a:t>
            </a:r>
          </a:p>
        </p:txBody>
      </p:sp>
      <p:sp>
        <p:nvSpPr>
          <p:cNvPr name="TextBox 9" id="9"/>
          <p:cNvSpPr txBox="true"/>
          <p:nvPr/>
        </p:nvSpPr>
        <p:spPr>
          <a:xfrm rot="0">
            <a:off x="12374977" y="5733826"/>
            <a:ext cx="3659029"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Redes Sociales</a:t>
            </a:r>
          </a:p>
        </p:txBody>
      </p:sp>
      <p:sp>
        <p:nvSpPr>
          <p:cNvPr name="TextBox 10" id="10"/>
          <p:cNvSpPr txBox="true"/>
          <p:nvPr/>
        </p:nvSpPr>
        <p:spPr>
          <a:xfrm rot="0">
            <a:off x="12886787" y="2468902"/>
            <a:ext cx="2635409"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Búsquedas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4825841" y="570547"/>
            <a:ext cx="8636318" cy="821056"/>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Proceso del aprendizaje automático</a:t>
            </a:r>
          </a:p>
        </p:txBody>
      </p:sp>
      <p:sp>
        <p:nvSpPr>
          <p:cNvPr name="TextBox 3" id="3"/>
          <p:cNvSpPr txBox="true"/>
          <p:nvPr/>
        </p:nvSpPr>
        <p:spPr>
          <a:xfrm rot="0">
            <a:off x="1111291" y="2224608"/>
            <a:ext cx="16065417" cy="27952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1-Planificación: </a:t>
            </a:r>
          </a:p>
          <a:p>
            <a:pPr algn="ctr">
              <a:lnSpc>
                <a:spcPts val="4480"/>
              </a:lnSpc>
              <a:spcBef>
                <a:spcPct val="0"/>
              </a:spcBef>
            </a:pPr>
            <a:r>
              <a:rPr lang="en-US" sz="3200">
                <a:solidFill>
                  <a:srgbClr val="000000"/>
                </a:solidFill>
                <a:latin typeface="Tex Gyre Termes"/>
                <a:ea typeface="Tex Gyre Termes"/>
                <a:cs typeface="Tex Gyre Termes"/>
                <a:sym typeface="Tex Gyre Termes"/>
              </a:rPr>
              <a:t>La fase de planificación implica evaluar el alcance, la métrica de éxito y la viabilidad de la aplicación del ML. Tienes que entender el negocio y cómo utilizar el machine learning para mejorar el proceso actual. Por ejemplo: ¿Necesitamos machine learning? ¿Podemos conseguir peticiones similares con una programación sencilla?</a:t>
            </a:r>
          </a:p>
        </p:txBody>
      </p:sp>
      <p:sp>
        <p:nvSpPr>
          <p:cNvPr name="TextBox 4" id="4"/>
          <p:cNvSpPr txBox="true"/>
          <p:nvPr/>
        </p:nvSpPr>
        <p:spPr>
          <a:xfrm rot="0">
            <a:off x="330384" y="5852883"/>
            <a:ext cx="17957616" cy="167132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2-Preparación de datos</a:t>
            </a:r>
          </a:p>
          <a:p>
            <a:pPr algn="ctr">
              <a:lnSpc>
                <a:spcPts val="4480"/>
              </a:lnSpc>
              <a:spcBef>
                <a:spcPct val="0"/>
              </a:spcBef>
            </a:pPr>
            <a:r>
              <a:rPr lang="en-US" sz="3200">
                <a:solidFill>
                  <a:srgbClr val="000000"/>
                </a:solidFill>
                <a:latin typeface="Tex Gyre Termes"/>
                <a:ea typeface="Tex Gyre Termes"/>
                <a:cs typeface="Tex Gyre Termes"/>
                <a:sym typeface="Tex Gyre Termes"/>
              </a:rPr>
              <a:t>La sección de preparación de datos se divide a su vez en cuatro partes: obtención y etiquetado de datos, limpieza, gestión y procesamiento.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4633673" y="5859926"/>
            <a:ext cx="9020655" cy="3923985"/>
          </a:xfrm>
          <a:custGeom>
            <a:avLst/>
            <a:gdLst/>
            <a:ahLst/>
            <a:cxnLst/>
            <a:rect r="r" b="b" t="t" l="l"/>
            <a:pathLst>
              <a:path h="3923985" w="9020655">
                <a:moveTo>
                  <a:pt x="0" y="0"/>
                </a:moveTo>
                <a:lnTo>
                  <a:pt x="9020654" y="0"/>
                </a:lnTo>
                <a:lnTo>
                  <a:pt x="9020654" y="3923985"/>
                </a:lnTo>
                <a:lnTo>
                  <a:pt x="0" y="3923985"/>
                </a:lnTo>
                <a:lnTo>
                  <a:pt x="0" y="0"/>
                </a:lnTo>
                <a:close/>
              </a:path>
            </a:pathLst>
          </a:custGeom>
          <a:blipFill>
            <a:blip r:embed="rId2"/>
            <a:stretch>
              <a:fillRect l="0" t="0" r="0" b="0"/>
            </a:stretch>
          </a:blipFill>
        </p:spPr>
      </p:sp>
      <p:sp>
        <p:nvSpPr>
          <p:cNvPr name="TextBox 3" id="3"/>
          <p:cNvSpPr txBox="true"/>
          <p:nvPr/>
        </p:nvSpPr>
        <p:spPr>
          <a:xfrm rot="0">
            <a:off x="1744765" y="384845"/>
            <a:ext cx="14798470" cy="5273676"/>
          </a:xfrm>
          <a:prstGeom prst="rect">
            <a:avLst/>
          </a:prstGeom>
        </p:spPr>
        <p:txBody>
          <a:bodyPr anchor="t" rtlCol="false" tIns="0" lIns="0" bIns="0" rIns="0">
            <a:spAutoFit/>
          </a:bodyPr>
          <a:lstStyle/>
          <a:p>
            <a:pPr algn="just">
              <a:lnSpc>
                <a:spcPts val="6999"/>
              </a:lnSpc>
            </a:pPr>
            <a:r>
              <a:rPr lang="en-US" sz="4999">
                <a:solidFill>
                  <a:srgbClr val="000000"/>
                </a:solidFill>
                <a:latin typeface="Tex Gyre Termes"/>
                <a:ea typeface="Tex Gyre Termes"/>
                <a:cs typeface="Tex Gyre Termes"/>
                <a:sym typeface="Tex Gyre Termes"/>
              </a:rPr>
              <a:t>La preparación de los datos se divide en las siguientes actividades: </a:t>
            </a:r>
          </a:p>
          <a:p>
            <a:pPr algn="just">
              <a:lnSpc>
                <a:spcPts val="6999"/>
              </a:lnSpc>
            </a:pPr>
            <a:r>
              <a:rPr lang="en-US" sz="4999" b="true">
                <a:solidFill>
                  <a:srgbClr val="000000"/>
                </a:solidFill>
                <a:latin typeface="Tex Gyre Termes Bold"/>
                <a:ea typeface="Tex Gyre Termes Bold"/>
                <a:cs typeface="Tex Gyre Termes Bold"/>
                <a:sym typeface="Tex Gyre Termes Bold"/>
              </a:rPr>
              <a:t>- Recogida y etiquetado de los datos</a:t>
            </a:r>
          </a:p>
          <a:p>
            <a:pPr algn="just">
              <a:lnSpc>
                <a:spcPts val="6999"/>
              </a:lnSpc>
            </a:pPr>
            <a:r>
              <a:rPr lang="en-US" sz="4999" b="true">
                <a:solidFill>
                  <a:srgbClr val="000000"/>
                </a:solidFill>
                <a:latin typeface="Tex Gyre Termes Bold"/>
                <a:ea typeface="Tex Gyre Termes Bold"/>
                <a:cs typeface="Tex Gyre Termes Bold"/>
                <a:sym typeface="Tex Gyre Termes Bold"/>
              </a:rPr>
              <a:t>-Limpieza de los datos</a:t>
            </a:r>
          </a:p>
          <a:p>
            <a:pPr algn="just">
              <a:lnSpc>
                <a:spcPts val="6999"/>
              </a:lnSpc>
            </a:pPr>
            <a:r>
              <a:rPr lang="en-US" sz="4999" b="true">
                <a:solidFill>
                  <a:srgbClr val="000000"/>
                </a:solidFill>
                <a:latin typeface="Tex Gyre Termes Bold"/>
                <a:ea typeface="Tex Gyre Termes Bold"/>
                <a:cs typeface="Tex Gyre Termes Bold"/>
                <a:sym typeface="Tex Gyre Termes Bold"/>
              </a:rPr>
              <a:t>-Tratamiento de los datos</a:t>
            </a:r>
          </a:p>
          <a:p>
            <a:pPr algn="just">
              <a:lnSpc>
                <a:spcPts val="6999"/>
              </a:lnSpc>
              <a:spcBef>
                <a:spcPct val="0"/>
              </a:spcBef>
            </a:pPr>
            <a:r>
              <a:rPr lang="en-US" b="true" sz="4999">
                <a:solidFill>
                  <a:srgbClr val="000000"/>
                </a:solidFill>
                <a:latin typeface="Tex Gyre Termes Bold"/>
                <a:ea typeface="Tex Gyre Termes Bold"/>
                <a:cs typeface="Tex Gyre Termes Bold"/>
                <a:sym typeface="Tex Gyre Termes Bold"/>
              </a:rPr>
              <a:t>-Gestión de los datos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713329" y="867603"/>
            <a:ext cx="16861342" cy="22332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3-Ingeniería de modelos</a:t>
            </a:r>
          </a:p>
          <a:p>
            <a:pPr algn="ctr">
              <a:lnSpc>
                <a:spcPts val="4480"/>
              </a:lnSpc>
              <a:spcBef>
                <a:spcPct val="0"/>
              </a:spcBef>
            </a:pPr>
            <a:r>
              <a:rPr lang="en-US" sz="3200">
                <a:solidFill>
                  <a:srgbClr val="000000"/>
                </a:solidFill>
                <a:latin typeface="Tex Gyre Termes"/>
                <a:ea typeface="Tex Gyre Termes"/>
                <a:cs typeface="Tex Gyre Termes"/>
                <a:sym typeface="Tex Gyre Termes"/>
              </a:rPr>
              <a:t>En esta fase, utilizaremos toda la información de la fase de planificación para construir y entrenar un modelo de machine learning. Por ejemplo: seguimiento de las métricas del modelo, garantía de escalabilidad y robustez, y optimización de los recursos de almacenamiento y computación.</a:t>
            </a:r>
          </a:p>
        </p:txBody>
      </p:sp>
      <p:sp>
        <p:nvSpPr>
          <p:cNvPr name="TextBox 3" id="3"/>
          <p:cNvSpPr txBox="true"/>
          <p:nvPr/>
        </p:nvSpPr>
        <p:spPr>
          <a:xfrm rot="0">
            <a:off x="855995" y="4389956"/>
            <a:ext cx="16576011" cy="335724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4-Evaluación del modelo</a:t>
            </a:r>
          </a:p>
          <a:p>
            <a:pPr algn="ctr">
              <a:lnSpc>
                <a:spcPts val="4480"/>
              </a:lnSpc>
              <a:spcBef>
                <a:spcPct val="0"/>
              </a:spcBef>
            </a:pPr>
            <a:r>
              <a:rPr lang="en-US" sz="3200">
                <a:solidFill>
                  <a:srgbClr val="000000"/>
                </a:solidFill>
                <a:latin typeface="Tex Gyre Termes"/>
                <a:ea typeface="Tex Gyre Termes"/>
                <a:cs typeface="Tex Gyre Termes"/>
                <a:sym typeface="Tex Gyre Termes"/>
              </a:rPr>
              <a:t>Ahora que hemos finalizado la versión del modelo, es el momento de probar varias métricas. </a:t>
            </a:r>
          </a:p>
          <a:p>
            <a:pPr algn="ctr">
              <a:lnSpc>
                <a:spcPts val="4480"/>
              </a:lnSpc>
              <a:spcBef>
                <a:spcPct val="0"/>
              </a:spcBef>
            </a:pPr>
            <a:r>
              <a:rPr lang="en-US" sz="3200">
                <a:solidFill>
                  <a:srgbClr val="000000"/>
                </a:solidFill>
                <a:latin typeface="Tex Gyre Termes"/>
                <a:ea typeface="Tex Gyre Termes"/>
                <a:cs typeface="Tex Gyre Termes"/>
                <a:sym typeface="Tex Gyre Termes"/>
              </a:rPr>
              <a:t>Primero probaremos nuestro modelo en un conjunto de datos de prueba y nos aseguraremos de implicar a expertos en la materia para identificar el error en las predicciones. </a:t>
            </a:r>
          </a:p>
          <a:p>
            <a:pPr algn="ctr">
              <a:lnSpc>
                <a:spcPts val="4480"/>
              </a:lnSpc>
              <a:spcBef>
                <a:spcPct val="0"/>
              </a:spcBef>
            </a:pPr>
            <a:r>
              <a:rPr lang="en-US" sz="3200">
                <a:solidFill>
                  <a:srgbClr val="000000"/>
                </a:solidFill>
                <a:latin typeface="Tex Gyre Termes"/>
                <a:ea typeface="Tex Gyre Termes"/>
                <a:cs typeface="Tex Gyre Termes"/>
                <a:sym typeface="Tex Gyre Termes"/>
              </a:rPr>
              <a:t>También tenemos que asegurarnos de que seguimos los marcos industriales, éticos y legales para construir soluciones de IA. </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1268975" y="852585"/>
            <a:ext cx="15750051" cy="2795270"/>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5-Implementación del modelo</a:t>
            </a:r>
          </a:p>
          <a:p>
            <a:pPr algn="ctr">
              <a:lnSpc>
                <a:spcPts val="4480"/>
              </a:lnSpc>
              <a:spcBef>
                <a:spcPct val="0"/>
              </a:spcBef>
            </a:pPr>
            <a:r>
              <a:rPr lang="en-US" sz="3200">
                <a:solidFill>
                  <a:srgbClr val="000000"/>
                </a:solidFill>
                <a:latin typeface="Tex Gyre Termes"/>
                <a:ea typeface="Tex Gyre Termes"/>
                <a:cs typeface="Tex Gyre Termes"/>
                <a:sym typeface="Tex Gyre Termes"/>
              </a:rPr>
              <a:t>En esta fase, implementamos modelos de machine learning en el sistema actual. Por ejemplo: introducir el etiquetado automático del almacén utilizando la forma del producto. Implementaremos un modelo de visión por ordenador en el sistema actual, que utilizará las imágenes de la cámara para imprimir las etiquetas.</a:t>
            </a:r>
          </a:p>
        </p:txBody>
      </p:sp>
      <p:sp>
        <p:nvSpPr>
          <p:cNvPr name="TextBox 3" id="3"/>
          <p:cNvSpPr txBox="true"/>
          <p:nvPr/>
        </p:nvSpPr>
        <p:spPr>
          <a:xfrm rot="0">
            <a:off x="1809603" y="5406247"/>
            <a:ext cx="14668795" cy="2233295"/>
          </a:xfrm>
          <a:prstGeom prst="rect">
            <a:avLst/>
          </a:prstGeom>
        </p:spPr>
        <p:txBody>
          <a:bodyPr anchor="t" rtlCol="false" tIns="0" lIns="0" bIns="0" rIns="0">
            <a:spAutoFit/>
          </a:bodyPr>
          <a:lstStyle/>
          <a:p>
            <a:pPr algn="ctr">
              <a:lnSpc>
                <a:spcPts val="4480"/>
              </a:lnSpc>
              <a:spcBef>
                <a:spcPct val="0"/>
              </a:spcBef>
            </a:pPr>
            <a:r>
              <a:rPr lang="en-US" sz="3200">
                <a:solidFill>
                  <a:srgbClr val="000000"/>
                </a:solidFill>
                <a:latin typeface="Tex Gyre Termes"/>
                <a:ea typeface="Tex Gyre Termes"/>
                <a:cs typeface="Tex Gyre Termes"/>
                <a:sym typeface="Tex Gyre Termes"/>
              </a:rPr>
              <a:t>6-Supervisión y mantenimiento</a:t>
            </a:r>
          </a:p>
          <a:p>
            <a:pPr algn="ctr">
              <a:lnSpc>
                <a:spcPts val="4480"/>
              </a:lnSpc>
              <a:spcBef>
                <a:spcPct val="0"/>
              </a:spcBef>
            </a:pPr>
            <a:r>
              <a:rPr lang="en-US" sz="3200">
                <a:solidFill>
                  <a:srgbClr val="000000"/>
                </a:solidFill>
                <a:latin typeface="Tex Gyre Termes"/>
                <a:ea typeface="Tex Gyre Termes"/>
                <a:cs typeface="Tex Gyre Termes"/>
                <a:sym typeface="Tex Gyre Termes"/>
              </a:rPr>
              <a:t>Después de desplegar el modelo en producción, necesitamos supervisar y mejorar constantemente el sistema. Controlaremos las métricas del modelo, el rendimiento del hardware y el software, y la satisfacción del cliente. </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1028700" y="642279"/>
            <a:ext cx="16230600" cy="1668781"/>
          </a:xfrm>
          <a:prstGeom prst="rect">
            <a:avLst/>
          </a:prstGeom>
        </p:spPr>
        <p:txBody>
          <a:bodyPr anchor="t" rtlCol="false" tIns="0" lIns="0" bIns="0" rIns="0">
            <a:spAutoFit/>
          </a:bodyPr>
          <a:lstStyle/>
          <a:p>
            <a:pPr algn="ctr">
              <a:lnSpc>
                <a:spcPts val="6719"/>
              </a:lnSpc>
              <a:spcBef>
                <a:spcPct val="0"/>
              </a:spcBef>
            </a:pPr>
            <a:r>
              <a:rPr lang="en-US" sz="4799">
                <a:solidFill>
                  <a:srgbClr val="000000"/>
                </a:solidFill>
                <a:latin typeface="Tex Gyre Termes"/>
                <a:ea typeface="Tex Gyre Termes"/>
                <a:cs typeface="Tex Gyre Termes"/>
                <a:sym typeface="Tex Gyre Termes"/>
              </a:rPr>
              <a:t>Similitudes y diferencias entre los componentes del modelo cognitivo y las etapas del aprendizaje automatizado</a:t>
            </a:r>
          </a:p>
        </p:txBody>
      </p:sp>
      <p:sp>
        <p:nvSpPr>
          <p:cNvPr name="TextBox 3" id="3"/>
          <p:cNvSpPr txBox="true"/>
          <p:nvPr/>
        </p:nvSpPr>
        <p:spPr>
          <a:xfrm rot="0">
            <a:off x="2853678" y="2930725"/>
            <a:ext cx="2609056" cy="733743"/>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Tex Gyre Termes Bold"/>
                <a:ea typeface="Tex Gyre Termes Bold"/>
                <a:cs typeface="Tex Gyre Termes Bold"/>
                <a:sym typeface="Tex Gyre Termes Bold"/>
              </a:rPr>
              <a:t>Similitudes</a:t>
            </a:r>
          </a:p>
        </p:txBody>
      </p:sp>
      <p:sp>
        <p:nvSpPr>
          <p:cNvPr name="TextBox 4" id="4"/>
          <p:cNvSpPr txBox="true"/>
          <p:nvPr/>
        </p:nvSpPr>
        <p:spPr>
          <a:xfrm rot="0">
            <a:off x="12883909" y="2930726"/>
            <a:ext cx="2616359" cy="733743"/>
          </a:xfrm>
          <a:prstGeom prst="rect">
            <a:avLst/>
          </a:prstGeom>
        </p:spPr>
        <p:txBody>
          <a:bodyPr anchor="t" rtlCol="false" tIns="0" lIns="0" bIns="0" rIns="0">
            <a:spAutoFit/>
          </a:bodyPr>
          <a:lstStyle/>
          <a:p>
            <a:pPr algn="ctr">
              <a:lnSpc>
                <a:spcPts val="6019"/>
              </a:lnSpc>
              <a:spcBef>
                <a:spcPct val="0"/>
              </a:spcBef>
            </a:pPr>
            <a:r>
              <a:rPr lang="en-US" b="true" sz="4299">
                <a:solidFill>
                  <a:srgbClr val="000000"/>
                </a:solidFill>
                <a:latin typeface="Tex Gyre Termes Bold"/>
                <a:ea typeface="Tex Gyre Termes Bold"/>
                <a:cs typeface="Tex Gyre Termes Bold"/>
                <a:sym typeface="Tex Gyre Termes Bold"/>
              </a:rPr>
              <a:t>Diferencias</a:t>
            </a:r>
          </a:p>
        </p:txBody>
      </p:sp>
      <p:sp>
        <p:nvSpPr>
          <p:cNvPr name="TextBox 5" id="5"/>
          <p:cNvSpPr txBox="true"/>
          <p:nvPr/>
        </p:nvSpPr>
        <p:spPr>
          <a:xfrm rot="0">
            <a:off x="908441" y="3998678"/>
            <a:ext cx="6727339" cy="3182937"/>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Ambos implican la recepción, transformación y almacenamiento de información para generar respuestas o acciones.</a:t>
            </a:r>
          </a:p>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Los humanos y las máquinas aprenden de la experiencia.</a:t>
            </a:r>
          </a:p>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Ambos buscan encontrar patrones en los datos y generalizar el conocimiento para aplicarlo a nuevas situaciones.</a:t>
            </a:r>
          </a:p>
          <a:p>
            <a:pPr algn="ctr">
              <a:lnSpc>
                <a:spcPts val="2800"/>
              </a:lnSpc>
            </a:pPr>
          </a:p>
        </p:txBody>
      </p:sp>
      <p:sp>
        <p:nvSpPr>
          <p:cNvPr name="TextBox 6" id="6"/>
          <p:cNvSpPr txBox="true"/>
          <p:nvPr/>
        </p:nvSpPr>
        <p:spPr>
          <a:xfrm rot="0">
            <a:off x="10389013" y="3893556"/>
            <a:ext cx="6870287" cy="5654675"/>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En el aprendizaje automático, el conocimiento se adquiere a partir de grandes volúmenes de datos estructurados mediante algoritmos matemáticos.</a:t>
            </a:r>
          </a:p>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Los humanos pueden aprender de diversas fuentes, transferir conocimientos a nuevas áreas y adaptarse a entornos desconocidos, mientras que los modelos de ML dependen de datos específicos y tienen dificultades para aplicar el conocimiento fuera de su dominio de entrenamiento.</a:t>
            </a:r>
          </a:p>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El modelo cognitivo permite la abstracción, el pensamiento conceptual, la imaginación y la creatividad.</a:t>
            </a:r>
          </a:p>
          <a:p>
            <a:pPr algn="just" marL="431801" indent="-215900" lvl="1">
              <a:lnSpc>
                <a:spcPts val="2800"/>
              </a:lnSpc>
              <a:buFont typeface="Arial"/>
              <a:buChar char="•"/>
            </a:pPr>
            <a:r>
              <a:rPr lang="en-US" sz="2000">
                <a:solidFill>
                  <a:srgbClr val="000000"/>
                </a:solidFill>
                <a:latin typeface="Open Sans"/>
                <a:ea typeface="Open Sans"/>
                <a:cs typeface="Open Sans"/>
                <a:sym typeface="Open Sans"/>
              </a:rPr>
              <a:t>Los modelos de ML requieren grandes volúmenes de datos y múltiples iteraciones para lograr una buena generalización.</a:t>
            </a:r>
          </a:p>
          <a:p>
            <a:pPr algn="just">
              <a:lnSpc>
                <a:spcPts val="280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0" y="1957726"/>
            <a:ext cx="18288000" cy="6212841"/>
          </a:xfrm>
          <a:prstGeom prst="rect">
            <a:avLst/>
          </a:prstGeom>
        </p:spPr>
        <p:txBody>
          <a:bodyPr anchor="t" rtlCol="false" tIns="0" lIns="0" bIns="0" rIns="0">
            <a:spAutoFit/>
          </a:bodyPr>
          <a:lstStyle/>
          <a:p>
            <a:pPr algn="ctr">
              <a:lnSpc>
                <a:spcPts val="6159"/>
              </a:lnSpc>
            </a:pPr>
            <a:r>
              <a:rPr lang="en-US" sz="4399">
                <a:solidFill>
                  <a:srgbClr val="000000"/>
                </a:solidFill>
                <a:latin typeface="Tex Gyre Termes"/>
                <a:ea typeface="Tex Gyre Termes"/>
                <a:cs typeface="Tex Gyre Termes"/>
                <a:sym typeface="Tex Gyre Termes"/>
              </a:rPr>
              <a:t>los paradigmas de aprendizaje se refieren a cómo se puede entrenar a las máquinas para que procesen información, tomen decisiones y resuelvan problemas. Estos paradigmas comprenden una variedad de técnicas y metodologías que enseñan a las computadoras a aprender de los datos y las experiencias, adaptándose y mejorando con el tiempo.</a:t>
            </a:r>
          </a:p>
          <a:p>
            <a:pPr algn="ctr">
              <a:lnSpc>
                <a:spcPts val="6159"/>
              </a:lnSpc>
            </a:pPr>
          </a:p>
          <a:p>
            <a:pPr algn="ctr">
              <a:lnSpc>
                <a:spcPts val="6159"/>
              </a:lnSpc>
            </a:pPr>
          </a:p>
          <a:p>
            <a:pPr algn="ctr">
              <a:lnSpc>
                <a:spcPts val="6159"/>
              </a:lnSpc>
              <a:spcBef>
                <a:spcPct val="0"/>
              </a:spcBef>
            </a:pPr>
          </a:p>
        </p:txBody>
      </p:sp>
      <p:sp>
        <p:nvSpPr>
          <p:cNvPr name="Freeform 3" id="3"/>
          <p:cNvSpPr/>
          <p:nvPr/>
        </p:nvSpPr>
        <p:spPr>
          <a:xfrm flipH="false" flipV="false" rot="0">
            <a:off x="6207996" y="6519684"/>
            <a:ext cx="6603529" cy="3301764"/>
          </a:xfrm>
          <a:custGeom>
            <a:avLst/>
            <a:gdLst/>
            <a:ahLst/>
            <a:cxnLst/>
            <a:rect r="r" b="b" t="t" l="l"/>
            <a:pathLst>
              <a:path h="3301764" w="6603529">
                <a:moveTo>
                  <a:pt x="0" y="0"/>
                </a:moveTo>
                <a:lnTo>
                  <a:pt x="6603528" y="0"/>
                </a:lnTo>
                <a:lnTo>
                  <a:pt x="6603528" y="3301764"/>
                </a:lnTo>
                <a:lnTo>
                  <a:pt x="0" y="3301764"/>
                </a:lnTo>
                <a:lnTo>
                  <a:pt x="0" y="0"/>
                </a:lnTo>
                <a:close/>
              </a:path>
            </a:pathLst>
          </a:custGeom>
          <a:blipFill>
            <a:blip r:embed="rId2"/>
            <a:stretch>
              <a:fillRect l="0" t="0" r="0" b="0"/>
            </a:stretch>
          </a:blipFill>
        </p:spPr>
      </p:sp>
      <p:sp>
        <p:nvSpPr>
          <p:cNvPr name="TextBox 4" id="4"/>
          <p:cNvSpPr txBox="true"/>
          <p:nvPr/>
        </p:nvSpPr>
        <p:spPr>
          <a:xfrm rot="0">
            <a:off x="6259116" y="570547"/>
            <a:ext cx="5083969" cy="821056"/>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Tex Gyre Termes Bold"/>
                <a:ea typeface="Tex Gyre Termes Bold"/>
                <a:cs typeface="Tex Gyre Termes Bold"/>
                <a:sym typeface="Tex Gyre Termes Bold"/>
              </a:rPr>
              <a:t>Paradigma de la AI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5789551" y="5143500"/>
            <a:ext cx="6708899" cy="4950883"/>
          </a:xfrm>
          <a:custGeom>
            <a:avLst/>
            <a:gdLst/>
            <a:ahLst/>
            <a:cxnLst/>
            <a:rect r="r" b="b" t="t" l="l"/>
            <a:pathLst>
              <a:path h="4950883" w="6708899">
                <a:moveTo>
                  <a:pt x="0" y="0"/>
                </a:moveTo>
                <a:lnTo>
                  <a:pt x="6708898" y="0"/>
                </a:lnTo>
                <a:lnTo>
                  <a:pt x="6708898" y="4950883"/>
                </a:lnTo>
                <a:lnTo>
                  <a:pt x="0" y="4950883"/>
                </a:lnTo>
                <a:lnTo>
                  <a:pt x="0" y="0"/>
                </a:lnTo>
                <a:close/>
              </a:path>
            </a:pathLst>
          </a:custGeom>
          <a:blipFill>
            <a:blip r:embed="rId2"/>
            <a:stretch>
              <a:fillRect l="0" t="0" r="0" b="0"/>
            </a:stretch>
          </a:blipFill>
        </p:spPr>
      </p:sp>
      <p:sp>
        <p:nvSpPr>
          <p:cNvPr name="TextBox 3" id="3"/>
          <p:cNvSpPr txBox="true"/>
          <p:nvPr/>
        </p:nvSpPr>
        <p:spPr>
          <a:xfrm rot="0">
            <a:off x="5283696" y="1227772"/>
            <a:ext cx="7720608" cy="821056"/>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Tex Gyre Termes Bold"/>
                <a:ea typeface="Tex Gyre Termes Bold"/>
                <a:cs typeface="Tex Gyre Termes Bold"/>
                <a:sym typeface="Tex Gyre Termes Bold"/>
              </a:rPr>
              <a:t>Paradigma enfoque simbólico</a:t>
            </a:r>
          </a:p>
        </p:txBody>
      </p:sp>
      <p:sp>
        <p:nvSpPr>
          <p:cNvPr name="TextBox 4" id="4"/>
          <p:cNvSpPr txBox="true"/>
          <p:nvPr/>
        </p:nvSpPr>
        <p:spPr>
          <a:xfrm rot="0">
            <a:off x="0" y="3647122"/>
            <a:ext cx="18288000" cy="1348740"/>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Tex Gyre Termes"/>
                <a:ea typeface="Tex Gyre Termes"/>
                <a:cs typeface="Tex Gyre Termes"/>
                <a:sym typeface="Tex Gyre Termes"/>
              </a:rPr>
              <a:t>El enfoque principal de la IA simbólica es utilizar la programación basada en la lógica, en la que se utilizan reglas y axiomas para hacer inferencias y deducciones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726387" y="3913822"/>
            <a:ext cx="16835225" cy="4544378"/>
          </a:xfrm>
          <a:prstGeom prst="rect">
            <a:avLst/>
          </a:prstGeom>
        </p:spPr>
        <p:txBody>
          <a:bodyPr anchor="t" rtlCol="false" tIns="0" lIns="0" bIns="0" rIns="0">
            <a:spAutoFit/>
          </a:bodyPr>
          <a:lstStyle/>
          <a:p>
            <a:pPr algn="ctr" marL="695617" indent="-347808" lvl="1">
              <a:lnSpc>
                <a:spcPts val="4510"/>
              </a:lnSpc>
              <a:buFont typeface="Arial"/>
              <a:buChar char="•"/>
            </a:pPr>
            <a:r>
              <a:rPr lang="en-US" b="true" sz="3221">
                <a:solidFill>
                  <a:srgbClr val="000000"/>
                </a:solidFill>
                <a:latin typeface="Tex Gyre Termes Bold"/>
                <a:ea typeface="Tex Gyre Termes Bold"/>
                <a:cs typeface="Tex Gyre Termes Bold"/>
                <a:sym typeface="Tex Gyre Termes Bold"/>
              </a:rPr>
              <a:t>Interpretabilidad:</a:t>
            </a:r>
            <a:r>
              <a:rPr lang="en-US" sz="3221">
                <a:solidFill>
                  <a:srgbClr val="000000"/>
                </a:solidFill>
                <a:latin typeface="Tex Gyre Termes"/>
                <a:ea typeface="Tex Gyre Termes"/>
                <a:cs typeface="Tex Gyre Termes"/>
                <a:sym typeface="Tex Gyre Termes"/>
              </a:rPr>
              <a:t> la IA simbólica proporciona transparencia en el proceso de razonamiento, lo cual facilita la comprensión de cómo un sistema ha llegado a una conclusión.</a:t>
            </a:r>
          </a:p>
          <a:p>
            <a:pPr algn="ctr">
              <a:lnSpc>
                <a:spcPts val="4510"/>
              </a:lnSpc>
            </a:pPr>
          </a:p>
          <a:p>
            <a:pPr algn="ctr" marL="695617" indent="-347808" lvl="1">
              <a:lnSpc>
                <a:spcPts val="4510"/>
              </a:lnSpc>
              <a:buFont typeface="Arial"/>
              <a:buChar char="•"/>
            </a:pPr>
            <a:r>
              <a:rPr lang="en-US" b="true" sz="3221">
                <a:solidFill>
                  <a:srgbClr val="000000"/>
                </a:solidFill>
                <a:latin typeface="Tex Gyre Termes Bold"/>
                <a:ea typeface="Tex Gyre Termes Bold"/>
                <a:cs typeface="Tex Gyre Termes Bold"/>
                <a:sym typeface="Tex Gyre Termes Bold"/>
              </a:rPr>
              <a:t>Representación del conocimiento:</a:t>
            </a:r>
            <a:r>
              <a:rPr lang="en-US" sz="3221">
                <a:solidFill>
                  <a:srgbClr val="000000"/>
                </a:solidFill>
                <a:latin typeface="Tex Gyre Termes"/>
                <a:ea typeface="Tex Gyre Termes"/>
                <a:cs typeface="Tex Gyre Termes"/>
                <a:sym typeface="Tex Gyre Termes"/>
              </a:rPr>
              <a:t> la IA simbólica puede representar conocimientos complejos de manera formal y estructurada, lo que permite manipularlos y razonar con facilidad.</a:t>
            </a:r>
          </a:p>
          <a:p>
            <a:pPr algn="ctr" marL="695617" indent="-347808" lvl="1">
              <a:lnSpc>
                <a:spcPts val="4510"/>
              </a:lnSpc>
              <a:buFont typeface="Arial"/>
              <a:buChar char="•"/>
            </a:pPr>
          </a:p>
          <a:p>
            <a:pPr algn="ctr" marL="695617" indent="-347808" lvl="1">
              <a:lnSpc>
                <a:spcPts val="4510"/>
              </a:lnSpc>
              <a:buFont typeface="Arial"/>
              <a:buChar char="•"/>
            </a:pPr>
            <a:r>
              <a:rPr lang="en-US" b="true" sz="3221">
                <a:solidFill>
                  <a:srgbClr val="000000"/>
                </a:solidFill>
                <a:latin typeface="Tex Gyre Termes Bold"/>
                <a:ea typeface="Tex Gyre Termes Bold"/>
                <a:cs typeface="Tex Gyre Termes Bold"/>
                <a:sym typeface="Tex Gyre Termes Bold"/>
              </a:rPr>
              <a:t>Flexibilidad:</a:t>
            </a:r>
            <a:r>
              <a:rPr lang="en-US" sz="3221">
                <a:solidFill>
                  <a:srgbClr val="000000"/>
                </a:solidFill>
                <a:latin typeface="Tex Gyre Termes"/>
                <a:ea typeface="Tex Gyre Termes"/>
                <a:cs typeface="Tex Gyre Termes"/>
                <a:sym typeface="Tex Gyre Termes"/>
              </a:rPr>
              <a:t> la IA simbólica es muy flexible y puede adaptarse a distintos ámbitos al modificar las reglas y la base de conocimientos.</a:t>
            </a:r>
          </a:p>
        </p:txBody>
      </p:sp>
      <p:sp>
        <p:nvSpPr>
          <p:cNvPr name="TextBox 3" id="3"/>
          <p:cNvSpPr txBox="true"/>
          <p:nvPr/>
        </p:nvSpPr>
        <p:spPr>
          <a:xfrm rot="0">
            <a:off x="1698873" y="1394777"/>
            <a:ext cx="14147304"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¿Cuáles son las ventajas de la IA simbólica?</a:t>
            </a:r>
          </a:p>
          <a:p>
            <a:pPr algn="ctr">
              <a:lnSpc>
                <a:spcPts val="72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5587482" y="6024562"/>
            <a:ext cx="7598811" cy="4099145"/>
          </a:xfrm>
          <a:custGeom>
            <a:avLst/>
            <a:gdLst/>
            <a:ahLst/>
            <a:cxnLst/>
            <a:rect r="r" b="b" t="t" l="l"/>
            <a:pathLst>
              <a:path h="4099145" w="7598811">
                <a:moveTo>
                  <a:pt x="0" y="0"/>
                </a:moveTo>
                <a:lnTo>
                  <a:pt x="7598811" y="0"/>
                </a:lnTo>
                <a:lnTo>
                  <a:pt x="7598811" y="4099146"/>
                </a:lnTo>
                <a:lnTo>
                  <a:pt x="0" y="4099146"/>
                </a:lnTo>
                <a:lnTo>
                  <a:pt x="0" y="0"/>
                </a:lnTo>
                <a:close/>
              </a:path>
            </a:pathLst>
          </a:custGeom>
          <a:blipFill>
            <a:blip r:embed="rId2"/>
            <a:stretch>
              <a:fillRect l="0" t="0" r="0" b="0"/>
            </a:stretch>
          </a:blipFill>
        </p:spPr>
      </p:sp>
      <p:sp>
        <p:nvSpPr>
          <p:cNvPr name="TextBox 3" id="3"/>
          <p:cNvSpPr txBox="true"/>
          <p:nvPr/>
        </p:nvSpPr>
        <p:spPr>
          <a:xfrm rot="0">
            <a:off x="2044526" y="1394777"/>
            <a:ext cx="13455997"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¿Cuál es la desventaja de la IA simbólica?</a:t>
            </a:r>
          </a:p>
          <a:p>
            <a:pPr algn="ctr">
              <a:lnSpc>
                <a:spcPts val="7279"/>
              </a:lnSpc>
            </a:pPr>
          </a:p>
        </p:txBody>
      </p:sp>
      <p:sp>
        <p:nvSpPr>
          <p:cNvPr name="TextBox 4" id="4"/>
          <p:cNvSpPr txBox="true"/>
          <p:nvPr/>
        </p:nvSpPr>
        <p:spPr>
          <a:xfrm rot="0">
            <a:off x="1028700" y="3218497"/>
            <a:ext cx="15916275" cy="2720340"/>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Tex Gyre Termes"/>
                <a:ea typeface="Tex Gyre Termes"/>
                <a:cs typeface="Tex Gyre Termes"/>
                <a:sym typeface="Tex Gyre Termes"/>
              </a:rPr>
              <a:t>Es rígida. La inteligencia artificial simbólica no puede adaptarse a nuevos datos o factores inesperados, como un cambio en el mercado o una nueva tendencia de precios. Si cambia una tendencia, se deben actualizar las reglas manualmente.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3859039" y="1623377"/>
            <a:ext cx="105699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ejemplos del enfoque simbólico </a:t>
            </a:r>
          </a:p>
        </p:txBody>
      </p:sp>
      <p:sp>
        <p:nvSpPr>
          <p:cNvPr name="TextBox 3" id="3"/>
          <p:cNvSpPr txBox="true"/>
          <p:nvPr/>
        </p:nvSpPr>
        <p:spPr>
          <a:xfrm rot="0">
            <a:off x="0" y="3628072"/>
            <a:ext cx="18288000" cy="5549901"/>
          </a:xfrm>
          <a:prstGeom prst="rect">
            <a:avLst/>
          </a:prstGeom>
        </p:spPr>
        <p:txBody>
          <a:bodyPr anchor="t" rtlCol="false" tIns="0" lIns="0" bIns="0" rIns="0">
            <a:spAutoFit/>
          </a:bodyPr>
          <a:lstStyle/>
          <a:p>
            <a:pPr algn="ctr" marL="755644" indent="-377822" lvl="1">
              <a:lnSpc>
                <a:spcPts val="4899"/>
              </a:lnSpc>
              <a:spcBef>
                <a:spcPct val="0"/>
              </a:spcBef>
              <a:buFont typeface="Arial"/>
              <a:buChar char="•"/>
            </a:pPr>
            <a:r>
              <a:rPr lang="en-US" sz="3499">
                <a:solidFill>
                  <a:srgbClr val="000000"/>
                </a:solidFill>
                <a:latin typeface="Tex Gyre Termes"/>
                <a:ea typeface="Tex Gyre Termes"/>
                <a:cs typeface="Tex Gyre Termes"/>
                <a:sym typeface="Tex Gyre Termes"/>
              </a:rPr>
              <a:t>Siri y otros asistentes digitales utilizan la IA simbólica para comprender e</a:t>
            </a:r>
            <a:r>
              <a:rPr lang="en-US" sz="3499">
                <a:solidFill>
                  <a:srgbClr val="000000"/>
                </a:solidFill>
                <a:latin typeface="Tex Gyre Termes"/>
                <a:ea typeface="Tex Gyre Termes"/>
                <a:cs typeface="Tex Gyre Termes"/>
                <a:sym typeface="Tex Gyre Termes"/>
              </a:rPr>
              <a:t>l lenguaje natural y dar respuestas.</a:t>
            </a:r>
          </a:p>
          <a:p>
            <a:pPr algn="ctr" marL="755644" indent="-377822" lvl="1">
              <a:lnSpc>
                <a:spcPts val="4899"/>
              </a:lnSpc>
              <a:spcBef>
                <a:spcPct val="0"/>
              </a:spcBef>
              <a:buFont typeface="Arial"/>
              <a:buChar char="•"/>
            </a:pPr>
            <a:r>
              <a:rPr lang="en-US" sz="3499">
                <a:solidFill>
                  <a:srgbClr val="000000"/>
                </a:solidFill>
                <a:latin typeface="Tex Gyre Termes"/>
                <a:ea typeface="Tex Gyre Termes"/>
                <a:cs typeface="Tex Gyre Termes"/>
                <a:sym typeface="Tex Gyre Termes"/>
              </a:rPr>
              <a:t>Los sistemas de diagnóstico médico utilizan la IA simbólica para proporcionar recomendaciones a los médicos basadas en los síntomas del paciente (como se ha demostrado antes).</a:t>
            </a:r>
          </a:p>
          <a:p>
            <a:pPr algn="ctr" marL="755644" indent="-377822" lvl="1">
              <a:lnSpc>
                <a:spcPts val="4899"/>
              </a:lnSpc>
              <a:spcBef>
                <a:spcPct val="0"/>
              </a:spcBef>
              <a:buFont typeface="Arial"/>
              <a:buChar char="•"/>
            </a:pPr>
            <a:r>
              <a:rPr lang="en-US" sz="3499">
                <a:solidFill>
                  <a:srgbClr val="000000"/>
                </a:solidFill>
                <a:latin typeface="Tex Gyre Termes"/>
                <a:ea typeface="Tex Gyre Termes"/>
                <a:cs typeface="Tex Gyre Termes"/>
                <a:sym typeface="Tex Gyre Termes"/>
              </a:rPr>
              <a:t>Los coches autónomos utilizan la IA simbólica para tomar decisiones basadas en el entorno, como reconocer las señales de stop y los semáforos.</a:t>
            </a:r>
          </a:p>
          <a:p>
            <a:pPr algn="ctr" marL="755644" indent="-377822" lvl="1">
              <a:lnSpc>
                <a:spcPts val="4899"/>
              </a:lnSpc>
              <a:spcBef>
                <a:spcPct val="0"/>
              </a:spcBef>
              <a:buFont typeface="Arial"/>
              <a:buChar char="•"/>
            </a:pPr>
            <a:r>
              <a:rPr lang="en-US" sz="3499">
                <a:solidFill>
                  <a:srgbClr val="000000"/>
                </a:solidFill>
                <a:latin typeface="Tex Gyre Termes"/>
                <a:ea typeface="Tex Gyre Termes"/>
                <a:cs typeface="Tex Gyre Termes"/>
                <a:sym typeface="Tex Gyre Termes"/>
              </a:rPr>
              <a:t>Los sistemas de visión por ordenador utilizan la IA simbólica para reconocer objetos y patrones en las imágenes.</a:t>
            </a:r>
          </a:p>
          <a:p>
            <a:pPr algn="ctr">
              <a:lnSpc>
                <a:spcPts val="48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3F0"/>
        </a:solidFill>
      </p:bgPr>
    </p:bg>
    <p:spTree>
      <p:nvGrpSpPr>
        <p:cNvPr id="1" name=""/>
        <p:cNvGrpSpPr/>
        <p:nvPr/>
      </p:nvGrpSpPr>
      <p:grpSpPr>
        <a:xfrm>
          <a:off x="0" y="0"/>
          <a:ext cx="0" cy="0"/>
          <a:chOff x="0" y="0"/>
          <a:chExt cx="0" cy="0"/>
        </a:xfrm>
      </p:grpSpPr>
      <p:sp>
        <p:nvSpPr>
          <p:cNvPr name="Freeform 2" id="2"/>
          <p:cNvSpPr/>
          <p:nvPr/>
        </p:nvSpPr>
        <p:spPr>
          <a:xfrm flipH="false" flipV="false" rot="0">
            <a:off x="3400425" y="6009922"/>
            <a:ext cx="4838819" cy="3992026"/>
          </a:xfrm>
          <a:custGeom>
            <a:avLst/>
            <a:gdLst/>
            <a:ahLst/>
            <a:cxnLst/>
            <a:rect r="r" b="b" t="t" l="l"/>
            <a:pathLst>
              <a:path h="3992026" w="4838819">
                <a:moveTo>
                  <a:pt x="0" y="0"/>
                </a:moveTo>
                <a:lnTo>
                  <a:pt x="4838819" y="0"/>
                </a:lnTo>
                <a:lnTo>
                  <a:pt x="4838819" y="3992025"/>
                </a:lnTo>
                <a:lnTo>
                  <a:pt x="0" y="3992025"/>
                </a:lnTo>
                <a:lnTo>
                  <a:pt x="0" y="0"/>
                </a:lnTo>
                <a:close/>
              </a:path>
            </a:pathLst>
          </a:custGeom>
          <a:blipFill>
            <a:blip r:embed="rId2"/>
            <a:stretch>
              <a:fillRect l="0" t="0" r="0" b="0"/>
            </a:stretch>
          </a:blipFill>
        </p:spPr>
      </p:sp>
      <p:sp>
        <p:nvSpPr>
          <p:cNvPr name="Freeform 3" id="3"/>
          <p:cNvSpPr/>
          <p:nvPr/>
        </p:nvSpPr>
        <p:spPr>
          <a:xfrm flipH="false" flipV="false" rot="0">
            <a:off x="10008937" y="6294974"/>
            <a:ext cx="5806690" cy="3421920"/>
          </a:xfrm>
          <a:custGeom>
            <a:avLst/>
            <a:gdLst/>
            <a:ahLst/>
            <a:cxnLst/>
            <a:rect r="r" b="b" t="t" l="l"/>
            <a:pathLst>
              <a:path h="3421920" w="5806690">
                <a:moveTo>
                  <a:pt x="0" y="0"/>
                </a:moveTo>
                <a:lnTo>
                  <a:pt x="5806690" y="0"/>
                </a:lnTo>
                <a:lnTo>
                  <a:pt x="5806690" y="3421921"/>
                </a:lnTo>
                <a:lnTo>
                  <a:pt x="0" y="3421921"/>
                </a:lnTo>
                <a:lnTo>
                  <a:pt x="0" y="0"/>
                </a:lnTo>
                <a:close/>
              </a:path>
            </a:pathLst>
          </a:custGeom>
          <a:blipFill>
            <a:blip r:embed="rId3"/>
            <a:stretch>
              <a:fillRect l="-2952" t="0" r="-1968" b="0"/>
            </a:stretch>
          </a:blipFill>
        </p:spPr>
      </p:sp>
      <p:sp>
        <p:nvSpPr>
          <p:cNvPr name="TextBox 4" id="4"/>
          <p:cNvSpPr txBox="true"/>
          <p:nvPr/>
        </p:nvSpPr>
        <p:spPr>
          <a:xfrm rot="0">
            <a:off x="4911254" y="1227772"/>
            <a:ext cx="8465493" cy="821056"/>
          </a:xfrm>
          <a:prstGeom prst="rect">
            <a:avLst/>
          </a:prstGeom>
        </p:spPr>
        <p:txBody>
          <a:bodyPr anchor="t" rtlCol="false" tIns="0" lIns="0" bIns="0" rIns="0">
            <a:spAutoFit/>
          </a:bodyPr>
          <a:lstStyle/>
          <a:p>
            <a:pPr algn="ctr">
              <a:lnSpc>
                <a:spcPts val="6719"/>
              </a:lnSpc>
              <a:spcBef>
                <a:spcPct val="0"/>
              </a:spcBef>
            </a:pPr>
            <a:r>
              <a:rPr lang="en-US" b="true" sz="4799">
                <a:solidFill>
                  <a:srgbClr val="000000"/>
                </a:solidFill>
                <a:latin typeface="Tex Gyre Termes Bold"/>
                <a:ea typeface="Tex Gyre Termes Bold"/>
                <a:cs typeface="Tex Gyre Termes Bold"/>
                <a:sym typeface="Tex Gyre Termes Bold"/>
              </a:rPr>
              <a:t>Paradigma enfoque conexionista</a:t>
            </a:r>
          </a:p>
        </p:txBody>
      </p:sp>
      <p:sp>
        <p:nvSpPr>
          <p:cNvPr name="TextBox 5" id="5"/>
          <p:cNvSpPr txBox="true"/>
          <p:nvPr/>
        </p:nvSpPr>
        <p:spPr>
          <a:xfrm rot="0">
            <a:off x="0" y="3647122"/>
            <a:ext cx="18288000" cy="2034540"/>
          </a:xfrm>
          <a:prstGeom prst="rect">
            <a:avLst/>
          </a:prstGeom>
        </p:spPr>
        <p:txBody>
          <a:bodyPr anchor="t" rtlCol="false" tIns="0" lIns="0" bIns="0" rIns="0">
            <a:spAutoFit/>
          </a:bodyPr>
          <a:lstStyle/>
          <a:p>
            <a:pPr algn="ctr">
              <a:lnSpc>
                <a:spcPts val="5459"/>
              </a:lnSpc>
              <a:spcBef>
                <a:spcPct val="0"/>
              </a:spcBef>
            </a:pPr>
            <a:r>
              <a:rPr lang="en-US" sz="3899">
                <a:solidFill>
                  <a:srgbClr val="000000"/>
                </a:solidFill>
                <a:latin typeface="Tex Gyre Termes"/>
                <a:ea typeface="Tex Gyre Termes"/>
                <a:cs typeface="Tex Gyre Termes"/>
                <a:sym typeface="Tex Gyre Termes"/>
              </a:rPr>
              <a:t>El conexionismo, en el ámbito de la IA, es un paradigma que implica el desarrollo de modelos computacionales donde el aprendizaje se produce a través del ajuste de los pesos sinápticos y los niveles de activación de las neuronas artificiales.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5627489" y="1423352"/>
            <a:ext cx="70330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modelo conexionista </a:t>
            </a:r>
          </a:p>
        </p:txBody>
      </p:sp>
      <p:sp>
        <p:nvSpPr>
          <p:cNvPr name="TextBox 3" id="3"/>
          <p:cNvSpPr txBox="true"/>
          <p:nvPr/>
        </p:nvSpPr>
        <p:spPr>
          <a:xfrm rot="0">
            <a:off x="1628498" y="3600194"/>
            <a:ext cx="15031004" cy="3702624"/>
          </a:xfrm>
          <a:prstGeom prst="rect">
            <a:avLst/>
          </a:prstGeom>
        </p:spPr>
        <p:txBody>
          <a:bodyPr anchor="t" rtlCol="false" tIns="0" lIns="0" bIns="0" rIns="0">
            <a:spAutoFit/>
          </a:bodyPr>
          <a:lstStyle/>
          <a:p>
            <a:pPr algn="ctr">
              <a:lnSpc>
                <a:spcPts val="4908"/>
              </a:lnSpc>
              <a:spcBef>
                <a:spcPct val="0"/>
              </a:spcBef>
            </a:pPr>
            <a:r>
              <a:rPr lang="en-US" sz="3506">
                <a:solidFill>
                  <a:srgbClr val="000000"/>
                </a:solidFill>
                <a:latin typeface="Tex Gyre Termes"/>
                <a:ea typeface="Tex Gyre Termes"/>
                <a:cs typeface="Tex Gyre Termes"/>
                <a:sym typeface="Tex Gyre Termes"/>
              </a:rPr>
              <a:t>Los sistemas conexionistas no son incompatibles con la hipótesis simbolista (SSF) pero al contrario del simbólico, se trata de un modelo ascendente, ya que se basa en la hipótesis de que la inteligencia emerge a partir de la actividad distribuida de un gran número de unidades interconectadas que procesan información paralelamente. En la IA conexionista estas unidades son modelos muy aproximados de la actividad eléctrica de las neuronas biológicas.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4F3F0"/>
        </a:solidFill>
      </p:bgPr>
    </p:bg>
    <p:spTree>
      <p:nvGrpSpPr>
        <p:cNvPr id="1" name=""/>
        <p:cNvGrpSpPr/>
        <p:nvPr/>
      </p:nvGrpSpPr>
      <p:grpSpPr>
        <a:xfrm>
          <a:off x="0" y="0"/>
          <a:ext cx="0" cy="0"/>
          <a:chOff x="0" y="0"/>
          <a:chExt cx="0" cy="0"/>
        </a:xfrm>
      </p:grpSpPr>
      <p:sp>
        <p:nvSpPr>
          <p:cNvPr name="TextBox 2" id="2"/>
          <p:cNvSpPr txBox="true"/>
          <p:nvPr/>
        </p:nvSpPr>
        <p:spPr>
          <a:xfrm rot="0">
            <a:off x="5398889" y="1280477"/>
            <a:ext cx="703302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Open Sans Bold"/>
                <a:ea typeface="Open Sans Bold"/>
                <a:cs typeface="Open Sans Bold"/>
                <a:sym typeface="Open Sans Bold"/>
              </a:rPr>
              <a:t>modelo conexionista </a:t>
            </a:r>
          </a:p>
        </p:txBody>
      </p:sp>
      <p:sp>
        <p:nvSpPr>
          <p:cNvPr name="TextBox 3" id="3"/>
          <p:cNvSpPr txBox="true"/>
          <p:nvPr/>
        </p:nvSpPr>
        <p:spPr>
          <a:xfrm rot="0">
            <a:off x="1028700" y="3787093"/>
            <a:ext cx="7079783" cy="5417063"/>
          </a:xfrm>
          <a:prstGeom prst="rect">
            <a:avLst/>
          </a:prstGeom>
        </p:spPr>
        <p:txBody>
          <a:bodyPr anchor="t" rtlCol="false" tIns="0" lIns="0" bIns="0" rIns="0">
            <a:spAutoFit/>
          </a:bodyPr>
          <a:lstStyle/>
          <a:p>
            <a:pPr algn="ctr">
              <a:lnSpc>
                <a:spcPts val="4346"/>
              </a:lnSpc>
            </a:pPr>
            <a:r>
              <a:rPr lang="en-US" sz="3104" b="true">
                <a:solidFill>
                  <a:srgbClr val="000000"/>
                </a:solidFill>
                <a:latin typeface="Tex Gyre Termes Bold"/>
                <a:ea typeface="Tex Gyre Termes Bold"/>
                <a:cs typeface="Tex Gyre Termes Bold"/>
                <a:sym typeface="Tex Gyre Termes Bold"/>
              </a:rPr>
              <a:t>Ventajas:</a:t>
            </a:r>
          </a:p>
          <a:p>
            <a:pPr algn="ctr" marL="670326" indent="-335163" lvl="1">
              <a:lnSpc>
                <a:spcPts val="4346"/>
              </a:lnSpc>
              <a:spcBef>
                <a:spcPct val="0"/>
              </a:spcBef>
              <a:buFont typeface="Arial"/>
              <a:buChar char="•"/>
            </a:pPr>
            <a:r>
              <a:rPr lang="en-US" sz="3104">
                <a:solidFill>
                  <a:srgbClr val="000000"/>
                </a:solidFill>
                <a:latin typeface="Tex Gyre Termes"/>
                <a:ea typeface="Tex Gyre Termes"/>
                <a:cs typeface="Tex Gyre Termes"/>
                <a:sym typeface="Tex Gyre Termes"/>
              </a:rPr>
              <a:t>Aprendizaje adaptativo y genera</a:t>
            </a:r>
            <a:r>
              <a:rPr lang="en-US" sz="3104">
                <a:solidFill>
                  <a:srgbClr val="000000"/>
                </a:solidFill>
                <a:latin typeface="Tex Gyre Termes"/>
                <a:ea typeface="Tex Gyre Termes"/>
                <a:cs typeface="Tex Gyre Termes"/>
                <a:sym typeface="Tex Gyre Termes"/>
              </a:rPr>
              <a:t>lización a partir de ejemplos</a:t>
            </a:r>
          </a:p>
          <a:p>
            <a:pPr algn="ctr" marL="670326" indent="-335163" lvl="1">
              <a:lnSpc>
                <a:spcPts val="4346"/>
              </a:lnSpc>
              <a:spcBef>
                <a:spcPct val="0"/>
              </a:spcBef>
              <a:buFont typeface="Arial"/>
              <a:buChar char="•"/>
            </a:pPr>
            <a:r>
              <a:rPr lang="en-US" sz="3104">
                <a:solidFill>
                  <a:srgbClr val="000000"/>
                </a:solidFill>
                <a:latin typeface="Tex Gyre Termes"/>
                <a:ea typeface="Tex Gyre Termes"/>
                <a:cs typeface="Tex Gyre Termes"/>
                <a:sym typeface="Tex Gyre Termes"/>
              </a:rPr>
              <a:t>Capacidades de procesamiento paralelo y distribuido</a:t>
            </a:r>
          </a:p>
          <a:p>
            <a:pPr algn="ctr" marL="670326" indent="-335163" lvl="1">
              <a:lnSpc>
                <a:spcPts val="4346"/>
              </a:lnSpc>
              <a:spcBef>
                <a:spcPct val="0"/>
              </a:spcBef>
              <a:buFont typeface="Arial"/>
              <a:buChar char="•"/>
            </a:pPr>
            <a:r>
              <a:rPr lang="en-US" sz="3104">
                <a:solidFill>
                  <a:srgbClr val="000000"/>
                </a:solidFill>
                <a:latin typeface="Tex Gyre Termes"/>
                <a:ea typeface="Tex Gyre Termes"/>
                <a:cs typeface="Tex Gyre Termes"/>
                <a:sym typeface="Tex Gyre Termes"/>
              </a:rPr>
              <a:t>Resiliencia ante datos ruidosos e incompletos</a:t>
            </a:r>
          </a:p>
          <a:p>
            <a:pPr algn="ctr" marL="670326" indent="-335163" lvl="1">
              <a:lnSpc>
                <a:spcPts val="4346"/>
              </a:lnSpc>
              <a:spcBef>
                <a:spcPct val="0"/>
              </a:spcBef>
              <a:buFont typeface="Arial"/>
              <a:buChar char="•"/>
            </a:pPr>
            <a:r>
              <a:rPr lang="en-US" sz="3104">
                <a:solidFill>
                  <a:srgbClr val="000000"/>
                </a:solidFill>
                <a:latin typeface="Tex Gyre Termes"/>
                <a:ea typeface="Tex Gyre Termes"/>
                <a:cs typeface="Tex Gyre Termes"/>
                <a:sym typeface="Tex Gyre Termes"/>
              </a:rPr>
              <a:t>Representación eficaz de patrones y relaciones complejos</a:t>
            </a:r>
          </a:p>
          <a:p>
            <a:pPr algn="ctr">
              <a:lnSpc>
                <a:spcPts val="4346"/>
              </a:lnSpc>
              <a:spcBef>
                <a:spcPct val="0"/>
              </a:spcBef>
            </a:pPr>
          </a:p>
        </p:txBody>
      </p:sp>
      <p:sp>
        <p:nvSpPr>
          <p:cNvPr name="TextBox 4" id="4"/>
          <p:cNvSpPr txBox="true"/>
          <p:nvPr/>
        </p:nvSpPr>
        <p:spPr>
          <a:xfrm rot="0">
            <a:off x="9839325" y="3787093"/>
            <a:ext cx="7079783" cy="4331213"/>
          </a:xfrm>
          <a:prstGeom prst="rect">
            <a:avLst/>
          </a:prstGeom>
        </p:spPr>
        <p:txBody>
          <a:bodyPr anchor="t" rtlCol="false" tIns="0" lIns="0" bIns="0" rIns="0">
            <a:spAutoFit/>
          </a:bodyPr>
          <a:lstStyle/>
          <a:p>
            <a:pPr algn="ctr">
              <a:lnSpc>
                <a:spcPts val="4346"/>
              </a:lnSpc>
            </a:pPr>
            <a:r>
              <a:rPr lang="en-US" sz="3104" b="true">
                <a:solidFill>
                  <a:srgbClr val="000000"/>
                </a:solidFill>
                <a:latin typeface="Tex Gyre Termes Bold"/>
                <a:ea typeface="Tex Gyre Termes Bold"/>
                <a:cs typeface="Tex Gyre Termes Bold"/>
                <a:sym typeface="Tex Gyre Termes Bold"/>
              </a:rPr>
              <a:t>desventajas:</a:t>
            </a:r>
          </a:p>
          <a:p>
            <a:pPr algn="ctr" marL="670326" indent="-335163" lvl="1">
              <a:lnSpc>
                <a:spcPts val="4346"/>
              </a:lnSpc>
              <a:buFont typeface="Arial"/>
              <a:buChar char="•"/>
            </a:pPr>
            <a:r>
              <a:rPr lang="en-US" sz="3104">
                <a:solidFill>
                  <a:srgbClr val="000000"/>
                </a:solidFill>
                <a:latin typeface="Tex Gyre Termes"/>
                <a:ea typeface="Tex Gyre Termes"/>
                <a:cs typeface="Tex Gyre Termes"/>
                <a:sym typeface="Tex Gyre Termes"/>
              </a:rPr>
              <a:t>Dependencia de datos de entrenamiento extensos</a:t>
            </a:r>
          </a:p>
          <a:p>
            <a:pPr algn="ctr" marL="670326" indent="-335163" lvl="1">
              <a:lnSpc>
                <a:spcPts val="4346"/>
              </a:lnSpc>
              <a:buFont typeface="Arial"/>
              <a:buChar char="•"/>
            </a:pPr>
            <a:r>
              <a:rPr lang="en-US" sz="3104">
                <a:solidFill>
                  <a:srgbClr val="000000"/>
                </a:solidFill>
                <a:latin typeface="Tex Gyre Termes"/>
                <a:ea typeface="Tex Gyre Termes"/>
                <a:cs typeface="Tex Gyre Termes"/>
                <a:sym typeface="Tex Gyre Termes"/>
              </a:rPr>
              <a:t>Riesgo de sobreajuste en arquitecturas de redes neuronales complejas</a:t>
            </a:r>
          </a:p>
          <a:p>
            <a:pPr algn="ctr" marL="670326" indent="-335163" lvl="1">
              <a:lnSpc>
                <a:spcPts val="4346"/>
              </a:lnSpc>
              <a:buFont typeface="Arial"/>
              <a:buChar char="•"/>
            </a:pPr>
            <a:r>
              <a:rPr lang="en-US" sz="3104">
                <a:solidFill>
                  <a:srgbClr val="000000"/>
                </a:solidFill>
                <a:latin typeface="Tex Gyre Termes"/>
                <a:ea typeface="Tex Gyre Termes"/>
                <a:cs typeface="Tex Gyre Termes"/>
                <a:sym typeface="Tex Gyre Termes"/>
              </a:rPr>
              <a:t>Interpretabilidad y transparencia de las decisiones del modelo</a:t>
            </a:r>
          </a:p>
          <a:p>
            <a:pPr algn="ctr">
              <a:lnSpc>
                <a:spcPts val="4346"/>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DAGhMstPr4M</dc:identifier>
  <dcterms:modified xsi:type="dcterms:W3CDTF">2011-08-01T06:04:30Z</dcterms:modified>
  <cp:revision>1</cp:revision>
  <dc:title>Presentación de Proyecto moderna aesthetic minimalista simple blanco y negro</dc:title>
</cp:coreProperties>
</file>