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77" r:id="rId6"/>
    <p:sldId id="290" r:id="rId7"/>
    <p:sldId id="291" r:id="rId8"/>
    <p:sldId id="262" r:id="rId9"/>
    <p:sldId id="293" r:id="rId10"/>
    <p:sldId id="2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p:scale>
          <a:sx n="125" d="100"/>
          <a:sy n="125" d="100"/>
        </p:scale>
        <p:origin x="-2380" y="-275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12/31/2023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541520" y="1122363"/>
            <a:ext cx="7029544" cy="2387600"/>
          </a:xfrm>
        </p:spPr>
        <p:txBody>
          <a:bodyPr>
            <a:noAutofit/>
          </a:bodyPr>
          <a:lstStyle/>
          <a:p>
            <a:r>
              <a:rPr lang="en-US" sz="4400" dirty="0"/>
              <a:t>least common multiple</a:t>
            </a:r>
            <a:br>
              <a:rPr lang="en-US" sz="4400" dirty="0"/>
            </a:br>
            <a:r>
              <a:rPr lang="en-US" sz="4400" dirty="0"/>
              <a:t>{LCM</a:t>
            </a:r>
            <a:r>
              <a:rPr lang="sv-SE" sz="4400" dirty="0"/>
              <a:t>}</a:t>
            </a:r>
            <a:endParaRPr lang="en-US" sz="44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638039" y="3509963"/>
            <a:ext cx="5486400" cy="1655762"/>
          </a:xfrm>
        </p:spPr>
        <p:txBody>
          <a:bodyPr/>
          <a:lstStyle/>
          <a:p>
            <a:r>
              <a:rPr lang="sv-SE" dirty="0"/>
              <a:t>Y</a:t>
            </a:r>
            <a:r>
              <a:rPr lang="en-US" dirty="0"/>
              <a:t>osef Hossam Zayan</a:t>
            </a:r>
          </a:p>
          <a:p>
            <a:r>
              <a:rPr lang="en-US" dirty="0"/>
              <a:t>ID : 222711</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23790" y="339724"/>
            <a:ext cx="6343650" cy="1325880"/>
          </a:xfrm>
        </p:spPr>
        <p:txBody>
          <a:bodyPr>
            <a:normAutofit/>
          </a:bodyPr>
          <a:lstStyle/>
          <a:p>
            <a:r>
              <a:rPr lang="en-ZA" dirty="0"/>
              <a:t>Transform </a:t>
            </a:r>
            <a:br>
              <a:rPr lang="en-ZA" dirty="0"/>
            </a:br>
            <a:r>
              <a:rPr lang="en-ZA" dirty="0"/>
              <a:t>and conquer</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343400" y="1791684"/>
            <a:ext cx="7008495" cy="4747228"/>
          </a:xfrm>
        </p:spPr>
        <p:txBody>
          <a:bodyPr>
            <a:normAutofit/>
          </a:bodyPr>
          <a:lstStyle/>
          <a:p>
            <a:r>
              <a:rPr lang="en-US" sz="2000" dirty="0"/>
              <a:t>The "transform and conquer" strategy is a problem-solving approach used in algorithm design. It involves transforming a given problem into a different, often simpler, form and then solving the transformed problem. Once the transformed problem is solved, the solution is somehow related back to the original problem to obtain the final answer.</a:t>
            </a:r>
          </a:p>
          <a:p>
            <a:endParaRPr lang="en-US" sz="2000" dirty="0"/>
          </a:p>
          <a:p>
            <a:r>
              <a:rPr lang="en-US" sz="2000" dirty="0"/>
              <a:t>This strategy is applied in three different ways:</a:t>
            </a:r>
            <a:endParaRPr lang="ar-EG" sz="2000" dirty="0"/>
          </a:p>
          <a:p>
            <a:pPr marL="342900" indent="-342900">
              <a:buAutoNum type="arabicParenR"/>
            </a:pPr>
            <a:r>
              <a:rPr lang="en-US" sz="1800" b="1" i="1" u="none" strike="noStrike" baseline="0" dirty="0">
                <a:latin typeface="TimesTen-BoldItalic"/>
              </a:rPr>
              <a:t>instance simplification</a:t>
            </a:r>
          </a:p>
          <a:p>
            <a:pPr marL="342900" indent="-342900">
              <a:buAutoNum type="arabicParenR"/>
            </a:pPr>
            <a:r>
              <a:rPr lang="en-US" sz="1800" b="1" i="1" u="none" strike="noStrike" baseline="0" dirty="0">
                <a:latin typeface="TimesTen-BoldItalic"/>
              </a:rPr>
              <a:t>representation change</a:t>
            </a:r>
          </a:p>
          <a:p>
            <a:pPr marL="342900" indent="-342900">
              <a:buAutoNum type="arabicParenR"/>
            </a:pPr>
            <a:r>
              <a:rPr lang="en-US" sz="1800" b="1" i="1" u="none" strike="noStrike" baseline="0" dirty="0">
                <a:latin typeface="TimesTen-BoldItalic"/>
              </a:rPr>
              <a:t>problem reduction</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7760" y="898525"/>
            <a:ext cx="6400800" cy="1325880"/>
          </a:xfrm>
        </p:spPr>
        <p:txBody>
          <a:bodyPr anchor="t">
            <a:normAutofit/>
          </a:bodyPr>
          <a:lstStyle/>
          <a:p>
            <a:r>
              <a:rPr lang="en-ZA" sz="4100"/>
              <a:t>Problem reduction</a:t>
            </a:r>
            <a:br>
              <a:rPr lang="en-ZA" sz="4100"/>
            </a:br>
            <a:endParaRPr lang="en-ZA" sz="410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7760" y="2254670"/>
            <a:ext cx="6400800" cy="4114800"/>
          </a:xfrm>
        </p:spPr>
        <p:txBody>
          <a:bodyPr>
            <a:normAutofit/>
          </a:bodyPr>
          <a:lstStyle/>
          <a:p>
            <a:pPr>
              <a:spcAft>
                <a:spcPts val="600"/>
              </a:spcAft>
            </a:pPr>
            <a:r>
              <a:rPr lang="en-US"/>
              <a:t>This strategy is particularly useful when the original problem is complex or difficult to solve directly, but a simpler version of the problem can be identified and solved more easily. The transformation step should be carefully chosen to simplify the problem without losing the essential characteristics that make it equivalent to the original problem.</a:t>
            </a:r>
          </a:p>
          <a:p>
            <a:pPr>
              <a:spcAft>
                <a:spcPts val="600"/>
              </a:spcAft>
            </a:pPr>
            <a:endParaRPr lang="en-US" b="1" i="1" u="none" strike="noStrike" baseline="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388531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4910488" y="406667"/>
            <a:ext cx="6400800" cy="844617"/>
          </a:xfrm>
        </p:spPr>
        <p:txBody>
          <a:bodyPr anchor="t">
            <a:normAutofit/>
          </a:bodyPr>
          <a:lstStyle/>
          <a:p>
            <a:r>
              <a:rPr lang="en-US" dirty="0"/>
              <a:t>LCM and GCD</a:t>
            </a:r>
          </a:p>
        </p:txBody>
      </p:sp>
      <p:sp>
        <p:nvSpPr>
          <p:cNvPr id="3" name="Subtitle 2">
            <a:extLst>
              <a:ext uri="{FF2B5EF4-FFF2-40B4-BE49-F238E27FC236}">
                <a16:creationId xmlns:a16="http://schemas.microsoft.com/office/drawing/2014/main" id="{1901B20D-4C28-4DA3-ABBD-718C22A5E58B}"/>
              </a:ext>
            </a:extLst>
          </p:cNvPr>
          <p:cNvSpPr>
            <a:spLocks noGrp="1"/>
          </p:cNvSpPr>
          <p:nvPr>
            <p:ph type="body" sz="quarter" idx="13"/>
          </p:nvPr>
        </p:nvSpPr>
        <p:spPr>
          <a:xfrm>
            <a:off x="4937760" y="1732547"/>
            <a:ext cx="6400800" cy="4636923"/>
          </a:xfrm>
        </p:spPr>
        <p:txBody>
          <a:bodyPr>
            <a:normAutofit/>
          </a:bodyPr>
          <a:lstStyle/>
          <a:p>
            <a:pPr>
              <a:spcAft>
                <a:spcPts val="600"/>
              </a:spcAft>
            </a:pPr>
            <a:r>
              <a:rPr lang="sv-SE" sz="1600" dirty="0"/>
              <a:t>LCM = </a:t>
            </a:r>
            <a:r>
              <a:rPr lang="en-US" sz="1600" dirty="0"/>
              <a:t>Least Common Multiple</a:t>
            </a:r>
          </a:p>
          <a:p>
            <a:pPr>
              <a:spcAft>
                <a:spcPts val="600"/>
              </a:spcAft>
            </a:pPr>
            <a:r>
              <a:rPr lang="en-US" sz="1600" dirty="0"/>
              <a:t>GCD = Greatest Common Factor</a:t>
            </a:r>
            <a:r>
              <a:rPr lang="sv-SE" sz="1600" dirty="0"/>
              <a:t> </a:t>
            </a:r>
          </a:p>
          <a:p>
            <a:pPr>
              <a:spcAft>
                <a:spcPts val="600"/>
              </a:spcAft>
            </a:pPr>
            <a:r>
              <a:rPr lang="en-US" sz="1600" dirty="0"/>
              <a:t>EX) 20 &amp; 15</a:t>
            </a:r>
          </a:p>
          <a:p>
            <a:pPr>
              <a:spcAft>
                <a:spcPts val="600"/>
              </a:spcAft>
            </a:pPr>
            <a:r>
              <a:rPr lang="en-US" sz="1600" dirty="0"/>
              <a:t>LCM = 	20 : 20, 40, 60, 80, 90,….</a:t>
            </a:r>
          </a:p>
          <a:p>
            <a:pPr>
              <a:spcAft>
                <a:spcPts val="600"/>
              </a:spcAft>
            </a:pPr>
            <a:r>
              <a:rPr lang="en-US" sz="1600" dirty="0"/>
              <a:t>	15 : 15, 30, 45, 60, 75, 90,…… </a:t>
            </a:r>
          </a:p>
          <a:p>
            <a:pPr>
              <a:spcAft>
                <a:spcPts val="600"/>
              </a:spcAft>
            </a:pPr>
            <a:r>
              <a:rPr lang="en-US" sz="1600" dirty="0">
                <a:highlight>
                  <a:srgbClr val="FFFF00"/>
                </a:highlight>
              </a:rPr>
              <a:t>LCM = 60</a:t>
            </a:r>
          </a:p>
          <a:p>
            <a:pPr>
              <a:spcAft>
                <a:spcPts val="600"/>
              </a:spcAft>
            </a:pPr>
            <a:r>
              <a:rPr lang="en-US" sz="1600" dirty="0"/>
              <a:t>GCD =	20 : 1, 2, 4, 5, 10, 20</a:t>
            </a:r>
          </a:p>
          <a:p>
            <a:pPr>
              <a:spcAft>
                <a:spcPts val="600"/>
              </a:spcAft>
            </a:pPr>
            <a:r>
              <a:rPr lang="sv-SE" sz="1600" dirty="0"/>
              <a:t>	15 : 1, 3, 5, 15</a:t>
            </a:r>
          </a:p>
          <a:p>
            <a:pPr>
              <a:spcAft>
                <a:spcPts val="600"/>
              </a:spcAft>
            </a:pPr>
            <a:r>
              <a:rPr lang="sv-SE" sz="1600" dirty="0">
                <a:highlight>
                  <a:srgbClr val="FFFF00"/>
                </a:highlight>
              </a:rPr>
              <a:t>GCD = 5</a:t>
            </a:r>
          </a:p>
        </p:txBody>
      </p:sp>
      <p:sp>
        <p:nvSpPr>
          <p:cNvPr id="12" name="Slide Number Placeholder 5">
            <a:extLst>
              <a:ext uri="{FF2B5EF4-FFF2-40B4-BE49-F238E27FC236}">
                <a16:creationId xmlns:a16="http://schemas.microsoft.com/office/drawing/2014/main" id="{FEEA4CBB-8FA5-B7BA-8DFD-9ADD0393DB9C}"/>
              </a:ext>
            </a:extLst>
          </p:cNvPr>
          <p:cNvSpPr>
            <a:spLocks noGrp="1"/>
          </p:cNvSpPr>
          <p:nvPr>
            <p:ph type="sldNum" sz="quarter" idx="12"/>
          </p:nvPr>
        </p:nvSpPr>
        <p:spPr>
          <a:xfrm>
            <a:off x="11123295" y="6356350"/>
            <a:ext cx="457200" cy="365125"/>
          </a:xfrm>
        </p:spPr>
        <p:txBody>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264251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560513"/>
            <a:ext cx="6800850" cy="1325880"/>
          </a:xfrm>
        </p:spPr>
        <p:txBody>
          <a:bodyPr/>
          <a:lstStyle/>
          <a:p>
            <a:r>
              <a:rPr lang="en-US" dirty="0"/>
              <a:t>GCD of X and Y using Euclid’s algorithm.</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105151"/>
            <a:ext cx="6800850" cy="3874643"/>
          </a:xfrm>
        </p:spPr>
        <p:txBody>
          <a:bodyPr/>
          <a:lstStyle/>
          <a:p>
            <a:r>
              <a:rPr lang="sv-SE" dirty="0"/>
              <a:t>EX) x = 20 , y = 15</a:t>
            </a:r>
          </a:p>
          <a:p>
            <a:r>
              <a:rPr lang="sv-SE" dirty="0"/>
              <a:t>Sol : x = y , y = x mod y </a:t>
            </a:r>
          </a:p>
          <a:p>
            <a:r>
              <a:rPr lang="sv-SE" dirty="0"/>
              <a:t>until y = 0 ,so GCD = x</a:t>
            </a:r>
          </a:p>
          <a:p>
            <a:endParaRPr lang="en-US" dirty="0"/>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graphicFrame>
        <p:nvGraphicFramePr>
          <p:cNvPr id="25" name="Table 24">
            <a:extLst>
              <a:ext uri="{FF2B5EF4-FFF2-40B4-BE49-F238E27FC236}">
                <a16:creationId xmlns:a16="http://schemas.microsoft.com/office/drawing/2014/main" id="{D3D78336-7EA7-E3FA-2846-F0324EA3623C}"/>
              </a:ext>
            </a:extLst>
          </p:cNvPr>
          <p:cNvGraphicFramePr>
            <a:graphicFrameLocks noGrp="1"/>
          </p:cNvGraphicFramePr>
          <p:nvPr>
            <p:extLst>
              <p:ext uri="{D42A27DB-BD31-4B8C-83A1-F6EECF244321}">
                <p14:modId xmlns:p14="http://schemas.microsoft.com/office/powerpoint/2010/main" val="170228618"/>
              </p:ext>
            </p:extLst>
          </p:nvPr>
        </p:nvGraphicFramePr>
        <p:xfrm>
          <a:off x="4937760" y="3429000"/>
          <a:ext cx="6800850" cy="1669460"/>
        </p:xfrm>
        <a:graphic>
          <a:graphicData uri="http://schemas.openxmlformats.org/drawingml/2006/table">
            <a:tbl>
              <a:tblPr firstRow="1" bandRow="1">
                <a:tableStyleId>{8EC20E35-A176-4012-BC5E-935CFFF8708E}</a:tableStyleId>
              </a:tblPr>
              <a:tblGrid>
                <a:gridCol w="2266950">
                  <a:extLst>
                    <a:ext uri="{9D8B030D-6E8A-4147-A177-3AD203B41FA5}">
                      <a16:colId xmlns:a16="http://schemas.microsoft.com/office/drawing/2014/main" val="1249926083"/>
                    </a:ext>
                  </a:extLst>
                </a:gridCol>
                <a:gridCol w="2266950">
                  <a:extLst>
                    <a:ext uri="{9D8B030D-6E8A-4147-A177-3AD203B41FA5}">
                      <a16:colId xmlns:a16="http://schemas.microsoft.com/office/drawing/2014/main" val="3587278761"/>
                    </a:ext>
                  </a:extLst>
                </a:gridCol>
                <a:gridCol w="2266950">
                  <a:extLst>
                    <a:ext uri="{9D8B030D-6E8A-4147-A177-3AD203B41FA5}">
                      <a16:colId xmlns:a16="http://schemas.microsoft.com/office/drawing/2014/main" val="1971542911"/>
                    </a:ext>
                  </a:extLst>
                </a:gridCol>
              </a:tblGrid>
              <a:tr h="417365">
                <a:tc>
                  <a:txBody>
                    <a:bodyPr/>
                    <a:lstStyle/>
                    <a:p>
                      <a:pPr algn="ctr"/>
                      <a:r>
                        <a:rPr lang="sv-SE" dirty="0"/>
                        <a:t>X</a:t>
                      </a:r>
                      <a:endParaRPr lang="en-US" dirty="0"/>
                    </a:p>
                  </a:txBody>
                  <a:tcPr/>
                </a:tc>
                <a:tc>
                  <a:txBody>
                    <a:bodyPr/>
                    <a:lstStyle/>
                    <a:p>
                      <a:pPr algn="ctr"/>
                      <a:r>
                        <a:rPr lang="sv-SE" dirty="0"/>
                        <a:t>Y</a:t>
                      </a:r>
                      <a:endParaRPr lang="en-US" dirty="0"/>
                    </a:p>
                  </a:txBody>
                  <a:tcPr/>
                </a:tc>
                <a:tc>
                  <a:txBody>
                    <a:bodyPr/>
                    <a:lstStyle/>
                    <a:p>
                      <a:pPr algn="ctr"/>
                      <a:r>
                        <a:rPr lang="sv-SE" dirty="0"/>
                        <a:t>X mod Y</a:t>
                      </a:r>
                      <a:endParaRPr lang="en-US" dirty="0"/>
                    </a:p>
                  </a:txBody>
                  <a:tcPr/>
                </a:tc>
                <a:extLst>
                  <a:ext uri="{0D108BD9-81ED-4DB2-BD59-A6C34878D82A}">
                    <a16:rowId xmlns:a16="http://schemas.microsoft.com/office/drawing/2014/main" val="1245885567"/>
                  </a:ext>
                </a:extLst>
              </a:tr>
              <a:tr h="417365">
                <a:tc>
                  <a:txBody>
                    <a:bodyPr/>
                    <a:lstStyle/>
                    <a:p>
                      <a:pPr algn="ctr"/>
                      <a:r>
                        <a:rPr lang="sv-SE" dirty="0"/>
                        <a:t>20</a:t>
                      </a:r>
                      <a:endParaRPr lang="en-US" dirty="0"/>
                    </a:p>
                  </a:txBody>
                  <a:tcPr/>
                </a:tc>
                <a:tc>
                  <a:txBody>
                    <a:bodyPr/>
                    <a:lstStyle/>
                    <a:p>
                      <a:pPr algn="ctr"/>
                      <a:r>
                        <a:rPr lang="sv-SE" dirty="0"/>
                        <a:t>15</a:t>
                      </a:r>
                      <a:endParaRPr lang="en-US" dirty="0"/>
                    </a:p>
                  </a:txBody>
                  <a:tcPr/>
                </a:tc>
                <a:tc>
                  <a:txBody>
                    <a:bodyPr/>
                    <a:lstStyle/>
                    <a:p>
                      <a:pPr algn="ctr"/>
                      <a:r>
                        <a:rPr lang="sv-SE" dirty="0"/>
                        <a:t>5</a:t>
                      </a:r>
                      <a:endParaRPr lang="en-US" dirty="0"/>
                    </a:p>
                  </a:txBody>
                  <a:tcPr/>
                </a:tc>
                <a:extLst>
                  <a:ext uri="{0D108BD9-81ED-4DB2-BD59-A6C34878D82A}">
                    <a16:rowId xmlns:a16="http://schemas.microsoft.com/office/drawing/2014/main" val="3977888358"/>
                  </a:ext>
                </a:extLst>
              </a:tr>
              <a:tr h="417365">
                <a:tc>
                  <a:txBody>
                    <a:bodyPr/>
                    <a:lstStyle/>
                    <a:p>
                      <a:pPr algn="ctr"/>
                      <a:r>
                        <a:rPr lang="sv-SE" dirty="0"/>
                        <a:t>15</a:t>
                      </a:r>
                      <a:endParaRPr lang="en-US" dirty="0"/>
                    </a:p>
                  </a:txBody>
                  <a:tcPr/>
                </a:tc>
                <a:tc>
                  <a:txBody>
                    <a:bodyPr/>
                    <a:lstStyle/>
                    <a:p>
                      <a:pPr algn="ctr"/>
                      <a:r>
                        <a:rPr lang="sv-SE" dirty="0"/>
                        <a:t>5</a:t>
                      </a:r>
                      <a:endParaRPr lang="en-US" dirty="0"/>
                    </a:p>
                  </a:txBody>
                  <a:tcPr/>
                </a:tc>
                <a:tc>
                  <a:txBody>
                    <a:bodyPr/>
                    <a:lstStyle/>
                    <a:p>
                      <a:pPr algn="ctr"/>
                      <a:r>
                        <a:rPr lang="sv-SE" dirty="0"/>
                        <a:t>0</a:t>
                      </a:r>
                      <a:endParaRPr lang="en-US" dirty="0"/>
                    </a:p>
                  </a:txBody>
                  <a:tcPr/>
                </a:tc>
                <a:extLst>
                  <a:ext uri="{0D108BD9-81ED-4DB2-BD59-A6C34878D82A}">
                    <a16:rowId xmlns:a16="http://schemas.microsoft.com/office/drawing/2014/main" val="850602453"/>
                  </a:ext>
                </a:extLst>
              </a:tr>
              <a:tr h="417365">
                <a:tc>
                  <a:txBody>
                    <a:bodyPr/>
                    <a:lstStyle/>
                    <a:p>
                      <a:pPr algn="ctr"/>
                      <a:r>
                        <a:rPr lang="sv-SE" dirty="0"/>
                        <a:t>5</a:t>
                      </a:r>
                      <a:endParaRPr lang="en-US" dirty="0"/>
                    </a:p>
                  </a:txBody>
                  <a:tcPr/>
                </a:tc>
                <a:tc>
                  <a:txBody>
                    <a:bodyPr/>
                    <a:lstStyle/>
                    <a:p>
                      <a:pPr algn="ctr"/>
                      <a:r>
                        <a:rPr lang="sv-SE" dirty="0"/>
                        <a:t>0</a:t>
                      </a:r>
                      <a:endParaRPr lang="en-US" dirty="0"/>
                    </a:p>
                  </a:txBody>
                  <a:tcPr/>
                </a:tc>
                <a:tc>
                  <a:txBody>
                    <a:bodyPr/>
                    <a:lstStyle/>
                    <a:p>
                      <a:pPr algn="ctr"/>
                      <a:r>
                        <a:rPr lang="sv-SE" dirty="0"/>
                        <a:t>----</a:t>
                      </a:r>
                      <a:endParaRPr lang="en-US" dirty="0"/>
                    </a:p>
                  </a:txBody>
                  <a:tcPr/>
                </a:tc>
                <a:extLst>
                  <a:ext uri="{0D108BD9-81ED-4DB2-BD59-A6C34878D82A}">
                    <a16:rowId xmlns:a16="http://schemas.microsoft.com/office/drawing/2014/main" val="184059931"/>
                  </a:ext>
                </a:extLst>
              </a:tr>
            </a:tbl>
          </a:graphicData>
        </a:graphic>
      </p:graphicFrame>
      <p:cxnSp>
        <p:nvCxnSpPr>
          <p:cNvPr id="29" name="Straight Arrow Connector 28">
            <a:extLst>
              <a:ext uri="{FF2B5EF4-FFF2-40B4-BE49-F238E27FC236}">
                <a16:creationId xmlns:a16="http://schemas.microsoft.com/office/drawing/2014/main" id="{70B450F7-B0FD-A3B8-7080-904B469B15B2}"/>
              </a:ext>
            </a:extLst>
          </p:cNvPr>
          <p:cNvCxnSpPr/>
          <p:nvPr/>
        </p:nvCxnSpPr>
        <p:spPr>
          <a:xfrm flipH="1">
            <a:off x="6837680" y="4083730"/>
            <a:ext cx="1224000" cy="360000"/>
          </a:xfrm>
          <a:prstGeom prst="straightConnector1">
            <a:avLst/>
          </a:prstGeom>
          <a:ln w="254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0E052BA-7A97-4700-3BE6-7AFEB7619417}"/>
              </a:ext>
            </a:extLst>
          </p:cNvPr>
          <p:cNvCxnSpPr/>
          <p:nvPr/>
        </p:nvCxnSpPr>
        <p:spPr>
          <a:xfrm flipH="1">
            <a:off x="9288145" y="4102020"/>
            <a:ext cx="1224000" cy="360000"/>
          </a:xfrm>
          <a:prstGeom prst="straightConnector1">
            <a:avLst/>
          </a:prstGeom>
          <a:ln w="25400">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23650A4-AA07-27D3-58BF-101C11120531}"/>
              </a:ext>
            </a:extLst>
          </p:cNvPr>
          <p:cNvCxnSpPr/>
          <p:nvPr/>
        </p:nvCxnSpPr>
        <p:spPr>
          <a:xfrm flipH="1">
            <a:off x="6837680" y="4462020"/>
            <a:ext cx="1224000" cy="360000"/>
          </a:xfrm>
          <a:prstGeom prst="straightConnector1">
            <a:avLst/>
          </a:prstGeom>
          <a:ln w="254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2A6AC043-05AD-3E1F-EAFA-897EFF8E46BC}"/>
              </a:ext>
            </a:extLst>
          </p:cNvPr>
          <p:cNvCxnSpPr/>
          <p:nvPr/>
        </p:nvCxnSpPr>
        <p:spPr>
          <a:xfrm flipH="1">
            <a:off x="9233218" y="4515172"/>
            <a:ext cx="1224000" cy="360000"/>
          </a:xfrm>
          <a:prstGeom prst="straightConnector1">
            <a:avLst/>
          </a:prstGeom>
          <a:ln w="25400">
            <a:tailEnd type="triangle"/>
          </a:ln>
        </p:spPr>
        <p:style>
          <a:lnRef idx="2">
            <a:schemeClr val="dk1"/>
          </a:lnRef>
          <a:fillRef idx="0">
            <a:schemeClr val="dk1"/>
          </a:fillRef>
          <a:effectRef idx="1">
            <a:schemeClr val="dk1"/>
          </a:effectRef>
          <a:fontRef idx="minor">
            <a:schemeClr val="tx1"/>
          </a:fontRef>
        </p:style>
      </p:cxnSp>
      <p:sp>
        <p:nvSpPr>
          <p:cNvPr id="33" name="Text Placeholder 21">
            <a:extLst>
              <a:ext uri="{FF2B5EF4-FFF2-40B4-BE49-F238E27FC236}">
                <a16:creationId xmlns:a16="http://schemas.microsoft.com/office/drawing/2014/main" id="{40FC7B24-5DDA-4578-BCE0-7071EF6D71FE}"/>
              </a:ext>
            </a:extLst>
          </p:cNvPr>
          <p:cNvSpPr txBox="1">
            <a:spLocks/>
          </p:cNvSpPr>
          <p:nvPr/>
        </p:nvSpPr>
        <p:spPr>
          <a:xfrm>
            <a:off x="5005183" y="5143556"/>
            <a:ext cx="4282961" cy="1399483"/>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ZA" sz="2000" b="1" dirty="0"/>
              <a:t>Y = 0, So</a:t>
            </a:r>
          </a:p>
          <a:p>
            <a:pPr>
              <a:lnSpc>
                <a:spcPct val="150000"/>
              </a:lnSpc>
            </a:pPr>
            <a:r>
              <a:rPr lang="en-ZA" sz="2000" b="1" dirty="0">
                <a:highlight>
                  <a:srgbClr val="000000"/>
                </a:highlight>
              </a:rPr>
              <a:t>GCD = 5 (X)</a:t>
            </a:r>
          </a:p>
          <a:p>
            <a:pPr>
              <a:lnSpc>
                <a:spcPct val="150000"/>
              </a:lnSpc>
            </a:pPr>
            <a:r>
              <a:rPr lang="en-ZA" sz="2000" b="1" dirty="0"/>
              <a:t>LCM = 	( X * Y ) / GCD(X,Y)</a:t>
            </a:r>
          </a:p>
          <a:p>
            <a:pPr>
              <a:lnSpc>
                <a:spcPct val="150000"/>
              </a:lnSpc>
            </a:pPr>
            <a:r>
              <a:rPr lang="en-ZA" sz="2000" b="1" dirty="0"/>
              <a:t>	( 20 * 15 ) / 5 </a:t>
            </a:r>
          </a:p>
          <a:p>
            <a:pPr>
              <a:lnSpc>
                <a:spcPct val="150000"/>
              </a:lnSpc>
            </a:pPr>
            <a:r>
              <a:rPr lang="en-ZA" sz="2000" b="1" dirty="0"/>
              <a:t>	</a:t>
            </a:r>
            <a:r>
              <a:rPr lang="en-ZA" sz="2000" b="1" dirty="0">
                <a:highlight>
                  <a:srgbClr val="000000"/>
                </a:highlight>
              </a:rPr>
              <a:t>= 60</a:t>
            </a: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4910488" y="406667"/>
            <a:ext cx="6400800" cy="844617"/>
          </a:xfrm>
        </p:spPr>
        <p:txBody>
          <a:bodyPr anchor="t">
            <a:normAutofit/>
          </a:bodyPr>
          <a:lstStyle/>
          <a:p>
            <a:r>
              <a:rPr lang="en-US" dirty="0"/>
              <a:t>CODE</a:t>
            </a:r>
          </a:p>
        </p:txBody>
      </p:sp>
      <p:sp>
        <p:nvSpPr>
          <p:cNvPr id="3" name="Subtitle 2">
            <a:extLst>
              <a:ext uri="{FF2B5EF4-FFF2-40B4-BE49-F238E27FC236}">
                <a16:creationId xmlns:a16="http://schemas.microsoft.com/office/drawing/2014/main" id="{1901B20D-4C28-4DA3-ABBD-718C22A5E58B}"/>
              </a:ext>
            </a:extLst>
          </p:cNvPr>
          <p:cNvSpPr>
            <a:spLocks noGrp="1"/>
          </p:cNvSpPr>
          <p:nvPr>
            <p:ph type="body" sz="quarter" idx="13"/>
          </p:nvPr>
        </p:nvSpPr>
        <p:spPr>
          <a:xfrm>
            <a:off x="4910488" y="1169886"/>
            <a:ext cx="6400800" cy="5369026"/>
          </a:xfrm>
        </p:spPr>
        <p:txBody>
          <a:bodyPr>
            <a:normAutofit/>
          </a:bodyPr>
          <a:lstStyle/>
          <a:p>
            <a:pPr>
              <a:spcAft>
                <a:spcPts val="600"/>
              </a:spcAft>
            </a:pPr>
            <a:r>
              <a:rPr lang="es-ES" sz="1600" dirty="0"/>
              <a:t>def GCD(x, y):</a:t>
            </a:r>
          </a:p>
          <a:p>
            <a:pPr>
              <a:spcAft>
                <a:spcPts val="600"/>
              </a:spcAft>
            </a:pPr>
            <a:r>
              <a:rPr lang="es-ES" sz="1600" dirty="0"/>
              <a:t>	if y == 0:</a:t>
            </a:r>
          </a:p>
          <a:p>
            <a:pPr>
              <a:spcAft>
                <a:spcPts val="600"/>
              </a:spcAft>
            </a:pPr>
            <a:r>
              <a:rPr lang="es-ES" sz="1600" dirty="0"/>
              <a:t>		return x</a:t>
            </a:r>
          </a:p>
          <a:p>
            <a:pPr>
              <a:spcAft>
                <a:spcPts val="600"/>
              </a:spcAft>
            </a:pPr>
            <a:r>
              <a:rPr lang="es-ES" sz="1600" dirty="0"/>
              <a:t>	return GCD(y , x % y)</a:t>
            </a:r>
          </a:p>
          <a:p>
            <a:pPr>
              <a:spcAft>
                <a:spcPts val="600"/>
              </a:spcAft>
            </a:pPr>
            <a:endParaRPr lang="es-ES" sz="1600" dirty="0"/>
          </a:p>
          <a:p>
            <a:pPr>
              <a:spcAft>
                <a:spcPts val="600"/>
              </a:spcAft>
            </a:pPr>
            <a:r>
              <a:rPr lang="es-ES" sz="1600" dirty="0"/>
              <a:t>def LCM(x, y):</a:t>
            </a:r>
          </a:p>
          <a:p>
            <a:pPr>
              <a:spcAft>
                <a:spcPts val="600"/>
              </a:spcAft>
            </a:pPr>
            <a:r>
              <a:rPr lang="es-ES" sz="1600" dirty="0"/>
              <a:t>	g = GCD(x, y)</a:t>
            </a:r>
          </a:p>
          <a:p>
            <a:pPr>
              <a:spcAft>
                <a:spcPts val="600"/>
              </a:spcAft>
            </a:pPr>
            <a:r>
              <a:rPr lang="es-ES" sz="1600" dirty="0"/>
              <a:t>	l = (y*x)//g</a:t>
            </a:r>
          </a:p>
          <a:p>
            <a:pPr>
              <a:spcAft>
                <a:spcPts val="600"/>
              </a:spcAft>
            </a:pPr>
            <a:r>
              <a:rPr lang="es-ES" sz="1600" dirty="0"/>
              <a:t>	return l</a:t>
            </a:r>
          </a:p>
          <a:p>
            <a:pPr>
              <a:spcAft>
                <a:spcPts val="600"/>
              </a:spcAft>
            </a:pPr>
            <a:r>
              <a:rPr lang="es-ES" sz="1600" dirty="0"/>
              <a:t>y = 15</a:t>
            </a:r>
          </a:p>
          <a:p>
            <a:pPr>
              <a:spcAft>
                <a:spcPts val="600"/>
              </a:spcAft>
            </a:pPr>
            <a:r>
              <a:rPr lang="es-ES" sz="1600" dirty="0"/>
              <a:t>x = 20</a:t>
            </a:r>
          </a:p>
          <a:p>
            <a:pPr>
              <a:spcAft>
                <a:spcPts val="600"/>
              </a:spcAft>
            </a:pPr>
            <a:r>
              <a:rPr lang="es-ES" sz="1600" dirty="0"/>
              <a:t>print(LCM(x, y))</a:t>
            </a:r>
            <a:endParaRPr lang="sv-SE" sz="1600" dirty="0"/>
          </a:p>
        </p:txBody>
      </p:sp>
      <p:sp>
        <p:nvSpPr>
          <p:cNvPr id="12" name="Slide Number Placeholder 5">
            <a:extLst>
              <a:ext uri="{FF2B5EF4-FFF2-40B4-BE49-F238E27FC236}">
                <a16:creationId xmlns:a16="http://schemas.microsoft.com/office/drawing/2014/main" id="{FEEA4CBB-8FA5-B7BA-8DFD-9ADD0393DB9C}"/>
              </a:ext>
            </a:extLst>
          </p:cNvPr>
          <p:cNvSpPr>
            <a:spLocks noGrp="1"/>
          </p:cNvSpPr>
          <p:nvPr>
            <p:ph type="sldNum" sz="quarter" idx="12"/>
          </p:nvPr>
        </p:nvSpPr>
        <p:spPr>
          <a:xfrm>
            <a:off x="11123295" y="6356350"/>
            <a:ext cx="457200" cy="365125"/>
          </a:xfrm>
        </p:spPr>
        <p:txBody>
          <a:bodyPr/>
          <a:lstStyle/>
          <a:p>
            <a:pPr>
              <a:spcAft>
                <a:spcPts val="600"/>
              </a:spcAft>
            </a:pPr>
            <a:fld id="{B5CEABB6-07DC-46E8-9B57-56EC44A396E5}" type="slidenum">
              <a:rPr lang="en-US" smtClean="0"/>
              <a:pPr>
                <a:spcAft>
                  <a:spcPts val="600"/>
                </a:spcAft>
              </a:pPr>
              <a:t>6</a:t>
            </a:fld>
            <a:endParaRPr lang="en-US"/>
          </a:p>
        </p:txBody>
      </p:sp>
    </p:spTree>
    <p:extLst>
      <p:ext uri="{BB962C8B-B14F-4D97-AF65-F5344CB8AC3E}">
        <p14:creationId xmlns:p14="http://schemas.microsoft.com/office/powerpoint/2010/main" val="170251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4910488" y="136525"/>
            <a:ext cx="6400800" cy="844617"/>
          </a:xfrm>
        </p:spPr>
        <p:txBody>
          <a:bodyPr anchor="t">
            <a:normAutofit/>
          </a:bodyPr>
          <a:lstStyle/>
          <a:p>
            <a:r>
              <a:rPr lang="en-US" dirty="0"/>
              <a:t>analysis</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1901B20D-4C28-4DA3-ABBD-718C22A5E58B}"/>
                  </a:ext>
                </a:extLst>
              </p:cNvPr>
              <p:cNvSpPr>
                <a:spLocks noGrp="1"/>
              </p:cNvSpPr>
              <p:nvPr>
                <p:ph type="body" sz="quarter" idx="13"/>
              </p:nvPr>
            </p:nvSpPr>
            <p:spPr>
              <a:xfrm>
                <a:off x="4869848" y="906677"/>
                <a:ext cx="6400800" cy="5814798"/>
              </a:xfrm>
            </p:spPr>
            <p:txBody>
              <a:bodyPr>
                <a:normAutofit/>
              </a:bodyPr>
              <a:lstStyle/>
              <a:p>
                <a:pPr>
                  <a:spcAft>
                    <a:spcPts val="600"/>
                  </a:spcAft>
                </a:pPr>
                <a:r>
                  <a:rPr lang="sv-SE" sz="1600" dirty="0"/>
                  <a:t>Assume that X &gt; Y</a:t>
                </a:r>
              </a:p>
              <a:p>
                <a:pPr>
                  <a:spcAft>
                    <a:spcPts val="600"/>
                  </a:spcAft>
                </a:pPr>
                <a:r>
                  <a:rPr lang="sv-SE" sz="1600" dirty="0"/>
                  <a:t>Base case T(X,1) = 1</a:t>
                </a:r>
              </a:p>
              <a:p>
                <a:pPr>
                  <a:spcAft>
                    <a:spcPts val="600"/>
                  </a:spcAft>
                </a:pPr>
                <a:r>
                  <a:rPr lang="sv-SE" sz="1600" dirty="0"/>
                  <a:t>T(X,Y) </a:t>
                </a:r>
                <a14:m>
                  <m:oMath xmlns:m="http://schemas.openxmlformats.org/officeDocument/2006/math">
                    <m:r>
                      <a:rPr lang="sv-SE" sz="1600" i="1" dirty="0" smtClean="0">
                        <a:latin typeface="Cambria Math" panose="02040503050406030204" pitchFamily="18" charset="0"/>
                        <a:ea typeface="Cambria Math" panose="02040503050406030204" pitchFamily="18" charset="0"/>
                      </a:rPr>
                      <m:t>≤</m:t>
                    </m:r>
                  </m:oMath>
                </a14:m>
                <a:r>
                  <a:rPr lang="sv-SE" sz="1600" dirty="0"/>
                  <a:t> T(</a:t>
                </a:r>
                <a14:m>
                  <m:oMath xmlns:m="http://schemas.openxmlformats.org/officeDocument/2006/math">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𝑋</m:t>
                        </m:r>
                      </m:num>
                      <m:den>
                        <m:d>
                          <m:dPr>
                            <m:ctrlPr>
                              <a:rPr lang="sv-SE" sz="1600" b="0" i="1" smtClean="0">
                                <a:latin typeface="Cambria Math" panose="02040503050406030204" pitchFamily="18" charset="0"/>
                              </a:rPr>
                            </m:ctrlPr>
                          </m:dPr>
                          <m:e>
                            <m:sSup>
                              <m:sSupPr>
                                <m:ctrlPr>
                                  <a:rPr lang="sv-SE" sz="1600" b="0" i="1" smtClean="0">
                                    <a:latin typeface="Cambria Math" panose="02040503050406030204" pitchFamily="18" charset="0"/>
                                  </a:rPr>
                                </m:ctrlPr>
                              </m:sSupPr>
                              <m:e>
                                <m:r>
                                  <a:rPr lang="sv-SE" sz="1600" b="0" i="1" smtClean="0">
                                    <a:latin typeface="Cambria Math" panose="02040503050406030204" pitchFamily="18" charset="0"/>
                                  </a:rPr>
                                  <m:t>2</m:t>
                                </m:r>
                              </m:e>
                              <m:sup>
                                <m:r>
                                  <a:rPr lang="sv-SE" sz="1600" b="0" i="1" smtClean="0">
                                    <a:latin typeface="Cambria Math" panose="02040503050406030204" pitchFamily="18" charset="0"/>
                                  </a:rPr>
                                  <m:t>1</m:t>
                                </m:r>
                              </m:sup>
                            </m:sSup>
                          </m:e>
                        </m:d>
                      </m:den>
                    </m:f>
                    <m:r>
                      <a:rPr lang="sv-SE" sz="1600" b="0" i="1" smtClean="0">
                        <a:latin typeface="Cambria Math" panose="02040503050406030204" pitchFamily="18" charset="0"/>
                      </a:rPr>
                      <m:t>,</m:t>
                    </m:r>
                    <m:f>
                      <m:fPr>
                        <m:ctrlPr>
                          <a:rPr lang="sv-SE" sz="1600" i="1">
                            <a:latin typeface="Cambria Math" panose="02040503050406030204" pitchFamily="18" charset="0"/>
                          </a:rPr>
                        </m:ctrlPr>
                      </m:fPr>
                      <m:num>
                        <m:r>
                          <a:rPr lang="sv-SE" sz="1600" b="0" i="1" smtClean="0">
                            <a:latin typeface="Cambria Math" panose="02040503050406030204" pitchFamily="18" charset="0"/>
                          </a:rPr>
                          <m:t>𝑌</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i="1">
                                <a:latin typeface="Cambria Math" panose="02040503050406030204" pitchFamily="18" charset="0"/>
                              </a:rPr>
                              <m:t>2</m:t>
                            </m:r>
                          </m:e>
                          <m:sup>
                            <m:r>
                              <a:rPr lang="sv-SE" sz="1600" b="0" i="1" smtClean="0">
                                <a:latin typeface="Cambria Math" panose="02040503050406030204" pitchFamily="18" charset="0"/>
                              </a:rPr>
                              <m:t>1</m:t>
                            </m:r>
                          </m:sup>
                        </m:sSup>
                        <m:r>
                          <a:rPr lang="sv-SE" sz="1600" b="0" i="1" smtClean="0">
                            <a:latin typeface="Cambria Math" panose="02040503050406030204" pitchFamily="18" charset="0"/>
                          </a:rPr>
                          <m:t>)</m:t>
                        </m:r>
                      </m:den>
                    </m:f>
                  </m:oMath>
                </a14:m>
                <a:r>
                  <a:rPr lang="sv-SE" sz="1600" b="0" dirty="0"/>
                  <a:t>) + 2</a:t>
                </a:r>
              </a:p>
              <a:p>
                <a:pPr>
                  <a:spcAft>
                    <a:spcPts val="600"/>
                  </a:spcAft>
                </a:pPr>
                <a:r>
                  <a:rPr lang="sv-SE" sz="1600" b="0" dirty="0"/>
                  <a:t> </a:t>
                </a:r>
                <a:r>
                  <a:rPr lang="sv-SE" sz="1600" dirty="0"/>
                  <a:t>T(X,Y) </a:t>
                </a:r>
                <a14:m>
                  <m:oMath xmlns:m="http://schemas.openxmlformats.org/officeDocument/2006/math">
                    <m:r>
                      <a:rPr lang="sv-SE" sz="1600" i="1" dirty="0" smtClean="0">
                        <a:latin typeface="Cambria Math" panose="02040503050406030204" pitchFamily="18" charset="0"/>
                        <a:ea typeface="Cambria Math" panose="02040503050406030204" pitchFamily="18" charset="0"/>
                      </a:rPr>
                      <m:t>≤</m:t>
                    </m:r>
                  </m:oMath>
                </a14:m>
                <a:r>
                  <a:rPr lang="sv-SE" sz="1600" dirty="0"/>
                  <a:t> T(</a:t>
                </a:r>
                <a14:m>
                  <m:oMath xmlns:m="http://schemas.openxmlformats.org/officeDocument/2006/math">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𝑋</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b="0" i="1" smtClean="0">
                                <a:latin typeface="Cambria Math" panose="02040503050406030204" pitchFamily="18" charset="0"/>
                              </a:rPr>
                              <m:t>2</m:t>
                            </m:r>
                          </m:e>
                          <m:sup>
                            <m:r>
                              <a:rPr lang="sv-SE" sz="1600" b="0" i="1" smtClean="0">
                                <a:latin typeface="Cambria Math" panose="02040503050406030204" pitchFamily="18" charset="0"/>
                              </a:rPr>
                              <m:t>2</m:t>
                            </m:r>
                          </m:sup>
                        </m:sSup>
                        <m:r>
                          <a:rPr lang="sv-SE" sz="1600" b="0" i="1" smtClean="0">
                            <a:latin typeface="Cambria Math" panose="02040503050406030204" pitchFamily="18" charset="0"/>
                          </a:rPr>
                          <m:t>)</m:t>
                        </m:r>
                      </m:den>
                    </m:f>
                    <m:r>
                      <a:rPr lang="sv-SE" sz="1600" b="0" i="1" smtClean="0">
                        <a:latin typeface="Cambria Math" panose="02040503050406030204" pitchFamily="18" charset="0"/>
                      </a:rPr>
                      <m:t>,</m:t>
                    </m:r>
                    <m:f>
                      <m:fPr>
                        <m:ctrlPr>
                          <a:rPr lang="sv-SE" sz="1600" i="1">
                            <a:latin typeface="Cambria Math" panose="02040503050406030204" pitchFamily="18" charset="0"/>
                          </a:rPr>
                        </m:ctrlPr>
                      </m:fPr>
                      <m:num>
                        <m:r>
                          <a:rPr lang="sv-SE" sz="1600" b="0" i="1" smtClean="0">
                            <a:latin typeface="Cambria Math" panose="02040503050406030204" pitchFamily="18" charset="0"/>
                          </a:rPr>
                          <m:t>𝑌</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b="0" i="1" smtClean="0">
                                <a:latin typeface="Cambria Math" panose="02040503050406030204" pitchFamily="18" charset="0"/>
                              </a:rPr>
                              <m:t>2</m:t>
                            </m:r>
                          </m:e>
                          <m:sup>
                            <m:r>
                              <a:rPr lang="sv-SE" sz="1600" b="0" i="1" smtClean="0">
                                <a:latin typeface="Cambria Math" panose="02040503050406030204" pitchFamily="18" charset="0"/>
                              </a:rPr>
                              <m:t>2</m:t>
                            </m:r>
                          </m:sup>
                        </m:sSup>
                        <m:r>
                          <a:rPr lang="sv-SE" sz="1600" b="0" i="1" smtClean="0">
                            <a:latin typeface="Cambria Math" panose="02040503050406030204" pitchFamily="18" charset="0"/>
                          </a:rPr>
                          <m:t>)</m:t>
                        </m:r>
                      </m:den>
                    </m:f>
                  </m:oMath>
                </a14:m>
                <a:r>
                  <a:rPr lang="sv-SE" sz="1600" b="0" dirty="0"/>
                  <a:t>) + 2*2</a:t>
                </a:r>
              </a:p>
              <a:p>
                <a:pPr>
                  <a:spcAft>
                    <a:spcPts val="600"/>
                  </a:spcAft>
                </a:pPr>
                <a:r>
                  <a:rPr lang="sv-SE" sz="1600" dirty="0"/>
                  <a:t>T(X,Y) </a:t>
                </a:r>
                <a14:m>
                  <m:oMath xmlns:m="http://schemas.openxmlformats.org/officeDocument/2006/math">
                    <m:r>
                      <a:rPr lang="sv-SE" sz="1600" i="1" dirty="0" smtClean="0">
                        <a:latin typeface="Cambria Math" panose="02040503050406030204" pitchFamily="18" charset="0"/>
                        <a:ea typeface="Cambria Math" panose="02040503050406030204" pitchFamily="18" charset="0"/>
                      </a:rPr>
                      <m:t>≤</m:t>
                    </m:r>
                  </m:oMath>
                </a14:m>
                <a:r>
                  <a:rPr lang="sv-SE" sz="1600" dirty="0"/>
                  <a:t> T(</a:t>
                </a:r>
                <a14:m>
                  <m:oMath xmlns:m="http://schemas.openxmlformats.org/officeDocument/2006/math">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𝑋</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b="0" i="1" smtClean="0">
                                <a:latin typeface="Cambria Math" panose="02040503050406030204" pitchFamily="18" charset="0"/>
                              </a:rPr>
                              <m:t>2</m:t>
                            </m:r>
                          </m:e>
                          <m:sup>
                            <m:r>
                              <a:rPr lang="sv-SE" sz="1600" b="0" i="1" smtClean="0">
                                <a:latin typeface="Cambria Math" panose="02040503050406030204" pitchFamily="18" charset="0"/>
                              </a:rPr>
                              <m:t>3</m:t>
                            </m:r>
                          </m:sup>
                        </m:sSup>
                        <m:r>
                          <a:rPr lang="sv-SE" sz="1600" b="0" i="1" smtClean="0">
                            <a:latin typeface="Cambria Math" panose="02040503050406030204" pitchFamily="18" charset="0"/>
                          </a:rPr>
                          <m:t>)</m:t>
                        </m:r>
                      </m:den>
                    </m:f>
                    <m:r>
                      <a:rPr lang="sv-SE" sz="1600" b="0" i="1" smtClean="0">
                        <a:latin typeface="Cambria Math" panose="02040503050406030204" pitchFamily="18" charset="0"/>
                      </a:rPr>
                      <m:t>,</m:t>
                    </m:r>
                    <m:f>
                      <m:fPr>
                        <m:ctrlPr>
                          <a:rPr lang="sv-SE" sz="1600" i="1">
                            <a:latin typeface="Cambria Math" panose="02040503050406030204" pitchFamily="18" charset="0"/>
                          </a:rPr>
                        </m:ctrlPr>
                      </m:fPr>
                      <m:num>
                        <m:r>
                          <a:rPr lang="sv-SE" sz="1600" b="0" i="1" smtClean="0">
                            <a:latin typeface="Cambria Math" panose="02040503050406030204" pitchFamily="18" charset="0"/>
                          </a:rPr>
                          <m:t>𝑌</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i="1">
                                <a:latin typeface="Cambria Math" panose="02040503050406030204" pitchFamily="18" charset="0"/>
                              </a:rPr>
                              <m:t>2</m:t>
                            </m:r>
                          </m:e>
                          <m:sup>
                            <m:r>
                              <a:rPr lang="sv-SE" sz="1600" b="0" i="1" smtClean="0">
                                <a:latin typeface="Cambria Math" panose="02040503050406030204" pitchFamily="18" charset="0"/>
                              </a:rPr>
                              <m:t>3</m:t>
                            </m:r>
                          </m:sup>
                        </m:sSup>
                        <m:r>
                          <a:rPr lang="sv-SE" sz="1600" b="0" i="1" smtClean="0">
                            <a:latin typeface="Cambria Math" panose="02040503050406030204" pitchFamily="18" charset="0"/>
                          </a:rPr>
                          <m:t>)</m:t>
                        </m:r>
                      </m:den>
                    </m:f>
                  </m:oMath>
                </a14:m>
                <a:r>
                  <a:rPr lang="sv-SE" sz="1600" b="0" dirty="0"/>
                  <a:t>) + 2*3</a:t>
                </a:r>
              </a:p>
              <a:p>
                <a:pPr>
                  <a:spcAft>
                    <a:spcPts val="600"/>
                  </a:spcAft>
                </a:pPr>
                <a:r>
                  <a:rPr lang="sv-SE" sz="1600" dirty="0"/>
                  <a:t>Let’s assume that T(X,Y) </a:t>
                </a:r>
                <a14:m>
                  <m:oMath xmlns:m="http://schemas.openxmlformats.org/officeDocument/2006/math">
                    <m:r>
                      <a:rPr lang="sv-SE" sz="1600" i="1" dirty="0" smtClean="0">
                        <a:latin typeface="Cambria Math" panose="02040503050406030204" pitchFamily="18" charset="0"/>
                        <a:ea typeface="Cambria Math" panose="02040503050406030204" pitchFamily="18" charset="0"/>
                      </a:rPr>
                      <m:t>≤</m:t>
                    </m:r>
                  </m:oMath>
                </a14:m>
                <a:r>
                  <a:rPr lang="sv-SE" sz="1600" dirty="0"/>
                  <a:t> T(</a:t>
                </a:r>
                <a14:m>
                  <m:oMath xmlns:m="http://schemas.openxmlformats.org/officeDocument/2006/math">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𝑋</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b="0" i="1" smtClean="0">
                                <a:latin typeface="Cambria Math" panose="02040503050406030204" pitchFamily="18" charset="0"/>
                              </a:rPr>
                              <m:t>2</m:t>
                            </m:r>
                          </m:e>
                          <m:sup>
                            <m:r>
                              <a:rPr lang="en-US" sz="1600" b="0" i="1" smtClean="0">
                                <a:latin typeface="Cambria Math" panose="02040503050406030204" pitchFamily="18" charset="0"/>
                              </a:rPr>
                              <m:t>𝑘</m:t>
                            </m:r>
                          </m:sup>
                        </m:sSup>
                        <m:r>
                          <a:rPr lang="sv-SE" sz="1600" b="0" i="1" smtClean="0">
                            <a:latin typeface="Cambria Math" panose="02040503050406030204" pitchFamily="18" charset="0"/>
                          </a:rPr>
                          <m:t>)</m:t>
                        </m:r>
                      </m:den>
                    </m:f>
                    <m:r>
                      <a:rPr lang="sv-SE" sz="1600" b="0" i="1" smtClean="0">
                        <a:latin typeface="Cambria Math" panose="02040503050406030204" pitchFamily="18" charset="0"/>
                      </a:rPr>
                      <m:t>,</m:t>
                    </m:r>
                    <m:f>
                      <m:fPr>
                        <m:ctrlPr>
                          <a:rPr lang="sv-SE" sz="1600" i="1">
                            <a:latin typeface="Cambria Math" panose="02040503050406030204" pitchFamily="18" charset="0"/>
                          </a:rPr>
                        </m:ctrlPr>
                      </m:fPr>
                      <m:num>
                        <m:r>
                          <a:rPr lang="sv-SE" sz="1600" b="0" i="1" smtClean="0">
                            <a:latin typeface="Cambria Math" panose="02040503050406030204" pitchFamily="18" charset="0"/>
                          </a:rPr>
                          <m:t>𝑌</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i="1">
                                <a:latin typeface="Cambria Math" panose="02040503050406030204" pitchFamily="18" charset="0"/>
                              </a:rPr>
                              <m:t>2</m:t>
                            </m:r>
                          </m:e>
                          <m:sup>
                            <m:r>
                              <a:rPr lang="en-US" sz="1600" b="0" i="1" smtClean="0">
                                <a:latin typeface="Cambria Math" panose="02040503050406030204" pitchFamily="18" charset="0"/>
                              </a:rPr>
                              <m:t>𝑘</m:t>
                            </m:r>
                          </m:sup>
                        </m:sSup>
                        <m:r>
                          <a:rPr lang="sv-SE" sz="1600" b="0" i="1" smtClean="0">
                            <a:latin typeface="Cambria Math" panose="02040503050406030204" pitchFamily="18" charset="0"/>
                          </a:rPr>
                          <m:t>)</m:t>
                        </m:r>
                      </m:den>
                    </m:f>
                  </m:oMath>
                </a14:m>
                <a:r>
                  <a:rPr lang="sv-SE" sz="1600" b="0" dirty="0"/>
                  <a:t>) + 2*k</a:t>
                </a:r>
              </a:p>
              <a:p>
                <a:pPr>
                  <a:spcAft>
                    <a:spcPts val="600"/>
                  </a:spcAft>
                </a:pPr>
                <a:r>
                  <a:rPr lang="sv-SE" sz="1600" dirty="0"/>
                  <a:t>Let k = log(Y)</a:t>
                </a:r>
              </a:p>
              <a:p>
                <a:pPr>
                  <a:spcAft>
                    <a:spcPts val="600"/>
                  </a:spcAft>
                </a:pPr>
                <a:r>
                  <a:rPr lang="sv-SE" sz="1600" b="0" dirty="0"/>
                  <a:t>So, </a:t>
                </a:r>
                <a:r>
                  <a:rPr lang="sv-SE" sz="1600" dirty="0"/>
                  <a:t>T(X,Y) </a:t>
                </a:r>
                <a14:m>
                  <m:oMath xmlns:m="http://schemas.openxmlformats.org/officeDocument/2006/math">
                    <m:r>
                      <a:rPr lang="sv-SE" sz="1600" i="1" dirty="0" smtClean="0">
                        <a:latin typeface="Cambria Math" panose="02040503050406030204" pitchFamily="18" charset="0"/>
                        <a:ea typeface="Cambria Math" panose="02040503050406030204" pitchFamily="18" charset="0"/>
                      </a:rPr>
                      <m:t>≤</m:t>
                    </m:r>
                  </m:oMath>
                </a14:m>
                <a:r>
                  <a:rPr lang="sv-SE" sz="1600" dirty="0"/>
                  <a:t> T(</a:t>
                </a:r>
                <a14:m>
                  <m:oMath xmlns:m="http://schemas.openxmlformats.org/officeDocument/2006/math">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𝑋</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b="0" i="1" smtClean="0">
                                <a:latin typeface="Cambria Math" panose="02040503050406030204" pitchFamily="18" charset="0"/>
                              </a:rPr>
                              <m:t>2</m:t>
                            </m:r>
                          </m:e>
                          <m:sup>
                            <m:r>
                              <m:rPr>
                                <m:sty m:val="p"/>
                              </m:rPr>
                              <a:rPr lang="sv-SE" sz="1600" b="0" i="0" smtClean="0">
                                <a:latin typeface="Cambria Math" panose="02040503050406030204" pitchFamily="18" charset="0"/>
                              </a:rPr>
                              <m:t>log</m:t>
                            </m:r>
                            <m:r>
                              <a:rPr lang="sv-SE" sz="1600" b="0" i="1" smtClean="0">
                                <a:latin typeface="Cambria Math" panose="02040503050406030204" pitchFamily="18" charset="0"/>
                              </a:rPr>
                              <m:t>⁡(</m:t>
                            </m:r>
                            <m:r>
                              <a:rPr lang="sv-SE" sz="1600" b="0" i="1" smtClean="0">
                                <a:latin typeface="Cambria Math" panose="02040503050406030204" pitchFamily="18" charset="0"/>
                              </a:rPr>
                              <m:t>𝑌</m:t>
                            </m:r>
                            <m:r>
                              <a:rPr lang="sv-SE" sz="1600" b="0" i="1" smtClean="0">
                                <a:latin typeface="Cambria Math" panose="02040503050406030204" pitchFamily="18" charset="0"/>
                              </a:rPr>
                              <m:t>)</m:t>
                            </m:r>
                          </m:sup>
                        </m:sSup>
                        <m:r>
                          <a:rPr lang="sv-SE" sz="1600" b="0" i="1" smtClean="0">
                            <a:latin typeface="Cambria Math" panose="02040503050406030204" pitchFamily="18" charset="0"/>
                          </a:rPr>
                          <m:t>)</m:t>
                        </m:r>
                      </m:den>
                    </m:f>
                    <m:r>
                      <a:rPr lang="sv-SE" sz="1600" b="0" i="1" smtClean="0">
                        <a:latin typeface="Cambria Math" panose="02040503050406030204" pitchFamily="18" charset="0"/>
                      </a:rPr>
                      <m:t>,</m:t>
                    </m:r>
                    <m:f>
                      <m:fPr>
                        <m:ctrlPr>
                          <a:rPr lang="sv-SE" sz="1600" i="1">
                            <a:latin typeface="Cambria Math" panose="02040503050406030204" pitchFamily="18" charset="0"/>
                          </a:rPr>
                        </m:ctrlPr>
                      </m:fPr>
                      <m:num>
                        <m:r>
                          <a:rPr lang="sv-SE" sz="1600" b="0" i="1" smtClean="0">
                            <a:latin typeface="Cambria Math" panose="02040503050406030204" pitchFamily="18" charset="0"/>
                          </a:rPr>
                          <m:t>𝑌</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i="1">
                                <a:latin typeface="Cambria Math" panose="02040503050406030204" pitchFamily="18" charset="0"/>
                              </a:rPr>
                              <m:t>2</m:t>
                            </m:r>
                          </m:e>
                          <m:sup>
                            <m:r>
                              <m:rPr>
                                <m:sty m:val="p"/>
                              </m:rPr>
                              <a:rPr lang="sv-SE" sz="1600">
                                <a:latin typeface="Cambria Math" panose="02040503050406030204" pitchFamily="18" charset="0"/>
                              </a:rPr>
                              <m:t>log</m:t>
                            </m:r>
                            <m:r>
                              <a:rPr lang="sv-SE" sz="1600" i="1">
                                <a:latin typeface="Cambria Math" panose="02040503050406030204" pitchFamily="18" charset="0"/>
                              </a:rPr>
                              <m:t>⁡(</m:t>
                            </m:r>
                            <m:r>
                              <a:rPr lang="sv-SE" sz="1600" b="0" i="1" smtClean="0">
                                <a:latin typeface="Cambria Math" panose="02040503050406030204" pitchFamily="18" charset="0"/>
                              </a:rPr>
                              <m:t>𝑌</m:t>
                            </m:r>
                            <m:r>
                              <a:rPr lang="sv-SE" sz="1600" i="1">
                                <a:latin typeface="Cambria Math" panose="02040503050406030204" pitchFamily="18" charset="0"/>
                              </a:rPr>
                              <m:t>)</m:t>
                            </m:r>
                          </m:sup>
                        </m:sSup>
                        <m:r>
                          <a:rPr lang="sv-SE" sz="1600" b="0" i="1" smtClean="0">
                            <a:latin typeface="Cambria Math" panose="02040503050406030204" pitchFamily="18" charset="0"/>
                          </a:rPr>
                          <m:t>)</m:t>
                        </m:r>
                      </m:den>
                    </m:f>
                  </m:oMath>
                </a14:m>
                <a:r>
                  <a:rPr lang="sv-SE" sz="1600" b="0" dirty="0"/>
                  <a:t>) + 2</a:t>
                </a:r>
                <a:r>
                  <a:rPr lang="sv-SE" sz="1600" dirty="0"/>
                  <a:t>* </a:t>
                </a:r>
                <a14:m>
                  <m:oMath xmlns:m="http://schemas.openxmlformats.org/officeDocument/2006/math">
                    <m:r>
                      <m:rPr>
                        <m:sty m:val="p"/>
                      </m:rPr>
                      <a:rPr lang="sv-SE" sz="1600">
                        <a:latin typeface="Cambria Math" panose="02040503050406030204" pitchFamily="18" charset="0"/>
                      </a:rPr>
                      <m:t>log</m:t>
                    </m:r>
                    <m:r>
                      <a:rPr lang="sv-SE" sz="1600" i="1">
                        <a:latin typeface="Cambria Math" panose="02040503050406030204" pitchFamily="18" charset="0"/>
                      </a:rPr>
                      <m:t>⁡(</m:t>
                    </m:r>
                    <m:r>
                      <a:rPr lang="sv-SE" sz="1600" b="0" i="1" smtClean="0">
                        <a:latin typeface="Cambria Math" panose="02040503050406030204" pitchFamily="18" charset="0"/>
                      </a:rPr>
                      <m:t>𝑌</m:t>
                    </m:r>
                    <m:r>
                      <a:rPr lang="sv-SE" sz="1600" i="1">
                        <a:latin typeface="Cambria Math" panose="02040503050406030204" pitchFamily="18" charset="0"/>
                      </a:rPr>
                      <m:t>)</m:t>
                    </m:r>
                  </m:oMath>
                </a14:m>
                <a:endParaRPr lang="sv-SE" sz="1600" b="0" dirty="0"/>
              </a:p>
              <a:p>
                <a:pPr>
                  <a:spcAft>
                    <a:spcPts val="600"/>
                  </a:spcAft>
                </a:pPr>
                <a:r>
                  <a:rPr lang="sv-SE" sz="1600" dirty="0"/>
                  <a:t>= T(X,Y) </a:t>
                </a:r>
                <a14:m>
                  <m:oMath xmlns:m="http://schemas.openxmlformats.org/officeDocument/2006/math">
                    <m:r>
                      <a:rPr lang="sv-SE" sz="1600" i="1" dirty="0" smtClean="0">
                        <a:latin typeface="Cambria Math" panose="02040503050406030204" pitchFamily="18" charset="0"/>
                        <a:ea typeface="Cambria Math" panose="02040503050406030204" pitchFamily="18" charset="0"/>
                      </a:rPr>
                      <m:t>≤</m:t>
                    </m:r>
                  </m:oMath>
                </a14:m>
                <a:r>
                  <a:rPr lang="sv-SE" sz="1600" dirty="0"/>
                  <a:t> T(</a:t>
                </a:r>
                <a14:m>
                  <m:oMath xmlns:m="http://schemas.openxmlformats.org/officeDocument/2006/math">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𝑋</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b="0" i="1" smtClean="0">
                                <a:latin typeface="Cambria Math" panose="02040503050406030204" pitchFamily="18" charset="0"/>
                              </a:rPr>
                              <m:t>2</m:t>
                            </m:r>
                          </m:e>
                          <m:sup>
                            <m:r>
                              <m:rPr>
                                <m:sty m:val="p"/>
                              </m:rPr>
                              <a:rPr lang="sv-SE" sz="1600" b="0" i="0" smtClean="0">
                                <a:latin typeface="Cambria Math" panose="02040503050406030204" pitchFamily="18" charset="0"/>
                              </a:rPr>
                              <m:t>log</m:t>
                            </m:r>
                            <m:r>
                              <a:rPr lang="sv-SE" sz="1600" b="0" i="1" smtClean="0">
                                <a:latin typeface="Cambria Math" panose="02040503050406030204" pitchFamily="18" charset="0"/>
                              </a:rPr>
                              <m:t>⁡(</m:t>
                            </m:r>
                            <m:r>
                              <a:rPr lang="sv-SE" sz="1600" b="0" i="1" smtClean="0">
                                <a:latin typeface="Cambria Math" panose="02040503050406030204" pitchFamily="18" charset="0"/>
                              </a:rPr>
                              <m:t>𝑌</m:t>
                            </m:r>
                            <m:r>
                              <a:rPr lang="sv-SE" sz="1600" b="0" i="1" smtClean="0">
                                <a:latin typeface="Cambria Math" panose="02040503050406030204" pitchFamily="18" charset="0"/>
                              </a:rPr>
                              <m:t>)</m:t>
                            </m:r>
                          </m:sup>
                        </m:sSup>
                        <m:r>
                          <a:rPr lang="sv-SE" sz="1600" b="0" i="1" smtClean="0">
                            <a:latin typeface="Cambria Math" panose="02040503050406030204" pitchFamily="18" charset="0"/>
                          </a:rPr>
                          <m:t>)</m:t>
                        </m:r>
                      </m:den>
                    </m:f>
                    <m:r>
                      <a:rPr lang="sv-SE" sz="1600" b="0" i="1" smtClean="0">
                        <a:latin typeface="Cambria Math" panose="02040503050406030204" pitchFamily="18" charset="0"/>
                      </a:rPr>
                      <m:t>,</m:t>
                    </m:r>
                    <m:f>
                      <m:fPr>
                        <m:ctrlPr>
                          <a:rPr lang="sv-SE" sz="1600" i="1">
                            <a:latin typeface="Cambria Math" panose="02040503050406030204" pitchFamily="18" charset="0"/>
                          </a:rPr>
                        </m:ctrlPr>
                      </m:fPr>
                      <m:num>
                        <m:r>
                          <a:rPr lang="sv-SE" sz="1600" b="0" i="1" smtClean="0">
                            <a:latin typeface="Cambria Math" panose="02040503050406030204" pitchFamily="18" charset="0"/>
                          </a:rPr>
                          <m:t>𝑌</m:t>
                        </m:r>
                      </m:num>
                      <m:den>
                        <m:r>
                          <a:rPr lang="sv-SE" sz="1600" b="0" i="1" smtClean="0">
                            <a:latin typeface="Cambria Math" panose="02040503050406030204" pitchFamily="18" charset="0"/>
                          </a:rPr>
                          <m:t>(</m:t>
                        </m:r>
                        <m:sSup>
                          <m:sSupPr>
                            <m:ctrlPr>
                              <a:rPr lang="sv-SE" sz="1600" b="0" i="1" smtClean="0">
                                <a:latin typeface="Cambria Math" panose="02040503050406030204" pitchFamily="18" charset="0"/>
                              </a:rPr>
                            </m:ctrlPr>
                          </m:sSupPr>
                          <m:e>
                            <m:r>
                              <a:rPr lang="sv-SE" sz="1600" i="1">
                                <a:latin typeface="Cambria Math" panose="02040503050406030204" pitchFamily="18" charset="0"/>
                              </a:rPr>
                              <m:t>2</m:t>
                            </m:r>
                          </m:e>
                          <m:sup>
                            <m:r>
                              <m:rPr>
                                <m:sty m:val="p"/>
                              </m:rPr>
                              <a:rPr lang="sv-SE" sz="1600">
                                <a:latin typeface="Cambria Math" panose="02040503050406030204" pitchFamily="18" charset="0"/>
                              </a:rPr>
                              <m:t>log</m:t>
                            </m:r>
                            <m:r>
                              <a:rPr lang="sv-SE" sz="1600" i="1">
                                <a:latin typeface="Cambria Math" panose="02040503050406030204" pitchFamily="18" charset="0"/>
                              </a:rPr>
                              <m:t>⁡(</m:t>
                            </m:r>
                            <m:r>
                              <a:rPr lang="sv-SE" sz="1600" b="0" i="1" smtClean="0">
                                <a:latin typeface="Cambria Math" panose="02040503050406030204" pitchFamily="18" charset="0"/>
                              </a:rPr>
                              <m:t>𝑌</m:t>
                            </m:r>
                            <m:r>
                              <a:rPr lang="sv-SE" sz="1600" i="1">
                                <a:latin typeface="Cambria Math" panose="02040503050406030204" pitchFamily="18" charset="0"/>
                              </a:rPr>
                              <m:t>)</m:t>
                            </m:r>
                          </m:sup>
                        </m:sSup>
                        <m:r>
                          <a:rPr lang="sv-SE" sz="1600" b="0" i="1" smtClean="0">
                            <a:latin typeface="Cambria Math" panose="02040503050406030204" pitchFamily="18" charset="0"/>
                          </a:rPr>
                          <m:t>)</m:t>
                        </m:r>
                      </m:den>
                    </m:f>
                  </m:oMath>
                </a14:m>
                <a:r>
                  <a:rPr lang="sv-SE" sz="1600" b="0" dirty="0"/>
                  <a:t>) + 2</a:t>
                </a:r>
                <a:r>
                  <a:rPr lang="sv-SE" sz="1600" dirty="0"/>
                  <a:t>* </a:t>
                </a:r>
                <a14:m>
                  <m:oMath xmlns:m="http://schemas.openxmlformats.org/officeDocument/2006/math">
                    <m:r>
                      <m:rPr>
                        <m:sty m:val="p"/>
                      </m:rPr>
                      <a:rPr lang="sv-SE" sz="1600">
                        <a:latin typeface="Cambria Math" panose="02040503050406030204" pitchFamily="18" charset="0"/>
                      </a:rPr>
                      <m:t>log</m:t>
                    </m:r>
                    <m:r>
                      <a:rPr lang="sv-SE" sz="1600" i="1">
                        <a:latin typeface="Cambria Math" panose="02040503050406030204" pitchFamily="18" charset="0"/>
                      </a:rPr>
                      <m:t>⁡(</m:t>
                    </m:r>
                    <m:r>
                      <a:rPr lang="sv-SE" sz="1600" b="0" i="1" smtClean="0">
                        <a:latin typeface="Cambria Math" panose="02040503050406030204" pitchFamily="18" charset="0"/>
                      </a:rPr>
                      <m:t>𝑌</m:t>
                    </m:r>
                    <m:r>
                      <a:rPr lang="sv-SE" sz="1600" i="1">
                        <a:latin typeface="Cambria Math" panose="02040503050406030204" pitchFamily="18" charset="0"/>
                      </a:rPr>
                      <m:t>)</m:t>
                    </m:r>
                  </m:oMath>
                </a14:m>
                <a:endParaRPr lang="sv-SE" sz="1600" b="0" dirty="0"/>
              </a:p>
              <a:p>
                <a:pPr>
                  <a:spcAft>
                    <a:spcPts val="600"/>
                  </a:spcAft>
                </a:pPr>
                <a:r>
                  <a:rPr lang="sv-SE" sz="1600" dirty="0"/>
                  <a:t>= T(X,Y) </a:t>
                </a:r>
                <a14:m>
                  <m:oMath xmlns:m="http://schemas.openxmlformats.org/officeDocument/2006/math">
                    <m:r>
                      <a:rPr lang="sv-SE" sz="1600" i="1" dirty="0" smtClean="0">
                        <a:latin typeface="Cambria Math" panose="02040503050406030204" pitchFamily="18" charset="0"/>
                        <a:ea typeface="Cambria Math" panose="02040503050406030204" pitchFamily="18" charset="0"/>
                      </a:rPr>
                      <m:t>≤</m:t>
                    </m:r>
                  </m:oMath>
                </a14:m>
                <a:r>
                  <a:rPr lang="sv-SE" sz="1600" dirty="0"/>
                  <a:t> T(</a:t>
                </a:r>
                <a14:m>
                  <m:oMath xmlns:m="http://schemas.openxmlformats.org/officeDocument/2006/math">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𝑋</m:t>
                        </m:r>
                      </m:num>
                      <m:den>
                        <m:r>
                          <a:rPr lang="sv-SE" sz="1600" b="0" i="1" smtClean="0">
                            <a:latin typeface="Cambria Math" panose="02040503050406030204" pitchFamily="18" charset="0"/>
                          </a:rPr>
                          <m:t>(</m:t>
                        </m:r>
                        <m:r>
                          <a:rPr lang="sv-SE" sz="1600" b="0" i="1" smtClean="0">
                            <a:latin typeface="Cambria Math" panose="02040503050406030204" pitchFamily="18" charset="0"/>
                          </a:rPr>
                          <m:t>𝑌</m:t>
                        </m:r>
                        <m:r>
                          <a:rPr lang="sv-SE" sz="1600" b="0" i="1" smtClean="0">
                            <a:latin typeface="Cambria Math" panose="02040503050406030204" pitchFamily="18" charset="0"/>
                          </a:rPr>
                          <m:t>)</m:t>
                        </m:r>
                      </m:den>
                    </m:f>
                    <m:r>
                      <a:rPr lang="sv-SE" sz="1600" b="0" i="1" smtClean="0">
                        <a:latin typeface="Cambria Math" panose="02040503050406030204" pitchFamily="18" charset="0"/>
                      </a:rPr>
                      <m:t>,</m:t>
                    </m:r>
                    <m:f>
                      <m:fPr>
                        <m:ctrlPr>
                          <a:rPr lang="sv-SE" sz="1600" i="1">
                            <a:latin typeface="Cambria Math" panose="02040503050406030204" pitchFamily="18" charset="0"/>
                          </a:rPr>
                        </m:ctrlPr>
                      </m:fPr>
                      <m:num>
                        <m:r>
                          <a:rPr lang="sv-SE" sz="1600" b="0" i="1" smtClean="0">
                            <a:latin typeface="Cambria Math" panose="02040503050406030204" pitchFamily="18" charset="0"/>
                          </a:rPr>
                          <m:t>𝑌</m:t>
                        </m:r>
                      </m:num>
                      <m:den>
                        <m:r>
                          <a:rPr lang="sv-SE" sz="1600" b="0" i="1" smtClean="0">
                            <a:latin typeface="Cambria Math" panose="02040503050406030204" pitchFamily="18" charset="0"/>
                          </a:rPr>
                          <m:t>𝑌</m:t>
                        </m:r>
                      </m:den>
                    </m:f>
                  </m:oMath>
                </a14:m>
                <a:r>
                  <a:rPr lang="sv-SE" sz="1600" b="0" dirty="0"/>
                  <a:t>) + 2</a:t>
                </a:r>
                <a:r>
                  <a:rPr lang="sv-SE" sz="1600" dirty="0"/>
                  <a:t>* </a:t>
                </a:r>
                <a14:m>
                  <m:oMath xmlns:m="http://schemas.openxmlformats.org/officeDocument/2006/math">
                    <m:r>
                      <m:rPr>
                        <m:sty m:val="p"/>
                      </m:rPr>
                      <a:rPr lang="sv-SE" sz="1600">
                        <a:latin typeface="Cambria Math" panose="02040503050406030204" pitchFamily="18" charset="0"/>
                      </a:rPr>
                      <m:t>log</m:t>
                    </m:r>
                    <m:r>
                      <a:rPr lang="sv-SE" sz="1600" i="1">
                        <a:latin typeface="Cambria Math" panose="02040503050406030204" pitchFamily="18" charset="0"/>
                      </a:rPr>
                      <m:t>⁡(</m:t>
                    </m:r>
                    <m:r>
                      <a:rPr lang="sv-SE" sz="1600" b="0" i="1" smtClean="0">
                        <a:latin typeface="Cambria Math" panose="02040503050406030204" pitchFamily="18" charset="0"/>
                      </a:rPr>
                      <m:t>𝑌</m:t>
                    </m:r>
                    <m:r>
                      <a:rPr lang="sv-SE" sz="1600" i="1">
                        <a:latin typeface="Cambria Math" panose="02040503050406030204" pitchFamily="18" charset="0"/>
                      </a:rPr>
                      <m:t>)</m:t>
                    </m:r>
                  </m:oMath>
                </a14:m>
                <a:endParaRPr lang="sv-SE" sz="1600" b="0" dirty="0"/>
              </a:p>
              <a:p>
                <a:pPr>
                  <a:spcAft>
                    <a:spcPts val="600"/>
                  </a:spcAft>
                </a:pPr>
                <a:r>
                  <a:rPr lang="sv-SE" sz="1600" dirty="0"/>
                  <a:t>= T(X,Y) </a:t>
                </a:r>
                <a14:m>
                  <m:oMath xmlns:m="http://schemas.openxmlformats.org/officeDocument/2006/math">
                    <m:r>
                      <a:rPr lang="sv-SE" sz="1600" i="1" dirty="0" smtClean="0">
                        <a:latin typeface="Cambria Math" panose="02040503050406030204" pitchFamily="18" charset="0"/>
                        <a:ea typeface="Cambria Math" panose="02040503050406030204" pitchFamily="18" charset="0"/>
                      </a:rPr>
                      <m:t>≤</m:t>
                    </m:r>
                  </m:oMath>
                </a14:m>
                <a:r>
                  <a:rPr lang="sv-SE" sz="1600" dirty="0"/>
                  <a:t> T(</a:t>
                </a:r>
                <a14:m>
                  <m:oMath xmlns:m="http://schemas.openxmlformats.org/officeDocument/2006/math">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𝑋</m:t>
                        </m:r>
                      </m:num>
                      <m:den>
                        <m:r>
                          <a:rPr lang="sv-SE" sz="1600" b="0" i="1" smtClean="0">
                            <a:latin typeface="Cambria Math" panose="02040503050406030204" pitchFamily="18" charset="0"/>
                          </a:rPr>
                          <m:t>(</m:t>
                        </m:r>
                        <m:r>
                          <a:rPr lang="sv-SE" sz="1600" b="0" i="1" smtClean="0">
                            <a:latin typeface="Cambria Math" panose="02040503050406030204" pitchFamily="18" charset="0"/>
                          </a:rPr>
                          <m:t>𝑌</m:t>
                        </m:r>
                        <m:r>
                          <a:rPr lang="sv-SE" sz="1600" b="0" i="1" smtClean="0">
                            <a:latin typeface="Cambria Math" panose="02040503050406030204" pitchFamily="18" charset="0"/>
                          </a:rPr>
                          <m:t>)</m:t>
                        </m:r>
                      </m:den>
                    </m:f>
                    <m:r>
                      <a:rPr lang="sv-SE" sz="1600" b="0" i="1" smtClean="0">
                        <a:latin typeface="Cambria Math" panose="02040503050406030204" pitchFamily="18" charset="0"/>
                      </a:rPr>
                      <m:t>,</m:t>
                    </m:r>
                    <m:r>
                      <a:rPr lang="sv-SE" sz="1600" i="1" smtClean="0">
                        <a:latin typeface="Cambria Math" panose="02040503050406030204" pitchFamily="18" charset="0"/>
                      </a:rPr>
                      <m:t>1</m:t>
                    </m:r>
                  </m:oMath>
                </a14:m>
                <a:r>
                  <a:rPr lang="sv-SE" sz="1600" b="0" dirty="0"/>
                  <a:t>) + 2</a:t>
                </a:r>
                <a:r>
                  <a:rPr lang="sv-SE" sz="1600" dirty="0"/>
                  <a:t>* </a:t>
                </a:r>
                <a14:m>
                  <m:oMath xmlns:m="http://schemas.openxmlformats.org/officeDocument/2006/math">
                    <m:r>
                      <m:rPr>
                        <m:sty m:val="p"/>
                      </m:rPr>
                      <a:rPr lang="sv-SE" sz="1600">
                        <a:latin typeface="Cambria Math" panose="02040503050406030204" pitchFamily="18" charset="0"/>
                      </a:rPr>
                      <m:t>log</m:t>
                    </m:r>
                    <m:r>
                      <a:rPr lang="sv-SE" sz="1600" i="1">
                        <a:latin typeface="Cambria Math" panose="02040503050406030204" pitchFamily="18" charset="0"/>
                      </a:rPr>
                      <m:t>⁡(</m:t>
                    </m:r>
                    <m:r>
                      <a:rPr lang="sv-SE" sz="1600" b="0" i="1" smtClean="0">
                        <a:latin typeface="Cambria Math" panose="02040503050406030204" pitchFamily="18" charset="0"/>
                      </a:rPr>
                      <m:t>𝑌</m:t>
                    </m:r>
                    <m:r>
                      <a:rPr lang="sv-SE" sz="1600" i="1">
                        <a:latin typeface="Cambria Math" panose="02040503050406030204" pitchFamily="18" charset="0"/>
                      </a:rPr>
                      <m:t>)</m:t>
                    </m:r>
                  </m:oMath>
                </a14:m>
                <a:endParaRPr lang="sv-SE" sz="1600" b="0" dirty="0"/>
              </a:p>
              <a:p>
                <a:pPr>
                  <a:spcAft>
                    <a:spcPts val="600"/>
                  </a:spcAft>
                </a:pPr>
                <a:r>
                  <a:rPr lang="sv-SE" sz="1600" dirty="0"/>
                  <a:t>= T(X,Y) 1 </a:t>
                </a:r>
                <a:r>
                  <a:rPr lang="sv-SE" sz="1600" b="0" dirty="0"/>
                  <a:t>+ 2</a:t>
                </a:r>
                <a:r>
                  <a:rPr lang="sv-SE" sz="1600" dirty="0"/>
                  <a:t>* </a:t>
                </a:r>
                <a14:m>
                  <m:oMath xmlns:m="http://schemas.openxmlformats.org/officeDocument/2006/math">
                    <m:r>
                      <m:rPr>
                        <m:sty m:val="p"/>
                      </m:rPr>
                      <a:rPr lang="sv-SE" sz="1600">
                        <a:latin typeface="Cambria Math" panose="02040503050406030204" pitchFamily="18" charset="0"/>
                      </a:rPr>
                      <m:t>log</m:t>
                    </m:r>
                    <m:r>
                      <a:rPr lang="sv-SE" sz="1600" i="1">
                        <a:latin typeface="Cambria Math" panose="02040503050406030204" pitchFamily="18" charset="0"/>
                      </a:rPr>
                      <m:t>⁡(</m:t>
                    </m:r>
                    <m:r>
                      <a:rPr lang="sv-SE" sz="1600" b="0" i="1" smtClean="0">
                        <a:latin typeface="Cambria Math" panose="02040503050406030204" pitchFamily="18" charset="0"/>
                      </a:rPr>
                      <m:t>𝑌</m:t>
                    </m:r>
                    <m:r>
                      <a:rPr lang="sv-SE" sz="1600" i="1" smtClean="0">
                        <a:latin typeface="Cambria Math" panose="02040503050406030204" pitchFamily="18" charset="0"/>
                      </a:rPr>
                      <m:t>)</m:t>
                    </m:r>
                  </m:oMath>
                </a14:m>
                <a:r>
                  <a:rPr lang="sv-SE" sz="1600" dirty="0"/>
                  <a:t> </a:t>
                </a:r>
                <a:endParaRPr lang="ar-EG" sz="1600" dirty="0"/>
              </a:p>
              <a:p>
                <a:pPr>
                  <a:spcAft>
                    <a:spcPts val="600"/>
                  </a:spcAft>
                </a:pPr>
                <a:r>
                  <a:rPr lang="sv-SE" sz="1600" dirty="0"/>
                  <a:t>= O(</a:t>
                </a:r>
                <a:r>
                  <a:rPr lang="sv-SE" sz="1600" dirty="0" err="1"/>
                  <a:t>logY</a:t>
                </a:r>
                <a:r>
                  <a:rPr lang="sv-SE" sz="1600" dirty="0"/>
                  <a:t>)</a:t>
                </a:r>
              </a:p>
            </p:txBody>
          </p:sp>
        </mc:Choice>
        <mc:Fallback>
          <p:sp>
            <p:nvSpPr>
              <p:cNvPr id="3" name="Subtitle 2">
                <a:extLst>
                  <a:ext uri="{FF2B5EF4-FFF2-40B4-BE49-F238E27FC236}">
                    <a16:creationId xmlns:a16="http://schemas.microsoft.com/office/drawing/2014/main" id="{1901B20D-4C28-4DA3-ABBD-718C22A5E58B}"/>
                  </a:ext>
                </a:extLst>
              </p:cNvPr>
              <p:cNvSpPr>
                <a:spLocks noGrp="1" noRot="1" noChangeAspect="1" noMove="1" noResize="1" noEditPoints="1" noAdjustHandles="1" noChangeArrowheads="1" noChangeShapeType="1" noTextEdit="1"/>
              </p:cNvSpPr>
              <p:nvPr>
                <p:ph type="body" sz="quarter" idx="13"/>
              </p:nvPr>
            </p:nvSpPr>
            <p:spPr>
              <a:xfrm>
                <a:off x="4869848" y="906677"/>
                <a:ext cx="6400800" cy="5814798"/>
              </a:xfrm>
              <a:blipFill>
                <a:blip r:embed="rId2"/>
                <a:stretch>
                  <a:fillRect l="-571"/>
                </a:stretch>
              </a:blipFill>
            </p:spPr>
            <p:txBody>
              <a:bodyPr/>
              <a:lstStyle/>
              <a:p>
                <a:r>
                  <a:rPr lang="en-US">
                    <a:noFill/>
                  </a:rPr>
                  <a:t> </a:t>
                </a:r>
              </a:p>
            </p:txBody>
          </p:sp>
        </mc:Fallback>
      </mc:AlternateContent>
      <p:sp>
        <p:nvSpPr>
          <p:cNvPr id="12" name="Slide Number Placeholder 5">
            <a:extLst>
              <a:ext uri="{FF2B5EF4-FFF2-40B4-BE49-F238E27FC236}">
                <a16:creationId xmlns:a16="http://schemas.microsoft.com/office/drawing/2014/main" id="{FEEA4CBB-8FA5-B7BA-8DFD-9ADD0393DB9C}"/>
              </a:ext>
            </a:extLst>
          </p:cNvPr>
          <p:cNvSpPr>
            <a:spLocks noGrp="1"/>
          </p:cNvSpPr>
          <p:nvPr>
            <p:ph type="sldNum" sz="quarter" idx="12"/>
          </p:nvPr>
        </p:nvSpPr>
        <p:spPr>
          <a:xfrm>
            <a:off x="11123295" y="6356350"/>
            <a:ext cx="457200" cy="365125"/>
          </a:xfrm>
        </p:spPr>
        <p:txBody>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126709760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{D78ED6F3-7A9F-4057-A869-BD75BBA1D642}tf33968143_win32</Template>
  <TotalTime>1998</TotalTime>
  <Words>597</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Cambria Math</vt:lpstr>
      <vt:lpstr>TimesTen-BoldItalic</vt:lpstr>
      <vt:lpstr>Office Theme</vt:lpstr>
      <vt:lpstr>least common multiple {LCM}</vt:lpstr>
      <vt:lpstr>Transform  and conquer</vt:lpstr>
      <vt:lpstr>Problem reduction </vt:lpstr>
      <vt:lpstr>LCM and GCD</vt:lpstr>
      <vt:lpstr>GCD of X and Y using Euclid’s algorithm.</vt:lpstr>
      <vt:lpstr>CODE</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least common multiple {LCM}</dc:title>
  <dc:creator>yosef hossam</dc:creator>
  <cp:lastModifiedBy>yosef hossam</cp:lastModifiedBy>
  <cp:revision>2</cp:revision>
  <dcterms:created xsi:type="dcterms:W3CDTF">2023-12-31T10:15:48Z</dcterms:created>
  <dcterms:modified xsi:type="dcterms:W3CDTF">2024-01-01T19:34:03Z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