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60" r:id="rId4"/>
    <p:sldId id="262" r:id="rId5"/>
    <p:sldId id="263" r:id="rId6"/>
    <p:sldId id="258" r:id="rId7"/>
    <p:sldId id="259" r:id="rId8"/>
    <p:sldId id="265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0D83998-6EE2-42C0-A8E7-E9C7A438FD78}" type="datetimeFigureOut">
              <a:rPr lang="he-IL" smtClean="0"/>
              <a:t>ז'/אייר/תשפ"ב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8EA60E0-6B8A-486F-B509-020002168F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923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3998-6EE2-42C0-A8E7-E9C7A438FD78}" type="datetimeFigureOut">
              <a:rPr lang="he-IL" smtClean="0"/>
              <a:t>ז'/אייר/תשפ"ב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60E0-6B8A-486F-B509-020002168F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8776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3998-6EE2-42C0-A8E7-E9C7A438FD78}" type="datetimeFigureOut">
              <a:rPr lang="he-IL" smtClean="0"/>
              <a:t>ז'/אייר/תשפ"ב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60E0-6B8A-486F-B509-020002168F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8897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3998-6EE2-42C0-A8E7-E9C7A438FD78}" type="datetimeFigureOut">
              <a:rPr lang="he-IL" smtClean="0"/>
              <a:t>ז'/אייר/תשפ"ב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60E0-6B8A-486F-B509-020002168F17}" type="slidenum">
              <a:rPr lang="he-IL" smtClean="0"/>
              <a:t>‹#›</a:t>
            </a:fld>
            <a:endParaRPr lang="he-I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9748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3998-6EE2-42C0-A8E7-E9C7A438FD78}" type="datetimeFigureOut">
              <a:rPr lang="he-IL" smtClean="0"/>
              <a:t>ז'/אייר/תשפ"ב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60E0-6B8A-486F-B509-020002168F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4149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3998-6EE2-42C0-A8E7-E9C7A438FD78}" type="datetimeFigureOut">
              <a:rPr lang="he-IL" smtClean="0"/>
              <a:t>ז'/אייר/תשפ"ב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60E0-6B8A-486F-B509-020002168F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9289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3998-6EE2-42C0-A8E7-E9C7A438FD78}" type="datetimeFigureOut">
              <a:rPr lang="he-IL" smtClean="0"/>
              <a:t>ז'/אייר/תשפ"ב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60E0-6B8A-486F-B509-020002168F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7918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3998-6EE2-42C0-A8E7-E9C7A438FD78}" type="datetimeFigureOut">
              <a:rPr lang="he-IL" smtClean="0"/>
              <a:t>ז'/אייר/תשפ"ב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60E0-6B8A-486F-B509-020002168F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9425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3998-6EE2-42C0-A8E7-E9C7A438FD78}" type="datetimeFigureOut">
              <a:rPr lang="he-IL" smtClean="0"/>
              <a:t>ז'/אייר/תשפ"ב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60E0-6B8A-486F-B509-020002168F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392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3998-6EE2-42C0-A8E7-E9C7A438FD78}" type="datetimeFigureOut">
              <a:rPr lang="he-IL" smtClean="0"/>
              <a:t>ז'/אייר/תשפ"ב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60E0-6B8A-486F-B509-020002168F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2123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3998-6EE2-42C0-A8E7-E9C7A438FD78}" type="datetimeFigureOut">
              <a:rPr lang="he-IL" smtClean="0"/>
              <a:t>ז'/אייר/תשפ"ב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60E0-6B8A-486F-B509-020002168F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972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3998-6EE2-42C0-A8E7-E9C7A438FD78}" type="datetimeFigureOut">
              <a:rPr lang="he-IL" smtClean="0"/>
              <a:t>ז'/אייר/תשפ"ב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60E0-6B8A-486F-B509-020002168F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6804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3998-6EE2-42C0-A8E7-E9C7A438FD78}" type="datetimeFigureOut">
              <a:rPr lang="he-IL" smtClean="0"/>
              <a:t>ז'/אייר/תשפ"ב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60E0-6B8A-486F-B509-020002168F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3590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3998-6EE2-42C0-A8E7-E9C7A438FD78}" type="datetimeFigureOut">
              <a:rPr lang="he-IL" smtClean="0"/>
              <a:t>ז'/אייר/תשפ"ב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60E0-6B8A-486F-B509-020002168F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7260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3998-6EE2-42C0-A8E7-E9C7A438FD78}" type="datetimeFigureOut">
              <a:rPr lang="he-IL" smtClean="0"/>
              <a:t>ז'/אייר/תשפ"ב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60E0-6B8A-486F-B509-020002168F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8589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3998-6EE2-42C0-A8E7-E9C7A438FD78}" type="datetimeFigureOut">
              <a:rPr lang="he-IL" smtClean="0"/>
              <a:t>ז'/אייר/תשפ"ב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60E0-6B8A-486F-B509-020002168F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6130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3998-6EE2-42C0-A8E7-E9C7A438FD78}" type="datetimeFigureOut">
              <a:rPr lang="he-IL" smtClean="0"/>
              <a:t>ז'/אייר/תשפ"ב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60E0-6B8A-486F-B509-020002168F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093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83998-6EE2-42C0-A8E7-E9C7A438FD78}" type="datetimeFigureOut">
              <a:rPr lang="he-IL" smtClean="0"/>
              <a:t>ז'/אייר/תשפ"ב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A60E0-6B8A-486F-B509-020002168F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35444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5.png"/><Relationship Id="rId7" Type="http://schemas.openxmlformats.org/officeDocument/2006/relationships/slide" Target="slide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E953A77-3848-4BA1-9FAB-7DE4BE75C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9875" y="389324"/>
            <a:ext cx="9144000" cy="1055915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Countries of the world</a:t>
            </a:r>
            <a:endParaRPr lang="he-IL" sz="5400" b="1" dirty="0">
              <a:solidFill>
                <a:schemeClr val="bg1"/>
              </a:solidFill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31525D8-B29C-4182-8FB5-FE89F9457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9684" y="2909575"/>
            <a:ext cx="8768444" cy="3948425"/>
          </a:xfrm>
        </p:spPr>
        <p:txBody>
          <a:bodyPr/>
          <a:lstStyle/>
          <a:p>
            <a:endParaRPr lang="he-IL" dirty="0"/>
          </a:p>
        </p:txBody>
      </p:sp>
      <p:pic>
        <p:nvPicPr>
          <p:cNvPr id="1026" name="Picture 2" descr="A-Z list of Countries and Regions in the World :: Nations Online Project">
            <a:extLst>
              <a:ext uri="{FF2B5EF4-FFF2-40B4-BE49-F238E27FC236}">
                <a16:creationId xmlns:a16="http://schemas.microsoft.com/office/drawing/2014/main" id="{267D760D-4F65-4311-AE56-91788CA15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936" y="1757082"/>
            <a:ext cx="9459939" cy="471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652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BD29A-94D7-4867-9BBF-3A4A70DBF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8800" b="1" dirty="0">
                <a:solidFill>
                  <a:schemeClr val="bg1"/>
                </a:solidFill>
              </a:rPr>
              <a:t>🎮 Arduino 🕹️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EB6BA-8208-48A8-88EF-624075E86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97768"/>
            <a:ext cx="9905999" cy="3541714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3274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DB09184-B561-4BA8-B853-B7A87F28D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 נעשה על ידי :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3A0B30A-DD28-4295-A1B6-6C8822CA3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90166"/>
            <a:ext cx="9905999" cy="4616822"/>
          </a:xfrm>
        </p:spPr>
        <p:txBody>
          <a:bodyPr>
            <a:normAutofit fontScale="40000" lnSpcReduction="20000"/>
          </a:bodyPr>
          <a:lstStyle/>
          <a:p>
            <a:pPr marL="0" indent="0" algn="r">
              <a:buNone/>
            </a:pPr>
            <a:r>
              <a:rPr lang="he-IL" sz="6200" dirty="0"/>
              <a:t>1 . עיסא עבדאללה .</a:t>
            </a:r>
          </a:p>
          <a:p>
            <a:pPr marL="0" indent="0" algn="r">
              <a:buNone/>
            </a:pPr>
            <a:r>
              <a:rPr lang="he-IL" sz="6200" dirty="0"/>
              <a:t>2 . קמר אבו </a:t>
            </a:r>
            <a:r>
              <a:rPr lang="he-IL" sz="6200" dirty="0" err="1"/>
              <a:t>ריא</a:t>
            </a:r>
            <a:r>
              <a:rPr lang="he-IL" sz="6200" dirty="0"/>
              <a:t> .</a:t>
            </a:r>
          </a:p>
          <a:p>
            <a:pPr marL="0" indent="0" algn="r">
              <a:buNone/>
            </a:pPr>
            <a:r>
              <a:rPr lang="he-IL" sz="6200" dirty="0"/>
              <a:t>3 . תאמר ניקולא .</a:t>
            </a:r>
          </a:p>
          <a:p>
            <a:pPr marL="0" indent="0" algn="r">
              <a:buNone/>
            </a:pPr>
            <a:r>
              <a:rPr lang="he-IL" sz="6200" dirty="0"/>
              <a:t>4 . איליה </a:t>
            </a:r>
            <a:r>
              <a:rPr lang="he-IL" sz="6200" dirty="0" err="1"/>
              <a:t>שחאדה</a:t>
            </a:r>
            <a:r>
              <a:rPr lang="he-IL" sz="6200" dirty="0"/>
              <a:t> .</a:t>
            </a:r>
          </a:p>
          <a:p>
            <a:pPr marL="0" indent="0" algn="r">
              <a:buNone/>
            </a:pPr>
            <a:r>
              <a:rPr lang="he-IL" sz="6200" dirty="0"/>
              <a:t>5 . יוסף </a:t>
            </a:r>
            <a:r>
              <a:rPr lang="he-IL" sz="6200" dirty="0" err="1"/>
              <a:t>ח"מאיסה</a:t>
            </a:r>
            <a:r>
              <a:rPr lang="he-IL" sz="6200" dirty="0"/>
              <a:t> .</a:t>
            </a:r>
          </a:p>
          <a:p>
            <a:pPr marL="0" indent="0" algn="r">
              <a:buNone/>
            </a:pPr>
            <a:r>
              <a:rPr lang="he-IL" sz="6200" dirty="0"/>
              <a:t>6 . מחמד </a:t>
            </a:r>
            <a:r>
              <a:rPr lang="he-IL" sz="6200" dirty="0" err="1"/>
              <a:t>עואד</a:t>
            </a:r>
            <a:r>
              <a:rPr lang="he-IL" sz="6200" dirty="0"/>
              <a:t> .</a:t>
            </a:r>
          </a:p>
          <a:p>
            <a:pPr marL="0" indent="0" algn="r">
              <a:buNone/>
            </a:pPr>
            <a:r>
              <a:rPr lang="he-IL" sz="6200" dirty="0"/>
              <a:t>7 . </a:t>
            </a:r>
            <a:r>
              <a:rPr lang="he-IL" sz="6200" dirty="0" err="1"/>
              <a:t>רגיד</a:t>
            </a:r>
            <a:r>
              <a:rPr lang="he-IL" sz="6200" dirty="0"/>
              <a:t> </a:t>
            </a:r>
            <a:r>
              <a:rPr lang="he-IL" sz="6200" dirty="0" err="1"/>
              <a:t>גאבר</a:t>
            </a:r>
            <a:r>
              <a:rPr lang="he-IL" sz="6200" dirty="0"/>
              <a:t> .</a:t>
            </a:r>
          </a:p>
          <a:p>
            <a:pPr marL="0" indent="0" algn="r">
              <a:buNone/>
            </a:pPr>
            <a:r>
              <a:rPr lang="he-IL" sz="6200" dirty="0"/>
              <a:t>8 . </a:t>
            </a:r>
            <a:r>
              <a:rPr lang="he-IL" sz="6200" dirty="0" err="1"/>
              <a:t>רגד</a:t>
            </a:r>
            <a:r>
              <a:rPr lang="he-IL" sz="6200" dirty="0"/>
              <a:t> אבו </a:t>
            </a:r>
            <a:r>
              <a:rPr lang="he-IL" sz="6200" dirty="0" err="1"/>
              <a:t>רחאל</a:t>
            </a:r>
            <a:r>
              <a:rPr lang="he-IL" sz="6200" dirty="0"/>
              <a:t> .</a:t>
            </a:r>
          </a:p>
          <a:p>
            <a:pPr marL="0" indent="0" algn="r">
              <a:buNone/>
            </a:pPr>
            <a:r>
              <a:rPr lang="he-IL" sz="6200" dirty="0"/>
              <a:t>9 . </a:t>
            </a:r>
            <a:r>
              <a:rPr lang="he-IL" sz="6200" dirty="0" err="1"/>
              <a:t>גורגינה</a:t>
            </a:r>
            <a:r>
              <a:rPr lang="he-IL" sz="6200" dirty="0"/>
              <a:t> </a:t>
            </a:r>
            <a:r>
              <a:rPr lang="he-IL" sz="6200" dirty="0" err="1"/>
              <a:t>עראידה</a:t>
            </a:r>
            <a:r>
              <a:rPr lang="he-IL" sz="6200" dirty="0"/>
              <a:t> .</a:t>
            </a:r>
          </a:p>
          <a:p>
            <a:pPr marL="0" indent="0" algn="r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31027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6344C-E26D-4733-8A07-4BF37D5D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4800" dirty="0">
                <a:solidFill>
                  <a:schemeClr val="bg1"/>
                </a:solidFill>
              </a:rPr>
              <a:t>הספר על העבודה שלנו</a:t>
            </a:r>
            <a:endParaRPr lang="en-GB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F91F2-D532-4035-ADD7-732617B8F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r" rtl="1">
              <a:buNone/>
            </a:pPr>
            <a:r>
              <a:rPr lang="he-IL" sz="3000" b="1" dirty="0">
                <a:solidFill>
                  <a:srgbClr val="C00000"/>
                </a:solidFill>
              </a:rPr>
              <a:t>העבודה שלנו על מדינות העולם</a:t>
            </a:r>
          </a:p>
          <a:p>
            <a:pPr marL="0" indent="0" algn="r" rtl="1">
              <a:buNone/>
            </a:pPr>
            <a:r>
              <a:rPr lang="he-IL" dirty="0"/>
              <a:t> </a:t>
            </a:r>
            <a:r>
              <a:rPr lang="he-IL" sz="3300" b="1" dirty="0">
                <a:solidFill>
                  <a:schemeClr val="bg1"/>
                </a:solidFill>
              </a:rPr>
              <a:t>שלב ראשון: </a:t>
            </a:r>
            <a:r>
              <a:rPr lang="he-IL" b="1" dirty="0"/>
              <a:t>יהיה</a:t>
            </a:r>
            <a:r>
              <a:rPr lang="ar-AE" b="1" dirty="0"/>
              <a:t> 30</a:t>
            </a:r>
            <a:r>
              <a:rPr lang="he-IL" b="1" dirty="0"/>
              <a:t> שאלות</a:t>
            </a:r>
            <a:r>
              <a:rPr lang="ar-AE" b="1" dirty="0"/>
              <a:t> </a:t>
            </a:r>
            <a:r>
              <a:rPr lang="he-IL" b="1" dirty="0"/>
              <a:t>לכל שאלה 4 תשובות ו תשובה אחת נכונה. </a:t>
            </a:r>
          </a:p>
          <a:p>
            <a:pPr marL="0" indent="0" algn="r" rtl="1">
              <a:buNone/>
            </a:pPr>
            <a:r>
              <a:rPr lang="he-IL" sz="3300" b="1" dirty="0">
                <a:solidFill>
                  <a:schemeClr val="bg1"/>
                </a:solidFill>
              </a:rPr>
              <a:t> שלב שני :</a:t>
            </a:r>
            <a:r>
              <a:rPr lang="he-IL" sz="3100" b="1" dirty="0">
                <a:solidFill>
                  <a:schemeClr val="bg1"/>
                </a:solidFill>
              </a:rPr>
              <a:t> </a:t>
            </a:r>
            <a:r>
              <a:rPr lang="he-IL" b="1" dirty="0"/>
              <a:t>20 שאלות , לכל שאלה יש  4 תשובות ויותר , ויותר מתשובה אחת תהיה נכונה.</a:t>
            </a:r>
          </a:p>
          <a:p>
            <a:pPr marL="0" indent="0" algn="r" rtl="1">
              <a:buNone/>
            </a:pPr>
            <a:r>
              <a:rPr lang="he-IL" sz="3300" b="1" dirty="0">
                <a:solidFill>
                  <a:schemeClr val="bg1"/>
                </a:solidFill>
              </a:rPr>
              <a:t>שלב שלישי: </a:t>
            </a:r>
            <a:r>
              <a:rPr lang="he-IL" b="1" dirty="0"/>
              <a:t>כל השאלות יהיו </a:t>
            </a:r>
            <a:r>
              <a:rPr lang="he-IL" b="1" dirty="0" err="1"/>
              <a:t>אקראים</a:t>
            </a:r>
            <a:r>
              <a:rPr lang="he-IL" b="1" dirty="0"/>
              <a:t> וכל פעם מרענן את הדף</a:t>
            </a:r>
            <a:r>
              <a:rPr lang="en-GB" b="1" dirty="0"/>
              <a:t>,</a:t>
            </a:r>
            <a:r>
              <a:rPr lang="he-IL" b="1" dirty="0"/>
              <a:t> ישתנו את השאלות ושמתחילים לענות על השאלות אם עונים על שאלה  נכון ממשיכים לשאלה הבאה ואם עונים לא נכון משנים את השאלות ומתחילים מחדש .</a:t>
            </a:r>
          </a:p>
          <a:p>
            <a:pPr marL="0" indent="0" algn="r" rtl="1">
              <a:buNone/>
            </a:pPr>
            <a:r>
              <a:rPr lang="he-IL" sz="3300" b="1" dirty="0">
                <a:solidFill>
                  <a:schemeClr val="bg1"/>
                </a:solidFill>
              </a:rPr>
              <a:t>שלב רביעי: </a:t>
            </a:r>
            <a:r>
              <a:rPr lang="he-IL" b="1" dirty="0"/>
              <a:t>הפרויקט הזה נעשה ב </a:t>
            </a:r>
            <a:r>
              <a:rPr lang="en-GB" b="1" dirty="0"/>
              <a:t>html _</a:t>
            </a:r>
            <a:r>
              <a:rPr lang="en-GB" b="1" dirty="0" err="1"/>
              <a:t>css</a:t>
            </a:r>
            <a:r>
              <a:rPr lang="en-GB" b="1" dirty="0"/>
              <a:t> _ </a:t>
            </a:r>
            <a:r>
              <a:rPr lang="en-GB" b="1" dirty="0" err="1"/>
              <a:t>javascript</a:t>
            </a:r>
            <a:r>
              <a:rPr lang="en-GB" b="1" dirty="0"/>
              <a:t> _ </a:t>
            </a:r>
            <a:r>
              <a:rPr lang="en-GB" b="1" dirty="0" err="1"/>
              <a:t>arduino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65364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4FA4379-0EBC-49AC-94AD-9210E39C4C02}"/>
              </a:ext>
            </a:extLst>
          </p:cNvPr>
          <p:cNvSpPr/>
          <p:nvPr/>
        </p:nvSpPr>
        <p:spPr>
          <a:xfrm>
            <a:off x="515386" y="435088"/>
            <a:ext cx="1846563" cy="4043082"/>
          </a:xfrm>
          <a:prstGeom prst="roundRect">
            <a:avLst>
              <a:gd name="adj" fmla="val 17958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471D52-62C9-455C-801D-DA6C41B57B13}"/>
              </a:ext>
            </a:extLst>
          </p:cNvPr>
          <p:cNvSpPr txBox="1"/>
          <p:nvPr/>
        </p:nvSpPr>
        <p:spPr>
          <a:xfrm>
            <a:off x="2523319" y="701475"/>
            <a:ext cx="7034485" cy="1192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 rtl="1">
              <a:lnSpc>
                <a:spcPct val="120000"/>
              </a:lnSpc>
              <a:spcAft>
                <a:spcPts val="600"/>
              </a:spcAft>
              <a:buSzPct val="125000"/>
            </a:pPr>
            <a:r>
              <a:rPr lang="he-IL" sz="3600" b="1" dirty="0">
                <a:solidFill>
                  <a:schemeClr val="bg1"/>
                </a:solidFill>
              </a:rPr>
              <a:t>איזו דגל </a:t>
            </a:r>
            <a:r>
              <a:rPr lang="en-US" sz="3600" b="1" dirty="0" err="1">
                <a:solidFill>
                  <a:schemeClr val="bg1"/>
                </a:solidFill>
              </a:rPr>
              <a:t>מופ</a:t>
            </a:r>
            <a:r>
              <a:rPr lang="he-IL" sz="3600" b="1" dirty="0">
                <a:solidFill>
                  <a:schemeClr val="bg1"/>
                </a:solidFill>
              </a:rPr>
              <a:t>י</a:t>
            </a:r>
            <a:r>
              <a:rPr lang="en-US" sz="3600" b="1" dirty="0">
                <a:solidFill>
                  <a:schemeClr val="bg1"/>
                </a:solidFill>
              </a:rPr>
              <a:t>ע </a:t>
            </a:r>
            <a:r>
              <a:rPr lang="en-US" sz="3600" b="1" dirty="0" err="1">
                <a:solidFill>
                  <a:schemeClr val="bg1"/>
                </a:solidFill>
              </a:rPr>
              <a:t>בתמונ</a:t>
            </a:r>
            <a:r>
              <a:rPr lang="he-IL" sz="3600" b="1" dirty="0">
                <a:solidFill>
                  <a:schemeClr val="bg1"/>
                </a:solidFill>
              </a:rPr>
              <a:t>ה ?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7" name="Round Single Corner Rectangle 9">
            <a:extLst>
              <a:ext uri="{FF2B5EF4-FFF2-40B4-BE49-F238E27FC236}">
                <a16:creationId xmlns:a16="http://schemas.microsoft.com/office/drawing/2014/main" id="{2E11822D-504D-452D-93D6-3788B5DC7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1410" y="4576107"/>
            <a:ext cx="2486073" cy="1706538"/>
          </a:xfrm>
          <a:prstGeom prst="round1Rect">
            <a:avLst>
              <a:gd name="adj" fmla="val 14792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 Diagonal Corner Rectangle 13">
            <a:extLst>
              <a:ext uri="{FF2B5EF4-FFF2-40B4-BE49-F238E27FC236}">
                <a16:creationId xmlns:a16="http://schemas.microsoft.com/office/drawing/2014/main" id="{2569F601-70B0-4C59-870F-1EB3F73D5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5024" y="4576107"/>
            <a:ext cx="2477266" cy="171060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 Diagonal Corner Rectangle 17">
            <a:extLst>
              <a:ext uri="{FF2B5EF4-FFF2-40B4-BE49-F238E27FC236}">
                <a16:creationId xmlns:a16="http://schemas.microsoft.com/office/drawing/2014/main" id="{0AA52D2D-E322-4991-A4A1-BBA8FB6D6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9521" y="4576107"/>
            <a:ext cx="2497573" cy="171060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 Single Corner Rectangle 11">
            <a:extLst>
              <a:ext uri="{FF2B5EF4-FFF2-40B4-BE49-F238E27FC236}">
                <a16:creationId xmlns:a16="http://schemas.microsoft.com/office/drawing/2014/main" id="{FC9A139C-B647-4181-888F-16885C3C7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9110998" y="4576107"/>
            <a:ext cx="2464229" cy="1706538"/>
          </a:xfrm>
          <a:prstGeom prst="round1Rect">
            <a:avLst>
              <a:gd name="adj" fmla="val 14792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square&#10;&#10;Description automatically generated">
            <a:extLst>
              <a:ext uri="{FF2B5EF4-FFF2-40B4-BE49-F238E27FC236}">
                <a16:creationId xmlns:a16="http://schemas.microsoft.com/office/drawing/2014/main" id="{13FC92FC-74F1-487B-88A6-7BCD45FA3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834" y="1627347"/>
            <a:ext cx="3018911" cy="2115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9EBA8B4-3213-42FF-A047-C3BA73620CB7}"/>
              </a:ext>
            </a:extLst>
          </p:cNvPr>
          <p:cNvSpPr txBox="1"/>
          <p:nvPr/>
        </p:nvSpPr>
        <p:spPr>
          <a:xfrm>
            <a:off x="1235982" y="5026224"/>
            <a:ext cx="2251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 dirty="0">
                <a:solidFill>
                  <a:srgbClr val="FF0000"/>
                </a:solidFill>
              </a:rPr>
              <a:t>ספרד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855959-34D6-4E3E-8A0A-05DFC8550215}"/>
              </a:ext>
            </a:extLst>
          </p:cNvPr>
          <p:cNvSpPr txBox="1"/>
          <p:nvPr/>
        </p:nvSpPr>
        <p:spPr>
          <a:xfrm>
            <a:off x="3878468" y="5026224"/>
            <a:ext cx="2300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 dirty="0">
                <a:solidFill>
                  <a:srgbClr val="FF0000"/>
                </a:solidFill>
              </a:rPr>
              <a:t>צרפת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EA7537-96CF-4C70-89C2-307573F0A0A1}"/>
              </a:ext>
            </a:extLst>
          </p:cNvPr>
          <p:cNvSpPr txBox="1"/>
          <p:nvPr/>
        </p:nvSpPr>
        <p:spPr>
          <a:xfrm>
            <a:off x="6667761" y="5026225"/>
            <a:ext cx="2041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 dirty="0">
                <a:solidFill>
                  <a:srgbClr val="FF0000"/>
                </a:solidFill>
              </a:rPr>
              <a:t>ארגנטינה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F27852-E670-40FD-B981-23F72ECD11A6}"/>
              </a:ext>
            </a:extLst>
          </p:cNvPr>
          <p:cNvSpPr txBox="1"/>
          <p:nvPr/>
        </p:nvSpPr>
        <p:spPr>
          <a:xfrm>
            <a:off x="9378156" y="5026226"/>
            <a:ext cx="2197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3600" b="1" dirty="0">
                <a:solidFill>
                  <a:srgbClr val="FF0000"/>
                </a:solidFill>
              </a:rPr>
              <a:t>האמירויות</a:t>
            </a:r>
            <a:endParaRPr lang="en-GB" sz="3600" b="1" dirty="0">
              <a:solidFill>
                <a:srgbClr val="FF0000"/>
              </a:solidFill>
            </a:endParaRPr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A9170B76-D192-4E41-9739-D4217C51DE8F}"/>
              </a:ext>
            </a:extLst>
          </p:cNvPr>
          <p:cNvSpPr/>
          <p:nvPr/>
        </p:nvSpPr>
        <p:spPr>
          <a:xfrm>
            <a:off x="869409" y="607812"/>
            <a:ext cx="1138518" cy="374290"/>
          </a:xfrm>
          <a:prstGeom prst="flowChartAlternateProcess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שאלה 1</a:t>
            </a:r>
            <a:endParaRPr lang="en-GB" dirty="0"/>
          </a:p>
        </p:txBody>
      </p: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8C33D3BF-01D4-4A12-A12B-1EF7F10778E1}"/>
              </a:ext>
            </a:extLst>
          </p:cNvPr>
          <p:cNvSpPr/>
          <p:nvPr/>
        </p:nvSpPr>
        <p:spPr>
          <a:xfrm>
            <a:off x="863636" y="1221998"/>
            <a:ext cx="1138518" cy="374290"/>
          </a:xfrm>
          <a:prstGeom prst="flowChartAlternate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שאלה 2</a:t>
            </a:r>
            <a:endParaRPr lang="en-GB" dirty="0"/>
          </a:p>
        </p:txBody>
      </p: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DDCAC735-A94C-4323-81C7-102EBA8F81C4}"/>
              </a:ext>
            </a:extLst>
          </p:cNvPr>
          <p:cNvSpPr/>
          <p:nvPr/>
        </p:nvSpPr>
        <p:spPr>
          <a:xfrm>
            <a:off x="869409" y="1821347"/>
            <a:ext cx="1138518" cy="374290"/>
          </a:xfrm>
          <a:prstGeom prst="flowChartAlternate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שאלה 3</a:t>
            </a:r>
            <a:endParaRPr lang="en-GB" dirty="0"/>
          </a:p>
        </p:txBody>
      </p: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0840A307-FF72-4812-8A09-0A6076CA7500}"/>
              </a:ext>
            </a:extLst>
          </p:cNvPr>
          <p:cNvSpPr/>
          <p:nvPr/>
        </p:nvSpPr>
        <p:spPr>
          <a:xfrm>
            <a:off x="859126" y="2456629"/>
            <a:ext cx="1138518" cy="374290"/>
          </a:xfrm>
          <a:prstGeom prst="flowChartAlternate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שאלה 4</a:t>
            </a:r>
            <a:endParaRPr lang="en-GB" dirty="0"/>
          </a:p>
        </p:txBody>
      </p: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94FEAE7D-F74A-4FFF-8915-C2F114FC4355}"/>
              </a:ext>
            </a:extLst>
          </p:cNvPr>
          <p:cNvSpPr/>
          <p:nvPr/>
        </p:nvSpPr>
        <p:spPr>
          <a:xfrm>
            <a:off x="859126" y="3091911"/>
            <a:ext cx="1138518" cy="374290"/>
          </a:xfrm>
          <a:prstGeom prst="flowChartAlternate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שאלה 5</a:t>
            </a:r>
            <a:endParaRPr lang="en-GB" dirty="0"/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B7746892-B81E-42FE-A2FA-FD0DA0542D22}"/>
              </a:ext>
            </a:extLst>
          </p:cNvPr>
          <p:cNvSpPr/>
          <p:nvPr/>
        </p:nvSpPr>
        <p:spPr>
          <a:xfrm>
            <a:off x="859126" y="3727193"/>
            <a:ext cx="1138518" cy="374290"/>
          </a:xfrm>
          <a:prstGeom prst="flowChartAlternate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שאלה 6</a:t>
            </a:r>
            <a:endParaRPr lang="en-GB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1E1DA6A-2F7C-4596-A03D-139023BF6122}"/>
              </a:ext>
            </a:extLst>
          </p:cNvPr>
          <p:cNvSpPr/>
          <p:nvPr/>
        </p:nvSpPr>
        <p:spPr>
          <a:xfrm>
            <a:off x="10343112" y="13509"/>
            <a:ext cx="1846563" cy="968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000" b="1" dirty="0">
                <a:solidFill>
                  <a:schemeClr val="bg1"/>
                </a:solidFill>
              </a:rPr>
              <a:t>שלב ראשון</a:t>
            </a:r>
            <a:endParaRPr lang="en-GB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529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4FA4379-0EBC-49AC-94AD-9210E39C4C02}"/>
              </a:ext>
            </a:extLst>
          </p:cNvPr>
          <p:cNvSpPr/>
          <p:nvPr/>
        </p:nvSpPr>
        <p:spPr>
          <a:xfrm>
            <a:off x="515386" y="435088"/>
            <a:ext cx="1846563" cy="4043082"/>
          </a:xfrm>
          <a:prstGeom prst="roundRect">
            <a:avLst>
              <a:gd name="adj" fmla="val 17958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471D52-62C9-455C-801D-DA6C41B57B13}"/>
              </a:ext>
            </a:extLst>
          </p:cNvPr>
          <p:cNvSpPr txBox="1"/>
          <p:nvPr/>
        </p:nvSpPr>
        <p:spPr>
          <a:xfrm>
            <a:off x="2523319" y="701475"/>
            <a:ext cx="7034485" cy="1192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 rtl="1">
              <a:lnSpc>
                <a:spcPct val="120000"/>
              </a:lnSpc>
              <a:spcAft>
                <a:spcPts val="600"/>
              </a:spcAft>
              <a:buSzPct val="125000"/>
            </a:pPr>
            <a:r>
              <a:rPr lang="he-IL" sz="3600" b="1" dirty="0">
                <a:solidFill>
                  <a:schemeClr val="bg1"/>
                </a:solidFill>
              </a:rPr>
              <a:t>איזו דגל </a:t>
            </a:r>
            <a:r>
              <a:rPr lang="en-US" sz="3600" b="1" dirty="0" err="1">
                <a:solidFill>
                  <a:schemeClr val="bg1"/>
                </a:solidFill>
              </a:rPr>
              <a:t>מופ</a:t>
            </a:r>
            <a:r>
              <a:rPr lang="he-IL" sz="3600" b="1" dirty="0">
                <a:solidFill>
                  <a:schemeClr val="bg1"/>
                </a:solidFill>
              </a:rPr>
              <a:t>י</a:t>
            </a:r>
            <a:r>
              <a:rPr lang="en-US" sz="3600" b="1" dirty="0">
                <a:solidFill>
                  <a:schemeClr val="bg1"/>
                </a:solidFill>
              </a:rPr>
              <a:t>ע </a:t>
            </a:r>
            <a:r>
              <a:rPr lang="en-US" sz="3600" b="1" dirty="0" err="1">
                <a:solidFill>
                  <a:schemeClr val="bg1"/>
                </a:solidFill>
              </a:rPr>
              <a:t>בתמונ</a:t>
            </a:r>
            <a:r>
              <a:rPr lang="he-IL" sz="3600" b="1" dirty="0">
                <a:solidFill>
                  <a:schemeClr val="bg1"/>
                </a:solidFill>
              </a:rPr>
              <a:t>ה ?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7" name="Round Single Corner Rectangle 9">
            <a:extLst>
              <a:ext uri="{FF2B5EF4-FFF2-40B4-BE49-F238E27FC236}">
                <a16:creationId xmlns:a16="http://schemas.microsoft.com/office/drawing/2014/main" id="{2E11822D-504D-452D-93D6-3788B5DC7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1410" y="4576107"/>
            <a:ext cx="2486073" cy="1706538"/>
          </a:xfrm>
          <a:prstGeom prst="round1Rect">
            <a:avLst>
              <a:gd name="adj" fmla="val 14792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 Diagonal Corner Rectangle 13">
            <a:extLst>
              <a:ext uri="{FF2B5EF4-FFF2-40B4-BE49-F238E27FC236}">
                <a16:creationId xmlns:a16="http://schemas.microsoft.com/office/drawing/2014/main" id="{2569F601-70B0-4C59-870F-1EB3F73D5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5024" y="4576107"/>
            <a:ext cx="2477266" cy="171060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 Diagonal Corner Rectangle 17">
            <a:extLst>
              <a:ext uri="{FF2B5EF4-FFF2-40B4-BE49-F238E27FC236}">
                <a16:creationId xmlns:a16="http://schemas.microsoft.com/office/drawing/2014/main" id="{0AA52D2D-E322-4991-A4A1-BBA8FB6D6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9521" y="4576107"/>
            <a:ext cx="2497573" cy="171060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 Single Corner Rectangle 11">
            <a:extLst>
              <a:ext uri="{FF2B5EF4-FFF2-40B4-BE49-F238E27FC236}">
                <a16:creationId xmlns:a16="http://schemas.microsoft.com/office/drawing/2014/main" id="{FC9A139C-B647-4181-888F-16885C3C7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9110998" y="4576107"/>
            <a:ext cx="2464229" cy="1706538"/>
          </a:xfrm>
          <a:prstGeom prst="round1Rect">
            <a:avLst>
              <a:gd name="adj" fmla="val 14792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square&#10;&#10;Description automatically generated">
            <a:extLst>
              <a:ext uri="{FF2B5EF4-FFF2-40B4-BE49-F238E27FC236}">
                <a16:creationId xmlns:a16="http://schemas.microsoft.com/office/drawing/2014/main" id="{13FC92FC-74F1-487B-88A6-7BCD45FA3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834" y="1627347"/>
            <a:ext cx="3018911" cy="2115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9EBA8B4-3213-42FF-A047-C3BA73620CB7}"/>
              </a:ext>
            </a:extLst>
          </p:cNvPr>
          <p:cNvSpPr txBox="1"/>
          <p:nvPr/>
        </p:nvSpPr>
        <p:spPr>
          <a:xfrm>
            <a:off x="1235982" y="5026224"/>
            <a:ext cx="2251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 dirty="0">
                <a:solidFill>
                  <a:srgbClr val="FF0000"/>
                </a:solidFill>
                <a:highlight>
                  <a:srgbClr val="00FF00"/>
                </a:highlight>
              </a:rPr>
              <a:t>ספרד</a:t>
            </a:r>
            <a:endParaRPr lang="en-GB" b="1" dirty="0">
              <a:solidFill>
                <a:srgbClr val="FF0000"/>
              </a:solidFill>
              <a:highlight>
                <a:srgbClr val="00FF00"/>
              </a:highligh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855959-34D6-4E3E-8A0A-05DFC8550215}"/>
              </a:ext>
            </a:extLst>
          </p:cNvPr>
          <p:cNvSpPr txBox="1"/>
          <p:nvPr/>
        </p:nvSpPr>
        <p:spPr>
          <a:xfrm>
            <a:off x="3878468" y="5026224"/>
            <a:ext cx="2300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 dirty="0">
                <a:solidFill>
                  <a:schemeClr val="bg1"/>
                </a:solidFill>
                <a:highlight>
                  <a:srgbClr val="FF0000"/>
                </a:highlight>
              </a:rPr>
              <a:t>צרפת</a:t>
            </a:r>
            <a:endParaRPr lang="en-GB" b="1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EA7537-96CF-4C70-89C2-307573F0A0A1}"/>
              </a:ext>
            </a:extLst>
          </p:cNvPr>
          <p:cNvSpPr txBox="1"/>
          <p:nvPr/>
        </p:nvSpPr>
        <p:spPr>
          <a:xfrm>
            <a:off x="6667761" y="5026225"/>
            <a:ext cx="2041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 dirty="0">
                <a:solidFill>
                  <a:schemeClr val="bg1"/>
                </a:solidFill>
                <a:highlight>
                  <a:srgbClr val="FF0000"/>
                </a:highlight>
              </a:rPr>
              <a:t>ארגנטינה</a:t>
            </a:r>
            <a:endParaRPr lang="en-GB" b="1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F27852-E670-40FD-B981-23F72ECD11A6}"/>
              </a:ext>
            </a:extLst>
          </p:cNvPr>
          <p:cNvSpPr txBox="1"/>
          <p:nvPr/>
        </p:nvSpPr>
        <p:spPr>
          <a:xfrm>
            <a:off x="9378156" y="5026226"/>
            <a:ext cx="2197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3600" b="1" dirty="0">
                <a:solidFill>
                  <a:schemeClr val="bg1"/>
                </a:solidFill>
                <a:highlight>
                  <a:srgbClr val="FF0000"/>
                </a:highlight>
              </a:rPr>
              <a:t>האמירויות</a:t>
            </a:r>
            <a:endParaRPr lang="en-GB" sz="3600" b="1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A9170B76-D192-4E41-9739-D4217C51DE8F}"/>
              </a:ext>
            </a:extLst>
          </p:cNvPr>
          <p:cNvSpPr/>
          <p:nvPr/>
        </p:nvSpPr>
        <p:spPr>
          <a:xfrm>
            <a:off x="869409" y="607812"/>
            <a:ext cx="1138518" cy="374290"/>
          </a:xfrm>
          <a:prstGeom prst="flowChartAlternateProcess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שאלה 1</a:t>
            </a:r>
            <a:endParaRPr lang="en-GB" dirty="0"/>
          </a:p>
        </p:txBody>
      </p: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8C33D3BF-01D4-4A12-A12B-1EF7F10778E1}"/>
              </a:ext>
            </a:extLst>
          </p:cNvPr>
          <p:cNvSpPr/>
          <p:nvPr/>
        </p:nvSpPr>
        <p:spPr>
          <a:xfrm>
            <a:off x="863636" y="1221998"/>
            <a:ext cx="1138518" cy="374290"/>
          </a:xfrm>
          <a:prstGeom prst="flowChartAlternate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שאלה 2</a:t>
            </a:r>
            <a:endParaRPr lang="en-GB" dirty="0"/>
          </a:p>
        </p:txBody>
      </p: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DDCAC735-A94C-4323-81C7-102EBA8F81C4}"/>
              </a:ext>
            </a:extLst>
          </p:cNvPr>
          <p:cNvSpPr/>
          <p:nvPr/>
        </p:nvSpPr>
        <p:spPr>
          <a:xfrm>
            <a:off x="869409" y="1821347"/>
            <a:ext cx="1138518" cy="374290"/>
          </a:xfrm>
          <a:prstGeom prst="flowChartAlternate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שאלה 3</a:t>
            </a:r>
            <a:endParaRPr lang="en-GB" dirty="0"/>
          </a:p>
        </p:txBody>
      </p: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0840A307-FF72-4812-8A09-0A6076CA7500}"/>
              </a:ext>
            </a:extLst>
          </p:cNvPr>
          <p:cNvSpPr/>
          <p:nvPr/>
        </p:nvSpPr>
        <p:spPr>
          <a:xfrm>
            <a:off x="859126" y="2456629"/>
            <a:ext cx="1138518" cy="374290"/>
          </a:xfrm>
          <a:prstGeom prst="flowChartAlternate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שאלה 4</a:t>
            </a:r>
            <a:endParaRPr lang="en-GB" dirty="0"/>
          </a:p>
        </p:txBody>
      </p: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94FEAE7D-F74A-4FFF-8915-C2F114FC4355}"/>
              </a:ext>
            </a:extLst>
          </p:cNvPr>
          <p:cNvSpPr/>
          <p:nvPr/>
        </p:nvSpPr>
        <p:spPr>
          <a:xfrm>
            <a:off x="859126" y="3091911"/>
            <a:ext cx="1138518" cy="374290"/>
          </a:xfrm>
          <a:prstGeom prst="flowChartAlternate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שאלה 5</a:t>
            </a:r>
            <a:endParaRPr lang="en-GB" dirty="0"/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B7746892-B81E-42FE-A2FA-FD0DA0542D22}"/>
              </a:ext>
            </a:extLst>
          </p:cNvPr>
          <p:cNvSpPr/>
          <p:nvPr/>
        </p:nvSpPr>
        <p:spPr>
          <a:xfrm>
            <a:off x="859126" y="3727193"/>
            <a:ext cx="1138518" cy="374290"/>
          </a:xfrm>
          <a:prstGeom prst="flowChartAlternate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שאלה 6</a:t>
            </a:r>
            <a:endParaRPr lang="en-GB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1E1DA6A-2F7C-4596-A03D-139023BF6122}"/>
              </a:ext>
            </a:extLst>
          </p:cNvPr>
          <p:cNvSpPr/>
          <p:nvPr/>
        </p:nvSpPr>
        <p:spPr>
          <a:xfrm>
            <a:off x="10343112" y="13509"/>
            <a:ext cx="1846563" cy="968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000" b="1" dirty="0">
                <a:solidFill>
                  <a:schemeClr val="bg1"/>
                </a:solidFill>
              </a:rPr>
              <a:t>שלב ראשון</a:t>
            </a:r>
            <a:endParaRPr lang="en-GB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512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4FA4379-0EBC-49AC-94AD-9210E39C4C02}"/>
              </a:ext>
            </a:extLst>
          </p:cNvPr>
          <p:cNvSpPr/>
          <p:nvPr/>
        </p:nvSpPr>
        <p:spPr>
          <a:xfrm>
            <a:off x="515386" y="435088"/>
            <a:ext cx="1846563" cy="4043082"/>
          </a:xfrm>
          <a:prstGeom prst="roundRect">
            <a:avLst>
              <a:gd name="adj" fmla="val 17958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471D52-62C9-455C-801D-DA6C41B57B13}"/>
              </a:ext>
            </a:extLst>
          </p:cNvPr>
          <p:cNvSpPr txBox="1"/>
          <p:nvPr/>
        </p:nvSpPr>
        <p:spPr>
          <a:xfrm>
            <a:off x="2523319" y="701475"/>
            <a:ext cx="7034485" cy="1192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 rtl="1">
              <a:lnSpc>
                <a:spcPct val="120000"/>
              </a:lnSpc>
              <a:spcAft>
                <a:spcPts val="600"/>
              </a:spcAft>
              <a:buSzPct val="125000"/>
            </a:pPr>
            <a:r>
              <a:rPr lang="he-IL" sz="3600" b="1" dirty="0">
                <a:solidFill>
                  <a:schemeClr val="bg1"/>
                </a:solidFill>
              </a:rPr>
              <a:t>איזו דגלים </a:t>
            </a:r>
            <a:r>
              <a:rPr lang="en-US" sz="3600" b="1" dirty="0" err="1">
                <a:solidFill>
                  <a:schemeClr val="bg1"/>
                </a:solidFill>
              </a:rPr>
              <a:t>מופעים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בתמונות</a:t>
            </a:r>
            <a:r>
              <a:rPr lang="he-IL" sz="3600" b="1" dirty="0">
                <a:solidFill>
                  <a:schemeClr val="bg1"/>
                </a:solidFill>
              </a:rPr>
              <a:t> ?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7" name="Round Single Corner Rectangle 9">
            <a:extLst>
              <a:ext uri="{FF2B5EF4-FFF2-40B4-BE49-F238E27FC236}">
                <a16:creationId xmlns:a16="http://schemas.microsoft.com/office/drawing/2014/main" id="{2E11822D-504D-452D-93D6-3788B5DC7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1410" y="4576107"/>
            <a:ext cx="2486073" cy="1706538"/>
          </a:xfrm>
          <a:prstGeom prst="round1Rect">
            <a:avLst>
              <a:gd name="adj" fmla="val 14792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D80339A0-9E47-449A-8B2E-6B606A45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714" y="1978170"/>
            <a:ext cx="2071116" cy="1449779"/>
          </a:xfrm>
          <a:prstGeom prst="rect">
            <a:avLst/>
          </a:prstGeom>
        </p:spPr>
      </p:pic>
      <p:sp>
        <p:nvSpPr>
          <p:cNvPr id="19" name="Round Diagonal Corner Rectangle 13">
            <a:extLst>
              <a:ext uri="{FF2B5EF4-FFF2-40B4-BE49-F238E27FC236}">
                <a16:creationId xmlns:a16="http://schemas.microsoft.com/office/drawing/2014/main" id="{2569F601-70B0-4C59-870F-1EB3F73D5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5024" y="4576107"/>
            <a:ext cx="2477266" cy="171060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 Diagonal Corner Rectangle 17">
            <a:extLst>
              <a:ext uri="{FF2B5EF4-FFF2-40B4-BE49-F238E27FC236}">
                <a16:creationId xmlns:a16="http://schemas.microsoft.com/office/drawing/2014/main" id="{0AA52D2D-E322-4991-A4A1-BBA8FB6D6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9521" y="4576107"/>
            <a:ext cx="2497573" cy="171060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Shape, rectangle&#10;&#10;Description automatically generated">
            <a:extLst>
              <a:ext uri="{FF2B5EF4-FFF2-40B4-BE49-F238E27FC236}">
                <a16:creationId xmlns:a16="http://schemas.microsoft.com/office/drawing/2014/main" id="{7AB11065-1572-41EE-97D6-F6D537232E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014" y="1978170"/>
            <a:ext cx="2184057" cy="1449781"/>
          </a:xfrm>
          <a:prstGeom prst="rect">
            <a:avLst/>
          </a:prstGeom>
        </p:spPr>
      </p:pic>
      <p:sp>
        <p:nvSpPr>
          <p:cNvPr id="23" name="Round Single Corner Rectangle 11">
            <a:extLst>
              <a:ext uri="{FF2B5EF4-FFF2-40B4-BE49-F238E27FC236}">
                <a16:creationId xmlns:a16="http://schemas.microsoft.com/office/drawing/2014/main" id="{FC9A139C-B647-4181-888F-16885C3C7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9110998" y="4576107"/>
            <a:ext cx="2464229" cy="1706538"/>
          </a:xfrm>
          <a:prstGeom prst="round1Rect">
            <a:avLst>
              <a:gd name="adj" fmla="val 14792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square&#10;&#10;Description automatically generated">
            <a:extLst>
              <a:ext uri="{FF2B5EF4-FFF2-40B4-BE49-F238E27FC236}">
                <a16:creationId xmlns:a16="http://schemas.microsoft.com/office/drawing/2014/main" id="{13FC92FC-74F1-487B-88A6-7BCD45FA3F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891" y="1978170"/>
            <a:ext cx="2068530" cy="14497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9EBA8B4-3213-42FF-A047-C3BA73620CB7}"/>
              </a:ext>
            </a:extLst>
          </p:cNvPr>
          <p:cNvSpPr txBox="1"/>
          <p:nvPr/>
        </p:nvSpPr>
        <p:spPr>
          <a:xfrm>
            <a:off x="1235982" y="5026224"/>
            <a:ext cx="2251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 dirty="0">
                <a:solidFill>
                  <a:srgbClr val="FF0000"/>
                </a:solidFill>
              </a:rPr>
              <a:t>ספרד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855959-34D6-4E3E-8A0A-05DFC8550215}"/>
              </a:ext>
            </a:extLst>
          </p:cNvPr>
          <p:cNvSpPr txBox="1"/>
          <p:nvPr/>
        </p:nvSpPr>
        <p:spPr>
          <a:xfrm>
            <a:off x="3878468" y="5026224"/>
            <a:ext cx="2300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 dirty="0">
                <a:solidFill>
                  <a:srgbClr val="FF0000"/>
                </a:solidFill>
              </a:rPr>
              <a:t>צרפת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EA7537-96CF-4C70-89C2-307573F0A0A1}"/>
              </a:ext>
            </a:extLst>
          </p:cNvPr>
          <p:cNvSpPr txBox="1"/>
          <p:nvPr/>
        </p:nvSpPr>
        <p:spPr>
          <a:xfrm>
            <a:off x="6667761" y="5026225"/>
            <a:ext cx="2041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 dirty="0">
                <a:solidFill>
                  <a:srgbClr val="FF0000"/>
                </a:solidFill>
              </a:rPr>
              <a:t>ארגנטינה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F27852-E670-40FD-B981-23F72ECD11A6}"/>
              </a:ext>
            </a:extLst>
          </p:cNvPr>
          <p:cNvSpPr txBox="1"/>
          <p:nvPr/>
        </p:nvSpPr>
        <p:spPr>
          <a:xfrm>
            <a:off x="9378156" y="5026226"/>
            <a:ext cx="2197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3600" b="1" dirty="0">
                <a:solidFill>
                  <a:srgbClr val="FF0000"/>
                </a:solidFill>
              </a:rPr>
              <a:t>האמירויות</a:t>
            </a:r>
            <a:endParaRPr lang="en-GB" sz="3600" b="1" dirty="0">
              <a:solidFill>
                <a:srgbClr val="FF0000"/>
              </a:solidFill>
            </a:endParaRPr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A9170B76-D192-4E41-9739-D4217C51DE8F}"/>
              </a:ext>
            </a:extLst>
          </p:cNvPr>
          <p:cNvSpPr/>
          <p:nvPr/>
        </p:nvSpPr>
        <p:spPr>
          <a:xfrm>
            <a:off x="869409" y="607812"/>
            <a:ext cx="1138518" cy="374290"/>
          </a:xfrm>
          <a:prstGeom prst="flowChartAlternateProcess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שאלה 31</a:t>
            </a:r>
            <a:endParaRPr lang="en-GB" dirty="0"/>
          </a:p>
        </p:txBody>
      </p: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8C33D3BF-01D4-4A12-A12B-1EF7F10778E1}"/>
              </a:ext>
            </a:extLst>
          </p:cNvPr>
          <p:cNvSpPr/>
          <p:nvPr/>
        </p:nvSpPr>
        <p:spPr>
          <a:xfrm>
            <a:off x="863636" y="1221998"/>
            <a:ext cx="1138518" cy="374290"/>
          </a:xfrm>
          <a:prstGeom prst="flowChartAlternate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שאלה 32</a:t>
            </a:r>
            <a:endParaRPr lang="en-GB" dirty="0"/>
          </a:p>
        </p:txBody>
      </p: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DDCAC735-A94C-4323-81C7-102EBA8F81C4}"/>
              </a:ext>
            </a:extLst>
          </p:cNvPr>
          <p:cNvSpPr/>
          <p:nvPr/>
        </p:nvSpPr>
        <p:spPr>
          <a:xfrm>
            <a:off x="869409" y="1821347"/>
            <a:ext cx="1138518" cy="374290"/>
          </a:xfrm>
          <a:prstGeom prst="flowChartAlternate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שאלה 33</a:t>
            </a:r>
            <a:endParaRPr lang="en-GB" dirty="0"/>
          </a:p>
        </p:txBody>
      </p: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0840A307-FF72-4812-8A09-0A6076CA7500}"/>
              </a:ext>
            </a:extLst>
          </p:cNvPr>
          <p:cNvSpPr/>
          <p:nvPr/>
        </p:nvSpPr>
        <p:spPr>
          <a:xfrm>
            <a:off x="859126" y="2456629"/>
            <a:ext cx="1138518" cy="374290"/>
          </a:xfrm>
          <a:prstGeom prst="flowChartAlternate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שאלה 34</a:t>
            </a:r>
            <a:endParaRPr lang="en-GB" dirty="0"/>
          </a:p>
        </p:txBody>
      </p: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94FEAE7D-F74A-4FFF-8915-C2F114FC4355}"/>
              </a:ext>
            </a:extLst>
          </p:cNvPr>
          <p:cNvSpPr/>
          <p:nvPr/>
        </p:nvSpPr>
        <p:spPr>
          <a:xfrm>
            <a:off x="859126" y="3091911"/>
            <a:ext cx="1138518" cy="374290"/>
          </a:xfrm>
          <a:prstGeom prst="flowChartAlternate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שאלה 35</a:t>
            </a:r>
            <a:endParaRPr lang="en-GB" dirty="0"/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B7746892-B81E-42FE-A2FA-FD0DA0542D22}"/>
              </a:ext>
            </a:extLst>
          </p:cNvPr>
          <p:cNvSpPr/>
          <p:nvPr/>
        </p:nvSpPr>
        <p:spPr>
          <a:xfrm>
            <a:off x="859126" y="3727193"/>
            <a:ext cx="1138518" cy="374290"/>
          </a:xfrm>
          <a:prstGeom prst="flowChartAlternate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שאלה 36</a:t>
            </a:r>
            <a:endParaRPr lang="en-GB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1E1DA6A-2F7C-4596-A03D-139023BF6122}"/>
              </a:ext>
            </a:extLst>
          </p:cNvPr>
          <p:cNvSpPr/>
          <p:nvPr/>
        </p:nvSpPr>
        <p:spPr>
          <a:xfrm>
            <a:off x="10343112" y="13509"/>
            <a:ext cx="1846563" cy="968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400" b="1" dirty="0">
                <a:solidFill>
                  <a:schemeClr val="bg1"/>
                </a:solidFill>
              </a:rPr>
              <a:t>שלב שני</a:t>
            </a:r>
            <a:endParaRPr lang="en-GB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67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1B71E-6357-4499-81B4-2193BA06A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248" y="908586"/>
            <a:ext cx="8960628" cy="11116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</a:rPr>
              <a:t>מה</a:t>
            </a:r>
            <a:r>
              <a:rPr lang="en-US" sz="4800" b="1" dirty="0">
                <a:solidFill>
                  <a:schemeClr val="bg1"/>
                </a:solidFill>
              </a:rPr>
              <a:t> </a:t>
            </a:r>
            <a:r>
              <a:rPr lang="en-US" sz="4000" b="1" dirty="0" err="1">
                <a:solidFill>
                  <a:schemeClr val="bg1"/>
                </a:solidFill>
              </a:rPr>
              <a:t>הם</a:t>
            </a:r>
            <a:r>
              <a:rPr lang="en-US" sz="4800" b="1" dirty="0">
                <a:solidFill>
                  <a:schemeClr val="bg1"/>
                </a:solidFill>
              </a:rPr>
              <a:t> </a:t>
            </a:r>
            <a:r>
              <a:rPr lang="en-US" sz="4800" b="1" dirty="0" err="1">
                <a:solidFill>
                  <a:schemeClr val="bg1"/>
                </a:solidFill>
              </a:rPr>
              <a:t>המדינות</a:t>
            </a:r>
            <a:r>
              <a:rPr lang="en-US" sz="4800" b="1" dirty="0">
                <a:solidFill>
                  <a:schemeClr val="bg1"/>
                </a:solidFill>
              </a:rPr>
              <a:t> </a:t>
            </a:r>
            <a:r>
              <a:rPr lang="en-US" sz="4800" b="1" dirty="0" err="1">
                <a:solidFill>
                  <a:schemeClr val="bg1"/>
                </a:solidFill>
              </a:rPr>
              <a:t>המופעים</a:t>
            </a:r>
            <a:r>
              <a:rPr lang="en-US" sz="4800" b="1" dirty="0">
                <a:solidFill>
                  <a:schemeClr val="bg1"/>
                </a:solidFill>
              </a:rPr>
              <a:t> </a:t>
            </a:r>
            <a:r>
              <a:rPr lang="en-US" sz="4800" b="1" dirty="0" err="1">
                <a:solidFill>
                  <a:schemeClr val="bg1"/>
                </a:solidFill>
              </a:rPr>
              <a:t>בתמונות</a:t>
            </a:r>
            <a:r>
              <a:rPr lang="he-IL" sz="4800" b="1" dirty="0">
                <a:solidFill>
                  <a:schemeClr val="bg1"/>
                </a:solidFill>
              </a:rPr>
              <a:t> ?</a:t>
            </a:r>
            <a:br>
              <a:rPr lang="en-US" sz="4800" b="1" dirty="0">
                <a:solidFill>
                  <a:schemeClr val="bg1"/>
                </a:solidFill>
              </a:rPr>
            </a:br>
            <a:endParaRPr lang="en-GB" sz="4800" dirty="0">
              <a:solidFill>
                <a:schemeClr val="bg1"/>
              </a:solidFill>
            </a:endParaRPr>
          </a:p>
        </p:txBody>
      </p:sp>
      <p:sp>
        <p:nvSpPr>
          <p:cNvPr id="22" name="Round Single Corner Rectangle 9">
            <a:extLst>
              <a:ext uri="{FF2B5EF4-FFF2-40B4-BE49-F238E27FC236}">
                <a16:creationId xmlns:a16="http://schemas.microsoft.com/office/drawing/2014/main" id="{2E11822D-504D-452D-93D6-3788B5DC7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1410" y="4576107"/>
            <a:ext cx="2486073" cy="1706538"/>
          </a:xfrm>
          <a:prstGeom prst="round1Rect">
            <a:avLst>
              <a:gd name="adj" fmla="val 14792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Shape&#10;&#10;Description automatically generated">
            <a:extLst>
              <a:ext uri="{FF2B5EF4-FFF2-40B4-BE49-F238E27FC236}">
                <a16:creationId xmlns:a16="http://schemas.microsoft.com/office/drawing/2014/main" id="{3395DA02-9AF0-4254-8740-20CB0D228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925" y="1981395"/>
            <a:ext cx="2071116" cy="1380744"/>
          </a:xfrm>
          <a:prstGeom prst="rect">
            <a:avLst/>
          </a:prstGeom>
        </p:spPr>
      </p:pic>
      <p:sp>
        <p:nvSpPr>
          <p:cNvPr id="24" name="Round Diagonal Corner Rectangle 13">
            <a:extLst>
              <a:ext uri="{FF2B5EF4-FFF2-40B4-BE49-F238E27FC236}">
                <a16:creationId xmlns:a16="http://schemas.microsoft.com/office/drawing/2014/main" id="{2569F601-70B0-4C59-870F-1EB3F73D5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5024" y="4576107"/>
            <a:ext cx="2477266" cy="171060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 Diagonal Corner Rectangle 17">
            <a:extLst>
              <a:ext uri="{FF2B5EF4-FFF2-40B4-BE49-F238E27FC236}">
                <a16:creationId xmlns:a16="http://schemas.microsoft.com/office/drawing/2014/main" id="{0AA52D2D-E322-4991-A4A1-BBA8FB6D6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9521" y="4576107"/>
            <a:ext cx="2497573" cy="171060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hape, rectangle&#10;&#10;Description automatically generated">
            <a:extLst>
              <a:ext uri="{FF2B5EF4-FFF2-40B4-BE49-F238E27FC236}">
                <a16:creationId xmlns:a16="http://schemas.microsoft.com/office/drawing/2014/main" id="{08C5C3F7-9DBF-413E-9F7C-39C1BF3444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103" y="1981395"/>
            <a:ext cx="2002242" cy="1380744"/>
          </a:xfrm>
          <a:prstGeom prst="rect">
            <a:avLst/>
          </a:prstGeom>
        </p:spPr>
      </p:pic>
      <p:sp>
        <p:nvSpPr>
          <p:cNvPr id="28" name="Round Single Corner Rectangle 11">
            <a:extLst>
              <a:ext uri="{FF2B5EF4-FFF2-40B4-BE49-F238E27FC236}">
                <a16:creationId xmlns:a16="http://schemas.microsoft.com/office/drawing/2014/main" id="{FC9A139C-B647-4181-888F-16885C3C7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9110998" y="4576107"/>
            <a:ext cx="2464229" cy="1706538"/>
          </a:xfrm>
          <a:prstGeom prst="round1Rect">
            <a:avLst>
              <a:gd name="adj" fmla="val 14792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picture containing square&#10;&#10;Description automatically generated">
            <a:extLst>
              <a:ext uri="{FF2B5EF4-FFF2-40B4-BE49-F238E27FC236}">
                <a16:creationId xmlns:a16="http://schemas.microsoft.com/office/drawing/2014/main" id="{640B42E9-2860-4DFB-B5FA-AEBF354ACA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652" y="1981395"/>
            <a:ext cx="2071117" cy="141960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3766F7B-374E-4C4C-906B-A8DE4D88D01A}"/>
              </a:ext>
            </a:extLst>
          </p:cNvPr>
          <p:cNvSpPr txBox="1"/>
          <p:nvPr/>
        </p:nvSpPr>
        <p:spPr>
          <a:xfrm>
            <a:off x="9332259" y="5020235"/>
            <a:ext cx="224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3600" b="1" dirty="0">
                <a:solidFill>
                  <a:srgbClr val="FF0000"/>
                </a:solidFill>
                <a:highlight>
                  <a:srgbClr val="00FF00"/>
                </a:highlight>
              </a:rPr>
              <a:t>האמירויות</a:t>
            </a:r>
            <a:endParaRPr lang="en-GB" sz="3600" b="1" dirty="0">
              <a:solidFill>
                <a:srgbClr val="FF0000"/>
              </a:solidFill>
              <a:highlight>
                <a:srgbClr val="00FF00"/>
              </a:highligh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F86592-2E50-45BB-8E63-B0BBEA9CD1BC}"/>
              </a:ext>
            </a:extLst>
          </p:cNvPr>
          <p:cNvSpPr txBox="1"/>
          <p:nvPr/>
        </p:nvSpPr>
        <p:spPr>
          <a:xfrm>
            <a:off x="6667761" y="5026225"/>
            <a:ext cx="2041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 dirty="0">
                <a:solidFill>
                  <a:schemeClr val="bg1"/>
                </a:solidFill>
                <a:highlight>
                  <a:srgbClr val="FF0000"/>
                </a:highlight>
              </a:rPr>
              <a:t>ארגנטינה</a:t>
            </a:r>
            <a:endParaRPr lang="en-GB" b="1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CF3C24-05C4-40E6-AB0A-DE82F234BE7C}"/>
              </a:ext>
            </a:extLst>
          </p:cNvPr>
          <p:cNvSpPr txBox="1"/>
          <p:nvPr/>
        </p:nvSpPr>
        <p:spPr>
          <a:xfrm>
            <a:off x="3878468" y="5026224"/>
            <a:ext cx="2300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 dirty="0">
                <a:solidFill>
                  <a:srgbClr val="FF0000"/>
                </a:solidFill>
                <a:highlight>
                  <a:srgbClr val="00FF00"/>
                </a:highlight>
              </a:rPr>
              <a:t>צרפת</a:t>
            </a:r>
            <a:endParaRPr lang="en-GB" b="1" dirty="0">
              <a:solidFill>
                <a:srgbClr val="FF0000"/>
              </a:solidFill>
              <a:highlight>
                <a:srgbClr val="00FF00"/>
              </a:highligh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F3DE23-4F5B-4700-99A4-9953ABA92F55}"/>
              </a:ext>
            </a:extLst>
          </p:cNvPr>
          <p:cNvSpPr txBox="1"/>
          <p:nvPr/>
        </p:nvSpPr>
        <p:spPr>
          <a:xfrm>
            <a:off x="1258479" y="5026225"/>
            <a:ext cx="2251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 dirty="0">
                <a:solidFill>
                  <a:srgbClr val="FF0000"/>
                </a:solidFill>
                <a:highlight>
                  <a:srgbClr val="00FF00"/>
                </a:highlight>
              </a:rPr>
              <a:t>ספרד</a:t>
            </a:r>
            <a:endParaRPr lang="en-GB" b="1" dirty="0">
              <a:solidFill>
                <a:srgbClr val="FF0000"/>
              </a:solidFill>
              <a:highlight>
                <a:srgbClr val="00FF00"/>
              </a:highlight>
            </a:endParaRPr>
          </a:p>
        </p:txBody>
      </p:sp>
      <p:sp>
        <p:nvSpPr>
          <p:cNvPr id="29" name="Flowchart: Data 28">
            <a:extLst>
              <a:ext uri="{FF2B5EF4-FFF2-40B4-BE49-F238E27FC236}">
                <a16:creationId xmlns:a16="http://schemas.microsoft.com/office/drawing/2014/main" id="{B1BE1D44-FB03-41B5-8949-1DD17B834844}"/>
              </a:ext>
            </a:extLst>
          </p:cNvPr>
          <p:cNvSpPr/>
          <p:nvPr/>
        </p:nvSpPr>
        <p:spPr>
          <a:xfrm>
            <a:off x="219879" y="575355"/>
            <a:ext cx="1839355" cy="3636207"/>
          </a:xfrm>
          <a:prstGeom prst="flowChartInputOutpu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67D21657-A652-4AEE-B2F1-660EC349D524}"/>
              </a:ext>
            </a:extLst>
          </p:cNvPr>
          <p:cNvSpPr/>
          <p:nvPr/>
        </p:nvSpPr>
        <p:spPr>
          <a:xfrm>
            <a:off x="761999" y="721441"/>
            <a:ext cx="1138518" cy="374290"/>
          </a:xfrm>
          <a:prstGeom prst="flowChartAlternate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7" name="Slide Zoom 16">
                <a:extLst>
                  <a:ext uri="{FF2B5EF4-FFF2-40B4-BE49-F238E27FC236}">
                    <a16:creationId xmlns:a16="http://schemas.microsoft.com/office/drawing/2014/main" id="{2E255533-ED6A-4D02-B49D-30BFE42D0CE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79269769"/>
                  </p:ext>
                </p:extLst>
              </p:nvPr>
            </p:nvGraphicFramePr>
            <p:xfrm>
              <a:off x="0" y="-50702"/>
              <a:ext cx="12192000" cy="6959403"/>
            </p:xfrm>
            <a:graphic>
              <a:graphicData uri="http://schemas.microsoft.com/office/powerpoint/2016/slidezoom">
                <pslz:sldZm>
                  <pslz:sldZmObj sldId="258" cId="256267592">
                    <pslz:zmPr id="{07F33935-DB68-41F3-86E2-C0F47223507A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192000" cy="695940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7" name="Slide Zoom 16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2E255533-ED6A-4D02-B49D-30BFE42D0CE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0" y="-50702"/>
                <a:ext cx="12192000" cy="695940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D702E06B-C861-46B8-AF53-CEE44D3D079B}"/>
              </a:ext>
            </a:extLst>
          </p:cNvPr>
          <p:cNvSpPr txBox="1"/>
          <p:nvPr/>
        </p:nvSpPr>
        <p:spPr>
          <a:xfrm>
            <a:off x="9378156" y="5026226"/>
            <a:ext cx="2197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3600" b="1" dirty="0">
                <a:solidFill>
                  <a:srgbClr val="FF0000"/>
                </a:solidFill>
                <a:highlight>
                  <a:srgbClr val="00FF00"/>
                </a:highlight>
              </a:rPr>
              <a:t>האמירויות</a:t>
            </a:r>
            <a:endParaRPr lang="en-GB" sz="3600" b="1" dirty="0">
              <a:solidFill>
                <a:srgbClr val="FF0000"/>
              </a:solidFill>
              <a:highlight>
                <a:srgbClr val="00FF00"/>
              </a:highlight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7DE41A-C6A2-4018-B5A0-90BFC92FFE8E}"/>
              </a:ext>
            </a:extLst>
          </p:cNvPr>
          <p:cNvSpPr txBox="1"/>
          <p:nvPr/>
        </p:nvSpPr>
        <p:spPr>
          <a:xfrm>
            <a:off x="6674395" y="5106210"/>
            <a:ext cx="2041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 dirty="0">
                <a:solidFill>
                  <a:schemeClr val="bg1"/>
                </a:solidFill>
                <a:highlight>
                  <a:srgbClr val="FF0000"/>
                </a:highlight>
              </a:rPr>
              <a:t>ארגנטינה</a:t>
            </a:r>
            <a:endParaRPr lang="en-GB" b="1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85859D-F3AE-4441-834E-115B367EC16F}"/>
              </a:ext>
            </a:extLst>
          </p:cNvPr>
          <p:cNvSpPr txBox="1"/>
          <p:nvPr/>
        </p:nvSpPr>
        <p:spPr>
          <a:xfrm>
            <a:off x="3878468" y="5052591"/>
            <a:ext cx="2300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 dirty="0">
                <a:solidFill>
                  <a:srgbClr val="FF0000"/>
                </a:solidFill>
                <a:highlight>
                  <a:srgbClr val="00FF00"/>
                </a:highlight>
              </a:rPr>
              <a:t>צרפת</a:t>
            </a:r>
            <a:endParaRPr lang="en-GB" b="1" dirty="0">
              <a:solidFill>
                <a:srgbClr val="FF0000"/>
              </a:solidFill>
              <a:highlight>
                <a:srgbClr val="00FF00"/>
              </a:highlight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0AD419-14F3-4638-8B9F-C3D16DDD60F8}"/>
              </a:ext>
            </a:extLst>
          </p:cNvPr>
          <p:cNvSpPr txBox="1"/>
          <p:nvPr/>
        </p:nvSpPr>
        <p:spPr>
          <a:xfrm>
            <a:off x="1251845" y="5052591"/>
            <a:ext cx="2251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 dirty="0">
                <a:solidFill>
                  <a:srgbClr val="FF0000"/>
                </a:solidFill>
                <a:highlight>
                  <a:srgbClr val="00FF00"/>
                </a:highlight>
              </a:rPr>
              <a:t>ספרד</a:t>
            </a:r>
            <a:endParaRPr lang="en-GB" b="1" dirty="0">
              <a:solidFill>
                <a:srgbClr val="FF0000"/>
              </a:solidFill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86969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0BA58-7652-45EA-94B5-8CDD0D11F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8000" b="1" dirty="0">
                <a:solidFill>
                  <a:schemeClr val="bg1"/>
                </a:solidFill>
              </a:rPr>
              <a:t>Html - </a:t>
            </a:r>
            <a:r>
              <a:rPr lang="en-GB" sz="8000" b="1" dirty="0" err="1">
                <a:solidFill>
                  <a:schemeClr val="bg1"/>
                </a:solidFill>
              </a:rPr>
              <a:t>css</a:t>
            </a:r>
            <a:endParaRPr lang="en-GB" sz="8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D200F-0887-42EC-81A1-220BE746E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229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09CB5-6589-4D32-9A00-CDFB2A187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8000" b="1" dirty="0" err="1">
                <a:solidFill>
                  <a:schemeClr val="bg1"/>
                </a:solidFill>
              </a:rPr>
              <a:t>javascript</a:t>
            </a:r>
            <a:endParaRPr lang="en-GB" sz="8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E0962-8694-400B-B964-66840BE27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/>
          </a:bodyPr>
          <a:lstStyle/>
          <a:p>
            <a:pPr algn="r" rtl="1"/>
            <a:r>
              <a:rPr lang="he-IL" sz="2800" dirty="0"/>
              <a:t> ה </a:t>
            </a:r>
            <a:r>
              <a:rPr lang="en-GB" sz="2800" dirty="0" err="1"/>
              <a:t>javascript</a:t>
            </a:r>
            <a:r>
              <a:rPr lang="en-GB" sz="2800" dirty="0"/>
              <a:t> </a:t>
            </a:r>
            <a:r>
              <a:rPr lang="he-IL" sz="2800" dirty="0"/>
              <a:t> יהיה מעוצב דרך </a:t>
            </a:r>
            <a:r>
              <a:rPr lang="en-GB" sz="2800" dirty="0"/>
              <a:t>HTML - CSS</a:t>
            </a:r>
            <a:endParaRPr lang="he-IL" sz="2800" dirty="0"/>
          </a:p>
          <a:p>
            <a:pPr algn="r" rtl="1"/>
            <a:r>
              <a:rPr lang="he-IL" sz="2800" dirty="0"/>
              <a:t>דרך ה </a:t>
            </a:r>
            <a:r>
              <a:rPr lang="en-GB" sz="2800" dirty="0" err="1"/>
              <a:t>javascript</a:t>
            </a:r>
            <a:r>
              <a:rPr lang="en-GB" sz="2800" dirty="0"/>
              <a:t> </a:t>
            </a:r>
            <a:r>
              <a:rPr lang="he-IL" sz="2800" dirty="0"/>
              <a:t>  בודקים את התשובות דרך פונקציות ו </a:t>
            </a:r>
            <a:r>
              <a:rPr lang="en-GB" sz="2800" dirty="0"/>
              <a:t>animation </a:t>
            </a:r>
            <a:r>
              <a:rPr lang="he-IL" sz="2800" dirty="0"/>
              <a:t> ב </a:t>
            </a:r>
            <a:r>
              <a:rPr lang="en-GB" sz="2800" dirty="0" err="1"/>
              <a:t>javascript</a:t>
            </a:r>
            <a:r>
              <a:rPr lang="en-GB" sz="2800" dirty="0"/>
              <a:t> </a:t>
            </a:r>
            <a:r>
              <a:rPr lang="he-IL" sz="2800" dirty="0"/>
              <a:t> </a:t>
            </a:r>
          </a:p>
          <a:p>
            <a:pPr algn="r" rtl="1"/>
            <a:r>
              <a:rPr lang="he-IL" sz="2800" dirty="0"/>
              <a:t>וגם עושים שכל השאלות יהיו אקראיים במקרה שעושים </a:t>
            </a:r>
            <a:r>
              <a:rPr lang="he-IL" sz="2800" dirty="0" err="1"/>
              <a:t>רענון</a:t>
            </a:r>
            <a:r>
              <a:rPr lang="he-IL" sz="2800" dirty="0"/>
              <a:t> לדף וגם שלוחצים על תשובה שלא נכונה </a:t>
            </a:r>
            <a:endParaRPr lang="en-GB" sz="2800" dirty="0"/>
          </a:p>
          <a:p>
            <a:pPr algn="r" rtl="1"/>
            <a:r>
              <a:rPr lang="he-IL" sz="2800" dirty="0"/>
              <a:t>בסוף  זה מתחבר ל </a:t>
            </a:r>
            <a:r>
              <a:rPr lang="en-GB" sz="2800" dirty="0"/>
              <a:t>ARDUINO</a:t>
            </a:r>
            <a:endParaRPr lang="he-IL" sz="2800" dirty="0"/>
          </a:p>
          <a:p>
            <a:pPr algn="r" rt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94139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10064</TotalTime>
  <Words>292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Countries of the world</vt:lpstr>
      <vt:lpstr> נעשה על ידי :</vt:lpstr>
      <vt:lpstr>הספר על העבודה שלנו</vt:lpstr>
      <vt:lpstr>PowerPoint Presentation</vt:lpstr>
      <vt:lpstr>PowerPoint Presentation</vt:lpstr>
      <vt:lpstr>PowerPoint Presentation</vt:lpstr>
      <vt:lpstr>מה הם המדינות המופעים בתמונות ? </vt:lpstr>
      <vt:lpstr>Html - css</vt:lpstr>
      <vt:lpstr>javascript</vt:lpstr>
      <vt:lpstr>🎮 Arduino 🕹️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Countries of the world</dc:title>
  <dc:creator>all</dc:creator>
  <cp:lastModifiedBy>אבו רחאל רגד</cp:lastModifiedBy>
  <cp:revision>20</cp:revision>
  <dcterms:created xsi:type="dcterms:W3CDTF">2022-03-22T19:24:14Z</dcterms:created>
  <dcterms:modified xsi:type="dcterms:W3CDTF">2022-05-08T19:25:47Z</dcterms:modified>
</cp:coreProperties>
</file>