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58" r:id="rId7"/>
    <p:sldId id="259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92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77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8897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74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149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89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918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425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92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12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972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80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5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726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858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613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0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83998-6EE2-42C0-A8E7-E9C7A438FD78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60E0-6B8A-486F-B509-020002168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544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.png"/><Relationship Id="rId7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953A77-3848-4BA1-9FAB-7DE4BE75C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905" y="452077"/>
            <a:ext cx="9144000" cy="105591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Countries of the world</a:t>
            </a:r>
            <a:endParaRPr lang="he-IL" sz="5400" b="1" dirty="0">
              <a:solidFill>
                <a:schemeClr val="bg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31525D8-B29C-4182-8FB5-FE89F9457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684" y="2909575"/>
            <a:ext cx="8768444" cy="3948425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1026" name="Picture 2" descr="A-Z list of Countries and Regions in the World :: Nations Online Project">
            <a:extLst>
              <a:ext uri="{FF2B5EF4-FFF2-40B4-BE49-F238E27FC236}">
                <a16:creationId xmlns:a16="http://schemas.microsoft.com/office/drawing/2014/main" id="{267D760D-4F65-4311-AE56-91788CA15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72" y="1694329"/>
            <a:ext cx="9459939" cy="47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65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D29A-94D7-4867-9BBF-3A4A70DB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800" b="1" dirty="0">
                <a:solidFill>
                  <a:schemeClr val="bg1"/>
                </a:solidFill>
              </a:rPr>
              <a:t>🎮 Arduino 🕹️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B6BA-8208-48A8-88EF-624075E8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2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B09184-B561-4BA8-B853-B7A87F28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85956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he-IL" sz="4000" b="1" dirty="0">
                <a:solidFill>
                  <a:srgbClr val="FF0000"/>
                </a:solidFill>
              </a:rPr>
              <a:t> נעשה על ידי 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A0B30A-DD28-4295-A1B6-6C8822CA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831" y="1089700"/>
            <a:ext cx="9264580" cy="5682344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he-IL" sz="9600" b="1" dirty="0">
                <a:solidFill>
                  <a:schemeClr val="bg1"/>
                </a:solidFill>
              </a:rPr>
              <a:t>עיסא עבדאללה</a:t>
            </a:r>
          </a:p>
          <a:p>
            <a:pPr marL="0" indent="0" algn="ctr">
              <a:buNone/>
            </a:pPr>
            <a:r>
              <a:rPr lang="he-IL" sz="9600" b="1" dirty="0" err="1">
                <a:solidFill>
                  <a:schemeClr val="bg1"/>
                </a:solidFill>
              </a:rPr>
              <a:t>רגיד</a:t>
            </a:r>
            <a:r>
              <a:rPr lang="he-IL" sz="9600" b="1" dirty="0">
                <a:solidFill>
                  <a:schemeClr val="bg1"/>
                </a:solidFill>
              </a:rPr>
              <a:t> </a:t>
            </a:r>
            <a:r>
              <a:rPr lang="he-IL" sz="9600" b="1" dirty="0" err="1">
                <a:solidFill>
                  <a:schemeClr val="bg1"/>
                </a:solidFill>
              </a:rPr>
              <a:t>גאבר</a:t>
            </a:r>
            <a:r>
              <a:rPr lang="he-IL" sz="9600" b="1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he-IL" sz="9600" b="1" dirty="0" err="1">
                <a:solidFill>
                  <a:schemeClr val="bg1"/>
                </a:solidFill>
              </a:rPr>
              <a:t>גורגינה</a:t>
            </a:r>
            <a:r>
              <a:rPr lang="he-IL" sz="9600" b="1" dirty="0">
                <a:solidFill>
                  <a:schemeClr val="bg1"/>
                </a:solidFill>
              </a:rPr>
              <a:t> עלי</a:t>
            </a:r>
          </a:p>
          <a:p>
            <a:pPr marL="0" indent="0" algn="ctr">
              <a:buNone/>
            </a:pPr>
            <a:endParaRPr lang="he-IL" sz="9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he-IL" sz="9600" b="1" dirty="0">
                <a:solidFill>
                  <a:schemeClr val="bg1"/>
                </a:solidFill>
              </a:rPr>
              <a:t>איליה </a:t>
            </a:r>
            <a:r>
              <a:rPr lang="he-IL" sz="9600" b="1" dirty="0" err="1">
                <a:solidFill>
                  <a:schemeClr val="bg1"/>
                </a:solidFill>
              </a:rPr>
              <a:t>שחאדה</a:t>
            </a:r>
            <a:r>
              <a:rPr lang="he-IL" sz="9600" b="1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he-IL" sz="9600" b="1" dirty="0">
                <a:solidFill>
                  <a:schemeClr val="bg1"/>
                </a:solidFill>
              </a:rPr>
              <a:t>מחמד </a:t>
            </a:r>
            <a:r>
              <a:rPr lang="he-IL" sz="9600" b="1" dirty="0" err="1">
                <a:solidFill>
                  <a:schemeClr val="bg1"/>
                </a:solidFill>
              </a:rPr>
              <a:t>עואד</a:t>
            </a:r>
            <a:endParaRPr lang="he-IL" sz="9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he-IL" sz="9600" b="1" dirty="0">
                <a:solidFill>
                  <a:schemeClr val="bg1"/>
                </a:solidFill>
              </a:rPr>
              <a:t>רגד אבו רחאל </a:t>
            </a:r>
          </a:p>
          <a:p>
            <a:pPr marL="0" indent="0" algn="ctr">
              <a:buNone/>
            </a:pPr>
            <a:endParaRPr lang="he-IL" sz="9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he-IL" sz="9600" b="1" dirty="0">
                <a:solidFill>
                  <a:schemeClr val="bg1"/>
                </a:solidFill>
              </a:rPr>
              <a:t>תאמר ניקולא </a:t>
            </a:r>
          </a:p>
          <a:p>
            <a:pPr marL="0" indent="0" algn="ctr">
              <a:buNone/>
            </a:pPr>
            <a:r>
              <a:rPr lang="he-IL" sz="9600" b="1" dirty="0">
                <a:solidFill>
                  <a:schemeClr val="bg1"/>
                </a:solidFill>
              </a:rPr>
              <a:t>קמר אבו </a:t>
            </a:r>
            <a:r>
              <a:rPr lang="he-IL" sz="9600" b="1" dirty="0" err="1">
                <a:solidFill>
                  <a:schemeClr val="bg1"/>
                </a:solidFill>
              </a:rPr>
              <a:t>ריא</a:t>
            </a:r>
            <a:r>
              <a:rPr lang="he-IL" sz="9600" b="1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he-IL" sz="9600" b="1" dirty="0">
                <a:solidFill>
                  <a:schemeClr val="bg1"/>
                </a:solidFill>
              </a:rPr>
              <a:t>יוסף </a:t>
            </a:r>
            <a:r>
              <a:rPr lang="he-IL" sz="9600" b="1" dirty="0" err="1">
                <a:solidFill>
                  <a:schemeClr val="bg1"/>
                </a:solidFill>
              </a:rPr>
              <a:t>ח"מאיסה</a:t>
            </a:r>
            <a:endParaRPr lang="he-IL" sz="9600" b="1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en-GB" sz="6200" dirty="0"/>
          </a:p>
          <a:p>
            <a:pPr marL="0" indent="0" algn="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102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344C-E26D-4733-8A07-4BF37D5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dirty="0">
                <a:solidFill>
                  <a:schemeClr val="bg1"/>
                </a:solidFill>
              </a:rPr>
              <a:t>הספר על העבודה שלנו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91F2-D532-4035-ADD7-732617B8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r" rtl="1">
              <a:buNone/>
            </a:pPr>
            <a:r>
              <a:rPr lang="he-IL" sz="3000" b="1" dirty="0">
                <a:solidFill>
                  <a:srgbClr val="C00000"/>
                </a:solidFill>
              </a:rPr>
              <a:t>העבודה שלנו על מדינות העולם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  <a:r>
              <a:rPr lang="he-IL" sz="3300" b="1" dirty="0">
                <a:solidFill>
                  <a:schemeClr val="bg1"/>
                </a:solidFill>
              </a:rPr>
              <a:t>שלב ראשון: </a:t>
            </a:r>
            <a:r>
              <a:rPr lang="he-IL" b="1" dirty="0"/>
              <a:t>יהיה</a:t>
            </a:r>
            <a:r>
              <a:rPr lang="ar-AE" b="1" dirty="0"/>
              <a:t> 30</a:t>
            </a:r>
            <a:r>
              <a:rPr lang="he-IL" b="1" dirty="0"/>
              <a:t> שאלות</a:t>
            </a:r>
            <a:r>
              <a:rPr lang="ar-AE" b="1" dirty="0"/>
              <a:t> </a:t>
            </a:r>
            <a:r>
              <a:rPr lang="he-IL" b="1" dirty="0"/>
              <a:t>לכל שאלה 4 תשובות ו תשובה אחת נכונה. </a:t>
            </a:r>
          </a:p>
          <a:p>
            <a:pPr marL="0" indent="0" algn="r" rtl="1">
              <a:buNone/>
            </a:pPr>
            <a:r>
              <a:rPr lang="he-IL" sz="3300" b="1" dirty="0">
                <a:solidFill>
                  <a:schemeClr val="bg1"/>
                </a:solidFill>
              </a:rPr>
              <a:t> שלב שני :</a:t>
            </a:r>
            <a:r>
              <a:rPr lang="he-IL" sz="3100" b="1" dirty="0">
                <a:solidFill>
                  <a:schemeClr val="bg1"/>
                </a:solidFill>
              </a:rPr>
              <a:t> </a:t>
            </a:r>
            <a:r>
              <a:rPr lang="he-IL" b="1" dirty="0"/>
              <a:t>20 שאלות , לכל שאלה יש  4 תשובות ויותר , ויותר מתשובה אחת תהיה נכונה.</a:t>
            </a:r>
          </a:p>
          <a:p>
            <a:pPr marL="0" indent="0" algn="r" rtl="1">
              <a:buNone/>
            </a:pPr>
            <a:r>
              <a:rPr lang="he-IL" sz="3300" b="1" dirty="0">
                <a:solidFill>
                  <a:schemeClr val="bg1"/>
                </a:solidFill>
              </a:rPr>
              <a:t>שלב שלישי: </a:t>
            </a:r>
            <a:r>
              <a:rPr lang="he-IL" b="1" dirty="0"/>
              <a:t>כל השאלות יהיו </a:t>
            </a:r>
            <a:r>
              <a:rPr lang="he-IL" b="1" dirty="0" err="1"/>
              <a:t>אקראים</a:t>
            </a:r>
            <a:r>
              <a:rPr lang="he-IL" b="1" dirty="0"/>
              <a:t> וכל פעם מרענן את הדף</a:t>
            </a:r>
            <a:r>
              <a:rPr lang="en-GB" b="1" dirty="0"/>
              <a:t>,</a:t>
            </a:r>
            <a:r>
              <a:rPr lang="he-IL" b="1" dirty="0"/>
              <a:t> ישתנו את השאלות ושמתחילים לענות על השאלות אם עונים על שאלה  נכון ממשיכים לשאלה הבאה ואם עונים לא נכון משנים את השאלות ומתחילים מחדש .</a:t>
            </a:r>
          </a:p>
          <a:p>
            <a:pPr marL="0" indent="0" algn="r" rtl="1">
              <a:buNone/>
            </a:pPr>
            <a:r>
              <a:rPr lang="he-IL" sz="3300" b="1" dirty="0">
                <a:solidFill>
                  <a:schemeClr val="bg1"/>
                </a:solidFill>
              </a:rPr>
              <a:t>שלב רביעי: </a:t>
            </a:r>
            <a:r>
              <a:rPr lang="he-IL" b="1" dirty="0"/>
              <a:t>הפרויקט הזה נעשה ב </a:t>
            </a:r>
            <a:r>
              <a:rPr lang="en-GB" b="1" dirty="0"/>
              <a:t>html _</a:t>
            </a:r>
            <a:r>
              <a:rPr lang="en-GB" b="1" dirty="0" err="1"/>
              <a:t>css</a:t>
            </a:r>
            <a:r>
              <a:rPr lang="en-GB" b="1" dirty="0"/>
              <a:t> _ </a:t>
            </a:r>
            <a:r>
              <a:rPr lang="en-GB" b="1" dirty="0" err="1"/>
              <a:t>javascript</a:t>
            </a:r>
            <a:r>
              <a:rPr lang="en-GB" b="1" dirty="0"/>
              <a:t> _ </a:t>
            </a:r>
            <a:r>
              <a:rPr lang="en-GB" b="1" dirty="0" err="1"/>
              <a:t>arduino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536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4FA4379-0EBC-49AC-94AD-9210E39C4C02}"/>
              </a:ext>
            </a:extLst>
          </p:cNvPr>
          <p:cNvSpPr/>
          <p:nvPr/>
        </p:nvSpPr>
        <p:spPr>
          <a:xfrm>
            <a:off x="515386" y="435088"/>
            <a:ext cx="1846563" cy="4043082"/>
          </a:xfrm>
          <a:prstGeom prst="roundRect">
            <a:avLst>
              <a:gd name="adj" fmla="val 17958"/>
            </a:avLst>
          </a:prstGeom>
          <a:solidFill>
            <a:srgbClr val="E1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71D52-62C9-455C-801D-DA6C41B57B13}"/>
              </a:ext>
            </a:extLst>
          </p:cNvPr>
          <p:cNvSpPr txBox="1"/>
          <p:nvPr/>
        </p:nvSpPr>
        <p:spPr>
          <a:xfrm>
            <a:off x="2523319" y="701475"/>
            <a:ext cx="7034485" cy="1192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 rtl="1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he-IL" sz="3600" b="1" dirty="0">
                <a:solidFill>
                  <a:schemeClr val="bg1"/>
                </a:solidFill>
              </a:rPr>
              <a:t>איזו דגל </a:t>
            </a:r>
            <a:r>
              <a:rPr lang="en-US" sz="3600" b="1" dirty="0" err="1">
                <a:solidFill>
                  <a:schemeClr val="bg1"/>
                </a:solidFill>
              </a:rPr>
              <a:t>מופ</a:t>
            </a:r>
            <a:r>
              <a:rPr lang="he-IL" sz="3600" b="1" dirty="0">
                <a:solidFill>
                  <a:schemeClr val="bg1"/>
                </a:solidFill>
              </a:rPr>
              <a:t>י</a:t>
            </a:r>
            <a:r>
              <a:rPr lang="en-US" sz="3600" b="1" dirty="0">
                <a:solidFill>
                  <a:schemeClr val="bg1"/>
                </a:solidFill>
              </a:rPr>
              <a:t>ע </a:t>
            </a:r>
            <a:r>
              <a:rPr lang="en-US" sz="3600" b="1" dirty="0" err="1">
                <a:solidFill>
                  <a:schemeClr val="bg1"/>
                </a:solidFill>
              </a:rPr>
              <a:t>בתמונ</a:t>
            </a:r>
            <a:r>
              <a:rPr lang="he-IL" sz="3600" b="1" dirty="0">
                <a:solidFill>
                  <a:schemeClr val="bg1"/>
                </a:solidFill>
              </a:rPr>
              <a:t>ה 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Round Single Corner Rectangle 9">
            <a:extLst>
              <a:ext uri="{FF2B5EF4-FFF2-40B4-BE49-F238E27FC236}">
                <a16:creationId xmlns:a16="http://schemas.microsoft.com/office/drawing/2014/main" id="{2E11822D-504D-452D-93D6-3788B5DC7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1410" y="4576107"/>
            <a:ext cx="2486073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Rectangle 13">
            <a:extLst>
              <a:ext uri="{FF2B5EF4-FFF2-40B4-BE49-F238E27FC236}">
                <a16:creationId xmlns:a16="http://schemas.microsoft.com/office/drawing/2014/main" id="{2569F601-70B0-4C59-870F-1EB3F73D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024" y="4576107"/>
            <a:ext cx="2477266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Diagonal Corner Rectangle 17">
            <a:extLst>
              <a:ext uri="{FF2B5EF4-FFF2-40B4-BE49-F238E27FC236}">
                <a16:creationId xmlns:a16="http://schemas.microsoft.com/office/drawing/2014/main" id="{0AA52D2D-E322-4991-A4A1-BBA8FB6D6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9521" y="4576107"/>
            <a:ext cx="2497573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ingle Corner Rectangle 11">
            <a:extLst>
              <a:ext uri="{FF2B5EF4-FFF2-40B4-BE49-F238E27FC236}">
                <a16:creationId xmlns:a16="http://schemas.microsoft.com/office/drawing/2014/main" id="{FC9A139C-B647-4181-888F-16885C3C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110998" y="4576107"/>
            <a:ext cx="2464229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square&#10;&#10;Description automatically generated">
            <a:extLst>
              <a:ext uri="{FF2B5EF4-FFF2-40B4-BE49-F238E27FC236}">
                <a16:creationId xmlns:a16="http://schemas.microsoft.com/office/drawing/2014/main" id="{13FC92FC-74F1-487B-88A6-7BCD45FA3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34" y="1627347"/>
            <a:ext cx="3018911" cy="2115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EBA8B4-3213-42FF-A047-C3BA73620CB7}"/>
              </a:ext>
            </a:extLst>
          </p:cNvPr>
          <p:cNvSpPr txBox="1"/>
          <p:nvPr/>
        </p:nvSpPr>
        <p:spPr>
          <a:xfrm>
            <a:off x="1235982" y="5026224"/>
            <a:ext cx="225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</a:rPr>
              <a:t>ספרד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55959-34D6-4E3E-8A0A-05DFC8550215}"/>
              </a:ext>
            </a:extLst>
          </p:cNvPr>
          <p:cNvSpPr txBox="1"/>
          <p:nvPr/>
        </p:nvSpPr>
        <p:spPr>
          <a:xfrm>
            <a:off x="3878468" y="5026224"/>
            <a:ext cx="23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</a:rPr>
              <a:t>צרפת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EA7537-96CF-4C70-89C2-307573F0A0A1}"/>
              </a:ext>
            </a:extLst>
          </p:cNvPr>
          <p:cNvSpPr txBox="1"/>
          <p:nvPr/>
        </p:nvSpPr>
        <p:spPr>
          <a:xfrm>
            <a:off x="6667761" y="5026225"/>
            <a:ext cx="20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</a:rPr>
              <a:t>ארגנטינה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F27852-E670-40FD-B981-23F72ECD11A6}"/>
              </a:ext>
            </a:extLst>
          </p:cNvPr>
          <p:cNvSpPr txBox="1"/>
          <p:nvPr/>
        </p:nvSpPr>
        <p:spPr>
          <a:xfrm>
            <a:off x="9378156" y="5026226"/>
            <a:ext cx="219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>
                <a:solidFill>
                  <a:srgbClr val="FF0000"/>
                </a:solidFill>
              </a:rPr>
              <a:t>האמירויות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9170B76-D192-4E41-9739-D4217C51DE8F}"/>
              </a:ext>
            </a:extLst>
          </p:cNvPr>
          <p:cNvSpPr/>
          <p:nvPr/>
        </p:nvSpPr>
        <p:spPr>
          <a:xfrm>
            <a:off x="869409" y="607812"/>
            <a:ext cx="1138518" cy="374290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1</a:t>
            </a:r>
            <a:endParaRPr lang="en-GB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8C33D3BF-01D4-4A12-A12B-1EF7F10778E1}"/>
              </a:ext>
            </a:extLst>
          </p:cNvPr>
          <p:cNvSpPr/>
          <p:nvPr/>
        </p:nvSpPr>
        <p:spPr>
          <a:xfrm>
            <a:off x="863636" y="1221998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2</a:t>
            </a:r>
            <a:endParaRPr lang="en-GB" dirty="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DDCAC735-A94C-4323-81C7-102EBA8F81C4}"/>
              </a:ext>
            </a:extLst>
          </p:cNvPr>
          <p:cNvSpPr/>
          <p:nvPr/>
        </p:nvSpPr>
        <p:spPr>
          <a:xfrm>
            <a:off x="869409" y="1821347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</a:t>
            </a:r>
            <a:endParaRPr lang="en-GB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0840A307-FF72-4812-8A09-0A6076CA7500}"/>
              </a:ext>
            </a:extLst>
          </p:cNvPr>
          <p:cNvSpPr/>
          <p:nvPr/>
        </p:nvSpPr>
        <p:spPr>
          <a:xfrm>
            <a:off x="859126" y="2456629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4</a:t>
            </a:r>
            <a:endParaRPr lang="en-GB" dirty="0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94FEAE7D-F74A-4FFF-8915-C2F114FC4355}"/>
              </a:ext>
            </a:extLst>
          </p:cNvPr>
          <p:cNvSpPr/>
          <p:nvPr/>
        </p:nvSpPr>
        <p:spPr>
          <a:xfrm>
            <a:off x="859126" y="3091911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5</a:t>
            </a:r>
            <a:endParaRPr lang="en-GB" dirty="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B7746892-B81E-42FE-A2FA-FD0DA0542D22}"/>
              </a:ext>
            </a:extLst>
          </p:cNvPr>
          <p:cNvSpPr/>
          <p:nvPr/>
        </p:nvSpPr>
        <p:spPr>
          <a:xfrm>
            <a:off x="859126" y="3727193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6</a:t>
            </a: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E1DA6A-2F7C-4596-A03D-139023BF6122}"/>
              </a:ext>
            </a:extLst>
          </p:cNvPr>
          <p:cNvSpPr/>
          <p:nvPr/>
        </p:nvSpPr>
        <p:spPr>
          <a:xfrm>
            <a:off x="10343112" y="13509"/>
            <a:ext cx="1846563" cy="968593"/>
          </a:xfrm>
          <a:prstGeom prst="ellipse">
            <a:avLst/>
          </a:prstGeom>
          <a:solidFill>
            <a:srgbClr val="E1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b="1" dirty="0">
                <a:solidFill>
                  <a:schemeClr val="bg1"/>
                </a:solidFill>
              </a:rPr>
              <a:t>שלב ראשון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2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4FA4379-0EBC-49AC-94AD-9210E39C4C02}"/>
              </a:ext>
            </a:extLst>
          </p:cNvPr>
          <p:cNvSpPr/>
          <p:nvPr/>
        </p:nvSpPr>
        <p:spPr>
          <a:xfrm>
            <a:off x="515386" y="435088"/>
            <a:ext cx="1846563" cy="4043082"/>
          </a:xfrm>
          <a:prstGeom prst="roundRect">
            <a:avLst>
              <a:gd name="adj" fmla="val 17958"/>
            </a:avLst>
          </a:prstGeom>
          <a:solidFill>
            <a:srgbClr val="E1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71D52-62C9-455C-801D-DA6C41B57B13}"/>
              </a:ext>
            </a:extLst>
          </p:cNvPr>
          <p:cNvSpPr txBox="1"/>
          <p:nvPr/>
        </p:nvSpPr>
        <p:spPr>
          <a:xfrm>
            <a:off x="2523319" y="701475"/>
            <a:ext cx="7034485" cy="1192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 rtl="1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he-IL" sz="3600" b="1" dirty="0">
                <a:solidFill>
                  <a:schemeClr val="bg1"/>
                </a:solidFill>
              </a:rPr>
              <a:t>איזו דגל </a:t>
            </a:r>
            <a:r>
              <a:rPr lang="en-US" sz="3600" b="1" dirty="0" err="1">
                <a:solidFill>
                  <a:schemeClr val="bg1"/>
                </a:solidFill>
              </a:rPr>
              <a:t>מופ</a:t>
            </a:r>
            <a:r>
              <a:rPr lang="he-IL" sz="3600" b="1" dirty="0">
                <a:solidFill>
                  <a:schemeClr val="bg1"/>
                </a:solidFill>
              </a:rPr>
              <a:t>י</a:t>
            </a:r>
            <a:r>
              <a:rPr lang="en-US" sz="3600" b="1" dirty="0">
                <a:solidFill>
                  <a:schemeClr val="bg1"/>
                </a:solidFill>
              </a:rPr>
              <a:t>ע </a:t>
            </a:r>
            <a:r>
              <a:rPr lang="en-US" sz="3600" b="1" dirty="0" err="1">
                <a:solidFill>
                  <a:schemeClr val="bg1"/>
                </a:solidFill>
              </a:rPr>
              <a:t>בתמונ</a:t>
            </a:r>
            <a:r>
              <a:rPr lang="he-IL" sz="3600" b="1" dirty="0">
                <a:solidFill>
                  <a:schemeClr val="bg1"/>
                </a:solidFill>
              </a:rPr>
              <a:t>ה 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Round Single Corner Rectangle 9">
            <a:extLst>
              <a:ext uri="{FF2B5EF4-FFF2-40B4-BE49-F238E27FC236}">
                <a16:creationId xmlns:a16="http://schemas.microsoft.com/office/drawing/2014/main" id="{2E11822D-504D-452D-93D6-3788B5DC7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1410" y="4576107"/>
            <a:ext cx="2486073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Rectangle 13">
            <a:extLst>
              <a:ext uri="{FF2B5EF4-FFF2-40B4-BE49-F238E27FC236}">
                <a16:creationId xmlns:a16="http://schemas.microsoft.com/office/drawing/2014/main" id="{2569F601-70B0-4C59-870F-1EB3F73D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024" y="4576107"/>
            <a:ext cx="2477266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Diagonal Corner Rectangle 17">
            <a:extLst>
              <a:ext uri="{FF2B5EF4-FFF2-40B4-BE49-F238E27FC236}">
                <a16:creationId xmlns:a16="http://schemas.microsoft.com/office/drawing/2014/main" id="{0AA52D2D-E322-4991-A4A1-BBA8FB6D6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9521" y="4576107"/>
            <a:ext cx="2497573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ingle Corner Rectangle 11">
            <a:extLst>
              <a:ext uri="{FF2B5EF4-FFF2-40B4-BE49-F238E27FC236}">
                <a16:creationId xmlns:a16="http://schemas.microsoft.com/office/drawing/2014/main" id="{FC9A139C-B647-4181-888F-16885C3C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110998" y="4576107"/>
            <a:ext cx="2464229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square&#10;&#10;Description automatically generated">
            <a:extLst>
              <a:ext uri="{FF2B5EF4-FFF2-40B4-BE49-F238E27FC236}">
                <a16:creationId xmlns:a16="http://schemas.microsoft.com/office/drawing/2014/main" id="{13FC92FC-74F1-487B-88A6-7BCD45FA3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34" y="1627347"/>
            <a:ext cx="3018911" cy="2115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EBA8B4-3213-42FF-A047-C3BA73620CB7}"/>
              </a:ext>
            </a:extLst>
          </p:cNvPr>
          <p:cNvSpPr txBox="1"/>
          <p:nvPr/>
        </p:nvSpPr>
        <p:spPr>
          <a:xfrm>
            <a:off x="1235982" y="5026224"/>
            <a:ext cx="225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ספרד</a:t>
            </a:r>
            <a:endParaRPr lang="en-GB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55959-34D6-4E3E-8A0A-05DFC8550215}"/>
              </a:ext>
            </a:extLst>
          </p:cNvPr>
          <p:cNvSpPr txBox="1"/>
          <p:nvPr/>
        </p:nvSpPr>
        <p:spPr>
          <a:xfrm>
            <a:off x="3878468" y="5026224"/>
            <a:ext cx="23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  <a:highlight>
                  <a:srgbClr val="FF0000"/>
                </a:highlight>
              </a:rPr>
              <a:t>צרפת</a:t>
            </a:r>
            <a:endParaRPr lang="en-GB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EA7537-96CF-4C70-89C2-307573F0A0A1}"/>
              </a:ext>
            </a:extLst>
          </p:cNvPr>
          <p:cNvSpPr txBox="1"/>
          <p:nvPr/>
        </p:nvSpPr>
        <p:spPr>
          <a:xfrm>
            <a:off x="6667761" y="5026225"/>
            <a:ext cx="20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  <a:highlight>
                  <a:srgbClr val="FF0000"/>
                </a:highlight>
              </a:rPr>
              <a:t>ארגנטינה</a:t>
            </a:r>
            <a:endParaRPr lang="en-GB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F27852-E670-40FD-B981-23F72ECD11A6}"/>
              </a:ext>
            </a:extLst>
          </p:cNvPr>
          <p:cNvSpPr txBox="1"/>
          <p:nvPr/>
        </p:nvSpPr>
        <p:spPr>
          <a:xfrm>
            <a:off x="9378156" y="5026226"/>
            <a:ext cx="219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>
                <a:solidFill>
                  <a:schemeClr val="bg1"/>
                </a:solidFill>
                <a:highlight>
                  <a:srgbClr val="FF0000"/>
                </a:highlight>
              </a:rPr>
              <a:t>האמירויות</a:t>
            </a:r>
            <a:endParaRPr lang="en-GB" sz="36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9170B76-D192-4E41-9739-D4217C51DE8F}"/>
              </a:ext>
            </a:extLst>
          </p:cNvPr>
          <p:cNvSpPr/>
          <p:nvPr/>
        </p:nvSpPr>
        <p:spPr>
          <a:xfrm>
            <a:off x="869409" y="607812"/>
            <a:ext cx="1138518" cy="374290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1</a:t>
            </a:r>
            <a:endParaRPr lang="en-GB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8C33D3BF-01D4-4A12-A12B-1EF7F10778E1}"/>
              </a:ext>
            </a:extLst>
          </p:cNvPr>
          <p:cNvSpPr/>
          <p:nvPr/>
        </p:nvSpPr>
        <p:spPr>
          <a:xfrm>
            <a:off x="863636" y="1221998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2</a:t>
            </a:r>
            <a:endParaRPr lang="en-GB" dirty="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DDCAC735-A94C-4323-81C7-102EBA8F81C4}"/>
              </a:ext>
            </a:extLst>
          </p:cNvPr>
          <p:cNvSpPr/>
          <p:nvPr/>
        </p:nvSpPr>
        <p:spPr>
          <a:xfrm>
            <a:off x="869409" y="1821347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</a:t>
            </a:r>
            <a:endParaRPr lang="en-GB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0840A307-FF72-4812-8A09-0A6076CA7500}"/>
              </a:ext>
            </a:extLst>
          </p:cNvPr>
          <p:cNvSpPr/>
          <p:nvPr/>
        </p:nvSpPr>
        <p:spPr>
          <a:xfrm>
            <a:off x="859126" y="2456629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4</a:t>
            </a:r>
            <a:endParaRPr lang="en-GB" dirty="0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94FEAE7D-F74A-4FFF-8915-C2F114FC4355}"/>
              </a:ext>
            </a:extLst>
          </p:cNvPr>
          <p:cNvSpPr/>
          <p:nvPr/>
        </p:nvSpPr>
        <p:spPr>
          <a:xfrm>
            <a:off x="859126" y="3091911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5</a:t>
            </a:r>
            <a:endParaRPr lang="en-GB" dirty="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B7746892-B81E-42FE-A2FA-FD0DA0542D22}"/>
              </a:ext>
            </a:extLst>
          </p:cNvPr>
          <p:cNvSpPr/>
          <p:nvPr/>
        </p:nvSpPr>
        <p:spPr>
          <a:xfrm>
            <a:off x="859126" y="3727193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6</a:t>
            </a: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E1DA6A-2F7C-4596-A03D-139023BF6122}"/>
              </a:ext>
            </a:extLst>
          </p:cNvPr>
          <p:cNvSpPr/>
          <p:nvPr/>
        </p:nvSpPr>
        <p:spPr>
          <a:xfrm>
            <a:off x="10343112" y="13509"/>
            <a:ext cx="1846563" cy="968593"/>
          </a:xfrm>
          <a:prstGeom prst="ellipse">
            <a:avLst/>
          </a:prstGeom>
          <a:solidFill>
            <a:srgbClr val="E1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b="1" dirty="0">
                <a:solidFill>
                  <a:schemeClr val="bg1"/>
                </a:solidFill>
              </a:rPr>
              <a:t>שלב ראשון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1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4FA4379-0EBC-49AC-94AD-9210E39C4C02}"/>
              </a:ext>
            </a:extLst>
          </p:cNvPr>
          <p:cNvSpPr/>
          <p:nvPr/>
        </p:nvSpPr>
        <p:spPr>
          <a:xfrm>
            <a:off x="515386" y="435088"/>
            <a:ext cx="1846563" cy="4043082"/>
          </a:xfrm>
          <a:prstGeom prst="roundRect">
            <a:avLst>
              <a:gd name="adj" fmla="val 17958"/>
            </a:avLst>
          </a:prstGeom>
          <a:solidFill>
            <a:srgbClr val="E1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71D52-62C9-455C-801D-DA6C41B57B13}"/>
              </a:ext>
            </a:extLst>
          </p:cNvPr>
          <p:cNvSpPr txBox="1"/>
          <p:nvPr/>
        </p:nvSpPr>
        <p:spPr>
          <a:xfrm>
            <a:off x="2523319" y="701475"/>
            <a:ext cx="7034485" cy="1192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 rtl="1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he-IL" sz="3600" b="1" dirty="0">
                <a:solidFill>
                  <a:schemeClr val="bg1"/>
                </a:solidFill>
              </a:rPr>
              <a:t>איזו דגלים </a:t>
            </a:r>
            <a:r>
              <a:rPr lang="en-US" sz="3600" b="1" dirty="0" err="1">
                <a:solidFill>
                  <a:schemeClr val="bg1"/>
                </a:solidFill>
              </a:rPr>
              <a:t>מופעים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בתמונות</a:t>
            </a:r>
            <a:r>
              <a:rPr lang="he-IL" sz="3600" b="1" dirty="0">
                <a:solidFill>
                  <a:schemeClr val="bg1"/>
                </a:solidFill>
              </a:rPr>
              <a:t> 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Round Single Corner Rectangle 9">
            <a:extLst>
              <a:ext uri="{FF2B5EF4-FFF2-40B4-BE49-F238E27FC236}">
                <a16:creationId xmlns:a16="http://schemas.microsoft.com/office/drawing/2014/main" id="{2E11822D-504D-452D-93D6-3788B5DC7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1410" y="4576107"/>
            <a:ext cx="2486073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80339A0-9E47-449A-8B2E-6B606A45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14" y="1978170"/>
            <a:ext cx="2071116" cy="1449779"/>
          </a:xfrm>
          <a:prstGeom prst="rect">
            <a:avLst/>
          </a:prstGeom>
        </p:spPr>
      </p:pic>
      <p:sp>
        <p:nvSpPr>
          <p:cNvPr id="19" name="Round Diagonal Corner Rectangle 13">
            <a:extLst>
              <a:ext uri="{FF2B5EF4-FFF2-40B4-BE49-F238E27FC236}">
                <a16:creationId xmlns:a16="http://schemas.microsoft.com/office/drawing/2014/main" id="{2569F601-70B0-4C59-870F-1EB3F73D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024" y="4576107"/>
            <a:ext cx="2477266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Diagonal Corner Rectangle 17">
            <a:extLst>
              <a:ext uri="{FF2B5EF4-FFF2-40B4-BE49-F238E27FC236}">
                <a16:creationId xmlns:a16="http://schemas.microsoft.com/office/drawing/2014/main" id="{0AA52D2D-E322-4991-A4A1-BBA8FB6D6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9521" y="4576107"/>
            <a:ext cx="2497573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7AB11065-1572-41EE-97D6-F6D537232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14" y="1978170"/>
            <a:ext cx="2184057" cy="1449781"/>
          </a:xfrm>
          <a:prstGeom prst="rect">
            <a:avLst/>
          </a:prstGeom>
        </p:spPr>
      </p:pic>
      <p:sp>
        <p:nvSpPr>
          <p:cNvPr id="23" name="Round Single Corner Rectangle 11">
            <a:extLst>
              <a:ext uri="{FF2B5EF4-FFF2-40B4-BE49-F238E27FC236}">
                <a16:creationId xmlns:a16="http://schemas.microsoft.com/office/drawing/2014/main" id="{FC9A139C-B647-4181-888F-16885C3C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110998" y="4576107"/>
            <a:ext cx="2464229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square&#10;&#10;Description automatically generated">
            <a:extLst>
              <a:ext uri="{FF2B5EF4-FFF2-40B4-BE49-F238E27FC236}">
                <a16:creationId xmlns:a16="http://schemas.microsoft.com/office/drawing/2014/main" id="{13FC92FC-74F1-487B-88A6-7BCD45FA3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891" y="1978170"/>
            <a:ext cx="2068530" cy="14497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EBA8B4-3213-42FF-A047-C3BA73620CB7}"/>
              </a:ext>
            </a:extLst>
          </p:cNvPr>
          <p:cNvSpPr txBox="1"/>
          <p:nvPr/>
        </p:nvSpPr>
        <p:spPr>
          <a:xfrm>
            <a:off x="1235982" y="5026224"/>
            <a:ext cx="225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</a:rPr>
              <a:t>ספרד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55959-34D6-4E3E-8A0A-05DFC8550215}"/>
              </a:ext>
            </a:extLst>
          </p:cNvPr>
          <p:cNvSpPr txBox="1"/>
          <p:nvPr/>
        </p:nvSpPr>
        <p:spPr>
          <a:xfrm>
            <a:off x="3878468" y="5026224"/>
            <a:ext cx="23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</a:rPr>
              <a:t>צרפת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EA7537-96CF-4C70-89C2-307573F0A0A1}"/>
              </a:ext>
            </a:extLst>
          </p:cNvPr>
          <p:cNvSpPr txBox="1"/>
          <p:nvPr/>
        </p:nvSpPr>
        <p:spPr>
          <a:xfrm>
            <a:off x="6667761" y="5026225"/>
            <a:ext cx="20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</a:rPr>
              <a:t>ארגנטינה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F27852-E670-40FD-B981-23F72ECD11A6}"/>
              </a:ext>
            </a:extLst>
          </p:cNvPr>
          <p:cNvSpPr txBox="1"/>
          <p:nvPr/>
        </p:nvSpPr>
        <p:spPr>
          <a:xfrm>
            <a:off x="9378156" y="5026226"/>
            <a:ext cx="219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>
                <a:solidFill>
                  <a:srgbClr val="FF0000"/>
                </a:solidFill>
              </a:rPr>
              <a:t>האמירויות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9170B76-D192-4E41-9739-D4217C51DE8F}"/>
              </a:ext>
            </a:extLst>
          </p:cNvPr>
          <p:cNvSpPr/>
          <p:nvPr/>
        </p:nvSpPr>
        <p:spPr>
          <a:xfrm>
            <a:off x="869409" y="607812"/>
            <a:ext cx="1138518" cy="374290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31</a:t>
            </a:r>
            <a:endParaRPr lang="en-GB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8C33D3BF-01D4-4A12-A12B-1EF7F10778E1}"/>
              </a:ext>
            </a:extLst>
          </p:cNvPr>
          <p:cNvSpPr/>
          <p:nvPr/>
        </p:nvSpPr>
        <p:spPr>
          <a:xfrm>
            <a:off x="863636" y="1221998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32</a:t>
            </a:r>
            <a:endParaRPr lang="en-GB" dirty="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DDCAC735-A94C-4323-81C7-102EBA8F81C4}"/>
              </a:ext>
            </a:extLst>
          </p:cNvPr>
          <p:cNvSpPr/>
          <p:nvPr/>
        </p:nvSpPr>
        <p:spPr>
          <a:xfrm>
            <a:off x="869409" y="1821347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33</a:t>
            </a:r>
            <a:endParaRPr lang="en-GB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0840A307-FF72-4812-8A09-0A6076CA7500}"/>
              </a:ext>
            </a:extLst>
          </p:cNvPr>
          <p:cNvSpPr/>
          <p:nvPr/>
        </p:nvSpPr>
        <p:spPr>
          <a:xfrm>
            <a:off x="859126" y="2456629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34</a:t>
            </a:r>
            <a:endParaRPr lang="en-GB" dirty="0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94FEAE7D-F74A-4FFF-8915-C2F114FC4355}"/>
              </a:ext>
            </a:extLst>
          </p:cNvPr>
          <p:cNvSpPr/>
          <p:nvPr/>
        </p:nvSpPr>
        <p:spPr>
          <a:xfrm>
            <a:off x="859126" y="3091911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35</a:t>
            </a:r>
            <a:endParaRPr lang="en-GB" dirty="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B7746892-B81E-42FE-A2FA-FD0DA0542D22}"/>
              </a:ext>
            </a:extLst>
          </p:cNvPr>
          <p:cNvSpPr/>
          <p:nvPr/>
        </p:nvSpPr>
        <p:spPr>
          <a:xfrm>
            <a:off x="859126" y="3727193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שאלה 36</a:t>
            </a: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E1DA6A-2F7C-4596-A03D-139023BF6122}"/>
              </a:ext>
            </a:extLst>
          </p:cNvPr>
          <p:cNvSpPr/>
          <p:nvPr/>
        </p:nvSpPr>
        <p:spPr>
          <a:xfrm>
            <a:off x="10343112" y="13509"/>
            <a:ext cx="1846563" cy="968593"/>
          </a:xfrm>
          <a:prstGeom prst="ellipse">
            <a:avLst/>
          </a:prstGeom>
          <a:solidFill>
            <a:srgbClr val="E1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b="1" dirty="0">
                <a:solidFill>
                  <a:schemeClr val="bg1"/>
                </a:solidFill>
              </a:rPr>
              <a:t>שלב שני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B71E-6357-4499-81B4-2193BA0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48" y="908586"/>
            <a:ext cx="8960628" cy="11116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מה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הם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המדינות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המופעים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בתמונות</a:t>
            </a:r>
            <a:r>
              <a:rPr lang="he-IL" sz="4800" b="1" dirty="0">
                <a:solidFill>
                  <a:schemeClr val="bg1"/>
                </a:solidFill>
              </a:rPr>
              <a:t> ?</a:t>
            </a:r>
            <a:br>
              <a:rPr lang="en-US" sz="4800" b="1" dirty="0">
                <a:solidFill>
                  <a:schemeClr val="bg1"/>
                </a:solidFill>
              </a:rPr>
            </a:b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22" name="Round Single Corner Rectangle 9">
            <a:extLst>
              <a:ext uri="{FF2B5EF4-FFF2-40B4-BE49-F238E27FC236}">
                <a16:creationId xmlns:a16="http://schemas.microsoft.com/office/drawing/2014/main" id="{2E11822D-504D-452D-93D6-3788B5DC7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1410" y="4576107"/>
            <a:ext cx="2486073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Shape&#10;&#10;Description automatically generated">
            <a:extLst>
              <a:ext uri="{FF2B5EF4-FFF2-40B4-BE49-F238E27FC236}">
                <a16:creationId xmlns:a16="http://schemas.microsoft.com/office/drawing/2014/main" id="{3395DA02-9AF0-4254-8740-20CB0D228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25" y="1981395"/>
            <a:ext cx="2071116" cy="1380744"/>
          </a:xfrm>
          <a:prstGeom prst="rect">
            <a:avLst/>
          </a:prstGeom>
        </p:spPr>
      </p:pic>
      <p:sp>
        <p:nvSpPr>
          <p:cNvPr id="24" name="Round Diagonal Corner Rectangle 13">
            <a:extLst>
              <a:ext uri="{FF2B5EF4-FFF2-40B4-BE49-F238E27FC236}">
                <a16:creationId xmlns:a16="http://schemas.microsoft.com/office/drawing/2014/main" id="{2569F601-70B0-4C59-870F-1EB3F73D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024" y="4576107"/>
            <a:ext cx="2477266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Diagonal Corner Rectangle 17">
            <a:extLst>
              <a:ext uri="{FF2B5EF4-FFF2-40B4-BE49-F238E27FC236}">
                <a16:creationId xmlns:a16="http://schemas.microsoft.com/office/drawing/2014/main" id="{0AA52D2D-E322-4991-A4A1-BBA8FB6D6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9521" y="4576107"/>
            <a:ext cx="2497573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08C5C3F7-9DBF-413E-9F7C-39C1BF344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03" y="1981395"/>
            <a:ext cx="2002242" cy="1380744"/>
          </a:xfrm>
          <a:prstGeom prst="rect">
            <a:avLst/>
          </a:prstGeom>
        </p:spPr>
      </p:pic>
      <p:sp>
        <p:nvSpPr>
          <p:cNvPr id="28" name="Round Single Corner Rectangle 11">
            <a:extLst>
              <a:ext uri="{FF2B5EF4-FFF2-40B4-BE49-F238E27FC236}">
                <a16:creationId xmlns:a16="http://schemas.microsoft.com/office/drawing/2014/main" id="{FC9A139C-B647-4181-888F-16885C3C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110998" y="4576107"/>
            <a:ext cx="2464229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square&#10;&#10;Description automatically generated">
            <a:extLst>
              <a:ext uri="{FF2B5EF4-FFF2-40B4-BE49-F238E27FC236}">
                <a16:creationId xmlns:a16="http://schemas.microsoft.com/office/drawing/2014/main" id="{640B42E9-2860-4DFB-B5FA-AEBF354AC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652" y="1981395"/>
            <a:ext cx="2071117" cy="14196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766F7B-374E-4C4C-906B-A8DE4D88D01A}"/>
              </a:ext>
            </a:extLst>
          </p:cNvPr>
          <p:cNvSpPr txBox="1"/>
          <p:nvPr/>
        </p:nvSpPr>
        <p:spPr>
          <a:xfrm>
            <a:off x="9332259" y="5020235"/>
            <a:ext cx="224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האמירויות</a:t>
            </a:r>
            <a:endParaRPr lang="en-GB" sz="3600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F86592-2E50-45BB-8E63-B0BBEA9CD1BC}"/>
              </a:ext>
            </a:extLst>
          </p:cNvPr>
          <p:cNvSpPr txBox="1"/>
          <p:nvPr/>
        </p:nvSpPr>
        <p:spPr>
          <a:xfrm>
            <a:off x="6667761" y="5026225"/>
            <a:ext cx="20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  <a:highlight>
                  <a:srgbClr val="FF0000"/>
                </a:highlight>
              </a:rPr>
              <a:t>ארגנטינה</a:t>
            </a:r>
            <a:endParaRPr lang="en-GB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CF3C24-05C4-40E6-AB0A-DE82F234BE7C}"/>
              </a:ext>
            </a:extLst>
          </p:cNvPr>
          <p:cNvSpPr txBox="1"/>
          <p:nvPr/>
        </p:nvSpPr>
        <p:spPr>
          <a:xfrm>
            <a:off x="3878468" y="5026224"/>
            <a:ext cx="23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צרפת</a:t>
            </a:r>
            <a:endParaRPr lang="en-GB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F3DE23-4F5B-4700-99A4-9953ABA92F55}"/>
              </a:ext>
            </a:extLst>
          </p:cNvPr>
          <p:cNvSpPr txBox="1"/>
          <p:nvPr/>
        </p:nvSpPr>
        <p:spPr>
          <a:xfrm>
            <a:off x="1258479" y="5026225"/>
            <a:ext cx="225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ספרד</a:t>
            </a:r>
            <a:endParaRPr lang="en-GB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B1BE1D44-FB03-41B5-8949-1DD17B834844}"/>
              </a:ext>
            </a:extLst>
          </p:cNvPr>
          <p:cNvSpPr/>
          <p:nvPr/>
        </p:nvSpPr>
        <p:spPr>
          <a:xfrm>
            <a:off x="219879" y="575355"/>
            <a:ext cx="1839355" cy="3636207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7D21657-A652-4AEE-B2F1-660EC349D524}"/>
              </a:ext>
            </a:extLst>
          </p:cNvPr>
          <p:cNvSpPr/>
          <p:nvPr/>
        </p:nvSpPr>
        <p:spPr>
          <a:xfrm>
            <a:off x="761999" y="721441"/>
            <a:ext cx="1138518" cy="37429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2E255533-ED6A-4D02-B49D-30BFE42D0C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9269769"/>
                  </p:ext>
                </p:extLst>
              </p:nvPr>
            </p:nvGraphicFramePr>
            <p:xfrm>
              <a:off x="0" y="-50702"/>
              <a:ext cx="12192000" cy="6959403"/>
            </p:xfrm>
            <a:graphic>
              <a:graphicData uri="http://schemas.microsoft.com/office/powerpoint/2016/slidezoom">
                <pslz:sldZm>
                  <pslz:sldZmObj sldId="258" cId="256267592">
                    <pslz:zmPr id="{07F33935-DB68-41F3-86E2-C0F47223507A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0" cy="69594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E255533-ED6A-4D02-B49D-30BFE42D0C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-50702"/>
                <a:ext cx="12192000" cy="695940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702E06B-C861-46B8-AF53-CEE44D3D079B}"/>
              </a:ext>
            </a:extLst>
          </p:cNvPr>
          <p:cNvSpPr txBox="1"/>
          <p:nvPr/>
        </p:nvSpPr>
        <p:spPr>
          <a:xfrm>
            <a:off x="9378156" y="5026226"/>
            <a:ext cx="219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האמירויות</a:t>
            </a:r>
            <a:endParaRPr lang="en-GB" sz="3600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7DE41A-C6A2-4018-B5A0-90BFC92FFE8E}"/>
              </a:ext>
            </a:extLst>
          </p:cNvPr>
          <p:cNvSpPr txBox="1"/>
          <p:nvPr/>
        </p:nvSpPr>
        <p:spPr>
          <a:xfrm>
            <a:off x="6667760" y="5052590"/>
            <a:ext cx="204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  <a:highlight>
                  <a:srgbClr val="FF0000"/>
                </a:highlight>
              </a:rPr>
              <a:t>ארגנטינה</a:t>
            </a:r>
            <a:endParaRPr lang="en-GB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85859D-F3AE-4441-834E-115B367EC16F}"/>
              </a:ext>
            </a:extLst>
          </p:cNvPr>
          <p:cNvSpPr txBox="1"/>
          <p:nvPr/>
        </p:nvSpPr>
        <p:spPr>
          <a:xfrm>
            <a:off x="3878468" y="5052591"/>
            <a:ext cx="230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צרפת</a:t>
            </a:r>
            <a:endParaRPr lang="en-GB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0AD419-14F3-4638-8B9F-C3D16DDD60F8}"/>
              </a:ext>
            </a:extLst>
          </p:cNvPr>
          <p:cNvSpPr txBox="1"/>
          <p:nvPr/>
        </p:nvSpPr>
        <p:spPr>
          <a:xfrm>
            <a:off x="1251845" y="5052591"/>
            <a:ext cx="225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FF0000"/>
                </a:solidFill>
                <a:highlight>
                  <a:srgbClr val="00FF00"/>
                </a:highlight>
              </a:rPr>
              <a:t>ספרד</a:t>
            </a:r>
            <a:endParaRPr lang="en-GB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8696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BA58-7652-45EA-94B5-8CDD0D11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 b="1" dirty="0">
                <a:solidFill>
                  <a:schemeClr val="bg1"/>
                </a:solidFill>
              </a:rPr>
              <a:t>Html - </a:t>
            </a:r>
            <a:r>
              <a:rPr lang="en-GB" sz="8000" b="1" dirty="0" err="1">
                <a:solidFill>
                  <a:schemeClr val="bg1"/>
                </a:solidFill>
              </a:rPr>
              <a:t>css</a:t>
            </a:r>
            <a:endParaRPr lang="en-GB" sz="8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200F-0887-42EC-81A1-220BE746E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00719"/>
            <a:ext cx="9905999" cy="3541714"/>
          </a:xfrm>
        </p:spPr>
        <p:txBody>
          <a:bodyPr>
            <a:normAutofit/>
          </a:bodyPr>
          <a:lstStyle/>
          <a:p>
            <a:pPr algn="r" rtl="1"/>
            <a:r>
              <a:rPr lang="ar-AE" sz="3200" dirty="0" err="1"/>
              <a:t>דרך</a:t>
            </a:r>
            <a:r>
              <a:rPr lang="ar-AE" sz="3200" dirty="0"/>
              <a:t> ה </a:t>
            </a:r>
            <a:r>
              <a:rPr lang="en-GB" sz="3200" dirty="0"/>
              <a:t> CSS </a:t>
            </a:r>
            <a:r>
              <a:rPr lang="en-GB" sz="3200" dirty="0" err="1"/>
              <a:t>מעצבים</a:t>
            </a:r>
            <a:r>
              <a:rPr lang="en-GB" sz="3200" dirty="0"/>
              <a:t> </a:t>
            </a:r>
            <a:r>
              <a:rPr lang="en-GB" sz="3200" dirty="0" err="1"/>
              <a:t>את</a:t>
            </a:r>
            <a:r>
              <a:rPr lang="en-GB" sz="3200" dirty="0"/>
              <a:t> </a:t>
            </a:r>
            <a:r>
              <a:rPr lang="en-GB" sz="3200" dirty="0" err="1"/>
              <a:t>כל</a:t>
            </a:r>
            <a:r>
              <a:rPr lang="en-GB" sz="3200" dirty="0"/>
              <a:t> </a:t>
            </a:r>
            <a:r>
              <a:rPr lang="en-GB" sz="3200" dirty="0" err="1"/>
              <a:t>הפר</a:t>
            </a:r>
            <a:r>
              <a:rPr lang="he-IL" sz="3200" dirty="0" err="1"/>
              <a:t>ויקט</a:t>
            </a:r>
            <a:r>
              <a:rPr lang="he-IL" sz="3200" dirty="0"/>
              <a:t> </a:t>
            </a:r>
          </a:p>
          <a:p>
            <a:pPr algn="r" rtl="1"/>
            <a:r>
              <a:rPr lang="he-IL" sz="3200" dirty="0"/>
              <a:t>דרך </a:t>
            </a:r>
            <a:r>
              <a:rPr lang="en-GB" sz="3200" dirty="0"/>
              <a:t>HTML </a:t>
            </a:r>
            <a:r>
              <a:rPr lang="he-IL" sz="3200" dirty="0"/>
              <a:t> מציגים את ה </a:t>
            </a:r>
            <a:r>
              <a:rPr lang="en-GB" sz="3200" dirty="0"/>
              <a:t>CSS</a:t>
            </a:r>
            <a:r>
              <a:rPr lang="he-IL" sz="3200" dirty="0"/>
              <a:t> ו </a:t>
            </a:r>
            <a:r>
              <a:rPr lang="en-GB" sz="3200" dirty="0"/>
              <a:t> JAVASCRIPT</a:t>
            </a:r>
            <a:r>
              <a:rPr lang="he-IL" sz="3200" dirty="0"/>
              <a:t> </a:t>
            </a:r>
          </a:p>
          <a:p>
            <a:pPr algn="r" rtl="1"/>
            <a:r>
              <a:rPr lang="he-IL" sz="3200" dirty="0"/>
              <a:t>בסוף  מריצים את </a:t>
            </a:r>
            <a:r>
              <a:rPr lang="he-IL" sz="3200" dirty="0" err="1"/>
              <a:t>הכל</a:t>
            </a:r>
            <a:r>
              <a:rPr lang="he-IL" sz="3200" dirty="0"/>
              <a:t> דרך </a:t>
            </a:r>
            <a:r>
              <a:rPr lang="en-GB" sz="3200" dirty="0"/>
              <a:t>HTML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B01B00B-EC8C-40B4-BF07-349458CD2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2" b="91443" l="54535" r="95116">
                        <a14:foregroundMark x1="54651" y1="26342" x2="54651" y2="26342"/>
                        <a14:foregroundMark x1="75698" y1="91443" x2="75698" y2="91443"/>
                        <a14:foregroundMark x1="95116" y1="28188" x2="95116" y2="28188"/>
                        <a14:foregroundMark x1="78605" y1="10235" x2="78605" y2="10235"/>
                        <a14:foregroundMark x1="87791" y1="10570" x2="87791" y2="10570"/>
                        <a14:foregroundMark x1="71047" y1="12919" x2="71047" y2="12919"/>
                        <a14:foregroundMark x1="63256" y1="13087" x2="63256" y2="130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2068983" y="298425"/>
            <a:ext cx="1327520" cy="184000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F70C95E6-5A1F-47AE-8230-26B5F44280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86" b="91611" l="4419" r="45698">
                        <a14:foregroundMark x1="45698" y1="26007" x2="45698" y2="26007"/>
                        <a14:foregroundMark x1="27326" y1="91611" x2="27209" y2="90268"/>
                        <a14:foregroundMark x1="4419" y1="25671" x2="4419" y2="25671"/>
                        <a14:foregroundMark x1="16163" y1="7886" x2="16163" y2="7886"/>
                        <a14:foregroundMark x1="23372" y1="12248" x2="23372" y2="12248"/>
                        <a14:foregroundMark x1="33140" y1="13087" x2="33140" y2="130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8885144" y="256229"/>
            <a:ext cx="1388409" cy="19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2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9CB5-6589-4D32-9A00-CDFB2A18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 b="1" dirty="0" err="1">
                <a:solidFill>
                  <a:schemeClr val="bg1"/>
                </a:solidFill>
              </a:rPr>
              <a:t>javascript</a:t>
            </a:r>
            <a:endParaRPr lang="en-GB" sz="8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0962-8694-400B-B964-66840BE27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/>
              <a:t> ה </a:t>
            </a:r>
            <a:r>
              <a:rPr lang="en-GB" sz="2800" dirty="0" err="1"/>
              <a:t>javascript</a:t>
            </a:r>
            <a:r>
              <a:rPr lang="en-GB" sz="2800" dirty="0"/>
              <a:t> </a:t>
            </a:r>
            <a:r>
              <a:rPr lang="he-IL" sz="2800" dirty="0"/>
              <a:t> יהיה מעוצב דרך </a:t>
            </a:r>
            <a:r>
              <a:rPr lang="en-GB" sz="2800" dirty="0"/>
              <a:t>HTML - CSS</a:t>
            </a:r>
            <a:endParaRPr lang="he-IL" sz="2800" dirty="0"/>
          </a:p>
          <a:p>
            <a:pPr algn="r" rtl="1"/>
            <a:r>
              <a:rPr lang="he-IL" sz="2800" dirty="0"/>
              <a:t>דרך ה </a:t>
            </a:r>
            <a:r>
              <a:rPr lang="en-GB" sz="2800" dirty="0" err="1"/>
              <a:t>javascript</a:t>
            </a:r>
            <a:r>
              <a:rPr lang="en-GB" sz="2800" dirty="0"/>
              <a:t> </a:t>
            </a:r>
            <a:r>
              <a:rPr lang="he-IL" sz="2800" dirty="0"/>
              <a:t>  בודקים את התשובות דרך פונקציות ו </a:t>
            </a:r>
            <a:r>
              <a:rPr lang="en-GB" sz="2800" dirty="0"/>
              <a:t>animation </a:t>
            </a:r>
            <a:r>
              <a:rPr lang="he-IL" sz="2800" dirty="0"/>
              <a:t> ב </a:t>
            </a:r>
            <a:r>
              <a:rPr lang="en-GB" sz="2800" dirty="0" err="1"/>
              <a:t>javascript</a:t>
            </a:r>
            <a:r>
              <a:rPr lang="en-GB" sz="2800" dirty="0"/>
              <a:t> </a:t>
            </a:r>
            <a:r>
              <a:rPr lang="he-IL" sz="2800" dirty="0"/>
              <a:t> </a:t>
            </a:r>
          </a:p>
          <a:p>
            <a:pPr algn="r" rtl="1"/>
            <a:r>
              <a:rPr lang="he-IL" sz="2800" dirty="0"/>
              <a:t>וגם עושים שכל השאלות יהיו אקראיים במקרה שעושים </a:t>
            </a:r>
            <a:r>
              <a:rPr lang="he-IL" sz="2800" dirty="0" err="1"/>
              <a:t>רענון</a:t>
            </a:r>
            <a:r>
              <a:rPr lang="he-IL" sz="2800" dirty="0"/>
              <a:t> לדף וגם שלוחצים על תשובה שלא נכונה </a:t>
            </a:r>
            <a:endParaRPr lang="en-GB" sz="2800" dirty="0"/>
          </a:p>
          <a:p>
            <a:pPr algn="r" rtl="1"/>
            <a:r>
              <a:rPr lang="he-IL" sz="2800" dirty="0"/>
              <a:t>בסוף  זה מתחבר ל </a:t>
            </a:r>
            <a:r>
              <a:rPr lang="en-GB" sz="2800" dirty="0"/>
              <a:t>ARDUINO</a:t>
            </a:r>
            <a:endParaRPr lang="he-IL" sz="2800" dirty="0"/>
          </a:p>
          <a:p>
            <a:pPr algn="r" rtl="1"/>
            <a:endParaRPr lang="en-GB" dirty="0"/>
          </a:p>
        </p:txBody>
      </p:sp>
      <p:pic>
        <p:nvPicPr>
          <p:cNvPr id="5" name="Picture 4" descr="A picture containing text, first-aid kit, clipart, vector graphics&#10;&#10;Description automatically generated">
            <a:extLst>
              <a:ext uri="{FF2B5EF4-FFF2-40B4-BE49-F238E27FC236}">
                <a16:creationId xmlns:a16="http://schemas.microsoft.com/office/drawing/2014/main" id="{F1A4AF05-42B2-49F3-9C82-1C85E12C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85" b="89906" l="70200" r="96600">
                        <a14:foregroundMark x1="96500" y1="25352" x2="96500" y2="25352"/>
                        <a14:foregroundMark x1="87200" y1="8685" x2="87200" y2="8685"/>
                        <a14:foregroundMark x1="82900" y1="9390" x2="82900" y2="9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902"/>
          <a:stretch/>
        </p:blipFill>
        <p:spPr>
          <a:xfrm>
            <a:off x="1636618" y="149240"/>
            <a:ext cx="1572745" cy="2024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EB419D-C94C-49BB-B528-7A064D89B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638" y="149240"/>
            <a:ext cx="1572904" cy="20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13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10108</TotalTime>
  <Words>287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Countries of the world</vt:lpstr>
      <vt:lpstr> נעשה על ידי :</vt:lpstr>
      <vt:lpstr>הספר על העבודה שלנו</vt:lpstr>
      <vt:lpstr>PowerPoint Presentation</vt:lpstr>
      <vt:lpstr>PowerPoint Presentation</vt:lpstr>
      <vt:lpstr>PowerPoint Presentation</vt:lpstr>
      <vt:lpstr>מה הם המדינות המופעים בתמונות ? </vt:lpstr>
      <vt:lpstr>Html - css</vt:lpstr>
      <vt:lpstr>javascript</vt:lpstr>
      <vt:lpstr>🎮 Arduino 🕹️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Countries of the world</dc:title>
  <dc:creator>all</dc:creator>
  <cp:lastModifiedBy>אבו רחאל רגד</cp:lastModifiedBy>
  <cp:revision>30</cp:revision>
  <dcterms:created xsi:type="dcterms:W3CDTF">2022-03-22T19:24:14Z</dcterms:created>
  <dcterms:modified xsi:type="dcterms:W3CDTF">2022-05-09T16:32:42Z</dcterms:modified>
</cp:coreProperties>
</file>