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64" r:id="rId4"/>
    <p:sldId id="266" r:id="rId5"/>
    <p:sldId id="261" r:id="rId6"/>
    <p:sldId id="269" r:id="rId7"/>
    <p:sldId id="262" r:id="rId8"/>
    <p:sldId id="270" r:id="rId9"/>
    <p:sldId id="263" r:id="rId10"/>
    <p:sldId id="265" r:id="rId11"/>
    <p:sldId id="26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862A5"/>
    <a:srgbClr val="513728"/>
    <a:srgbClr val="F2EBE5"/>
    <a:srgbClr val="8A7467"/>
    <a:srgbClr val="C6AFA9"/>
    <a:srgbClr val="29BBEF"/>
    <a:srgbClr val="7DE2F6"/>
    <a:srgbClr val="5658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91" d="100"/>
          <a:sy n="91" d="100"/>
        </p:scale>
        <p:origin x="534"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4/4/2025</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s-ES"/>
              <a:t>Haga clic en el icono para agregar una imagen</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4/4/2025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4/4/2025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s-ES"/>
              <a:t>Haga clic para modificar el estilo de título del patrón</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4/4/2025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4/4/2025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s-ES"/>
              <a:t>Haga clic para modificar el estilo de título del patrón</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48A87A34-81AB-432B-8DAE-1953F412C126}" type="datetimeFigureOut">
              <a:rPr lang="en-US" dirty="0"/>
              <a:t>4/4/2025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s-ES"/>
              <a:t>Haga clic para modificar el estilo de título del patrón</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a:t>Haga clic en el icono para agregar una imagen</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a:t>Haga clic en el icono para agregar una imagen</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a:t>Haga clic en el icono para agregar una imagen</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48A87A34-81AB-432B-8DAE-1953F412C126}" type="datetimeFigureOut">
              <a:rPr lang="en-US" dirty="0"/>
              <a:t>4/4/2025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48A87A34-81AB-432B-8DAE-1953F412C126}" type="datetimeFigureOut">
              <a:rPr lang="en-US" dirty="0"/>
              <a:t>4/4/2025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4/4/2025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141410" y="3073397"/>
            <a:ext cx="4878391" cy="2717801"/>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172200" y="3073397"/>
            <a:ext cx="4875210" cy="2717801"/>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4/4/2025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4/4/2025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4/4/2025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4/4/2025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4/4/2025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2EBE5"/>
        </a:solidFill>
        <a:effectLst/>
      </p:bgPr>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4/4/2025</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 Id="rId5" Type="http://schemas.microsoft.com/office/2007/relationships/hdphoto" Target="../media/hdphoto2.wdp"/><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hyperlink" Target="https://actdigital.com/es" TargetMode="External"/><Relationship Id="rId3" Type="http://schemas.openxmlformats.org/officeDocument/2006/relationships/hyperlink" Target="https://decisiontele.com/es/news/who-telecom-operator-and-what-its-role-business.html" TargetMode="External"/><Relationship Id="rId7" Type="http://schemas.openxmlformats.org/officeDocument/2006/relationships/hyperlink" Target="https://www.netelip.com/blog/2024/10/no-gastes-mas-reduce-desde-ya-los-costes-en-comunicaciones-de-tu-empresa-con-estas-5-efectivas-estrategias/#capitulocinco" TargetMode="External"/><Relationship Id="rId2" Type="http://schemas.openxmlformats.org/officeDocument/2006/relationships/hyperlink" Target="https://www.eliord.com/operador-de-telecomunicaciones" TargetMode="External"/><Relationship Id="rId1" Type="http://schemas.openxmlformats.org/officeDocument/2006/relationships/slideLayout" Target="../slideLayouts/slideLayout2.xml"/><Relationship Id="rId6" Type="http://schemas.openxmlformats.org/officeDocument/2006/relationships/hyperlink" Target="https://www.callmama.com/es/blog/what-does-outgoing-call-mean/" TargetMode="External"/><Relationship Id="rId5" Type="http://schemas.openxmlformats.org/officeDocument/2006/relationships/hyperlink" Target="https://fastercapital.com/es/contenido/Llamada-perdida--de-perdida-a-gestionada--como-gestionar-las-llamadas-perdidas-de-forma-eficiente.html" TargetMode="External"/><Relationship Id="rId4" Type="http://schemas.openxmlformats.org/officeDocument/2006/relationships/hyperlink" Target="https://www.telefonicaempresas.es/grandes-empresas/blog/la-transformacion-digital-de-las-telecomunicaciones-y-de-telefonica/" TargetMode="External"/><Relationship Id="rId9" Type="http://schemas.openxmlformats.org/officeDocument/2006/relationships/hyperlink" Target="https://www.ey.com/es_es/espana-2025/tendencias-corto-plazo/el-sector-telecomunicaciones-2025-nuevas-estrategias-abordar-nuevos-retos"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n 7">
            <a:extLst>
              <a:ext uri="{FF2B5EF4-FFF2-40B4-BE49-F238E27FC236}">
                <a16:creationId xmlns:a16="http://schemas.microsoft.com/office/drawing/2014/main" id="{FF37A980-B56F-4DB5-986B-16B4D4250263}"/>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10000" b="98875" l="125" r="99875">
                        <a14:foregroundMark x1="1000" y1="41375" x2="8500" y2="46375"/>
                        <a14:foregroundMark x1="8500" y1="46375" x2="16645" y2="42413"/>
                        <a14:foregroundMark x1="18209" y1="42675" x2="21625" y2="48625"/>
                        <a14:foregroundMark x1="21625" y1="48625" x2="23250" y2="70375"/>
                        <a14:foregroundMark x1="23250" y1="70375" x2="36375" y2="82500"/>
                        <a14:foregroundMark x1="36375" y1="82500" x2="63875" y2="84250"/>
                        <a14:foregroundMark x1="63875" y1="84250" x2="56250" y2="83000"/>
                        <a14:foregroundMark x1="56250" y1="83000" x2="40375" y2="84875"/>
                        <a14:foregroundMark x1="40375" y1="84875" x2="36250" y2="75750"/>
                        <a14:foregroundMark x1="36250" y1="75750" x2="44125" y2="82500"/>
                        <a14:foregroundMark x1="44125" y1="82500" x2="56250" y2="84375"/>
                        <a14:foregroundMark x1="56250" y1="84375" x2="66625" y2="83000"/>
                        <a14:foregroundMark x1="66625" y1="83000" x2="80750" y2="89875"/>
                        <a14:foregroundMark x1="80750" y1="89875" x2="99875" y2="91875"/>
                        <a14:foregroundMark x1="7875" y1="49000" x2="9000" y2="65125"/>
                        <a14:foregroundMark x1="9000" y1="65125" x2="18625" y2="94375"/>
                        <a14:foregroundMark x1="18625" y1="94375" x2="32750" y2="92250"/>
                        <a14:foregroundMark x1="32750" y1="92250" x2="37000" y2="92375"/>
                        <a14:foregroundMark x1="5375" y1="45500" x2="6250" y2="47000"/>
                        <a14:foregroundMark x1="2375" y1="41375" x2="125" y2="41375"/>
                        <a14:foregroundMark x1="40750" y1="86750" x2="84750" y2="94250"/>
                        <a14:foregroundMark x1="84750" y1="94250" x2="91125" y2="98875"/>
                        <a14:backgroundMark x1="4125" y1="38375" x2="25000" y2="41875"/>
                        <a14:backgroundMark x1="25000" y1="41875" x2="42625" y2="61875"/>
                        <a14:backgroundMark x1="42625" y1="61875" x2="83750" y2="78625"/>
                        <a14:backgroundMark x1="83750" y1="78625" x2="99625" y2="82000"/>
                      </a14:backgroundRemoval>
                    </a14:imgEffect>
                  </a14:imgLayer>
                </a14:imgProps>
              </a:ext>
            </a:extLst>
          </a:blip>
          <a:srcRect l="9311" t="37011" r="50337"/>
          <a:stretch/>
        </p:blipFill>
        <p:spPr>
          <a:xfrm rot="4158030" flipH="1">
            <a:off x="5028454" y="4164721"/>
            <a:ext cx="2767383" cy="4319757"/>
          </a:xfrm>
          <a:prstGeom prst="rect">
            <a:avLst/>
          </a:prstGeom>
        </p:spPr>
      </p:pic>
      <p:sp>
        <p:nvSpPr>
          <p:cNvPr id="2" name="Título 1">
            <a:extLst>
              <a:ext uri="{FF2B5EF4-FFF2-40B4-BE49-F238E27FC236}">
                <a16:creationId xmlns:a16="http://schemas.microsoft.com/office/drawing/2014/main" id="{50A0B8FD-9515-4292-A6F9-7AC6E0F9AB0F}"/>
              </a:ext>
            </a:extLst>
          </p:cNvPr>
          <p:cNvSpPr>
            <a:spLocks noGrp="1"/>
          </p:cNvSpPr>
          <p:nvPr>
            <p:ph type="ctrTitle"/>
          </p:nvPr>
        </p:nvSpPr>
        <p:spPr>
          <a:xfrm>
            <a:off x="3471293" y="2758441"/>
            <a:ext cx="7637755" cy="810869"/>
          </a:xfrm>
        </p:spPr>
        <p:txBody>
          <a:bodyPr>
            <a:noAutofit/>
          </a:bodyPr>
          <a:lstStyle/>
          <a:p>
            <a:pPr algn="ctr"/>
            <a:r>
              <a:rPr lang="en-US" sz="2000" b="1" i="0" cap="none" dirty="0">
                <a:solidFill>
                  <a:srgbClr val="0862A5"/>
                </a:solidFill>
                <a:effectLst/>
                <a:latin typeface="Copperplate Gothic Light" panose="020E0507020206020404" pitchFamily="34" charset="0"/>
              </a:rPr>
              <a:t> </a:t>
            </a:r>
            <a:r>
              <a:rPr lang="es-ES" sz="2000" b="1" cap="none" dirty="0">
                <a:solidFill>
                  <a:srgbClr val="0862A5"/>
                </a:solidFill>
                <a:latin typeface="Copperplate Gothic Light" panose="020E0507020206020404" pitchFamily="34" charset="0"/>
              </a:rPr>
              <a:t>ANÁLISIS DE DESEMPEÑO DE OPERADORES EN CALLMEMAYBE</a:t>
            </a:r>
            <a:endParaRPr lang="en-US" sz="2000" b="1" cap="none" dirty="0">
              <a:solidFill>
                <a:srgbClr val="0862A5"/>
              </a:solidFill>
              <a:latin typeface="Copperplate Gothic Light" panose="020E0507020206020404" pitchFamily="34" charset="0"/>
            </a:endParaRPr>
          </a:p>
        </p:txBody>
      </p:sp>
      <p:pic>
        <p:nvPicPr>
          <p:cNvPr id="7" name="Imagen 6">
            <a:extLst>
              <a:ext uri="{FF2B5EF4-FFF2-40B4-BE49-F238E27FC236}">
                <a16:creationId xmlns:a16="http://schemas.microsoft.com/office/drawing/2014/main" id="{CA684699-3079-42C3-921B-8553FB6A94B6}"/>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10000" b="98875" l="125" r="99875">
                        <a14:foregroundMark x1="1000" y1="41375" x2="8500" y2="46375"/>
                        <a14:foregroundMark x1="8500" y1="46375" x2="16645" y2="42413"/>
                        <a14:foregroundMark x1="18209" y1="42675" x2="21625" y2="48625"/>
                        <a14:foregroundMark x1="21625" y1="48625" x2="23250" y2="70375"/>
                        <a14:foregroundMark x1="23250" y1="70375" x2="36375" y2="82500"/>
                        <a14:foregroundMark x1="36375" y1="82500" x2="63875" y2="84250"/>
                        <a14:foregroundMark x1="63875" y1="84250" x2="56250" y2="83000"/>
                        <a14:foregroundMark x1="56250" y1="83000" x2="40375" y2="84875"/>
                        <a14:foregroundMark x1="40375" y1="84875" x2="36250" y2="75750"/>
                        <a14:foregroundMark x1="36250" y1="75750" x2="44125" y2="82500"/>
                        <a14:foregroundMark x1="44125" y1="82500" x2="56250" y2="84375"/>
                        <a14:foregroundMark x1="56250" y1="84375" x2="66625" y2="83000"/>
                        <a14:foregroundMark x1="66625" y1="83000" x2="80750" y2="89875"/>
                        <a14:foregroundMark x1="80750" y1="89875" x2="99875" y2="91875"/>
                        <a14:foregroundMark x1="7875" y1="49000" x2="9000" y2="65125"/>
                        <a14:foregroundMark x1="9000" y1="65125" x2="18625" y2="94375"/>
                        <a14:foregroundMark x1="18625" y1="94375" x2="32750" y2="92250"/>
                        <a14:foregroundMark x1="32750" y1="92250" x2="37000" y2="92375"/>
                        <a14:foregroundMark x1="5375" y1="45500" x2="6250" y2="47000"/>
                        <a14:foregroundMark x1="2375" y1="41375" x2="125" y2="41375"/>
                        <a14:foregroundMark x1="40750" y1="86750" x2="84750" y2="94250"/>
                        <a14:foregroundMark x1="84750" y1="94250" x2="91125" y2="98875"/>
                        <a14:backgroundMark x1="4125" y1="38375" x2="25000" y2="41875"/>
                        <a14:backgroundMark x1="25000" y1="41875" x2="42625" y2="61875"/>
                        <a14:backgroundMark x1="42625" y1="61875" x2="83750" y2="78625"/>
                        <a14:backgroundMark x1="83750" y1="78625" x2="99625" y2="82000"/>
                      </a14:backgroundRemoval>
                    </a14:imgEffect>
                  </a14:imgLayer>
                </a14:imgProps>
              </a:ext>
            </a:extLst>
          </a:blip>
          <a:srcRect t="35403" r="56901" b="4350"/>
          <a:stretch/>
        </p:blipFill>
        <p:spPr>
          <a:xfrm>
            <a:off x="-81127" y="1656678"/>
            <a:ext cx="2144345" cy="2819287"/>
          </a:xfrm>
          <a:prstGeom prst="rect">
            <a:avLst/>
          </a:prstGeom>
        </p:spPr>
      </p:pic>
      <p:sp>
        <p:nvSpPr>
          <p:cNvPr id="3" name="Subtítulo 2">
            <a:extLst>
              <a:ext uri="{FF2B5EF4-FFF2-40B4-BE49-F238E27FC236}">
                <a16:creationId xmlns:a16="http://schemas.microsoft.com/office/drawing/2014/main" id="{D30903E5-B837-46AF-92F5-B0F199BD03A2}"/>
              </a:ext>
            </a:extLst>
          </p:cNvPr>
          <p:cNvSpPr>
            <a:spLocks noGrp="1"/>
          </p:cNvSpPr>
          <p:nvPr>
            <p:ph type="subTitle" idx="1"/>
          </p:nvPr>
        </p:nvSpPr>
        <p:spPr>
          <a:xfrm>
            <a:off x="5429238" y="3672228"/>
            <a:ext cx="4514851" cy="491637"/>
          </a:xfrm>
        </p:spPr>
        <p:txBody>
          <a:bodyPr>
            <a:normAutofit/>
          </a:bodyPr>
          <a:lstStyle/>
          <a:p>
            <a:r>
              <a:rPr lang="en-US" sz="1400" b="1" i="0" cap="none" dirty="0">
                <a:solidFill>
                  <a:srgbClr val="29BBEF"/>
                </a:solidFill>
                <a:effectLst/>
                <a:latin typeface="Copperplate Gothic Light" panose="020E0507020206020404" pitchFamily="34" charset="0"/>
              </a:rPr>
              <a:t> </a:t>
            </a:r>
            <a:r>
              <a:rPr lang="en-US" sz="1400" b="1" i="0" cap="none" dirty="0" err="1">
                <a:solidFill>
                  <a:srgbClr val="29BBEF"/>
                </a:solidFill>
                <a:effectLst/>
                <a:latin typeface="Copperplate Gothic Light" panose="020E0507020206020404" pitchFamily="34" charset="0"/>
              </a:rPr>
              <a:t>Identificación</a:t>
            </a:r>
            <a:r>
              <a:rPr lang="en-US" sz="1400" b="1" i="0" cap="none" dirty="0">
                <a:solidFill>
                  <a:srgbClr val="29BBEF"/>
                </a:solidFill>
                <a:effectLst/>
                <a:latin typeface="Copperplate Gothic Light" panose="020E0507020206020404" pitchFamily="34" charset="0"/>
              </a:rPr>
              <a:t> de </a:t>
            </a:r>
            <a:r>
              <a:rPr lang="en-US" sz="1400" b="1" i="0" cap="none" dirty="0" err="1">
                <a:solidFill>
                  <a:srgbClr val="29BBEF"/>
                </a:solidFill>
                <a:effectLst/>
                <a:latin typeface="Copperplate Gothic Light" panose="020E0507020206020404" pitchFamily="34" charset="0"/>
              </a:rPr>
              <a:t>Operadores</a:t>
            </a:r>
            <a:r>
              <a:rPr lang="en-US" sz="1400" b="1" i="0" cap="none" dirty="0">
                <a:solidFill>
                  <a:srgbClr val="29BBEF"/>
                </a:solidFill>
                <a:effectLst/>
                <a:latin typeface="Copperplate Gothic Light" panose="020E0507020206020404" pitchFamily="34" charset="0"/>
              </a:rPr>
              <a:t> </a:t>
            </a:r>
            <a:r>
              <a:rPr lang="en-US" sz="1400" b="1" i="0" cap="none" dirty="0" err="1">
                <a:solidFill>
                  <a:srgbClr val="29BBEF"/>
                </a:solidFill>
                <a:effectLst/>
                <a:latin typeface="Copperplate Gothic Light" panose="020E0507020206020404" pitchFamily="34" charset="0"/>
              </a:rPr>
              <a:t>Ineficaces</a:t>
            </a:r>
            <a:endParaRPr lang="en-US" sz="1400" b="1" cap="none" dirty="0">
              <a:solidFill>
                <a:srgbClr val="29BBEF"/>
              </a:solidFill>
              <a:latin typeface="Copperplate Gothic Light" panose="020E0507020206020404" pitchFamily="34" charset="0"/>
            </a:endParaRPr>
          </a:p>
        </p:txBody>
      </p:sp>
      <p:pic>
        <p:nvPicPr>
          <p:cNvPr id="6" name="Imagen 5">
            <a:extLst>
              <a:ext uri="{FF2B5EF4-FFF2-40B4-BE49-F238E27FC236}">
                <a16:creationId xmlns:a16="http://schemas.microsoft.com/office/drawing/2014/main" id="{7A7BE6E3-7351-4623-A9DC-7EE00D3D6ED7}"/>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10000" b="98875" l="125" r="99875">
                        <a14:foregroundMark x1="1000" y1="41375" x2="8500" y2="46375"/>
                        <a14:foregroundMark x1="8500" y1="46375" x2="16645" y2="42413"/>
                        <a14:foregroundMark x1="18209" y1="42675" x2="21625" y2="48625"/>
                        <a14:foregroundMark x1="21625" y1="48625" x2="23250" y2="70375"/>
                        <a14:foregroundMark x1="23250" y1="70375" x2="36375" y2="82500"/>
                        <a14:foregroundMark x1="36375" y1="82500" x2="63875" y2="84250"/>
                        <a14:foregroundMark x1="63875" y1="84250" x2="56250" y2="83000"/>
                        <a14:foregroundMark x1="56250" y1="83000" x2="40375" y2="84875"/>
                        <a14:foregroundMark x1="40375" y1="84875" x2="36250" y2="75750"/>
                        <a14:foregroundMark x1="36250" y1="75750" x2="44125" y2="82500"/>
                        <a14:foregroundMark x1="44125" y1="82500" x2="56250" y2="84375"/>
                        <a14:foregroundMark x1="56250" y1="84375" x2="66625" y2="83000"/>
                        <a14:foregroundMark x1="66625" y1="83000" x2="80750" y2="89875"/>
                        <a14:foregroundMark x1="80750" y1="89875" x2="99875" y2="91875"/>
                        <a14:foregroundMark x1="7875" y1="49000" x2="9000" y2="65125"/>
                        <a14:foregroundMark x1="9000" y1="65125" x2="18625" y2="94375"/>
                        <a14:foregroundMark x1="18625" y1="94375" x2="32750" y2="92250"/>
                        <a14:foregroundMark x1="32750" y1="92250" x2="37000" y2="92375"/>
                        <a14:foregroundMark x1="5375" y1="45500" x2="6250" y2="47000"/>
                        <a14:foregroundMark x1="2375" y1="41375" x2="125" y2="41375"/>
                        <a14:foregroundMark x1="40750" y1="86750" x2="84750" y2="94250"/>
                        <a14:foregroundMark x1="84750" y1="94250" x2="91125" y2="98875"/>
                        <a14:backgroundMark x1="4125" y1="38375" x2="25000" y2="41875"/>
                        <a14:backgroundMark x1="25000" y1="41875" x2="42625" y2="61875"/>
                        <a14:backgroundMark x1="42625" y1="61875" x2="83750" y2="78625"/>
                        <a14:backgroundMark x1="83750" y1="78625" x2="99625" y2="82000"/>
                      </a14:backgroundRemoval>
                    </a14:imgEffect>
                  </a14:imgLayer>
                </a14:imgProps>
              </a:ext>
            </a:extLst>
          </a:blip>
          <a:stretch>
            <a:fillRect/>
          </a:stretch>
        </p:blipFill>
        <p:spPr>
          <a:xfrm>
            <a:off x="-81127" y="0"/>
            <a:ext cx="6858000" cy="6858000"/>
          </a:xfrm>
          <a:prstGeom prst="rect">
            <a:avLst/>
          </a:prstGeom>
        </p:spPr>
      </p:pic>
      <p:pic>
        <p:nvPicPr>
          <p:cNvPr id="4" name="Imagen 3">
            <a:extLst>
              <a:ext uri="{FF2B5EF4-FFF2-40B4-BE49-F238E27FC236}">
                <a16:creationId xmlns:a16="http://schemas.microsoft.com/office/drawing/2014/main" id="{DDAA995D-FB9C-45EC-B983-D338FC9C7F30}"/>
              </a:ext>
            </a:extLst>
          </p:cNvPr>
          <p:cNvPicPr>
            <a:picLocks noChangeAspect="1"/>
          </p:cNvPicPr>
          <p:nvPr/>
        </p:nvPicPr>
        <p:blipFill rotWithShape="1">
          <a:blip r:embed="rId4">
            <a:extLst>
              <a:ext uri="{BEBA8EAE-BF5A-486C-A8C5-ECC9F3942E4B}">
                <a14:imgProps xmlns:a14="http://schemas.microsoft.com/office/drawing/2010/main">
                  <a14:imgLayer r:embed="rId5">
                    <a14:imgEffect>
                      <a14:backgroundRemoval t="10000" b="90000" l="10000" r="90000">
                        <a14:foregroundMark x1="33785" y1="37396" x2="33785" y2="37396"/>
                        <a14:foregroundMark x1="36711" y1="36620" x2="36711" y2="36620"/>
                        <a14:foregroundMark x1="37758" y1="29972" x2="37758" y2="29972"/>
                        <a14:foregroundMark x1="40253" y1="28255" x2="40253" y2="28255"/>
                        <a14:foregroundMark x1="39483" y1="27313" x2="39483" y2="27313"/>
                        <a14:foregroundMark x1="32676" y1="31357" x2="32676" y2="31357"/>
                        <a14:foregroundMark x1="33107" y1="30139" x2="33107" y2="30139"/>
                        <a14:foregroundMark x1="37080" y1="29972" x2="38435" y2="28864"/>
                        <a14:foregroundMark x1="39144" y1="25596" x2="39144" y2="25596"/>
                        <a14:foregroundMark x1="40776" y1="25596" x2="40776" y2="25596"/>
                        <a14:foregroundMark x1="41546" y1="25928" x2="41546" y2="25928"/>
                        <a14:foregroundMark x1="38959" y1="27036" x2="38959" y2="27036"/>
                        <a14:foregroundMark x1="39236" y1="27147" x2="39667" y2="27147"/>
                        <a14:foregroundMark x1="39914" y1="27147" x2="39914" y2="27147"/>
                        <a14:foregroundMark x1="40006" y1="25762" x2="40006" y2="25762"/>
                        <a14:foregroundMark x1="41300" y1="25762" x2="41300" y2="25762"/>
                        <a14:foregroundMark x1="41546" y1="25762" x2="41546" y2="25762"/>
                        <a14:foregroundMark x1="43271" y1="23269" x2="43271" y2="23269"/>
                        <a14:foregroundMark x1="37573" y1="28864" x2="42932" y2="25762"/>
                        <a14:foregroundMark x1="38805" y1="25596" x2="42840" y2="24377"/>
                        <a14:foregroundMark x1="40253" y1="24820" x2="43178" y2="24820"/>
                        <a14:backgroundMark x1="28981" y1="64211" x2="28981" y2="64211"/>
                        <a14:backgroundMark x1="28981" y1="60831" x2="28981" y2="60831"/>
                        <a14:backgroundMark x1="28981" y1="60831" x2="29042" y2="57119"/>
                      </a14:backgroundRemoval>
                    </a14:imgEffect>
                  </a14:imgLayer>
                </a14:imgProps>
              </a:ext>
            </a:extLst>
          </a:blip>
          <a:srcRect l="19171" t="17849" r="19741" b="11836"/>
          <a:stretch/>
        </p:blipFill>
        <p:spPr>
          <a:xfrm flipH="1">
            <a:off x="106938" y="1191017"/>
            <a:ext cx="6995168" cy="4475965"/>
          </a:xfrm>
          <a:prstGeom prst="rect">
            <a:avLst/>
          </a:prstGeom>
        </p:spPr>
      </p:pic>
    </p:spTree>
    <p:extLst>
      <p:ext uri="{BB962C8B-B14F-4D97-AF65-F5344CB8AC3E}">
        <p14:creationId xmlns:p14="http://schemas.microsoft.com/office/powerpoint/2010/main" val="37679602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E6F6408-E668-4541-8B6C-3C22947C79A4}"/>
              </a:ext>
            </a:extLst>
          </p:cNvPr>
          <p:cNvSpPr>
            <a:spLocks noGrp="1"/>
          </p:cNvSpPr>
          <p:nvPr>
            <p:ph type="title"/>
          </p:nvPr>
        </p:nvSpPr>
        <p:spPr/>
        <p:txBody>
          <a:bodyPr/>
          <a:lstStyle/>
          <a:p>
            <a:r>
              <a:rPr lang="es-MX" dirty="0">
                <a:solidFill>
                  <a:srgbClr val="513728"/>
                </a:solidFill>
                <a:latin typeface="Copperplate Gothic Light" panose="020E0507020206020404" pitchFamily="34" charset="0"/>
              </a:rPr>
              <a:t>Conclusiones del análisis:</a:t>
            </a:r>
            <a:endParaRPr lang="en-US" dirty="0">
              <a:solidFill>
                <a:srgbClr val="513728"/>
              </a:solidFill>
              <a:latin typeface="Copperplate Gothic Light" panose="020E0507020206020404" pitchFamily="34" charset="0"/>
            </a:endParaRPr>
          </a:p>
        </p:txBody>
      </p:sp>
      <p:sp>
        <p:nvSpPr>
          <p:cNvPr id="3" name="Marcador de contenido 2">
            <a:extLst>
              <a:ext uri="{FF2B5EF4-FFF2-40B4-BE49-F238E27FC236}">
                <a16:creationId xmlns:a16="http://schemas.microsoft.com/office/drawing/2014/main" id="{DF61B153-05CF-44B6-A75C-4B520D9D8B88}"/>
              </a:ext>
            </a:extLst>
          </p:cNvPr>
          <p:cNvSpPr>
            <a:spLocks noGrp="1"/>
          </p:cNvSpPr>
          <p:nvPr>
            <p:ph idx="1"/>
          </p:nvPr>
        </p:nvSpPr>
        <p:spPr/>
        <p:txBody>
          <a:bodyPr>
            <a:normAutofit/>
          </a:bodyPr>
          <a:lstStyle/>
          <a:p>
            <a:pPr marL="0" indent="0">
              <a:buNone/>
            </a:pPr>
            <a:r>
              <a:rPr lang="es-ES" b="0" i="0" dirty="0">
                <a:solidFill>
                  <a:srgbClr val="0862A5"/>
                </a:solidFill>
                <a:effectLst/>
                <a:latin typeface="Arial Narrow" panose="020B0606020202030204" pitchFamily="34" charset="0"/>
              </a:rPr>
              <a:t>Hay operadores que tienen bajo rendimiento en algunas áreas, teniendo en cuenta que ningún Id de estos se repite visiblemente en las gráficas que muestran los 20 más ineficaces (dependiendo del criterio), lo que da a entender que aunque estén o no en la lista de operadores ineficaces no hay </a:t>
            </a:r>
            <a:r>
              <a:rPr lang="es-ES" b="0" i="0" dirty="0" err="1">
                <a:solidFill>
                  <a:srgbClr val="0862A5"/>
                </a:solidFill>
                <a:effectLst/>
                <a:latin typeface="Arial Narrow" panose="020B0606020202030204" pitchFamily="34" charset="0"/>
              </a:rPr>
              <a:t>Ids</a:t>
            </a:r>
            <a:r>
              <a:rPr lang="es-ES" b="0" i="0" dirty="0">
                <a:solidFill>
                  <a:srgbClr val="0862A5"/>
                </a:solidFill>
                <a:effectLst/>
                <a:latin typeface="Arial Narrow" panose="020B0606020202030204" pitchFamily="34" charset="0"/>
              </a:rPr>
              <a:t> concentrados en los peores lugares. Recordando que los operadores considerados ineficaces tienen 2 a 3 criterios malos acumulados es visible que es una cantidad mínima a comparación de los operadores eficaces.</a:t>
            </a:r>
            <a:endParaRPr lang="en-US" dirty="0">
              <a:solidFill>
                <a:srgbClr val="0862A5"/>
              </a:solidFill>
              <a:latin typeface="Arial Narrow" panose="020B0606020202030204" pitchFamily="34" charset="0"/>
            </a:endParaRPr>
          </a:p>
        </p:txBody>
      </p:sp>
    </p:spTree>
    <p:extLst>
      <p:ext uri="{BB962C8B-B14F-4D97-AF65-F5344CB8AC3E}">
        <p14:creationId xmlns:p14="http://schemas.microsoft.com/office/powerpoint/2010/main" val="11642677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2A3FF02-0E28-46D8-903B-38313C17F55D}"/>
              </a:ext>
            </a:extLst>
          </p:cNvPr>
          <p:cNvSpPr>
            <a:spLocks noGrp="1"/>
          </p:cNvSpPr>
          <p:nvPr>
            <p:ph type="title"/>
          </p:nvPr>
        </p:nvSpPr>
        <p:spPr>
          <a:xfrm>
            <a:off x="1225496" y="198104"/>
            <a:ext cx="9905998" cy="968544"/>
          </a:xfrm>
        </p:spPr>
        <p:txBody>
          <a:bodyPr>
            <a:normAutofit/>
          </a:bodyPr>
          <a:lstStyle/>
          <a:p>
            <a:r>
              <a:rPr lang="es-MX" sz="4000" dirty="0">
                <a:solidFill>
                  <a:srgbClr val="513728"/>
                </a:solidFill>
                <a:latin typeface="Copperplate Gothic Light" panose="020E0507020206020404" pitchFamily="34" charset="0"/>
              </a:rPr>
              <a:t>Fuentes:</a:t>
            </a:r>
            <a:endParaRPr lang="en-US" sz="4000" dirty="0">
              <a:solidFill>
                <a:srgbClr val="513728"/>
              </a:solidFill>
              <a:latin typeface="Copperplate Gothic Light" panose="020E0507020206020404" pitchFamily="34" charset="0"/>
            </a:endParaRPr>
          </a:p>
        </p:txBody>
      </p:sp>
      <p:sp>
        <p:nvSpPr>
          <p:cNvPr id="3" name="Marcador de contenido 2">
            <a:extLst>
              <a:ext uri="{FF2B5EF4-FFF2-40B4-BE49-F238E27FC236}">
                <a16:creationId xmlns:a16="http://schemas.microsoft.com/office/drawing/2014/main" id="{C7B0F71E-A869-41DB-AAA2-0AC3265D6FBC}"/>
              </a:ext>
            </a:extLst>
          </p:cNvPr>
          <p:cNvSpPr>
            <a:spLocks noGrp="1"/>
          </p:cNvSpPr>
          <p:nvPr>
            <p:ph idx="1"/>
          </p:nvPr>
        </p:nvSpPr>
        <p:spPr>
          <a:xfrm>
            <a:off x="1143000" y="1166648"/>
            <a:ext cx="9905999" cy="5297214"/>
          </a:xfrm>
        </p:spPr>
        <p:txBody>
          <a:bodyPr>
            <a:noAutofit/>
          </a:bodyPr>
          <a:lstStyle/>
          <a:p>
            <a:pPr marL="0" indent="0">
              <a:lnSpc>
                <a:spcPct val="150000"/>
              </a:lnSpc>
              <a:buNone/>
            </a:pPr>
            <a:r>
              <a:rPr lang="es-MX" sz="1200" dirty="0">
                <a:solidFill>
                  <a:srgbClr val="0862A5"/>
                </a:solidFill>
                <a:latin typeface="Arial Narrow" panose="020B0606020202030204" pitchFamily="34" charset="0"/>
              </a:rPr>
              <a:t>Estas páginas de aquí me ayudaron a entender más a fondo lo que implica una empresa de telecomunicaciones y ser un operador dentro de ella brindando servicio.</a:t>
            </a:r>
          </a:p>
          <a:p>
            <a:pPr>
              <a:lnSpc>
                <a:spcPct val="150000"/>
              </a:lnSpc>
              <a:buFont typeface="Wingdings" panose="05000000000000000000" pitchFamily="2" charset="2"/>
              <a:buChar char="Ø"/>
            </a:pPr>
            <a:r>
              <a:rPr lang="en-US" sz="1200" dirty="0" err="1">
                <a:solidFill>
                  <a:schemeClr val="bg2">
                    <a:lumMod val="60000"/>
                    <a:lumOff val="40000"/>
                  </a:schemeClr>
                </a:solidFill>
                <a:latin typeface="Arial Narrow" panose="020B0606020202030204" pitchFamily="34" charset="0"/>
                <a:hlinkClick r:id="rId2">
                  <a:extLst>
                    <a:ext uri="{A12FA001-AC4F-418D-AE19-62706E023703}">
                      <ahyp:hlinkClr xmlns:ahyp="http://schemas.microsoft.com/office/drawing/2018/hyperlinkcolor" val="tx"/>
                    </a:ext>
                  </a:extLst>
                </a:hlinkClick>
              </a:rPr>
              <a:t>Operador</a:t>
            </a:r>
            <a:r>
              <a:rPr lang="en-US" sz="1200" dirty="0">
                <a:solidFill>
                  <a:schemeClr val="bg2">
                    <a:lumMod val="60000"/>
                    <a:lumOff val="40000"/>
                  </a:schemeClr>
                </a:solidFill>
                <a:latin typeface="Arial Narrow" panose="020B0606020202030204" pitchFamily="34" charset="0"/>
                <a:hlinkClick r:id="rId2">
                  <a:extLst>
                    <a:ext uri="{A12FA001-AC4F-418D-AE19-62706E023703}">
                      <ahyp:hlinkClr xmlns:ahyp="http://schemas.microsoft.com/office/drawing/2018/hyperlinkcolor" val="tx"/>
                    </a:ext>
                  </a:extLst>
                </a:hlinkClick>
              </a:rPr>
              <a:t> de </a:t>
            </a:r>
            <a:r>
              <a:rPr lang="en-US" sz="1200" dirty="0" err="1">
                <a:solidFill>
                  <a:schemeClr val="bg2">
                    <a:lumMod val="60000"/>
                    <a:lumOff val="40000"/>
                  </a:schemeClr>
                </a:solidFill>
                <a:latin typeface="Arial Narrow" panose="020B0606020202030204" pitchFamily="34" charset="0"/>
                <a:hlinkClick r:id="rId2">
                  <a:extLst>
                    <a:ext uri="{A12FA001-AC4F-418D-AE19-62706E023703}">
                      <ahyp:hlinkClr xmlns:ahyp="http://schemas.microsoft.com/office/drawing/2018/hyperlinkcolor" val="tx"/>
                    </a:ext>
                  </a:extLst>
                </a:hlinkClick>
              </a:rPr>
              <a:t>telecomunicaciones</a:t>
            </a:r>
            <a:r>
              <a:rPr lang="en-US" sz="1200" dirty="0">
                <a:solidFill>
                  <a:schemeClr val="bg2">
                    <a:lumMod val="60000"/>
                    <a:lumOff val="40000"/>
                  </a:schemeClr>
                </a:solidFill>
                <a:latin typeface="Arial Narrow" panose="020B0606020202030204" pitchFamily="34" charset="0"/>
                <a:hlinkClick r:id="rId2">
                  <a:extLst>
                    <a:ext uri="{A12FA001-AC4F-418D-AE19-62706E023703}">
                      <ahyp:hlinkClr xmlns:ahyp="http://schemas.microsoft.com/office/drawing/2018/hyperlinkcolor" val="tx"/>
                    </a:ext>
                  </a:extLst>
                </a:hlinkClick>
              </a:rPr>
              <a:t> – </a:t>
            </a:r>
            <a:r>
              <a:rPr lang="en-US" sz="1200" dirty="0" err="1">
                <a:solidFill>
                  <a:schemeClr val="bg2">
                    <a:lumMod val="60000"/>
                    <a:lumOff val="40000"/>
                  </a:schemeClr>
                </a:solidFill>
                <a:latin typeface="Arial Narrow" panose="020B0606020202030204" pitchFamily="34" charset="0"/>
                <a:hlinkClick r:id="rId2">
                  <a:extLst>
                    <a:ext uri="{A12FA001-AC4F-418D-AE19-62706E023703}">
                      <ahyp:hlinkClr xmlns:ahyp="http://schemas.microsoft.com/office/drawing/2018/hyperlinkcolor" val="tx"/>
                    </a:ext>
                  </a:extLst>
                </a:hlinkClick>
              </a:rPr>
              <a:t>Eliord</a:t>
            </a:r>
            <a:endParaRPr lang="es-MX" sz="1200" dirty="0">
              <a:solidFill>
                <a:schemeClr val="bg2">
                  <a:lumMod val="60000"/>
                  <a:lumOff val="40000"/>
                </a:schemeClr>
              </a:solidFill>
              <a:latin typeface="Arial Narrow" panose="020B0606020202030204" pitchFamily="34" charset="0"/>
            </a:endParaRPr>
          </a:p>
          <a:p>
            <a:pPr>
              <a:lnSpc>
                <a:spcPct val="150000"/>
              </a:lnSpc>
              <a:buFont typeface="Wingdings" panose="05000000000000000000" pitchFamily="2" charset="2"/>
              <a:buChar char="Ø"/>
            </a:pPr>
            <a:r>
              <a:rPr lang="es-ES" sz="1200" dirty="0">
                <a:solidFill>
                  <a:schemeClr val="bg2">
                    <a:lumMod val="60000"/>
                    <a:lumOff val="40000"/>
                  </a:schemeClr>
                </a:solidFill>
                <a:latin typeface="Arial Narrow" panose="020B0606020202030204" pitchFamily="34" charset="0"/>
                <a:hlinkClick r:id="rId3">
                  <a:extLst>
                    <a:ext uri="{A12FA001-AC4F-418D-AE19-62706E023703}">
                      <ahyp:hlinkClr xmlns:ahyp="http://schemas.microsoft.com/office/drawing/2018/hyperlinkcolor" val="tx"/>
                    </a:ext>
                  </a:extLst>
                </a:hlinkClick>
              </a:rPr>
              <a:t>Operador de telecomunicaciones: por qué es importante para las empresas modernas</a:t>
            </a:r>
            <a:endParaRPr lang="es-MX" sz="1200" dirty="0">
              <a:solidFill>
                <a:schemeClr val="bg2">
                  <a:lumMod val="60000"/>
                  <a:lumOff val="40000"/>
                </a:schemeClr>
              </a:solidFill>
              <a:latin typeface="Arial Narrow" panose="020B0606020202030204" pitchFamily="34" charset="0"/>
            </a:endParaRPr>
          </a:p>
          <a:p>
            <a:pPr>
              <a:lnSpc>
                <a:spcPct val="150000"/>
              </a:lnSpc>
              <a:buFont typeface="Wingdings" panose="05000000000000000000" pitchFamily="2" charset="2"/>
              <a:buChar char="Ø"/>
            </a:pPr>
            <a:r>
              <a:rPr lang="es-ES" sz="1200" dirty="0">
                <a:solidFill>
                  <a:schemeClr val="bg2">
                    <a:lumMod val="60000"/>
                    <a:lumOff val="40000"/>
                  </a:schemeClr>
                </a:solidFill>
                <a:latin typeface="Arial Narrow" panose="020B0606020202030204" pitchFamily="34" charset="0"/>
                <a:hlinkClick r:id="rId4">
                  <a:extLst>
                    <a:ext uri="{A12FA001-AC4F-418D-AE19-62706E023703}">
                      <ahyp:hlinkClr xmlns:ahyp="http://schemas.microsoft.com/office/drawing/2018/hyperlinkcolor" val="tx"/>
                    </a:ext>
                  </a:extLst>
                </a:hlinkClick>
              </a:rPr>
              <a:t>La transformación digital de las telecomunicaciones y de Telefónica</a:t>
            </a:r>
            <a:endParaRPr lang="es-ES" sz="1200" dirty="0">
              <a:solidFill>
                <a:schemeClr val="bg2">
                  <a:lumMod val="60000"/>
                  <a:lumOff val="40000"/>
                </a:schemeClr>
              </a:solidFill>
              <a:latin typeface="Arial Narrow" panose="020B0606020202030204" pitchFamily="34" charset="0"/>
            </a:endParaRPr>
          </a:p>
          <a:p>
            <a:pPr marL="0" indent="0">
              <a:lnSpc>
                <a:spcPct val="150000"/>
              </a:lnSpc>
              <a:buNone/>
            </a:pPr>
            <a:r>
              <a:rPr lang="es-ES" sz="1200" dirty="0">
                <a:solidFill>
                  <a:srgbClr val="0862A5"/>
                </a:solidFill>
                <a:latin typeface="Arial Narrow" panose="020B0606020202030204" pitchFamily="34" charset="0"/>
              </a:rPr>
              <a:t>Esta página me ayudó a entender lo que significa las llamadas entrantes y su importancia, también me base en algunos datos para crear las recomendaciones para este caso:</a:t>
            </a:r>
          </a:p>
          <a:p>
            <a:pPr>
              <a:lnSpc>
                <a:spcPct val="150000"/>
              </a:lnSpc>
              <a:buFont typeface="Wingdings" panose="05000000000000000000" pitchFamily="2" charset="2"/>
              <a:buChar char="Ø"/>
            </a:pPr>
            <a:r>
              <a:rPr lang="en-US" sz="1200" dirty="0" err="1">
                <a:solidFill>
                  <a:schemeClr val="bg2">
                    <a:lumMod val="60000"/>
                    <a:lumOff val="40000"/>
                  </a:schemeClr>
                </a:solidFill>
                <a:latin typeface="Arial Narrow" panose="020B0606020202030204" pitchFamily="34" charset="0"/>
                <a:hlinkClick r:id="rId5">
                  <a:extLst>
                    <a:ext uri="{A12FA001-AC4F-418D-AE19-62706E023703}">
                      <ahyp:hlinkClr xmlns:ahyp="http://schemas.microsoft.com/office/drawing/2018/hyperlinkcolor" val="tx"/>
                    </a:ext>
                  </a:extLst>
                </a:hlinkClick>
              </a:rPr>
              <a:t>Llamada</a:t>
            </a:r>
            <a:r>
              <a:rPr lang="en-US" sz="1200" dirty="0">
                <a:solidFill>
                  <a:schemeClr val="bg2">
                    <a:lumMod val="60000"/>
                    <a:lumOff val="40000"/>
                  </a:schemeClr>
                </a:solidFill>
                <a:latin typeface="Arial Narrow" panose="020B0606020202030204" pitchFamily="34" charset="0"/>
                <a:hlinkClick r:id="rId5">
                  <a:extLst>
                    <a:ext uri="{A12FA001-AC4F-418D-AE19-62706E023703}">
                      <ahyp:hlinkClr xmlns:ahyp="http://schemas.microsoft.com/office/drawing/2018/hyperlinkcolor" val="tx"/>
                    </a:ext>
                  </a:extLst>
                </a:hlinkClick>
              </a:rPr>
              <a:t> </a:t>
            </a:r>
            <a:r>
              <a:rPr lang="en-US" sz="1200" dirty="0" err="1">
                <a:solidFill>
                  <a:schemeClr val="bg2">
                    <a:lumMod val="60000"/>
                    <a:lumOff val="40000"/>
                  </a:schemeClr>
                </a:solidFill>
                <a:latin typeface="Arial Narrow" panose="020B0606020202030204" pitchFamily="34" charset="0"/>
                <a:hlinkClick r:id="rId5">
                  <a:extLst>
                    <a:ext uri="{A12FA001-AC4F-418D-AE19-62706E023703}">
                      <ahyp:hlinkClr xmlns:ahyp="http://schemas.microsoft.com/office/drawing/2018/hyperlinkcolor" val="tx"/>
                    </a:ext>
                  </a:extLst>
                </a:hlinkClick>
              </a:rPr>
              <a:t>perdida</a:t>
            </a:r>
            <a:r>
              <a:rPr lang="en-US" sz="1200" dirty="0">
                <a:solidFill>
                  <a:schemeClr val="bg2">
                    <a:lumMod val="60000"/>
                    <a:lumOff val="40000"/>
                  </a:schemeClr>
                </a:solidFill>
                <a:latin typeface="Arial Narrow" panose="020B0606020202030204" pitchFamily="34" charset="0"/>
                <a:hlinkClick r:id="rId5">
                  <a:extLst>
                    <a:ext uri="{A12FA001-AC4F-418D-AE19-62706E023703}">
                      <ahyp:hlinkClr xmlns:ahyp="http://schemas.microsoft.com/office/drawing/2018/hyperlinkcolor" val="tx"/>
                    </a:ext>
                  </a:extLst>
                </a:hlinkClick>
              </a:rPr>
              <a:t> de </a:t>
            </a:r>
            <a:r>
              <a:rPr lang="en-US" sz="1200" dirty="0" err="1">
                <a:solidFill>
                  <a:schemeClr val="bg2">
                    <a:lumMod val="60000"/>
                    <a:lumOff val="40000"/>
                  </a:schemeClr>
                </a:solidFill>
                <a:latin typeface="Arial Narrow" panose="020B0606020202030204" pitchFamily="34" charset="0"/>
                <a:hlinkClick r:id="rId5">
                  <a:extLst>
                    <a:ext uri="{A12FA001-AC4F-418D-AE19-62706E023703}">
                      <ahyp:hlinkClr xmlns:ahyp="http://schemas.microsoft.com/office/drawing/2018/hyperlinkcolor" val="tx"/>
                    </a:ext>
                  </a:extLst>
                </a:hlinkClick>
              </a:rPr>
              <a:t>perdida</a:t>
            </a:r>
            <a:r>
              <a:rPr lang="en-US" sz="1200" dirty="0">
                <a:solidFill>
                  <a:schemeClr val="bg2">
                    <a:lumMod val="60000"/>
                    <a:lumOff val="40000"/>
                  </a:schemeClr>
                </a:solidFill>
                <a:latin typeface="Arial Narrow" panose="020B0606020202030204" pitchFamily="34" charset="0"/>
                <a:hlinkClick r:id="rId5">
                  <a:extLst>
                    <a:ext uri="{A12FA001-AC4F-418D-AE19-62706E023703}">
                      <ahyp:hlinkClr xmlns:ahyp="http://schemas.microsoft.com/office/drawing/2018/hyperlinkcolor" val="tx"/>
                    </a:ext>
                  </a:extLst>
                </a:hlinkClick>
              </a:rPr>
              <a:t> a </a:t>
            </a:r>
            <a:r>
              <a:rPr lang="en-US" sz="1200" dirty="0" err="1">
                <a:solidFill>
                  <a:schemeClr val="bg2">
                    <a:lumMod val="60000"/>
                    <a:lumOff val="40000"/>
                  </a:schemeClr>
                </a:solidFill>
                <a:latin typeface="Arial Narrow" panose="020B0606020202030204" pitchFamily="34" charset="0"/>
                <a:hlinkClick r:id="rId5">
                  <a:extLst>
                    <a:ext uri="{A12FA001-AC4F-418D-AE19-62706E023703}">
                      <ahyp:hlinkClr xmlns:ahyp="http://schemas.microsoft.com/office/drawing/2018/hyperlinkcolor" val="tx"/>
                    </a:ext>
                  </a:extLst>
                </a:hlinkClick>
              </a:rPr>
              <a:t>gestionada</a:t>
            </a:r>
            <a:r>
              <a:rPr lang="en-US" sz="1200" dirty="0">
                <a:solidFill>
                  <a:schemeClr val="bg2">
                    <a:lumMod val="60000"/>
                    <a:lumOff val="40000"/>
                  </a:schemeClr>
                </a:solidFill>
                <a:latin typeface="Arial Narrow" panose="020B0606020202030204" pitchFamily="34" charset="0"/>
                <a:hlinkClick r:id="rId5">
                  <a:extLst>
                    <a:ext uri="{A12FA001-AC4F-418D-AE19-62706E023703}">
                      <ahyp:hlinkClr xmlns:ahyp="http://schemas.microsoft.com/office/drawing/2018/hyperlinkcolor" val="tx"/>
                    </a:ext>
                  </a:extLst>
                </a:hlinkClick>
              </a:rPr>
              <a:t> </a:t>
            </a:r>
            <a:r>
              <a:rPr lang="en-US" sz="1200" dirty="0" err="1">
                <a:solidFill>
                  <a:schemeClr val="bg2">
                    <a:lumMod val="60000"/>
                    <a:lumOff val="40000"/>
                  </a:schemeClr>
                </a:solidFill>
                <a:latin typeface="Arial Narrow" panose="020B0606020202030204" pitchFamily="34" charset="0"/>
                <a:hlinkClick r:id="rId5">
                  <a:extLst>
                    <a:ext uri="{A12FA001-AC4F-418D-AE19-62706E023703}">
                      <ahyp:hlinkClr xmlns:ahyp="http://schemas.microsoft.com/office/drawing/2018/hyperlinkcolor" val="tx"/>
                    </a:ext>
                  </a:extLst>
                </a:hlinkClick>
              </a:rPr>
              <a:t>como</a:t>
            </a:r>
            <a:r>
              <a:rPr lang="en-US" sz="1200" dirty="0">
                <a:solidFill>
                  <a:schemeClr val="bg2">
                    <a:lumMod val="60000"/>
                    <a:lumOff val="40000"/>
                  </a:schemeClr>
                </a:solidFill>
                <a:latin typeface="Arial Narrow" panose="020B0606020202030204" pitchFamily="34" charset="0"/>
                <a:hlinkClick r:id="rId5">
                  <a:extLst>
                    <a:ext uri="{A12FA001-AC4F-418D-AE19-62706E023703}">
                      <ahyp:hlinkClr xmlns:ahyp="http://schemas.microsoft.com/office/drawing/2018/hyperlinkcolor" val="tx"/>
                    </a:ext>
                  </a:extLst>
                </a:hlinkClick>
              </a:rPr>
              <a:t> </a:t>
            </a:r>
            <a:r>
              <a:rPr lang="en-US" sz="1200" dirty="0" err="1">
                <a:solidFill>
                  <a:schemeClr val="bg2">
                    <a:lumMod val="60000"/>
                    <a:lumOff val="40000"/>
                  </a:schemeClr>
                </a:solidFill>
                <a:latin typeface="Arial Narrow" panose="020B0606020202030204" pitchFamily="34" charset="0"/>
                <a:hlinkClick r:id="rId5">
                  <a:extLst>
                    <a:ext uri="{A12FA001-AC4F-418D-AE19-62706E023703}">
                      <ahyp:hlinkClr xmlns:ahyp="http://schemas.microsoft.com/office/drawing/2018/hyperlinkcolor" val="tx"/>
                    </a:ext>
                  </a:extLst>
                </a:hlinkClick>
              </a:rPr>
              <a:t>gestionar</a:t>
            </a:r>
            <a:r>
              <a:rPr lang="en-US" sz="1200" dirty="0">
                <a:solidFill>
                  <a:schemeClr val="bg2">
                    <a:lumMod val="60000"/>
                    <a:lumOff val="40000"/>
                  </a:schemeClr>
                </a:solidFill>
                <a:latin typeface="Arial Narrow" panose="020B0606020202030204" pitchFamily="34" charset="0"/>
                <a:hlinkClick r:id="rId5">
                  <a:extLst>
                    <a:ext uri="{A12FA001-AC4F-418D-AE19-62706E023703}">
                      <ahyp:hlinkClr xmlns:ahyp="http://schemas.microsoft.com/office/drawing/2018/hyperlinkcolor" val="tx"/>
                    </a:ext>
                  </a:extLst>
                </a:hlinkClick>
              </a:rPr>
              <a:t> las </a:t>
            </a:r>
            <a:r>
              <a:rPr lang="en-US" sz="1200" dirty="0" err="1">
                <a:solidFill>
                  <a:schemeClr val="bg2">
                    <a:lumMod val="60000"/>
                    <a:lumOff val="40000"/>
                  </a:schemeClr>
                </a:solidFill>
                <a:latin typeface="Arial Narrow" panose="020B0606020202030204" pitchFamily="34" charset="0"/>
                <a:hlinkClick r:id="rId5">
                  <a:extLst>
                    <a:ext uri="{A12FA001-AC4F-418D-AE19-62706E023703}">
                      <ahyp:hlinkClr xmlns:ahyp="http://schemas.microsoft.com/office/drawing/2018/hyperlinkcolor" val="tx"/>
                    </a:ext>
                  </a:extLst>
                </a:hlinkClick>
              </a:rPr>
              <a:t>llamadas</a:t>
            </a:r>
            <a:r>
              <a:rPr lang="en-US" sz="1200" dirty="0">
                <a:solidFill>
                  <a:schemeClr val="bg2">
                    <a:lumMod val="60000"/>
                    <a:lumOff val="40000"/>
                  </a:schemeClr>
                </a:solidFill>
                <a:latin typeface="Arial Narrow" panose="020B0606020202030204" pitchFamily="34" charset="0"/>
                <a:hlinkClick r:id="rId5">
                  <a:extLst>
                    <a:ext uri="{A12FA001-AC4F-418D-AE19-62706E023703}">
                      <ahyp:hlinkClr xmlns:ahyp="http://schemas.microsoft.com/office/drawing/2018/hyperlinkcolor" val="tx"/>
                    </a:ext>
                  </a:extLst>
                </a:hlinkClick>
              </a:rPr>
              <a:t> </a:t>
            </a:r>
            <a:r>
              <a:rPr lang="en-US" sz="1200" dirty="0" err="1">
                <a:solidFill>
                  <a:schemeClr val="bg2">
                    <a:lumMod val="60000"/>
                    <a:lumOff val="40000"/>
                  </a:schemeClr>
                </a:solidFill>
                <a:latin typeface="Arial Narrow" panose="020B0606020202030204" pitchFamily="34" charset="0"/>
                <a:hlinkClick r:id="rId5">
                  <a:extLst>
                    <a:ext uri="{A12FA001-AC4F-418D-AE19-62706E023703}">
                      <ahyp:hlinkClr xmlns:ahyp="http://schemas.microsoft.com/office/drawing/2018/hyperlinkcolor" val="tx"/>
                    </a:ext>
                  </a:extLst>
                </a:hlinkClick>
              </a:rPr>
              <a:t>perdidas</a:t>
            </a:r>
            <a:r>
              <a:rPr lang="en-US" sz="1200" dirty="0">
                <a:solidFill>
                  <a:schemeClr val="bg2">
                    <a:lumMod val="60000"/>
                    <a:lumOff val="40000"/>
                  </a:schemeClr>
                </a:solidFill>
                <a:latin typeface="Arial Narrow" panose="020B0606020202030204" pitchFamily="34" charset="0"/>
                <a:hlinkClick r:id="rId5">
                  <a:extLst>
                    <a:ext uri="{A12FA001-AC4F-418D-AE19-62706E023703}">
                      <ahyp:hlinkClr xmlns:ahyp="http://schemas.microsoft.com/office/drawing/2018/hyperlinkcolor" val="tx"/>
                    </a:ext>
                  </a:extLst>
                </a:hlinkClick>
              </a:rPr>
              <a:t> de forma </a:t>
            </a:r>
            <a:r>
              <a:rPr lang="en-US" sz="1200" dirty="0" err="1">
                <a:solidFill>
                  <a:schemeClr val="bg2">
                    <a:lumMod val="60000"/>
                    <a:lumOff val="40000"/>
                  </a:schemeClr>
                </a:solidFill>
                <a:latin typeface="Arial Narrow" panose="020B0606020202030204" pitchFamily="34" charset="0"/>
                <a:hlinkClick r:id="rId5">
                  <a:extLst>
                    <a:ext uri="{A12FA001-AC4F-418D-AE19-62706E023703}">
                      <ahyp:hlinkClr xmlns:ahyp="http://schemas.microsoft.com/office/drawing/2018/hyperlinkcolor" val="tx"/>
                    </a:ext>
                  </a:extLst>
                </a:hlinkClick>
              </a:rPr>
              <a:t>eficiente</a:t>
            </a:r>
            <a:r>
              <a:rPr lang="en-US" sz="1200" dirty="0">
                <a:solidFill>
                  <a:schemeClr val="bg2">
                    <a:lumMod val="60000"/>
                    <a:lumOff val="40000"/>
                  </a:schemeClr>
                </a:solidFill>
                <a:latin typeface="Arial Narrow" panose="020B0606020202030204" pitchFamily="34" charset="0"/>
                <a:hlinkClick r:id="rId5">
                  <a:extLst>
                    <a:ext uri="{A12FA001-AC4F-418D-AE19-62706E023703}">
                      <ahyp:hlinkClr xmlns:ahyp="http://schemas.microsoft.com/office/drawing/2018/hyperlinkcolor" val="tx"/>
                    </a:ext>
                  </a:extLst>
                </a:hlinkClick>
              </a:rPr>
              <a:t> – </a:t>
            </a:r>
            <a:r>
              <a:rPr lang="en-US" sz="1200" dirty="0" err="1">
                <a:solidFill>
                  <a:schemeClr val="bg2">
                    <a:lumMod val="60000"/>
                    <a:lumOff val="40000"/>
                  </a:schemeClr>
                </a:solidFill>
                <a:latin typeface="Arial Narrow" panose="020B0606020202030204" pitchFamily="34" charset="0"/>
                <a:hlinkClick r:id="rId5">
                  <a:extLst>
                    <a:ext uri="{A12FA001-AC4F-418D-AE19-62706E023703}">
                      <ahyp:hlinkClr xmlns:ahyp="http://schemas.microsoft.com/office/drawing/2018/hyperlinkcolor" val="tx"/>
                    </a:ext>
                  </a:extLst>
                </a:hlinkClick>
              </a:rPr>
              <a:t>FasterCapital</a:t>
            </a:r>
            <a:endParaRPr lang="en-US" sz="1200" dirty="0">
              <a:solidFill>
                <a:schemeClr val="bg2">
                  <a:lumMod val="60000"/>
                  <a:lumOff val="40000"/>
                </a:schemeClr>
              </a:solidFill>
              <a:latin typeface="Arial Narrow" panose="020B0606020202030204" pitchFamily="34" charset="0"/>
            </a:endParaRPr>
          </a:p>
          <a:p>
            <a:pPr marL="0" indent="0">
              <a:lnSpc>
                <a:spcPct val="150000"/>
              </a:lnSpc>
              <a:buNone/>
            </a:pPr>
            <a:r>
              <a:rPr lang="en-US" sz="1200" dirty="0" err="1">
                <a:solidFill>
                  <a:srgbClr val="0862A5"/>
                </a:solidFill>
                <a:latin typeface="Arial Narrow" panose="020B0606020202030204" pitchFamily="34" charset="0"/>
              </a:rPr>
              <a:t>Esta</a:t>
            </a:r>
            <a:r>
              <a:rPr lang="en-US" sz="1200" dirty="0">
                <a:solidFill>
                  <a:srgbClr val="0862A5"/>
                </a:solidFill>
                <a:latin typeface="Arial Narrow" panose="020B0606020202030204" pitchFamily="34" charset="0"/>
              </a:rPr>
              <a:t> </a:t>
            </a:r>
            <a:r>
              <a:rPr lang="en-US" sz="1200" dirty="0" err="1">
                <a:solidFill>
                  <a:srgbClr val="0862A5"/>
                </a:solidFill>
                <a:latin typeface="Arial Narrow" panose="020B0606020202030204" pitchFamily="34" charset="0"/>
              </a:rPr>
              <a:t>página</a:t>
            </a:r>
            <a:r>
              <a:rPr lang="en-US" sz="1200" dirty="0">
                <a:solidFill>
                  <a:srgbClr val="0862A5"/>
                </a:solidFill>
                <a:latin typeface="Arial Narrow" panose="020B0606020202030204" pitchFamily="34" charset="0"/>
              </a:rPr>
              <a:t> me </a:t>
            </a:r>
            <a:r>
              <a:rPr lang="en-US" sz="1200" dirty="0" err="1">
                <a:solidFill>
                  <a:srgbClr val="0862A5"/>
                </a:solidFill>
                <a:latin typeface="Arial Narrow" panose="020B0606020202030204" pitchFamily="34" charset="0"/>
              </a:rPr>
              <a:t>ayudó</a:t>
            </a:r>
            <a:r>
              <a:rPr lang="en-US" sz="1200" dirty="0">
                <a:solidFill>
                  <a:srgbClr val="0862A5"/>
                </a:solidFill>
                <a:latin typeface="Arial Narrow" panose="020B0606020202030204" pitchFamily="34" charset="0"/>
              </a:rPr>
              <a:t> a </a:t>
            </a:r>
            <a:r>
              <a:rPr lang="en-US" sz="1200" dirty="0" err="1">
                <a:solidFill>
                  <a:srgbClr val="0862A5"/>
                </a:solidFill>
                <a:latin typeface="Arial Narrow" panose="020B0606020202030204" pitchFamily="34" charset="0"/>
              </a:rPr>
              <a:t>comprender</a:t>
            </a:r>
            <a:r>
              <a:rPr lang="en-US" sz="1200" dirty="0">
                <a:solidFill>
                  <a:srgbClr val="0862A5"/>
                </a:solidFill>
                <a:latin typeface="Arial Narrow" panose="020B0606020202030204" pitchFamily="34" charset="0"/>
              </a:rPr>
              <a:t> la </a:t>
            </a:r>
            <a:r>
              <a:rPr lang="en-US" sz="1200" dirty="0" err="1">
                <a:solidFill>
                  <a:srgbClr val="0862A5"/>
                </a:solidFill>
                <a:latin typeface="Arial Narrow" panose="020B0606020202030204" pitchFamily="34" charset="0"/>
              </a:rPr>
              <a:t>importancia</a:t>
            </a:r>
            <a:r>
              <a:rPr lang="en-US" sz="1200" dirty="0">
                <a:solidFill>
                  <a:srgbClr val="0862A5"/>
                </a:solidFill>
                <a:latin typeface="Arial Narrow" panose="020B0606020202030204" pitchFamily="34" charset="0"/>
              </a:rPr>
              <a:t> de las </a:t>
            </a:r>
            <a:r>
              <a:rPr lang="en-US" sz="1200" dirty="0" err="1">
                <a:solidFill>
                  <a:srgbClr val="0862A5"/>
                </a:solidFill>
                <a:latin typeface="Arial Narrow" panose="020B0606020202030204" pitchFamily="34" charset="0"/>
              </a:rPr>
              <a:t>llamadas</a:t>
            </a:r>
            <a:r>
              <a:rPr lang="en-US" sz="1200" dirty="0">
                <a:solidFill>
                  <a:srgbClr val="0862A5"/>
                </a:solidFill>
                <a:latin typeface="Arial Narrow" panose="020B0606020202030204" pitchFamily="34" charset="0"/>
              </a:rPr>
              <a:t> </a:t>
            </a:r>
            <a:r>
              <a:rPr lang="en-US" sz="1200" dirty="0" err="1">
                <a:solidFill>
                  <a:srgbClr val="0862A5"/>
                </a:solidFill>
                <a:latin typeface="Arial Narrow" panose="020B0606020202030204" pitchFamily="34" charset="0"/>
              </a:rPr>
              <a:t>salientes</a:t>
            </a:r>
            <a:r>
              <a:rPr lang="en-US" sz="1200" dirty="0">
                <a:solidFill>
                  <a:srgbClr val="0862A5"/>
                </a:solidFill>
                <a:latin typeface="Arial Narrow" panose="020B0606020202030204" pitchFamily="34" charset="0"/>
              </a:rPr>
              <a:t> y me </a:t>
            </a:r>
            <a:r>
              <a:rPr lang="en-US" sz="1200" dirty="0" err="1">
                <a:solidFill>
                  <a:srgbClr val="0862A5"/>
                </a:solidFill>
                <a:latin typeface="Arial Narrow" panose="020B0606020202030204" pitchFamily="34" charset="0"/>
              </a:rPr>
              <a:t>ayudó</a:t>
            </a:r>
            <a:r>
              <a:rPr lang="en-US" sz="1200" dirty="0">
                <a:solidFill>
                  <a:srgbClr val="0862A5"/>
                </a:solidFill>
                <a:latin typeface="Arial Narrow" panose="020B0606020202030204" pitchFamily="34" charset="0"/>
              </a:rPr>
              <a:t> </a:t>
            </a:r>
            <a:r>
              <a:rPr lang="en-US" sz="1200" dirty="0" err="1">
                <a:solidFill>
                  <a:srgbClr val="0862A5"/>
                </a:solidFill>
                <a:latin typeface="Arial Narrow" panose="020B0606020202030204" pitchFamily="34" charset="0"/>
              </a:rPr>
              <a:t>en</a:t>
            </a:r>
            <a:r>
              <a:rPr lang="en-US" sz="1200" dirty="0">
                <a:solidFill>
                  <a:srgbClr val="0862A5"/>
                </a:solidFill>
                <a:latin typeface="Arial Narrow" panose="020B0606020202030204" pitchFamily="34" charset="0"/>
              </a:rPr>
              <a:t> </a:t>
            </a:r>
            <a:r>
              <a:rPr lang="en-US" sz="1200" dirty="0" err="1">
                <a:solidFill>
                  <a:srgbClr val="0862A5"/>
                </a:solidFill>
                <a:latin typeface="Arial Narrow" panose="020B0606020202030204" pitchFamily="34" charset="0"/>
              </a:rPr>
              <a:t>algunos</a:t>
            </a:r>
            <a:r>
              <a:rPr lang="en-US" sz="1200" dirty="0">
                <a:solidFill>
                  <a:srgbClr val="0862A5"/>
                </a:solidFill>
                <a:latin typeface="Arial Narrow" panose="020B0606020202030204" pitchFamily="34" charset="0"/>
              </a:rPr>
              <a:t> puntos para </a:t>
            </a:r>
            <a:r>
              <a:rPr lang="en-US" sz="1200" dirty="0" err="1">
                <a:solidFill>
                  <a:srgbClr val="0862A5"/>
                </a:solidFill>
                <a:latin typeface="Arial Narrow" panose="020B0606020202030204" pitchFamily="34" charset="0"/>
              </a:rPr>
              <a:t>crear</a:t>
            </a:r>
            <a:r>
              <a:rPr lang="en-US" sz="1200" dirty="0">
                <a:solidFill>
                  <a:srgbClr val="0862A5"/>
                </a:solidFill>
                <a:latin typeface="Arial Narrow" panose="020B0606020202030204" pitchFamily="34" charset="0"/>
              </a:rPr>
              <a:t> las </a:t>
            </a:r>
            <a:r>
              <a:rPr lang="en-US" sz="1200" dirty="0" err="1">
                <a:solidFill>
                  <a:srgbClr val="0862A5"/>
                </a:solidFill>
                <a:latin typeface="Arial Narrow" panose="020B0606020202030204" pitchFamily="34" charset="0"/>
              </a:rPr>
              <a:t>recomendaciones</a:t>
            </a:r>
            <a:r>
              <a:rPr lang="en-US" sz="1200" dirty="0">
                <a:solidFill>
                  <a:srgbClr val="0862A5"/>
                </a:solidFill>
                <a:latin typeface="Arial Narrow" panose="020B0606020202030204" pitchFamily="34" charset="0"/>
              </a:rPr>
              <a:t>:</a:t>
            </a:r>
          </a:p>
          <a:p>
            <a:pPr>
              <a:lnSpc>
                <a:spcPct val="150000"/>
              </a:lnSpc>
              <a:buFont typeface="Wingdings" panose="05000000000000000000" pitchFamily="2" charset="2"/>
              <a:buChar char="Ø"/>
            </a:pPr>
            <a:r>
              <a:rPr lang="es-ES" sz="1200" dirty="0">
                <a:solidFill>
                  <a:schemeClr val="bg2">
                    <a:lumMod val="60000"/>
                    <a:lumOff val="40000"/>
                  </a:schemeClr>
                </a:solidFill>
                <a:latin typeface="Arial Narrow" panose="020B0606020202030204" pitchFamily="34" charset="0"/>
                <a:hlinkClick r:id="rId6">
                  <a:extLst>
                    <a:ext uri="{A12FA001-AC4F-418D-AE19-62706E023703}">
                      <ahyp:hlinkClr xmlns:ahyp="http://schemas.microsoft.com/office/drawing/2018/hyperlinkcolor" val="tx"/>
                    </a:ext>
                  </a:extLst>
                </a:hlinkClick>
              </a:rPr>
              <a:t>¿Qué significa una llamada saliente? VoIP y más</a:t>
            </a:r>
            <a:endParaRPr lang="es-ES" sz="1200" dirty="0">
              <a:solidFill>
                <a:schemeClr val="bg2">
                  <a:lumMod val="60000"/>
                  <a:lumOff val="40000"/>
                </a:schemeClr>
              </a:solidFill>
              <a:latin typeface="Arial Narrow" panose="020B0606020202030204" pitchFamily="34" charset="0"/>
            </a:endParaRPr>
          </a:p>
          <a:p>
            <a:pPr marL="0" indent="0">
              <a:lnSpc>
                <a:spcPct val="150000"/>
              </a:lnSpc>
              <a:buNone/>
            </a:pPr>
            <a:r>
              <a:rPr lang="es-ES" sz="1200" dirty="0">
                <a:solidFill>
                  <a:srgbClr val="0862A5"/>
                </a:solidFill>
                <a:latin typeface="Arial Narrow" panose="020B0606020202030204" pitchFamily="34" charset="0"/>
              </a:rPr>
              <a:t>Las siguientes páginas me ayudaron tanto a  crear recomendaciones para el tiempo en espera de los operadores como también me base en algunos puntos para enriquecer mis otros argumentos y recomendaciones :</a:t>
            </a:r>
          </a:p>
          <a:p>
            <a:pPr>
              <a:lnSpc>
                <a:spcPct val="150000"/>
              </a:lnSpc>
              <a:buFont typeface="Wingdings" panose="05000000000000000000" pitchFamily="2" charset="2"/>
              <a:buChar char="Ø"/>
            </a:pPr>
            <a:r>
              <a:rPr lang="es-ES" sz="1200" dirty="0">
                <a:solidFill>
                  <a:schemeClr val="bg2">
                    <a:lumMod val="60000"/>
                    <a:lumOff val="40000"/>
                  </a:schemeClr>
                </a:solidFill>
                <a:latin typeface="Arial Narrow" panose="020B0606020202030204" pitchFamily="34" charset="0"/>
                <a:hlinkClick r:id="rId7">
                  <a:extLst>
                    <a:ext uri="{A12FA001-AC4F-418D-AE19-62706E023703}">
                      <ahyp:hlinkClr xmlns:ahyp="http://schemas.microsoft.com/office/drawing/2018/hyperlinkcolor" val="tx"/>
                    </a:ext>
                  </a:extLst>
                </a:hlinkClick>
              </a:rPr>
              <a:t>5 efectivas estrategias para reducir los costes de Telefonía IP</a:t>
            </a:r>
            <a:endParaRPr lang="es-ES" sz="1200" dirty="0">
              <a:solidFill>
                <a:schemeClr val="bg2">
                  <a:lumMod val="60000"/>
                  <a:lumOff val="40000"/>
                </a:schemeClr>
              </a:solidFill>
              <a:latin typeface="Arial Narrow" panose="020B0606020202030204" pitchFamily="34" charset="0"/>
            </a:endParaRPr>
          </a:p>
          <a:p>
            <a:pPr>
              <a:lnSpc>
                <a:spcPct val="150000"/>
              </a:lnSpc>
              <a:buFont typeface="Wingdings" panose="05000000000000000000" pitchFamily="2" charset="2"/>
              <a:buChar char="Ø"/>
            </a:pPr>
            <a:r>
              <a:rPr lang="en-US" sz="1200" dirty="0">
                <a:solidFill>
                  <a:schemeClr val="bg2">
                    <a:lumMod val="60000"/>
                    <a:lumOff val="40000"/>
                  </a:schemeClr>
                </a:solidFill>
                <a:latin typeface="Arial Narrow" panose="020B0606020202030204" pitchFamily="34" charset="0"/>
                <a:hlinkClick r:id="rId8">
                  <a:extLst>
                    <a:ext uri="{A12FA001-AC4F-418D-AE19-62706E023703}">
                      <ahyp:hlinkClr xmlns:ahyp="http://schemas.microsoft.com/office/drawing/2018/hyperlinkcolor" val="tx"/>
                    </a:ext>
                  </a:extLst>
                </a:hlinkClick>
              </a:rPr>
              <a:t>Shaping the future, inspired by people - ES | act digital</a:t>
            </a:r>
            <a:endParaRPr lang="en-US" sz="1200" dirty="0">
              <a:solidFill>
                <a:schemeClr val="bg2">
                  <a:lumMod val="60000"/>
                  <a:lumOff val="40000"/>
                </a:schemeClr>
              </a:solidFill>
              <a:latin typeface="Arial Narrow" panose="020B0606020202030204" pitchFamily="34" charset="0"/>
            </a:endParaRPr>
          </a:p>
          <a:p>
            <a:pPr>
              <a:lnSpc>
                <a:spcPct val="150000"/>
              </a:lnSpc>
              <a:buFont typeface="Wingdings" panose="05000000000000000000" pitchFamily="2" charset="2"/>
              <a:buChar char="Ø"/>
            </a:pPr>
            <a:r>
              <a:rPr lang="es-ES" sz="1200" dirty="0">
                <a:solidFill>
                  <a:schemeClr val="bg2">
                    <a:lumMod val="60000"/>
                    <a:lumOff val="40000"/>
                  </a:schemeClr>
                </a:solidFill>
                <a:latin typeface="Arial Narrow" panose="020B0606020202030204" pitchFamily="34" charset="0"/>
                <a:hlinkClick r:id="rId9">
                  <a:extLst>
                    <a:ext uri="{A12FA001-AC4F-418D-AE19-62706E023703}">
                      <ahyp:hlinkClr xmlns:ahyp="http://schemas.microsoft.com/office/drawing/2018/hyperlinkcolor" val="tx"/>
                    </a:ext>
                  </a:extLst>
                </a:hlinkClick>
              </a:rPr>
              <a:t>El sector de las telecomunicaciones en 2025: nuevas estrategias para abordar nuevos retos | EY - España</a:t>
            </a:r>
            <a:endParaRPr lang="en-US" sz="1200" dirty="0">
              <a:solidFill>
                <a:schemeClr val="bg2">
                  <a:lumMod val="60000"/>
                  <a:lumOff val="40000"/>
                </a:schemeClr>
              </a:solidFill>
              <a:latin typeface="Arial Narrow" panose="020B0606020202030204" pitchFamily="34" charset="0"/>
            </a:endParaRPr>
          </a:p>
        </p:txBody>
      </p:sp>
    </p:spTree>
    <p:extLst>
      <p:ext uri="{BB962C8B-B14F-4D97-AF65-F5344CB8AC3E}">
        <p14:creationId xmlns:p14="http://schemas.microsoft.com/office/powerpoint/2010/main" val="4622593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1E231A9-D48D-4E2F-8802-25AD7317190B}"/>
              </a:ext>
            </a:extLst>
          </p:cNvPr>
          <p:cNvSpPr>
            <a:spLocks noGrp="1"/>
          </p:cNvSpPr>
          <p:nvPr>
            <p:ph type="title"/>
          </p:nvPr>
        </p:nvSpPr>
        <p:spPr>
          <a:xfrm>
            <a:off x="1288558" y="681580"/>
            <a:ext cx="9905998" cy="1478570"/>
          </a:xfrm>
        </p:spPr>
        <p:txBody>
          <a:bodyPr/>
          <a:lstStyle/>
          <a:p>
            <a:r>
              <a:rPr lang="es-ES" sz="3200" b="1" dirty="0">
                <a:solidFill>
                  <a:srgbClr val="513728"/>
                </a:solidFill>
                <a:latin typeface="Copperplate Gothic Light" panose="020E0507020206020404" pitchFamily="34" charset="0"/>
              </a:rPr>
              <a:t>Objetivo</a:t>
            </a:r>
            <a:r>
              <a:rPr lang="es-ES" dirty="0"/>
              <a:t> </a:t>
            </a:r>
            <a:endParaRPr lang="en-US" dirty="0"/>
          </a:p>
        </p:txBody>
      </p:sp>
      <p:sp>
        <p:nvSpPr>
          <p:cNvPr id="3" name="Marcador de contenido 2">
            <a:extLst>
              <a:ext uri="{FF2B5EF4-FFF2-40B4-BE49-F238E27FC236}">
                <a16:creationId xmlns:a16="http://schemas.microsoft.com/office/drawing/2014/main" id="{4C9F9134-A50F-46B0-92E4-08B776F9B247}"/>
              </a:ext>
            </a:extLst>
          </p:cNvPr>
          <p:cNvSpPr>
            <a:spLocks noGrp="1"/>
          </p:cNvSpPr>
          <p:nvPr>
            <p:ph idx="1"/>
          </p:nvPr>
        </p:nvSpPr>
        <p:spPr>
          <a:xfrm>
            <a:off x="1141412" y="2558119"/>
            <a:ext cx="9905999" cy="3541714"/>
          </a:xfrm>
        </p:spPr>
        <p:txBody>
          <a:bodyPr/>
          <a:lstStyle/>
          <a:p>
            <a:pPr marL="0" indent="0">
              <a:lnSpc>
                <a:spcPct val="150000"/>
              </a:lnSpc>
              <a:buNone/>
            </a:pPr>
            <a:r>
              <a:rPr lang="es-ES" sz="2000" dirty="0">
                <a:solidFill>
                  <a:srgbClr val="0862A5"/>
                </a:solidFill>
                <a:latin typeface="Arial Narrow" panose="020B0606020202030204" pitchFamily="34" charset="0"/>
              </a:rPr>
              <a:t>Identificar a los operadores menos eficaces considerando tres criterios principales:</a:t>
            </a:r>
          </a:p>
          <a:p>
            <a:pPr marL="742950" lvl="1" indent="-285750">
              <a:lnSpc>
                <a:spcPct val="150000"/>
              </a:lnSpc>
              <a:buFont typeface="Arial" panose="020B0604020202020204" pitchFamily="34" charset="0"/>
              <a:buChar char="•"/>
            </a:pPr>
            <a:r>
              <a:rPr lang="es-ES" sz="1800" dirty="0">
                <a:solidFill>
                  <a:srgbClr val="0862A5"/>
                </a:solidFill>
                <a:latin typeface="Arial Narrow" panose="020B0606020202030204" pitchFamily="34" charset="0"/>
              </a:rPr>
              <a:t>Número alto de llamadas perdidas (entrantes).</a:t>
            </a:r>
          </a:p>
          <a:p>
            <a:pPr marL="742950" lvl="1" indent="-285750">
              <a:lnSpc>
                <a:spcPct val="150000"/>
              </a:lnSpc>
              <a:buFont typeface="Arial" panose="020B0604020202020204" pitchFamily="34" charset="0"/>
              <a:buChar char="•"/>
            </a:pPr>
            <a:r>
              <a:rPr lang="es-ES" sz="1800" dirty="0">
                <a:solidFill>
                  <a:srgbClr val="0862A5"/>
                </a:solidFill>
                <a:latin typeface="Arial Narrow" panose="020B0606020202030204" pitchFamily="34" charset="0"/>
              </a:rPr>
              <a:t>Tiempo de espera prolongado en llamadas entrantes.</a:t>
            </a:r>
          </a:p>
          <a:p>
            <a:pPr marL="742950" lvl="1" indent="-285750">
              <a:lnSpc>
                <a:spcPct val="150000"/>
              </a:lnSpc>
              <a:buFont typeface="Arial" panose="020B0604020202020204" pitchFamily="34" charset="0"/>
              <a:buChar char="•"/>
            </a:pPr>
            <a:r>
              <a:rPr lang="es-ES" sz="1800" dirty="0">
                <a:solidFill>
                  <a:srgbClr val="0862A5"/>
                </a:solidFill>
                <a:latin typeface="Arial Narrow" panose="020B0606020202030204" pitchFamily="34" charset="0"/>
              </a:rPr>
              <a:t>Baja actividad en llamadas salientes.</a:t>
            </a:r>
          </a:p>
          <a:p>
            <a:pPr marL="457200" lvl="1" indent="0">
              <a:lnSpc>
                <a:spcPct val="150000"/>
              </a:lnSpc>
              <a:buNone/>
            </a:pPr>
            <a:endParaRPr lang="es-ES" sz="1800" dirty="0">
              <a:solidFill>
                <a:srgbClr val="0862A5"/>
              </a:solidFill>
              <a:latin typeface="Arial Narrow" panose="020B0606020202030204" pitchFamily="34" charset="0"/>
            </a:endParaRPr>
          </a:p>
          <a:p>
            <a:pPr marL="0" indent="0">
              <a:buNone/>
            </a:pPr>
            <a:r>
              <a:rPr lang="en-US" sz="2000" dirty="0" err="1">
                <a:solidFill>
                  <a:srgbClr val="0862A5"/>
                </a:solidFill>
                <a:latin typeface="Arial Narrow" panose="020B0606020202030204" pitchFamily="34" charset="0"/>
              </a:rPr>
              <a:t>Mostrar</a:t>
            </a:r>
            <a:r>
              <a:rPr lang="en-US" sz="2000" dirty="0">
                <a:solidFill>
                  <a:srgbClr val="0862A5"/>
                </a:solidFill>
                <a:latin typeface="Arial Narrow" panose="020B0606020202030204" pitchFamily="34" charset="0"/>
              </a:rPr>
              <a:t> </a:t>
            </a:r>
            <a:r>
              <a:rPr lang="en-US" sz="2000" dirty="0" err="1">
                <a:solidFill>
                  <a:srgbClr val="0862A5"/>
                </a:solidFill>
                <a:latin typeface="Arial Narrow" panose="020B0606020202030204" pitchFamily="34" charset="0"/>
              </a:rPr>
              <a:t>estrategias</a:t>
            </a:r>
            <a:r>
              <a:rPr lang="en-US" sz="2000" dirty="0">
                <a:solidFill>
                  <a:srgbClr val="0862A5"/>
                </a:solidFill>
                <a:latin typeface="Arial Narrow" panose="020B0606020202030204" pitchFamily="34" charset="0"/>
              </a:rPr>
              <a:t> que </a:t>
            </a:r>
            <a:r>
              <a:rPr lang="en-US" sz="2000" dirty="0" err="1">
                <a:solidFill>
                  <a:srgbClr val="0862A5"/>
                </a:solidFill>
                <a:latin typeface="Arial Narrow" panose="020B0606020202030204" pitchFamily="34" charset="0"/>
              </a:rPr>
              <a:t>aumenten</a:t>
            </a:r>
            <a:r>
              <a:rPr lang="en-US" sz="2000" dirty="0">
                <a:solidFill>
                  <a:srgbClr val="0862A5"/>
                </a:solidFill>
                <a:latin typeface="Arial Narrow" panose="020B0606020202030204" pitchFamily="34" charset="0"/>
              </a:rPr>
              <a:t> la </a:t>
            </a:r>
            <a:r>
              <a:rPr lang="en-US" sz="2000" dirty="0" err="1">
                <a:solidFill>
                  <a:srgbClr val="0862A5"/>
                </a:solidFill>
                <a:latin typeface="Arial Narrow" panose="020B0606020202030204" pitchFamily="34" charset="0"/>
              </a:rPr>
              <a:t>eficiencia</a:t>
            </a:r>
            <a:r>
              <a:rPr lang="en-US" sz="2000" dirty="0">
                <a:solidFill>
                  <a:srgbClr val="0862A5"/>
                </a:solidFill>
                <a:latin typeface="Arial Narrow" panose="020B0606020202030204" pitchFamily="34" charset="0"/>
              </a:rPr>
              <a:t> de los </a:t>
            </a:r>
            <a:r>
              <a:rPr lang="en-US" sz="2000" dirty="0" err="1">
                <a:solidFill>
                  <a:srgbClr val="0862A5"/>
                </a:solidFill>
                <a:latin typeface="Arial Narrow" panose="020B0606020202030204" pitchFamily="34" charset="0"/>
              </a:rPr>
              <a:t>operadores</a:t>
            </a:r>
            <a:r>
              <a:rPr lang="en-US" sz="2000" dirty="0">
                <a:solidFill>
                  <a:srgbClr val="0862A5"/>
                </a:solidFill>
                <a:latin typeface="Arial Narrow" panose="020B0606020202030204" pitchFamily="34" charset="0"/>
              </a:rPr>
              <a:t>.</a:t>
            </a:r>
          </a:p>
        </p:txBody>
      </p:sp>
      <p:pic>
        <p:nvPicPr>
          <p:cNvPr id="4" name="Imagen 3">
            <a:extLst>
              <a:ext uri="{FF2B5EF4-FFF2-40B4-BE49-F238E27FC236}">
                <a16:creationId xmlns:a16="http://schemas.microsoft.com/office/drawing/2014/main" id="{8886E134-2D8B-489B-B9BB-F6E3F78FE3E4}"/>
              </a:ext>
            </a:extLst>
          </p:cNvPr>
          <p:cNvPicPr>
            <a:picLocks noChangeAspect="1"/>
          </p:cNvPicPr>
          <p:nvPr/>
        </p:nvPicPr>
        <p:blipFill>
          <a:blip r:embed="rId2"/>
          <a:stretch>
            <a:fillRect/>
          </a:stretch>
        </p:blipFill>
        <p:spPr>
          <a:xfrm>
            <a:off x="8449207" y="-206242"/>
            <a:ext cx="4156901" cy="2924453"/>
          </a:xfrm>
          <a:prstGeom prst="cloud">
            <a:avLst/>
          </a:prstGeom>
        </p:spPr>
      </p:pic>
    </p:spTree>
    <p:extLst>
      <p:ext uri="{BB962C8B-B14F-4D97-AF65-F5344CB8AC3E}">
        <p14:creationId xmlns:p14="http://schemas.microsoft.com/office/powerpoint/2010/main" val="33115080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Título 9">
            <a:extLst>
              <a:ext uri="{FF2B5EF4-FFF2-40B4-BE49-F238E27FC236}">
                <a16:creationId xmlns:a16="http://schemas.microsoft.com/office/drawing/2014/main" id="{66B43B97-7A7B-457E-93F3-606E69F0A085}"/>
              </a:ext>
            </a:extLst>
          </p:cNvPr>
          <p:cNvSpPr>
            <a:spLocks noGrp="1"/>
          </p:cNvSpPr>
          <p:nvPr>
            <p:ph type="title"/>
          </p:nvPr>
        </p:nvSpPr>
        <p:spPr>
          <a:xfrm>
            <a:off x="483476" y="99713"/>
            <a:ext cx="11067393" cy="819943"/>
          </a:xfrm>
        </p:spPr>
        <p:txBody>
          <a:bodyPr>
            <a:noAutofit/>
          </a:bodyPr>
          <a:lstStyle/>
          <a:p>
            <a:pPr algn="ctr"/>
            <a:r>
              <a:rPr lang="es-ES" sz="2400" b="1" i="0" dirty="0">
                <a:solidFill>
                  <a:srgbClr val="513728"/>
                </a:solidFill>
                <a:effectLst/>
                <a:latin typeface="Copperplate Gothic Light" panose="020E0507020206020404" pitchFamily="34" charset="0"/>
              </a:rPr>
              <a:t>operadores son los que tienen mayor número de llamadas entrantes perdidas</a:t>
            </a:r>
            <a:endParaRPr lang="en-US" sz="2400" dirty="0">
              <a:solidFill>
                <a:srgbClr val="513728"/>
              </a:solidFill>
              <a:latin typeface="Copperplate Gothic Light" panose="020E0507020206020404" pitchFamily="34" charset="0"/>
            </a:endParaRPr>
          </a:p>
        </p:txBody>
      </p:sp>
      <p:sp>
        <p:nvSpPr>
          <p:cNvPr id="12" name="Marcador de texto 11">
            <a:extLst>
              <a:ext uri="{FF2B5EF4-FFF2-40B4-BE49-F238E27FC236}">
                <a16:creationId xmlns:a16="http://schemas.microsoft.com/office/drawing/2014/main" id="{0A7647AB-0785-43CA-850D-A09B39400741}"/>
              </a:ext>
            </a:extLst>
          </p:cNvPr>
          <p:cNvSpPr>
            <a:spLocks noGrp="1"/>
          </p:cNvSpPr>
          <p:nvPr>
            <p:ph type="body" sz="half" idx="2"/>
          </p:nvPr>
        </p:nvSpPr>
        <p:spPr>
          <a:xfrm>
            <a:off x="483476" y="1355835"/>
            <a:ext cx="4309241" cy="4648200"/>
          </a:xfrm>
        </p:spPr>
        <p:txBody>
          <a:bodyPr>
            <a:normAutofit/>
          </a:bodyPr>
          <a:lstStyle/>
          <a:p>
            <a:pPr marL="285750" indent="-285750">
              <a:lnSpc>
                <a:spcPct val="150000"/>
              </a:lnSpc>
              <a:buFont typeface="Wingdings" panose="05000000000000000000" pitchFamily="2" charset="2"/>
              <a:buChar char="Ø"/>
            </a:pPr>
            <a:endParaRPr lang="en-US" sz="1500" dirty="0">
              <a:solidFill>
                <a:srgbClr val="0862A5"/>
              </a:solidFill>
              <a:latin typeface="Arial Narrow" panose="020B0606020202030204" pitchFamily="34" charset="0"/>
            </a:endParaRPr>
          </a:p>
          <a:p>
            <a:pPr marL="285750" indent="-285750">
              <a:lnSpc>
                <a:spcPct val="150000"/>
              </a:lnSpc>
              <a:buFont typeface="Wingdings" panose="05000000000000000000" pitchFamily="2" charset="2"/>
              <a:buChar char="Ø"/>
            </a:pPr>
            <a:r>
              <a:rPr lang="en-US" sz="1500" dirty="0" err="1">
                <a:solidFill>
                  <a:srgbClr val="0862A5"/>
                </a:solidFill>
                <a:latin typeface="Arial Narrow" panose="020B0606020202030204" pitchFamily="34" charset="0"/>
              </a:rPr>
              <a:t>Aunque</a:t>
            </a:r>
            <a:r>
              <a:rPr lang="en-US" sz="1500" dirty="0">
                <a:solidFill>
                  <a:srgbClr val="0862A5"/>
                </a:solidFill>
                <a:latin typeface="Arial Narrow" panose="020B0606020202030204" pitchFamily="34" charset="0"/>
              </a:rPr>
              <a:t> la </a:t>
            </a:r>
            <a:r>
              <a:rPr lang="en-US" sz="1500" dirty="0" err="1">
                <a:solidFill>
                  <a:srgbClr val="0862A5"/>
                </a:solidFill>
                <a:latin typeface="Arial Narrow" panose="020B0606020202030204" pitchFamily="34" charset="0"/>
              </a:rPr>
              <a:t>gráfica</a:t>
            </a:r>
            <a:r>
              <a:rPr lang="en-US" sz="1500" dirty="0">
                <a:solidFill>
                  <a:srgbClr val="0862A5"/>
                </a:solidFill>
                <a:latin typeface="Arial Narrow" panose="020B0606020202030204" pitchFamily="34" charset="0"/>
              </a:rPr>
              <a:t> se nota con un </a:t>
            </a:r>
            <a:r>
              <a:rPr lang="en-US" sz="1500" dirty="0" err="1">
                <a:solidFill>
                  <a:srgbClr val="0862A5"/>
                </a:solidFill>
                <a:latin typeface="Arial Narrow" panose="020B0606020202030204" pitchFamily="34" charset="0"/>
              </a:rPr>
              <a:t>descenso</a:t>
            </a:r>
            <a:r>
              <a:rPr lang="en-US" sz="1500" dirty="0">
                <a:solidFill>
                  <a:srgbClr val="0862A5"/>
                </a:solidFill>
                <a:latin typeface="Arial Narrow" panose="020B0606020202030204" pitchFamily="34" charset="0"/>
              </a:rPr>
              <a:t> </a:t>
            </a:r>
            <a:r>
              <a:rPr lang="en-US" sz="1500" dirty="0" err="1">
                <a:solidFill>
                  <a:srgbClr val="0862A5"/>
                </a:solidFill>
                <a:latin typeface="Arial Narrow" panose="020B0606020202030204" pitchFamily="34" charset="0"/>
              </a:rPr>
              <a:t>contante</a:t>
            </a:r>
            <a:r>
              <a:rPr lang="en-US" sz="1500" dirty="0">
                <a:solidFill>
                  <a:srgbClr val="0862A5"/>
                </a:solidFill>
                <a:latin typeface="Arial Narrow" panose="020B0606020202030204" pitchFamily="34" charset="0"/>
              </a:rPr>
              <a:t> y </a:t>
            </a:r>
            <a:r>
              <a:rPr lang="en-US" sz="1500" dirty="0" err="1">
                <a:solidFill>
                  <a:srgbClr val="0862A5"/>
                </a:solidFill>
                <a:latin typeface="Arial Narrow" panose="020B0606020202030204" pitchFamily="34" charset="0"/>
              </a:rPr>
              <a:t>apresurado</a:t>
            </a:r>
            <a:r>
              <a:rPr lang="en-US" sz="1500" dirty="0">
                <a:solidFill>
                  <a:srgbClr val="0862A5"/>
                </a:solidFill>
                <a:latin typeface="Arial Narrow" panose="020B0606020202030204" pitchFamily="34" charset="0"/>
              </a:rPr>
              <a:t>, </a:t>
            </a:r>
            <a:r>
              <a:rPr lang="en-US" sz="1500" dirty="0" err="1">
                <a:solidFill>
                  <a:srgbClr val="0862A5"/>
                </a:solidFill>
                <a:latin typeface="Arial Narrow" panose="020B0606020202030204" pitchFamily="34" charset="0"/>
              </a:rPr>
              <a:t>normalmente</a:t>
            </a:r>
            <a:r>
              <a:rPr lang="en-US" sz="1500" dirty="0">
                <a:solidFill>
                  <a:srgbClr val="0862A5"/>
                </a:solidFill>
                <a:latin typeface="Arial Narrow" panose="020B0606020202030204" pitchFamily="34" charset="0"/>
              </a:rPr>
              <a:t> los </a:t>
            </a:r>
            <a:r>
              <a:rPr lang="en-US" sz="1500" dirty="0" err="1">
                <a:solidFill>
                  <a:srgbClr val="0862A5"/>
                </a:solidFill>
                <a:latin typeface="Arial Narrow" panose="020B0606020202030204" pitchFamily="34" charset="0"/>
              </a:rPr>
              <a:t>operadores</a:t>
            </a:r>
            <a:r>
              <a:rPr lang="en-US" sz="1500" dirty="0">
                <a:solidFill>
                  <a:srgbClr val="0862A5"/>
                </a:solidFill>
                <a:latin typeface="Arial Narrow" panose="020B0606020202030204" pitchFamily="34" charset="0"/>
              </a:rPr>
              <a:t> </a:t>
            </a:r>
            <a:r>
              <a:rPr lang="en-US" sz="1500" dirty="0" err="1">
                <a:solidFill>
                  <a:srgbClr val="0862A5"/>
                </a:solidFill>
                <a:latin typeface="Arial Narrow" panose="020B0606020202030204" pitchFamily="34" charset="0"/>
              </a:rPr>
              <a:t>denominados</a:t>
            </a:r>
            <a:r>
              <a:rPr lang="en-US" sz="1500" dirty="0">
                <a:solidFill>
                  <a:srgbClr val="0862A5"/>
                </a:solidFill>
                <a:latin typeface="Arial Narrow" panose="020B0606020202030204" pitchFamily="34" charset="0"/>
              </a:rPr>
              <a:t> </a:t>
            </a:r>
            <a:r>
              <a:rPr lang="en-US" sz="1500" dirty="0" err="1">
                <a:solidFill>
                  <a:srgbClr val="0862A5"/>
                </a:solidFill>
                <a:latin typeface="Arial Narrow" panose="020B0606020202030204" pitchFamily="34" charset="0"/>
              </a:rPr>
              <a:t>eficases</a:t>
            </a:r>
            <a:r>
              <a:rPr lang="en-US" sz="1500" dirty="0">
                <a:solidFill>
                  <a:srgbClr val="0862A5"/>
                </a:solidFill>
                <a:latin typeface="Arial Narrow" panose="020B0606020202030204" pitchFamily="34" charset="0"/>
              </a:rPr>
              <a:t> solo </a:t>
            </a:r>
            <a:r>
              <a:rPr lang="en-US" sz="1500" dirty="0" err="1">
                <a:solidFill>
                  <a:srgbClr val="0862A5"/>
                </a:solidFill>
                <a:latin typeface="Arial Narrow" panose="020B0606020202030204" pitchFamily="34" charset="0"/>
              </a:rPr>
              <a:t>pierden</a:t>
            </a:r>
            <a:r>
              <a:rPr lang="en-US" sz="1500" dirty="0">
                <a:solidFill>
                  <a:srgbClr val="0862A5"/>
                </a:solidFill>
                <a:latin typeface="Arial Narrow" panose="020B0606020202030204" pitchFamily="34" charset="0"/>
              </a:rPr>
              <a:t> 4 </a:t>
            </a:r>
            <a:r>
              <a:rPr lang="en-US" sz="1500" dirty="0" err="1">
                <a:solidFill>
                  <a:srgbClr val="0862A5"/>
                </a:solidFill>
                <a:latin typeface="Arial Narrow" panose="020B0606020202030204" pitchFamily="34" charset="0"/>
              </a:rPr>
              <a:t>llamadas</a:t>
            </a:r>
            <a:r>
              <a:rPr lang="en-US" sz="1500" dirty="0">
                <a:solidFill>
                  <a:srgbClr val="0862A5"/>
                </a:solidFill>
                <a:latin typeface="Arial Narrow" panose="020B0606020202030204" pitchFamily="34" charset="0"/>
              </a:rPr>
              <a:t> (</a:t>
            </a:r>
            <a:r>
              <a:rPr lang="en-US" sz="1500" dirty="0" err="1">
                <a:solidFill>
                  <a:srgbClr val="0862A5"/>
                </a:solidFill>
                <a:latin typeface="Arial Narrow" panose="020B0606020202030204" pitchFamily="34" charset="0"/>
              </a:rPr>
              <a:t>linea</a:t>
            </a:r>
            <a:r>
              <a:rPr lang="en-US" sz="1500" dirty="0">
                <a:solidFill>
                  <a:srgbClr val="0862A5"/>
                </a:solidFill>
                <a:latin typeface="Arial Narrow" panose="020B0606020202030204" pitchFamily="34" charset="0"/>
              </a:rPr>
              <a:t> amarilla).</a:t>
            </a:r>
          </a:p>
          <a:p>
            <a:pPr marL="285750" indent="-285750">
              <a:lnSpc>
                <a:spcPct val="150000"/>
              </a:lnSpc>
              <a:buFont typeface="Wingdings" panose="05000000000000000000" pitchFamily="2" charset="2"/>
              <a:buChar char="Ø"/>
            </a:pPr>
            <a:r>
              <a:rPr lang="en-US" sz="1500" dirty="0">
                <a:solidFill>
                  <a:srgbClr val="0862A5"/>
                </a:solidFill>
                <a:latin typeface="Arial Narrow" panose="020B0606020202030204" pitchFamily="34" charset="0"/>
              </a:rPr>
              <a:t>El 10% (</a:t>
            </a:r>
            <a:r>
              <a:rPr lang="en-US" sz="1500" dirty="0" err="1">
                <a:solidFill>
                  <a:srgbClr val="0862A5"/>
                </a:solidFill>
                <a:latin typeface="Arial Narrow" panose="020B0606020202030204" pitchFamily="34" charset="0"/>
              </a:rPr>
              <a:t>linea</a:t>
            </a:r>
            <a:r>
              <a:rPr lang="en-US" sz="1500" dirty="0">
                <a:solidFill>
                  <a:srgbClr val="0862A5"/>
                </a:solidFill>
                <a:latin typeface="Arial Narrow" panose="020B0606020202030204" pitchFamily="34" charset="0"/>
              </a:rPr>
              <a:t> </a:t>
            </a:r>
            <a:r>
              <a:rPr lang="en-US" sz="1500" dirty="0" err="1">
                <a:solidFill>
                  <a:srgbClr val="0862A5"/>
                </a:solidFill>
                <a:latin typeface="Arial Narrow" panose="020B0606020202030204" pitchFamily="34" charset="0"/>
              </a:rPr>
              <a:t>naranja</a:t>
            </a:r>
            <a:r>
              <a:rPr lang="en-US" sz="1500" dirty="0">
                <a:solidFill>
                  <a:srgbClr val="0862A5"/>
                </a:solidFill>
                <a:latin typeface="Arial Narrow" panose="020B0606020202030204" pitchFamily="34" charset="0"/>
              </a:rPr>
              <a:t>) de los </a:t>
            </a:r>
            <a:r>
              <a:rPr lang="en-US" sz="1500" dirty="0" err="1">
                <a:solidFill>
                  <a:srgbClr val="0862A5"/>
                </a:solidFill>
                <a:latin typeface="Arial Narrow" panose="020B0606020202030204" pitchFamily="34" charset="0"/>
              </a:rPr>
              <a:t>operadores</a:t>
            </a:r>
            <a:r>
              <a:rPr lang="en-US" sz="1500" dirty="0">
                <a:solidFill>
                  <a:srgbClr val="0862A5"/>
                </a:solidFill>
                <a:latin typeface="Arial Narrow" panose="020B0606020202030204" pitchFamily="34" charset="0"/>
              </a:rPr>
              <a:t> que </a:t>
            </a:r>
            <a:r>
              <a:rPr lang="en-US" sz="1500" dirty="0" err="1">
                <a:solidFill>
                  <a:srgbClr val="0862A5"/>
                </a:solidFill>
                <a:latin typeface="Arial Narrow" panose="020B0606020202030204" pitchFamily="34" charset="0"/>
              </a:rPr>
              <a:t>pierden</a:t>
            </a:r>
            <a:r>
              <a:rPr lang="en-US" sz="1500" dirty="0">
                <a:solidFill>
                  <a:srgbClr val="0862A5"/>
                </a:solidFill>
                <a:latin typeface="Arial Narrow" panose="020B0606020202030204" pitchFamily="34" charset="0"/>
              </a:rPr>
              <a:t> </a:t>
            </a:r>
            <a:r>
              <a:rPr lang="en-US" sz="1500" dirty="0" err="1">
                <a:solidFill>
                  <a:srgbClr val="0862A5"/>
                </a:solidFill>
                <a:latin typeface="Arial Narrow" panose="020B0606020202030204" pitchFamily="34" charset="0"/>
              </a:rPr>
              <a:t>alrededor</a:t>
            </a:r>
            <a:r>
              <a:rPr lang="en-US" sz="1500" dirty="0">
                <a:solidFill>
                  <a:srgbClr val="0862A5"/>
                </a:solidFill>
                <a:latin typeface="Arial Narrow" panose="020B0606020202030204" pitchFamily="34" charset="0"/>
              </a:rPr>
              <a:t> de 9 </a:t>
            </a:r>
            <a:r>
              <a:rPr lang="en-US" sz="1500" dirty="0" err="1">
                <a:solidFill>
                  <a:srgbClr val="0862A5"/>
                </a:solidFill>
                <a:latin typeface="Arial Narrow" panose="020B0606020202030204" pitchFamily="34" charset="0"/>
              </a:rPr>
              <a:t>llamadas</a:t>
            </a:r>
            <a:r>
              <a:rPr lang="en-US" sz="1500" dirty="0">
                <a:solidFill>
                  <a:srgbClr val="0862A5"/>
                </a:solidFill>
                <a:latin typeface="Arial Narrow" panose="020B0606020202030204" pitchFamily="34" charset="0"/>
              </a:rPr>
              <a:t> </a:t>
            </a:r>
            <a:r>
              <a:rPr lang="en-US" sz="1500" dirty="0" err="1">
                <a:solidFill>
                  <a:srgbClr val="0862A5"/>
                </a:solidFill>
                <a:latin typeface="Arial Narrow" panose="020B0606020202030204" pitchFamily="34" charset="0"/>
              </a:rPr>
              <a:t>siguen</a:t>
            </a:r>
            <a:r>
              <a:rPr lang="en-US" sz="1500" dirty="0">
                <a:solidFill>
                  <a:srgbClr val="0862A5"/>
                </a:solidFill>
                <a:latin typeface="Arial Narrow" panose="020B0606020202030204" pitchFamily="34" charset="0"/>
              </a:rPr>
              <a:t> </a:t>
            </a:r>
            <a:r>
              <a:rPr lang="en-US" sz="1500" dirty="0" err="1">
                <a:solidFill>
                  <a:srgbClr val="0862A5"/>
                </a:solidFill>
                <a:latin typeface="Arial Narrow" panose="020B0606020202030204" pitchFamily="34" charset="0"/>
              </a:rPr>
              <a:t>estando</a:t>
            </a:r>
            <a:r>
              <a:rPr lang="en-US" sz="1500" dirty="0">
                <a:solidFill>
                  <a:srgbClr val="0862A5"/>
                </a:solidFill>
                <a:latin typeface="Arial Narrow" panose="020B0606020202030204" pitchFamily="34" charset="0"/>
              </a:rPr>
              <a:t> </a:t>
            </a:r>
            <a:r>
              <a:rPr lang="en-US" sz="1500" dirty="0" err="1">
                <a:solidFill>
                  <a:srgbClr val="0862A5"/>
                </a:solidFill>
                <a:latin typeface="Arial Narrow" panose="020B0606020202030204" pitchFamily="34" charset="0"/>
              </a:rPr>
              <a:t>en</a:t>
            </a:r>
            <a:r>
              <a:rPr lang="en-US" sz="1500" dirty="0">
                <a:solidFill>
                  <a:srgbClr val="0862A5"/>
                </a:solidFill>
                <a:latin typeface="Arial Narrow" panose="020B0606020202030204" pitchFamily="34" charset="0"/>
              </a:rPr>
              <a:t> un </a:t>
            </a:r>
            <a:r>
              <a:rPr lang="en-US" sz="1500" dirty="0" err="1">
                <a:solidFill>
                  <a:srgbClr val="0862A5"/>
                </a:solidFill>
                <a:latin typeface="Arial Narrow" panose="020B0606020202030204" pitchFamily="34" charset="0"/>
              </a:rPr>
              <a:t>rango</a:t>
            </a:r>
            <a:r>
              <a:rPr lang="en-US" sz="1500" dirty="0">
                <a:solidFill>
                  <a:srgbClr val="0862A5"/>
                </a:solidFill>
                <a:latin typeface="Arial Narrow" panose="020B0606020202030204" pitchFamily="34" charset="0"/>
              </a:rPr>
              <a:t> </a:t>
            </a:r>
            <a:r>
              <a:rPr lang="en-US" sz="1500" dirty="0" err="1">
                <a:solidFill>
                  <a:srgbClr val="0862A5"/>
                </a:solidFill>
                <a:latin typeface="Arial Narrow" panose="020B0606020202030204" pitchFamily="34" charset="0"/>
              </a:rPr>
              <a:t>aceptable</a:t>
            </a:r>
            <a:r>
              <a:rPr lang="en-US" sz="1500" dirty="0">
                <a:solidFill>
                  <a:srgbClr val="0862A5"/>
                </a:solidFill>
                <a:latin typeface="Arial Narrow" panose="020B0606020202030204" pitchFamily="34" charset="0"/>
              </a:rPr>
              <a:t> </a:t>
            </a:r>
            <a:r>
              <a:rPr lang="en-US" sz="1500" dirty="0" err="1">
                <a:solidFill>
                  <a:srgbClr val="0862A5"/>
                </a:solidFill>
                <a:latin typeface="Arial Narrow" panose="020B0606020202030204" pitchFamily="34" charset="0"/>
              </a:rPr>
              <a:t>pero</a:t>
            </a:r>
            <a:r>
              <a:rPr lang="en-US" sz="1500" dirty="0">
                <a:solidFill>
                  <a:srgbClr val="0862A5"/>
                </a:solidFill>
                <a:latin typeface="Arial Narrow" panose="020B0606020202030204" pitchFamily="34" charset="0"/>
              </a:rPr>
              <a:t> no ideal.</a:t>
            </a:r>
          </a:p>
          <a:p>
            <a:pPr marL="285750" indent="-285750">
              <a:lnSpc>
                <a:spcPct val="150000"/>
              </a:lnSpc>
              <a:buFont typeface="Wingdings" panose="05000000000000000000" pitchFamily="2" charset="2"/>
              <a:buChar char="Ø"/>
            </a:pPr>
            <a:r>
              <a:rPr lang="en-US" sz="1500" dirty="0" err="1">
                <a:solidFill>
                  <a:srgbClr val="0862A5"/>
                </a:solidFill>
                <a:latin typeface="Arial Narrow" panose="020B0606020202030204" pitchFamily="34" charset="0"/>
              </a:rPr>
              <a:t>Aquellos</a:t>
            </a:r>
            <a:r>
              <a:rPr lang="en-US" sz="1500" dirty="0">
                <a:solidFill>
                  <a:srgbClr val="0862A5"/>
                </a:solidFill>
                <a:latin typeface="Arial Narrow" panose="020B0606020202030204" pitchFamily="34" charset="0"/>
              </a:rPr>
              <a:t> que </a:t>
            </a:r>
            <a:r>
              <a:rPr lang="en-US" sz="1500" dirty="0" err="1">
                <a:solidFill>
                  <a:srgbClr val="0862A5"/>
                </a:solidFill>
                <a:latin typeface="Arial Narrow" panose="020B0606020202030204" pitchFamily="34" charset="0"/>
              </a:rPr>
              <a:t>sobrepasan</a:t>
            </a:r>
            <a:r>
              <a:rPr lang="en-US" sz="1500" dirty="0">
                <a:solidFill>
                  <a:srgbClr val="0862A5"/>
                </a:solidFill>
                <a:latin typeface="Arial Narrow" panose="020B0606020202030204" pitchFamily="34" charset="0"/>
              </a:rPr>
              <a:t> la </a:t>
            </a:r>
            <a:r>
              <a:rPr lang="en-US" sz="1500" dirty="0" err="1">
                <a:solidFill>
                  <a:srgbClr val="0862A5"/>
                </a:solidFill>
                <a:latin typeface="Arial Narrow" panose="020B0606020202030204" pitchFamily="34" charset="0"/>
              </a:rPr>
              <a:t>linea</a:t>
            </a:r>
            <a:r>
              <a:rPr lang="en-US" sz="1500" dirty="0">
                <a:solidFill>
                  <a:srgbClr val="0862A5"/>
                </a:solidFill>
                <a:latin typeface="Arial Narrow" panose="020B0606020202030204" pitchFamily="34" charset="0"/>
              </a:rPr>
              <a:t> </a:t>
            </a:r>
            <a:r>
              <a:rPr lang="en-US" sz="1500" dirty="0" err="1">
                <a:solidFill>
                  <a:srgbClr val="0862A5"/>
                </a:solidFill>
                <a:latin typeface="Arial Narrow" panose="020B0606020202030204" pitchFamily="34" charset="0"/>
              </a:rPr>
              <a:t>roja</a:t>
            </a:r>
            <a:r>
              <a:rPr lang="en-US" sz="1500" dirty="0">
                <a:solidFill>
                  <a:srgbClr val="0862A5"/>
                </a:solidFill>
                <a:latin typeface="Arial Narrow" panose="020B0606020202030204" pitchFamily="34" charset="0"/>
              </a:rPr>
              <a:t> que son </a:t>
            </a:r>
            <a:r>
              <a:rPr lang="en-US" sz="1500" dirty="0" err="1">
                <a:solidFill>
                  <a:srgbClr val="0862A5"/>
                </a:solidFill>
                <a:latin typeface="Arial Narrow" panose="020B0606020202030204" pitchFamily="34" charset="0"/>
              </a:rPr>
              <a:t>el</a:t>
            </a:r>
            <a:r>
              <a:rPr lang="en-US" sz="1500" dirty="0">
                <a:solidFill>
                  <a:srgbClr val="0862A5"/>
                </a:solidFill>
                <a:latin typeface="Arial Narrow" panose="020B0606020202030204" pitchFamily="34" charset="0"/>
              </a:rPr>
              <a:t> 5% de los </a:t>
            </a:r>
            <a:r>
              <a:rPr lang="en-US" sz="1500" dirty="0" err="1">
                <a:solidFill>
                  <a:srgbClr val="0862A5"/>
                </a:solidFill>
                <a:latin typeface="Arial Narrow" panose="020B0606020202030204" pitchFamily="34" charset="0"/>
              </a:rPr>
              <a:t>operadores</a:t>
            </a:r>
            <a:r>
              <a:rPr lang="en-US" sz="1500" dirty="0">
                <a:solidFill>
                  <a:srgbClr val="0862A5"/>
                </a:solidFill>
                <a:latin typeface="Arial Narrow" panose="020B0606020202030204" pitchFamily="34" charset="0"/>
              </a:rPr>
              <a:t> </a:t>
            </a:r>
            <a:r>
              <a:rPr lang="es-ES" sz="1500" b="0" i="0" dirty="0">
                <a:solidFill>
                  <a:srgbClr val="0862A5"/>
                </a:solidFill>
                <a:effectLst/>
                <a:latin typeface="Arial Narrow" panose="020B0606020202030204" pitchFamily="34" charset="0"/>
              </a:rPr>
              <a:t>tienen más de 15 llamadas perdidas saliendo por mucho de lo ideal, siendo el más alto más de 52 llamadas perdidas</a:t>
            </a:r>
            <a:endParaRPr lang="en-US" sz="1500" dirty="0">
              <a:solidFill>
                <a:srgbClr val="0862A5"/>
              </a:solidFill>
              <a:latin typeface="Arial Narrow" panose="020B0606020202030204" pitchFamily="34" charset="0"/>
            </a:endParaRPr>
          </a:p>
          <a:p>
            <a:pPr marL="285750" indent="-285750">
              <a:buFont typeface="Wingdings" panose="05000000000000000000" pitchFamily="2" charset="2"/>
              <a:buChar char="Ø"/>
            </a:pPr>
            <a:endParaRPr lang="es-MX" dirty="0"/>
          </a:p>
        </p:txBody>
      </p:sp>
      <p:pic>
        <p:nvPicPr>
          <p:cNvPr id="1030" name="Picture 6">
            <a:extLst>
              <a:ext uri="{FF2B5EF4-FFF2-40B4-BE49-F238E27FC236}">
                <a16:creationId xmlns:a16="http://schemas.microsoft.com/office/drawing/2014/main" id="{5C37765A-B064-4562-A9D1-52A422CE8D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92717" y="1685269"/>
            <a:ext cx="7308921" cy="39893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09153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4C97814-7B92-4DFA-8708-B5418A0CEBFF}"/>
              </a:ext>
            </a:extLst>
          </p:cNvPr>
          <p:cNvSpPr>
            <a:spLocks noGrp="1"/>
          </p:cNvSpPr>
          <p:nvPr>
            <p:ph type="title"/>
          </p:nvPr>
        </p:nvSpPr>
        <p:spPr/>
        <p:txBody>
          <a:bodyPr/>
          <a:lstStyle/>
          <a:p>
            <a:r>
              <a:rPr lang="es-MX" dirty="0">
                <a:solidFill>
                  <a:srgbClr val="513728"/>
                </a:solidFill>
                <a:latin typeface="Copperplate Gothic Light" panose="020E0507020206020404" pitchFamily="34" charset="0"/>
              </a:rPr>
              <a:t>Recomendaciones:</a:t>
            </a:r>
            <a:endParaRPr lang="en-US" dirty="0">
              <a:solidFill>
                <a:srgbClr val="513728"/>
              </a:solidFill>
              <a:latin typeface="Copperplate Gothic Light" panose="020E0507020206020404" pitchFamily="34" charset="0"/>
            </a:endParaRPr>
          </a:p>
        </p:txBody>
      </p:sp>
      <p:sp>
        <p:nvSpPr>
          <p:cNvPr id="3" name="Marcador de contenido 2">
            <a:extLst>
              <a:ext uri="{FF2B5EF4-FFF2-40B4-BE49-F238E27FC236}">
                <a16:creationId xmlns:a16="http://schemas.microsoft.com/office/drawing/2014/main" id="{C5D7B269-D9AD-487B-A8B6-E541601F9A29}"/>
              </a:ext>
            </a:extLst>
          </p:cNvPr>
          <p:cNvSpPr>
            <a:spLocks noGrp="1"/>
          </p:cNvSpPr>
          <p:nvPr>
            <p:ph idx="1"/>
          </p:nvPr>
        </p:nvSpPr>
        <p:spPr/>
        <p:txBody>
          <a:bodyPr>
            <a:normAutofit/>
          </a:bodyPr>
          <a:lstStyle/>
          <a:p>
            <a:pPr marL="0" indent="0">
              <a:lnSpc>
                <a:spcPct val="170000"/>
              </a:lnSpc>
              <a:buNone/>
            </a:pPr>
            <a:r>
              <a:rPr lang="es-ES" sz="1400" b="0" i="0" dirty="0">
                <a:solidFill>
                  <a:srgbClr val="0862A5"/>
                </a:solidFill>
                <a:effectLst/>
                <a:latin typeface="Arial Narrow" panose="020B0606020202030204" pitchFamily="34" charset="0"/>
              </a:rPr>
              <a:t>Cuando se trata de servicio al cliente, pocas cosas pueden ser tan frustrantes tanto para los clientes como para las empresas como las llamadas perdidas. Ya sea que se trate de un cliente potencial o de uno existente que necesita soporte, perder su llamada puede provocar la pérdida de oportunidades, el boca a boca negativo y una menor lealtad para la parte empresarial; y por parte de los operadores puede existir carga de trabajo que afecten los niveles de </a:t>
            </a:r>
            <a:r>
              <a:rPr lang="es-ES" sz="1400" dirty="0">
                <a:solidFill>
                  <a:srgbClr val="0862A5"/>
                </a:solidFill>
                <a:latin typeface="Arial Narrow" panose="020B0606020202030204" pitchFamily="34" charset="0"/>
              </a:rPr>
              <a:t>compromiso y la productividad de su equipo</a:t>
            </a:r>
            <a:r>
              <a:rPr lang="es-ES" sz="1400" b="0" i="0" dirty="0">
                <a:solidFill>
                  <a:srgbClr val="0862A5"/>
                </a:solidFill>
                <a:effectLst/>
                <a:latin typeface="Arial Narrow" panose="020B0606020202030204" pitchFamily="34" charset="0"/>
              </a:rPr>
              <a:t>  por los grandes volúmenes de llamadas entrantes. Por eso es necesario:</a:t>
            </a:r>
          </a:p>
          <a:p>
            <a:pPr algn="l">
              <a:lnSpc>
                <a:spcPct val="170000"/>
              </a:lnSpc>
              <a:buFont typeface="Wingdings" panose="05000000000000000000" pitchFamily="2" charset="2"/>
              <a:buChar char="Ø"/>
            </a:pPr>
            <a:r>
              <a:rPr lang="es-ES" sz="1400" b="0" i="0" dirty="0">
                <a:solidFill>
                  <a:srgbClr val="0862A5"/>
                </a:solidFill>
                <a:effectLst/>
                <a:latin typeface="Arial Narrow" panose="020B0606020202030204" pitchFamily="34" charset="0"/>
              </a:rPr>
              <a:t>Maximizar la productividad mediante la gestión oportuna de las llamadas brindar capacitación mejora asistencia y </a:t>
            </a:r>
            <a:r>
              <a:rPr lang="es-ES" sz="1400" dirty="0">
                <a:solidFill>
                  <a:srgbClr val="0862A5"/>
                </a:solidFill>
                <a:latin typeface="Arial Narrow" panose="020B0606020202030204" pitchFamily="34" charset="0"/>
              </a:rPr>
              <a:t>toma de decisiones rápidamente</a:t>
            </a:r>
            <a:r>
              <a:rPr lang="es-ES" sz="1400" b="0" i="0" dirty="0">
                <a:solidFill>
                  <a:srgbClr val="0862A5"/>
                </a:solidFill>
                <a:effectLst/>
                <a:latin typeface="Arial Narrow" panose="020B0606020202030204" pitchFamily="34" charset="0"/>
              </a:rPr>
              <a:t>, lo que les permite pasar a otras tareas sin demoras innecesarias.</a:t>
            </a:r>
          </a:p>
          <a:p>
            <a:pPr algn="l">
              <a:lnSpc>
                <a:spcPct val="170000"/>
              </a:lnSpc>
              <a:buFont typeface="Wingdings" panose="05000000000000000000" pitchFamily="2" charset="2"/>
              <a:buChar char="Ø"/>
            </a:pPr>
            <a:r>
              <a:rPr lang="es-ES" sz="1400" dirty="0">
                <a:solidFill>
                  <a:srgbClr val="0862A5"/>
                </a:solidFill>
                <a:latin typeface="Arial Narrow" panose="020B0606020202030204" pitchFamily="34" charset="0"/>
              </a:rPr>
              <a:t>Aumentar </a:t>
            </a:r>
            <a:r>
              <a:rPr lang="es-ES" sz="1400" b="0" i="0" dirty="0">
                <a:solidFill>
                  <a:srgbClr val="0862A5"/>
                </a:solidFill>
                <a:effectLst/>
                <a:latin typeface="Arial Narrow" panose="020B0606020202030204" pitchFamily="34" charset="0"/>
              </a:rPr>
              <a:t> el número de operadores en horarios con mayor actividad disminuirá el riesgo a tener llamadas perdidas y aumentará el buen servicio.</a:t>
            </a:r>
            <a:r>
              <a:rPr lang="es-ES" sz="1400" dirty="0">
                <a:solidFill>
                  <a:srgbClr val="0862A5"/>
                </a:solidFill>
                <a:latin typeface="Arial Narrow" panose="020B0606020202030204" pitchFamily="34" charset="0"/>
              </a:rPr>
              <a:t> </a:t>
            </a:r>
            <a:endParaRPr lang="es-ES" sz="1400" b="0" i="0" dirty="0">
              <a:solidFill>
                <a:srgbClr val="0862A5"/>
              </a:solidFill>
              <a:effectLst/>
              <a:latin typeface="Arial Narrow" panose="020B0606020202030204" pitchFamily="34" charset="0"/>
            </a:endParaRPr>
          </a:p>
          <a:p>
            <a:pPr>
              <a:buFont typeface="Wingdings" panose="05000000000000000000" pitchFamily="2" charset="2"/>
              <a:buChar char="Ø"/>
            </a:pPr>
            <a:endParaRPr lang="es-ES" sz="1400" b="0" i="0" dirty="0">
              <a:solidFill>
                <a:srgbClr val="0862A5"/>
              </a:solidFill>
              <a:effectLst/>
              <a:latin typeface="Arial Narrow" panose="020B0606020202030204" pitchFamily="34" charset="0"/>
            </a:endParaRPr>
          </a:p>
          <a:p>
            <a:pPr>
              <a:buFont typeface="Wingdings" panose="05000000000000000000" pitchFamily="2" charset="2"/>
              <a:buChar char="Ø"/>
            </a:pPr>
            <a:endParaRPr lang="en-US" sz="1400" dirty="0">
              <a:solidFill>
                <a:srgbClr val="0862A5"/>
              </a:solidFill>
              <a:latin typeface="Arial Narrow" panose="020B0606020202030204" pitchFamily="34" charset="0"/>
            </a:endParaRPr>
          </a:p>
        </p:txBody>
      </p:sp>
    </p:spTree>
    <p:extLst>
      <p:ext uri="{BB962C8B-B14F-4D97-AF65-F5344CB8AC3E}">
        <p14:creationId xmlns:p14="http://schemas.microsoft.com/office/powerpoint/2010/main" val="13747049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Título 9">
            <a:extLst>
              <a:ext uri="{FF2B5EF4-FFF2-40B4-BE49-F238E27FC236}">
                <a16:creationId xmlns:a16="http://schemas.microsoft.com/office/drawing/2014/main" id="{66B43B97-7A7B-457E-93F3-606E69F0A085}"/>
              </a:ext>
            </a:extLst>
          </p:cNvPr>
          <p:cNvSpPr>
            <a:spLocks noGrp="1"/>
          </p:cNvSpPr>
          <p:nvPr>
            <p:ph type="title"/>
          </p:nvPr>
        </p:nvSpPr>
        <p:spPr>
          <a:xfrm>
            <a:off x="483476" y="183796"/>
            <a:ext cx="11067393" cy="819943"/>
          </a:xfrm>
        </p:spPr>
        <p:txBody>
          <a:bodyPr>
            <a:noAutofit/>
          </a:bodyPr>
          <a:lstStyle/>
          <a:p>
            <a:pPr algn="ctr"/>
            <a:r>
              <a:rPr lang="es-ES" sz="2800" b="1" i="0" dirty="0">
                <a:solidFill>
                  <a:srgbClr val="513728"/>
                </a:solidFill>
                <a:effectLst/>
                <a:latin typeface="Copperplate Gothic Light" panose="020E0507020206020404" pitchFamily="34" charset="0"/>
              </a:rPr>
              <a:t>operadores que hacen un tiempo de espera prolongado para llamadas entrantes</a:t>
            </a:r>
            <a:endParaRPr lang="en-US" sz="2800" dirty="0">
              <a:solidFill>
                <a:srgbClr val="513728"/>
              </a:solidFill>
              <a:latin typeface="Copperplate Gothic Light" panose="020E0507020206020404" pitchFamily="34" charset="0"/>
            </a:endParaRPr>
          </a:p>
        </p:txBody>
      </p:sp>
      <p:sp>
        <p:nvSpPr>
          <p:cNvPr id="12" name="Marcador de texto 11">
            <a:extLst>
              <a:ext uri="{FF2B5EF4-FFF2-40B4-BE49-F238E27FC236}">
                <a16:creationId xmlns:a16="http://schemas.microsoft.com/office/drawing/2014/main" id="{0A7647AB-0785-43CA-850D-A09B39400741}"/>
              </a:ext>
            </a:extLst>
          </p:cNvPr>
          <p:cNvSpPr>
            <a:spLocks noGrp="1"/>
          </p:cNvSpPr>
          <p:nvPr>
            <p:ph type="body" sz="half" idx="2"/>
          </p:nvPr>
        </p:nvSpPr>
        <p:spPr>
          <a:xfrm>
            <a:off x="321079" y="1355835"/>
            <a:ext cx="4309241" cy="4648200"/>
          </a:xfrm>
        </p:spPr>
        <p:txBody>
          <a:bodyPr>
            <a:normAutofit/>
          </a:bodyPr>
          <a:lstStyle/>
          <a:p>
            <a:pPr marL="285750" indent="-285750">
              <a:buFont typeface="Wingdings" panose="05000000000000000000" pitchFamily="2" charset="2"/>
              <a:buChar char="Ø"/>
            </a:pPr>
            <a:endParaRPr lang="es-ES" b="0" i="0" dirty="0">
              <a:solidFill>
                <a:srgbClr val="0862A5"/>
              </a:solidFill>
              <a:effectLst/>
              <a:latin typeface="Arial Narrow" panose="020B0606020202030204" pitchFamily="34" charset="0"/>
            </a:endParaRPr>
          </a:p>
          <a:p>
            <a:pPr marL="285750" indent="-285750">
              <a:buFont typeface="Wingdings" panose="05000000000000000000" pitchFamily="2" charset="2"/>
              <a:buChar char="Ø"/>
            </a:pPr>
            <a:r>
              <a:rPr lang="es-ES" b="0" i="0" dirty="0">
                <a:solidFill>
                  <a:srgbClr val="0862A5"/>
                </a:solidFill>
                <a:effectLst/>
                <a:latin typeface="Arial Narrow" panose="020B0606020202030204" pitchFamily="34" charset="0"/>
              </a:rPr>
              <a:t>El tiempo promedio de espera entre los operadores denominados eficaces es de 58 segundos o menos y esta marcado por el percentil 75 (línea amarilla).</a:t>
            </a:r>
            <a:endParaRPr lang="es-MX" dirty="0">
              <a:solidFill>
                <a:srgbClr val="0862A5"/>
              </a:solidFill>
              <a:latin typeface="Arial Narrow" panose="020B0606020202030204" pitchFamily="34" charset="0"/>
            </a:endParaRPr>
          </a:p>
          <a:p>
            <a:pPr marL="285750" indent="-285750">
              <a:buFont typeface="Wingdings" panose="05000000000000000000" pitchFamily="2" charset="2"/>
              <a:buChar char="Ø"/>
            </a:pPr>
            <a:r>
              <a:rPr lang="es-MX" dirty="0">
                <a:solidFill>
                  <a:srgbClr val="0862A5"/>
                </a:solidFill>
                <a:latin typeface="Arial Narrow" panose="020B0606020202030204" pitchFamily="34" charset="0"/>
              </a:rPr>
              <a:t>El tiempo promedio de espera más prolongado de </a:t>
            </a:r>
            <a:r>
              <a:rPr lang="es-ES" dirty="0">
                <a:solidFill>
                  <a:srgbClr val="0862A5"/>
                </a:solidFill>
                <a:latin typeface="Arial Narrow" panose="020B0606020202030204" pitchFamily="34" charset="0"/>
              </a:rPr>
              <a:t>es de 1000 segundos (17 minutos </a:t>
            </a:r>
            <a:r>
              <a:rPr lang="es-ES" dirty="0" err="1">
                <a:solidFill>
                  <a:srgbClr val="0862A5"/>
                </a:solidFill>
                <a:latin typeface="Arial Narrow" panose="020B0606020202030204" pitchFamily="34" charset="0"/>
              </a:rPr>
              <a:t>aprox</a:t>
            </a:r>
            <a:r>
              <a:rPr lang="es-ES" dirty="0">
                <a:solidFill>
                  <a:srgbClr val="0862A5"/>
                </a:solidFill>
                <a:latin typeface="Arial Narrow" panose="020B0606020202030204" pitchFamily="34" charset="0"/>
              </a:rPr>
              <a:t>) sobrepasando por mucho el percentil 95 (línea roja) que entre más alejado de esta mayor ineficacia.</a:t>
            </a:r>
          </a:p>
          <a:p>
            <a:pPr marL="285750" indent="-285750">
              <a:buFont typeface="Wingdings" panose="05000000000000000000" pitchFamily="2" charset="2"/>
              <a:buChar char="Ø"/>
            </a:pPr>
            <a:r>
              <a:rPr lang="en-US" dirty="0">
                <a:solidFill>
                  <a:srgbClr val="0862A5"/>
                </a:solidFill>
                <a:latin typeface="Arial Narrow" panose="020B0606020202030204" pitchFamily="34" charset="0"/>
              </a:rPr>
              <a:t>E</a:t>
            </a:r>
            <a:r>
              <a:rPr lang="en-US" b="0" i="0" dirty="0">
                <a:solidFill>
                  <a:srgbClr val="0862A5"/>
                </a:solidFill>
                <a:effectLst/>
                <a:latin typeface="Arial Narrow" panose="020B0606020202030204" pitchFamily="34" charset="0"/>
              </a:rPr>
              <a:t>l 10% con 114.05 </a:t>
            </a:r>
            <a:r>
              <a:rPr lang="en-US" b="0" i="0" dirty="0" err="1">
                <a:solidFill>
                  <a:srgbClr val="0862A5"/>
                </a:solidFill>
                <a:effectLst/>
                <a:latin typeface="Arial Narrow" panose="020B0606020202030204" pitchFamily="34" charset="0"/>
              </a:rPr>
              <a:t>segundos</a:t>
            </a:r>
            <a:r>
              <a:rPr lang="en-US" b="0" i="0" dirty="0">
                <a:solidFill>
                  <a:srgbClr val="0862A5"/>
                </a:solidFill>
                <a:effectLst/>
                <a:latin typeface="Arial Narrow" panose="020B0606020202030204" pitchFamily="34" charset="0"/>
              </a:rPr>
              <a:t> (1 </a:t>
            </a:r>
            <a:r>
              <a:rPr lang="en-US" b="0" i="0" dirty="0" err="1">
                <a:solidFill>
                  <a:srgbClr val="0862A5"/>
                </a:solidFill>
                <a:effectLst/>
                <a:latin typeface="Arial Narrow" panose="020B0606020202030204" pitchFamily="34" charset="0"/>
              </a:rPr>
              <a:t>minuto</a:t>
            </a:r>
            <a:r>
              <a:rPr lang="en-US" b="0" i="0" dirty="0">
                <a:solidFill>
                  <a:srgbClr val="0862A5"/>
                </a:solidFill>
                <a:effectLst/>
                <a:latin typeface="Arial Narrow" panose="020B0606020202030204" pitchFamily="34" charset="0"/>
              </a:rPr>
              <a:t> </a:t>
            </a:r>
            <a:r>
              <a:rPr lang="en-US" b="0" i="0" dirty="0" err="1">
                <a:solidFill>
                  <a:srgbClr val="0862A5"/>
                </a:solidFill>
                <a:effectLst/>
                <a:latin typeface="Arial Narrow" panose="020B0606020202030204" pitchFamily="34" charset="0"/>
              </a:rPr>
              <a:t>aprox</a:t>
            </a:r>
            <a:r>
              <a:rPr lang="en-US" b="0" i="0" dirty="0">
                <a:solidFill>
                  <a:srgbClr val="0862A5"/>
                </a:solidFill>
                <a:effectLst/>
                <a:latin typeface="Arial Narrow" panose="020B0606020202030204" pitchFamily="34" charset="0"/>
              </a:rPr>
              <a:t>) </a:t>
            </a:r>
            <a:r>
              <a:rPr lang="en-US" b="0" i="0" dirty="0" err="1">
                <a:solidFill>
                  <a:srgbClr val="0862A5"/>
                </a:solidFill>
                <a:effectLst/>
                <a:latin typeface="Arial Narrow" panose="020B0606020202030204" pitchFamily="34" charset="0"/>
              </a:rPr>
              <a:t>estan</a:t>
            </a:r>
            <a:r>
              <a:rPr lang="en-US" b="0" i="0" dirty="0">
                <a:solidFill>
                  <a:srgbClr val="0862A5"/>
                </a:solidFill>
                <a:effectLst/>
                <a:latin typeface="Arial Narrow" panose="020B0606020202030204" pitchFamily="34" charset="0"/>
              </a:rPr>
              <a:t> </a:t>
            </a:r>
            <a:r>
              <a:rPr lang="en-US" b="0" i="0" dirty="0" err="1">
                <a:solidFill>
                  <a:srgbClr val="0862A5"/>
                </a:solidFill>
                <a:effectLst/>
                <a:latin typeface="Arial Narrow" panose="020B0606020202030204" pitchFamily="34" charset="0"/>
              </a:rPr>
              <a:t>fuera</a:t>
            </a:r>
            <a:r>
              <a:rPr lang="en-US" b="0" i="0" dirty="0">
                <a:solidFill>
                  <a:srgbClr val="0862A5"/>
                </a:solidFill>
                <a:effectLst/>
                <a:latin typeface="Arial Narrow" panose="020B0606020202030204" pitchFamily="34" charset="0"/>
              </a:rPr>
              <a:t> de lo ideal </a:t>
            </a:r>
            <a:r>
              <a:rPr lang="en-US" b="0" i="0" dirty="0" err="1">
                <a:solidFill>
                  <a:srgbClr val="0862A5"/>
                </a:solidFill>
                <a:effectLst/>
                <a:latin typeface="Arial Narrow" panose="020B0606020202030204" pitchFamily="34" charset="0"/>
              </a:rPr>
              <a:t>en</a:t>
            </a:r>
            <a:r>
              <a:rPr lang="en-US" b="0" i="0" dirty="0">
                <a:solidFill>
                  <a:srgbClr val="0862A5"/>
                </a:solidFill>
                <a:effectLst/>
                <a:latin typeface="Arial Narrow" panose="020B0606020202030204" pitchFamily="34" charset="0"/>
              </a:rPr>
              <a:t> </a:t>
            </a:r>
            <a:r>
              <a:rPr lang="en-US" b="0" i="0" dirty="0" err="1">
                <a:solidFill>
                  <a:srgbClr val="0862A5"/>
                </a:solidFill>
                <a:effectLst/>
                <a:latin typeface="Arial Narrow" panose="020B0606020202030204" pitchFamily="34" charset="0"/>
              </a:rPr>
              <a:t>tiempo</a:t>
            </a:r>
            <a:r>
              <a:rPr lang="en-US" b="0" i="0" dirty="0">
                <a:solidFill>
                  <a:srgbClr val="0862A5"/>
                </a:solidFill>
                <a:effectLst/>
                <a:latin typeface="Arial Narrow" panose="020B0606020202030204" pitchFamily="34" charset="0"/>
              </a:rPr>
              <a:t> </a:t>
            </a:r>
            <a:r>
              <a:rPr lang="en-US" b="0" i="0" dirty="0" err="1">
                <a:solidFill>
                  <a:srgbClr val="0862A5"/>
                </a:solidFill>
                <a:effectLst/>
                <a:latin typeface="Arial Narrow" panose="020B0606020202030204" pitchFamily="34" charset="0"/>
              </a:rPr>
              <a:t>promedio</a:t>
            </a:r>
            <a:r>
              <a:rPr lang="en-US" b="0" i="0" dirty="0">
                <a:solidFill>
                  <a:srgbClr val="0862A5"/>
                </a:solidFill>
                <a:effectLst/>
                <a:latin typeface="Arial Narrow" panose="020B0606020202030204" pitchFamily="34" charset="0"/>
              </a:rPr>
              <a:t> de </a:t>
            </a:r>
            <a:r>
              <a:rPr lang="en-US" b="0" i="0" dirty="0" err="1">
                <a:solidFill>
                  <a:srgbClr val="0862A5"/>
                </a:solidFill>
                <a:effectLst/>
                <a:latin typeface="Arial Narrow" panose="020B0606020202030204" pitchFamily="34" charset="0"/>
              </a:rPr>
              <a:t>esprea</a:t>
            </a:r>
            <a:r>
              <a:rPr lang="en-US" b="0" i="0" dirty="0">
                <a:solidFill>
                  <a:srgbClr val="0862A5"/>
                </a:solidFill>
                <a:effectLst/>
                <a:latin typeface="Arial Narrow" panose="020B0606020202030204" pitchFamily="34" charset="0"/>
              </a:rPr>
              <a:t> </a:t>
            </a:r>
            <a:r>
              <a:rPr lang="en-US" b="0" i="0" dirty="0" err="1">
                <a:solidFill>
                  <a:srgbClr val="0862A5"/>
                </a:solidFill>
                <a:effectLst/>
                <a:latin typeface="Arial Narrow" panose="020B0606020202030204" pitchFamily="34" charset="0"/>
              </a:rPr>
              <a:t>pero</a:t>
            </a:r>
            <a:r>
              <a:rPr lang="en-US" b="0" i="0" dirty="0">
                <a:solidFill>
                  <a:srgbClr val="0862A5"/>
                </a:solidFill>
                <a:effectLst/>
                <a:latin typeface="Arial Narrow" panose="020B0606020202030204" pitchFamily="34" charset="0"/>
              </a:rPr>
              <a:t> son </a:t>
            </a:r>
            <a:r>
              <a:rPr lang="en-US" b="0" i="0" dirty="0" err="1">
                <a:solidFill>
                  <a:srgbClr val="0862A5"/>
                </a:solidFill>
                <a:effectLst/>
                <a:latin typeface="Arial Narrow" panose="020B0606020202030204" pitchFamily="34" charset="0"/>
              </a:rPr>
              <a:t>pocos</a:t>
            </a:r>
            <a:r>
              <a:rPr lang="en-US" b="0" i="0" dirty="0">
                <a:solidFill>
                  <a:srgbClr val="0862A5"/>
                </a:solidFill>
                <a:effectLst/>
                <a:latin typeface="Arial Narrow" panose="020B0606020202030204" pitchFamily="34" charset="0"/>
              </a:rPr>
              <a:t> a </a:t>
            </a:r>
            <a:r>
              <a:rPr lang="en-US" b="0" i="0" dirty="0" err="1">
                <a:solidFill>
                  <a:srgbClr val="0862A5"/>
                </a:solidFill>
                <a:effectLst/>
                <a:latin typeface="Arial Narrow" panose="020B0606020202030204" pitchFamily="34" charset="0"/>
              </a:rPr>
              <a:t>comparación</a:t>
            </a:r>
            <a:r>
              <a:rPr lang="en-US" b="0" i="0" dirty="0">
                <a:solidFill>
                  <a:srgbClr val="0862A5"/>
                </a:solidFill>
                <a:effectLst/>
                <a:latin typeface="Arial Narrow" panose="020B0606020202030204" pitchFamily="34" charset="0"/>
              </a:rPr>
              <a:t> con </a:t>
            </a:r>
            <a:r>
              <a:rPr lang="en-US" b="0" i="0" dirty="0" err="1">
                <a:solidFill>
                  <a:srgbClr val="0862A5"/>
                </a:solidFill>
                <a:effectLst/>
                <a:latin typeface="Arial Narrow" panose="020B0606020202030204" pitchFamily="34" charset="0"/>
              </a:rPr>
              <a:t>el</a:t>
            </a:r>
            <a:r>
              <a:rPr lang="en-US" b="0" i="0" dirty="0">
                <a:solidFill>
                  <a:srgbClr val="0862A5"/>
                </a:solidFill>
                <a:effectLst/>
                <a:latin typeface="Arial Narrow" panose="020B0606020202030204" pitchFamily="34" charset="0"/>
              </a:rPr>
              <a:t> </a:t>
            </a:r>
            <a:r>
              <a:rPr lang="en-US" b="0" i="0" dirty="0" err="1">
                <a:solidFill>
                  <a:srgbClr val="0862A5"/>
                </a:solidFill>
                <a:effectLst/>
                <a:latin typeface="Arial Narrow" panose="020B0606020202030204" pitchFamily="34" charset="0"/>
              </a:rPr>
              <a:t>percentil</a:t>
            </a:r>
            <a:r>
              <a:rPr lang="en-US" b="0" i="0" dirty="0">
                <a:solidFill>
                  <a:srgbClr val="0862A5"/>
                </a:solidFill>
                <a:effectLst/>
                <a:latin typeface="Arial Narrow" panose="020B0606020202030204" pitchFamily="34" charset="0"/>
              </a:rPr>
              <a:t> 95.</a:t>
            </a:r>
            <a:endParaRPr lang="es-ES" dirty="0">
              <a:solidFill>
                <a:srgbClr val="0862A5"/>
              </a:solidFill>
              <a:latin typeface="Arial Narrow" panose="020B0606020202030204" pitchFamily="34" charset="0"/>
            </a:endParaRPr>
          </a:p>
        </p:txBody>
      </p:sp>
      <p:pic>
        <p:nvPicPr>
          <p:cNvPr id="3074" name="Picture 2">
            <a:extLst>
              <a:ext uri="{FF2B5EF4-FFF2-40B4-BE49-F238E27FC236}">
                <a16:creationId xmlns:a16="http://schemas.microsoft.com/office/drawing/2014/main" id="{899E8A47-9EBC-40AF-90A8-6058C5D279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46237" y="1656626"/>
            <a:ext cx="7413877" cy="40466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3160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4C97814-7B92-4DFA-8708-B5418A0CEBFF}"/>
              </a:ext>
            </a:extLst>
          </p:cNvPr>
          <p:cNvSpPr>
            <a:spLocks noGrp="1"/>
          </p:cNvSpPr>
          <p:nvPr>
            <p:ph type="title"/>
          </p:nvPr>
        </p:nvSpPr>
        <p:spPr/>
        <p:txBody>
          <a:bodyPr/>
          <a:lstStyle/>
          <a:p>
            <a:r>
              <a:rPr lang="es-MX" dirty="0">
                <a:solidFill>
                  <a:srgbClr val="513728"/>
                </a:solidFill>
                <a:latin typeface="Copperplate Gothic Light" panose="020E0507020206020404" pitchFamily="34" charset="0"/>
              </a:rPr>
              <a:t>Recomendaciones:</a:t>
            </a:r>
            <a:endParaRPr lang="en-US" dirty="0">
              <a:solidFill>
                <a:srgbClr val="513728"/>
              </a:solidFill>
              <a:latin typeface="Copperplate Gothic Light" panose="020E0507020206020404" pitchFamily="34" charset="0"/>
            </a:endParaRPr>
          </a:p>
        </p:txBody>
      </p:sp>
      <p:sp>
        <p:nvSpPr>
          <p:cNvPr id="3" name="Marcador de contenido 2">
            <a:extLst>
              <a:ext uri="{FF2B5EF4-FFF2-40B4-BE49-F238E27FC236}">
                <a16:creationId xmlns:a16="http://schemas.microsoft.com/office/drawing/2014/main" id="{C5D7B269-D9AD-487B-A8B6-E541601F9A29}"/>
              </a:ext>
            </a:extLst>
          </p:cNvPr>
          <p:cNvSpPr>
            <a:spLocks noGrp="1"/>
          </p:cNvSpPr>
          <p:nvPr>
            <p:ph idx="1"/>
          </p:nvPr>
        </p:nvSpPr>
        <p:spPr/>
        <p:txBody>
          <a:bodyPr>
            <a:normAutofit/>
          </a:bodyPr>
          <a:lstStyle/>
          <a:p>
            <a:pPr marL="0" indent="0" algn="l">
              <a:lnSpc>
                <a:spcPct val="150000"/>
              </a:lnSpc>
              <a:buNone/>
            </a:pPr>
            <a:r>
              <a:rPr lang="es-ES" sz="1400" dirty="0">
                <a:solidFill>
                  <a:srgbClr val="0862A5"/>
                </a:solidFill>
                <a:latin typeface="Arial Narrow" panose="020B0606020202030204" pitchFamily="34" charset="0"/>
              </a:rPr>
              <a:t>Ciertamente el tiempo acumulado por parte de los operadores ineficaces es muy alto esto afecta a gran medida la opinión que tiene el cliente del servicio brindado, creando quejas y mala fama que si se deja pasar puede llagar a afectar gravemente a la empresa, ya que cuando los clientes pueden comunicarse fácilmente con una empresa, independientemente de su ubicación, se fomenta una experiencia positiva para el cliente. </a:t>
            </a:r>
          </a:p>
          <a:p>
            <a:pPr algn="l">
              <a:lnSpc>
                <a:spcPct val="150000"/>
              </a:lnSpc>
              <a:buFont typeface="Wingdings" panose="05000000000000000000" pitchFamily="2" charset="2"/>
              <a:buChar char="Ø"/>
            </a:pPr>
            <a:r>
              <a:rPr lang="es-ES" sz="1400" b="0" i="0" dirty="0">
                <a:solidFill>
                  <a:srgbClr val="0862A5"/>
                </a:solidFill>
                <a:effectLst/>
                <a:latin typeface="Arial Narrow" panose="020B0606020202030204" pitchFamily="34" charset="0"/>
              </a:rPr>
              <a:t>Crear un reglamento claro al que puedan recurrir ayudará al empleado a mantener </a:t>
            </a:r>
            <a:r>
              <a:rPr lang="es-ES" sz="1400" dirty="0">
                <a:solidFill>
                  <a:srgbClr val="0862A5"/>
                </a:solidFill>
                <a:latin typeface="Arial Narrow" panose="020B0606020202030204" pitchFamily="34" charset="0"/>
              </a:rPr>
              <a:t>un margen adecuado del tiempo de espera que genera.</a:t>
            </a:r>
          </a:p>
          <a:p>
            <a:pPr>
              <a:lnSpc>
                <a:spcPct val="150000"/>
              </a:lnSpc>
              <a:buFont typeface="Wingdings" panose="05000000000000000000" pitchFamily="2" charset="2"/>
              <a:buChar char="Ø"/>
            </a:pPr>
            <a:r>
              <a:rPr lang="es-ES" sz="1400" dirty="0">
                <a:solidFill>
                  <a:srgbClr val="0862A5"/>
                </a:solidFill>
                <a:latin typeface="Arial Narrow" panose="020B0606020202030204" pitchFamily="34" charset="0"/>
              </a:rPr>
              <a:t>Establecer estrategias claras con soluciones de los posibles problemas que los clientes podrían tener disminuirá en gran medida el tiempo de espera que se tiene de un cliente a otro.</a:t>
            </a:r>
            <a:endParaRPr lang="es-ES" sz="1400" b="0" i="0" dirty="0">
              <a:solidFill>
                <a:srgbClr val="0862A5"/>
              </a:solidFill>
              <a:effectLst/>
              <a:latin typeface="Arial Narrow" panose="020B0606020202030204" pitchFamily="34" charset="0"/>
            </a:endParaRPr>
          </a:p>
          <a:p>
            <a:pPr>
              <a:lnSpc>
                <a:spcPct val="150000"/>
              </a:lnSpc>
              <a:buFont typeface="Wingdings" panose="05000000000000000000" pitchFamily="2" charset="2"/>
              <a:buChar char="Ø"/>
            </a:pPr>
            <a:r>
              <a:rPr lang="en-US" sz="1400" dirty="0">
                <a:solidFill>
                  <a:srgbClr val="0862A5"/>
                </a:solidFill>
                <a:latin typeface="Arial Narrow" panose="020B0606020202030204" pitchFamily="34" charset="0"/>
              </a:rPr>
              <a:t>Tener </a:t>
            </a:r>
            <a:r>
              <a:rPr lang="en-US" sz="1400" dirty="0" err="1">
                <a:solidFill>
                  <a:srgbClr val="0862A5"/>
                </a:solidFill>
                <a:latin typeface="Arial Narrow" panose="020B0606020202030204" pitchFamily="34" charset="0"/>
              </a:rPr>
              <a:t>capacitaciones</a:t>
            </a:r>
            <a:r>
              <a:rPr lang="en-US" sz="1400" dirty="0">
                <a:solidFill>
                  <a:srgbClr val="0862A5"/>
                </a:solidFill>
                <a:latin typeface="Arial Narrow" panose="020B0606020202030204" pitchFamily="34" charset="0"/>
              </a:rPr>
              <a:t> que </a:t>
            </a:r>
            <a:r>
              <a:rPr lang="en-US" sz="1400" dirty="0" err="1">
                <a:solidFill>
                  <a:srgbClr val="0862A5"/>
                </a:solidFill>
                <a:latin typeface="Arial Narrow" panose="020B0606020202030204" pitchFamily="34" charset="0"/>
              </a:rPr>
              <a:t>muestren</a:t>
            </a:r>
            <a:r>
              <a:rPr lang="en-US" sz="1400" dirty="0">
                <a:solidFill>
                  <a:srgbClr val="0862A5"/>
                </a:solidFill>
                <a:latin typeface="Arial Narrow" panose="020B0606020202030204" pitchFamily="34" charset="0"/>
              </a:rPr>
              <a:t> </a:t>
            </a:r>
            <a:r>
              <a:rPr lang="en-US" sz="1400" dirty="0" err="1">
                <a:solidFill>
                  <a:srgbClr val="0862A5"/>
                </a:solidFill>
                <a:latin typeface="Arial Narrow" panose="020B0606020202030204" pitchFamily="34" charset="0"/>
              </a:rPr>
              <a:t>el</a:t>
            </a:r>
            <a:r>
              <a:rPr lang="en-US" sz="1400" dirty="0">
                <a:solidFill>
                  <a:srgbClr val="0862A5"/>
                </a:solidFill>
                <a:latin typeface="Arial Narrow" panose="020B0606020202030204" pitchFamily="34" charset="0"/>
              </a:rPr>
              <a:t> </a:t>
            </a:r>
            <a:r>
              <a:rPr lang="en-US" sz="1400" dirty="0" err="1">
                <a:solidFill>
                  <a:srgbClr val="0862A5"/>
                </a:solidFill>
                <a:latin typeface="Arial Narrow" panose="020B0606020202030204" pitchFamily="34" charset="0"/>
              </a:rPr>
              <a:t>buen</a:t>
            </a:r>
            <a:r>
              <a:rPr lang="en-US" sz="1400" dirty="0">
                <a:solidFill>
                  <a:srgbClr val="0862A5"/>
                </a:solidFill>
                <a:latin typeface="Arial Narrow" panose="020B0606020202030204" pitchFamily="34" charset="0"/>
              </a:rPr>
              <a:t> </a:t>
            </a:r>
            <a:r>
              <a:rPr lang="en-US" sz="1400" dirty="0" err="1">
                <a:solidFill>
                  <a:srgbClr val="0862A5"/>
                </a:solidFill>
                <a:latin typeface="Arial Narrow" panose="020B0606020202030204" pitchFamily="34" charset="0"/>
              </a:rPr>
              <a:t>uso</a:t>
            </a:r>
            <a:r>
              <a:rPr lang="en-US" sz="1400" dirty="0">
                <a:solidFill>
                  <a:srgbClr val="0862A5"/>
                </a:solidFill>
                <a:latin typeface="Arial Narrow" panose="020B0606020202030204" pitchFamily="34" charset="0"/>
              </a:rPr>
              <a:t> del </a:t>
            </a:r>
            <a:r>
              <a:rPr lang="en-US" sz="1400" dirty="0" err="1">
                <a:solidFill>
                  <a:srgbClr val="0862A5"/>
                </a:solidFill>
                <a:latin typeface="Arial Narrow" panose="020B0606020202030204" pitchFamily="34" charset="0"/>
              </a:rPr>
              <a:t>reglamento</a:t>
            </a:r>
            <a:r>
              <a:rPr lang="en-US" sz="1400" dirty="0">
                <a:solidFill>
                  <a:srgbClr val="0862A5"/>
                </a:solidFill>
                <a:latin typeface="Arial Narrow" panose="020B0606020202030204" pitchFamily="34" charset="0"/>
              </a:rPr>
              <a:t> y las </a:t>
            </a:r>
            <a:r>
              <a:rPr lang="en-US" sz="1400" dirty="0" err="1">
                <a:solidFill>
                  <a:srgbClr val="0862A5"/>
                </a:solidFill>
                <a:latin typeface="Arial Narrow" panose="020B0606020202030204" pitchFamily="34" charset="0"/>
              </a:rPr>
              <a:t>estrategias</a:t>
            </a:r>
            <a:r>
              <a:rPr lang="en-US" sz="1400" dirty="0">
                <a:solidFill>
                  <a:srgbClr val="0862A5"/>
                </a:solidFill>
                <a:latin typeface="Arial Narrow" panose="020B0606020202030204" pitchFamily="34" charset="0"/>
              </a:rPr>
              <a:t> </a:t>
            </a:r>
            <a:r>
              <a:rPr lang="en-US" sz="1400" dirty="0" err="1">
                <a:solidFill>
                  <a:srgbClr val="0862A5"/>
                </a:solidFill>
                <a:latin typeface="Arial Narrow" panose="020B0606020202030204" pitchFamily="34" charset="0"/>
              </a:rPr>
              <a:t>establecidas</a:t>
            </a:r>
            <a:r>
              <a:rPr lang="en-US" sz="1400" dirty="0">
                <a:solidFill>
                  <a:srgbClr val="0862A5"/>
                </a:solidFill>
                <a:latin typeface="Arial Narrow" panose="020B0606020202030204" pitchFamily="34" charset="0"/>
              </a:rPr>
              <a:t> </a:t>
            </a:r>
            <a:r>
              <a:rPr lang="en-US" sz="1400" dirty="0" err="1">
                <a:solidFill>
                  <a:srgbClr val="0862A5"/>
                </a:solidFill>
                <a:latin typeface="Arial Narrow" panose="020B0606020202030204" pitchFamily="34" charset="0"/>
              </a:rPr>
              <a:t>aumentará</a:t>
            </a:r>
            <a:r>
              <a:rPr lang="en-US" sz="1400" dirty="0">
                <a:solidFill>
                  <a:srgbClr val="0862A5"/>
                </a:solidFill>
                <a:latin typeface="Arial Narrow" panose="020B0606020202030204" pitchFamily="34" charset="0"/>
              </a:rPr>
              <a:t> la </a:t>
            </a:r>
            <a:r>
              <a:rPr lang="en-US" sz="1400" dirty="0" err="1">
                <a:solidFill>
                  <a:srgbClr val="0862A5"/>
                </a:solidFill>
                <a:latin typeface="Arial Narrow" panose="020B0606020202030204" pitchFamily="34" charset="0"/>
              </a:rPr>
              <a:t>confianza</a:t>
            </a:r>
            <a:r>
              <a:rPr lang="en-US" sz="1400" dirty="0">
                <a:solidFill>
                  <a:srgbClr val="0862A5"/>
                </a:solidFill>
                <a:latin typeface="Arial Narrow" panose="020B0606020202030204" pitchFamily="34" charset="0"/>
              </a:rPr>
              <a:t> de los </a:t>
            </a:r>
            <a:r>
              <a:rPr lang="en-US" sz="1400" dirty="0" err="1">
                <a:solidFill>
                  <a:srgbClr val="0862A5"/>
                </a:solidFill>
                <a:latin typeface="Arial Narrow" panose="020B0606020202030204" pitchFamily="34" charset="0"/>
              </a:rPr>
              <a:t>operadores</a:t>
            </a:r>
            <a:r>
              <a:rPr lang="en-US" sz="1400" dirty="0">
                <a:solidFill>
                  <a:srgbClr val="0862A5"/>
                </a:solidFill>
                <a:latin typeface="Arial Narrow" panose="020B0606020202030204" pitchFamily="34" charset="0"/>
              </a:rPr>
              <a:t> ante los  </a:t>
            </a:r>
            <a:r>
              <a:rPr lang="en-US" sz="1400" dirty="0" err="1">
                <a:solidFill>
                  <a:srgbClr val="0862A5"/>
                </a:solidFill>
                <a:latin typeface="Arial Narrow" panose="020B0606020202030204" pitchFamily="34" charset="0"/>
              </a:rPr>
              <a:t>problemas</a:t>
            </a:r>
            <a:r>
              <a:rPr lang="en-US" sz="1400" dirty="0">
                <a:solidFill>
                  <a:srgbClr val="0862A5"/>
                </a:solidFill>
                <a:latin typeface="Arial Narrow" panose="020B0606020202030204" pitchFamily="34" charset="0"/>
              </a:rPr>
              <a:t> o </a:t>
            </a:r>
            <a:r>
              <a:rPr lang="en-US" sz="1400" dirty="0" err="1">
                <a:solidFill>
                  <a:srgbClr val="0862A5"/>
                </a:solidFill>
                <a:latin typeface="Arial Narrow" panose="020B0606020202030204" pitchFamily="34" charset="0"/>
              </a:rPr>
              <a:t>preguntas</a:t>
            </a:r>
            <a:r>
              <a:rPr lang="en-US" sz="1400" dirty="0">
                <a:solidFill>
                  <a:srgbClr val="0862A5"/>
                </a:solidFill>
                <a:latin typeface="Arial Narrow" panose="020B0606020202030204" pitchFamily="34" charset="0"/>
              </a:rPr>
              <a:t> de los clients.</a:t>
            </a:r>
          </a:p>
        </p:txBody>
      </p:sp>
    </p:spTree>
    <p:extLst>
      <p:ext uri="{BB962C8B-B14F-4D97-AF65-F5344CB8AC3E}">
        <p14:creationId xmlns:p14="http://schemas.microsoft.com/office/powerpoint/2010/main" val="39960851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Título 9">
            <a:extLst>
              <a:ext uri="{FF2B5EF4-FFF2-40B4-BE49-F238E27FC236}">
                <a16:creationId xmlns:a16="http://schemas.microsoft.com/office/drawing/2014/main" id="{66B43B97-7A7B-457E-93F3-606E69F0A085}"/>
              </a:ext>
            </a:extLst>
          </p:cNvPr>
          <p:cNvSpPr>
            <a:spLocks noGrp="1"/>
          </p:cNvSpPr>
          <p:nvPr>
            <p:ph type="title"/>
          </p:nvPr>
        </p:nvSpPr>
        <p:spPr>
          <a:xfrm>
            <a:off x="483476" y="215323"/>
            <a:ext cx="11067393" cy="819943"/>
          </a:xfrm>
        </p:spPr>
        <p:txBody>
          <a:bodyPr>
            <a:normAutofit fontScale="90000"/>
          </a:bodyPr>
          <a:lstStyle/>
          <a:p>
            <a:pPr algn="ctr"/>
            <a:r>
              <a:rPr lang="es-ES" b="1" i="0" dirty="0">
                <a:solidFill>
                  <a:srgbClr val="513728"/>
                </a:solidFill>
                <a:effectLst/>
                <a:latin typeface="Copperplate Gothic Light" panose="020E0507020206020404" pitchFamily="34" charset="0"/>
              </a:rPr>
              <a:t>operadores con actividad baja en llamadas salientes</a:t>
            </a:r>
            <a:endParaRPr lang="en-US" dirty="0">
              <a:solidFill>
                <a:srgbClr val="513728"/>
              </a:solidFill>
              <a:latin typeface="Copperplate Gothic Light" panose="020E0507020206020404" pitchFamily="34" charset="0"/>
            </a:endParaRPr>
          </a:p>
        </p:txBody>
      </p:sp>
      <p:sp>
        <p:nvSpPr>
          <p:cNvPr id="12" name="Marcador de texto 11">
            <a:extLst>
              <a:ext uri="{FF2B5EF4-FFF2-40B4-BE49-F238E27FC236}">
                <a16:creationId xmlns:a16="http://schemas.microsoft.com/office/drawing/2014/main" id="{0A7647AB-0785-43CA-850D-A09B39400741}"/>
              </a:ext>
            </a:extLst>
          </p:cNvPr>
          <p:cNvSpPr>
            <a:spLocks noGrp="1"/>
          </p:cNvSpPr>
          <p:nvPr>
            <p:ph type="body" sz="half" idx="2"/>
          </p:nvPr>
        </p:nvSpPr>
        <p:spPr>
          <a:xfrm>
            <a:off x="483476" y="1355835"/>
            <a:ext cx="4309241" cy="4648200"/>
          </a:xfrm>
        </p:spPr>
        <p:txBody>
          <a:bodyPr>
            <a:normAutofit/>
          </a:bodyPr>
          <a:lstStyle/>
          <a:p>
            <a:pPr marL="285750" indent="-285750">
              <a:buFont typeface="Wingdings" panose="05000000000000000000" pitchFamily="2" charset="2"/>
              <a:buChar char="Ø"/>
            </a:pPr>
            <a:endParaRPr lang="es-ES" b="0" i="0" dirty="0">
              <a:solidFill>
                <a:srgbClr val="0862A5"/>
              </a:solidFill>
              <a:effectLst/>
              <a:latin typeface="Arial Narrow" panose="020B0606020202030204" pitchFamily="34" charset="0"/>
            </a:endParaRPr>
          </a:p>
          <a:p>
            <a:pPr marL="285750" indent="-285750">
              <a:buFont typeface="Wingdings" panose="05000000000000000000" pitchFamily="2" charset="2"/>
              <a:buChar char="Ø"/>
            </a:pPr>
            <a:r>
              <a:rPr lang="es-ES" b="0" i="0" dirty="0">
                <a:solidFill>
                  <a:srgbClr val="0862A5"/>
                </a:solidFill>
                <a:effectLst/>
                <a:latin typeface="Arial Narrow" panose="020B0606020202030204" pitchFamily="34" charset="0"/>
              </a:rPr>
              <a:t>Se observan grandes picos al inicio de la gráfica esto nos dice que una gran cantidad de operadores tiene una cantidad baja de llamadas salientes de entre 1 a 10.</a:t>
            </a:r>
          </a:p>
          <a:p>
            <a:pPr marL="285750" indent="-285750">
              <a:buFont typeface="Wingdings" panose="05000000000000000000" pitchFamily="2" charset="2"/>
              <a:buChar char="Ø"/>
            </a:pPr>
            <a:r>
              <a:rPr lang="es-ES" dirty="0">
                <a:solidFill>
                  <a:srgbClr val="0862A5"/>
                </a:solidFill>
                <a:latin typeface="Arial Narrow" panose="020B0606020202030204" pitchFamily="34" charset="0"/>
              </a:rPr>
              <a:t>La frecuencia cae rápidamente conforme aumenta el número de llamadas realizadas entre los operadores.</a:t>
            </a:r>
            <a:endParaRPr lang="es-ES" b="0" i="0" dirty="0">
              <a:solidFill>
                <a:srgbClr val="0862A5"/>
              </a:solidFill>
              <a:effectLst/>
              <a:latin typeface="Arial Narrow" panose="020B0606020202030204" pitchFamily="34" charset="0"/>
            </a:endParaRPr>
          </a:p>
          <a:p>
            <a:pPr marL="285750" indent="-285750">
              <a:buFont typeface="Wingdings" panose="05000000000000000000" pitchFamily="2" charset="2"/>
              <a:buChar char="Ø"/>
            </a:pPr>
            <a:r>
              <a:rPr lang="es-ES" dirty="0">
                <a:solidFill>
                  <a:srgbClr val="0862A5"/>
                </a:solidFill>
                <a:latin typeface="Arial Narrow" panose="020B0606020202030204" pitchFamily="34" charset="0"/>
              </a:rPr>
              <a:t>Existen unos cuantos operadores con números de llamadas salientes extremadamente altos lo que puede indicar anomalías en distribución de llamadas.</a:t>
            </a:r>
            <a:endParaRPr lang="es-ES" b="0" i="0" dirty="0">
              <a:solidFill>
                <a:srgbClr val="0862A5"/>
              </a:solidFill>
              <a:effectLst/>
              <a:latin typeface="Arial Narrow" panose="020B0606020202030204" pitchFamily="34" charset="0"/>
            </a:endParaRPr>
          </a:p>
        </p:txBody>
      </p:sp>
      <p:pic>
        <p:nvPicPr>
          <p:cNvPr id="2058" name="Picture 10">
            <a:extLst>
              <a:ext uri="{FF2B5EF4-FFF2-40B4-BE49-F238E27FC236}">
                <a16:creationId xmlns:a16="http://schemas.microsoft.com/office/drawing/2014/main" id="{3AD2F1BA-7142-4499-A227-85FC09E0410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92717" y="1681656"/>
            <a:ext cx="7208982" cy="39308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79521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4C97814-7B92-4DFA-8708-B5418A0CEBFF}"/>
              </a:ext>
            </a:extLst>
          </p:cNvPr>
          <p:cNvSpPr>
            <a:spLocks noGrp="1"/>
          </p:cNvSpPr>
          <p:nvPr>
            <p:ph type="title"/>
          </p:nvPr>
        </p:nvSpPr>
        <p:spPr/>
        <p:txBody>
          <a:bodyPr/>
          <a:lstStyle/>
          <a:p>
            <a:r>
              <a:rPr lang="es-MX" dirty="0">
                <a:solidFill>
                  <a:srgbClr val="513728"/>
                </a:solidFill>
                <a:latin typeface="Copperplate Gothic Light" panose="020E0507020206020404" pitchFamily="34" charset="0"/>
              </a:rPr>
              <a:t>Recomendaciones:</a:t>
            </a:r>
            <a:endParaRPr lang="en-US" dirty="0">
              <a:solidFill>
                <a:srgbClr val="513728"/>
              </a:solidFill>
              <a:latin typeface="Copperplate Gothic Light" panose="020E0507020206020404" pitchFamily="34" charset="0"/>
            </a:endParaRPr>
          </a:p>
        </p:txBody>
      </p:sp>
      <p:sp>
        <p:nvSpPr>
          <p:cNvPr id="3" name="Marcador de contenido 2">
            <a:extLst>
              <a:ext uri="{FF2B5EF4-FFF2-40B4-BE49-F238E27FC236}">
                <a16:creationId xmlns:a16="http://schemas.microsoft.com/office/drawing/2014/main" id="{C5D7B269-D9AD-487B-A8B6-E541601F9A29}"/>
              </a:ext>
            </a:extLst>
          </p:cNvPr>
          <p:cNvSpPr>
            <a:spLocks noGrp="1"/>
          </p:cNvSpPr>
          <p:nvPr>
            <p:ph idx="1"/>
          </p:nvPr>
        </p:nvSpPr>
        <p:spPr/>
        <p:txBody>
          <a:bodyPr>
            <a:noAutofit/>
          </a:bodyPr>
          <a:lstStyle/>
          <a:p>
            <a:pPr marL="0" indent="0">
              <a:lnSpc>
                <a:spcPct val="150000"/>
              </a:lnSpc>
              <a:buNone/>
            </a:pPr>
            <a:r>
              <a:rPr lang="es-ES" sz="1200" b="0" i="0" dirty="0">
                <a:solidFill>
                  <a:srgbClr val="0862A5"/>
                </a:solidFill>
                <a:effectLst/>
                <a:latin typeface="Arial Narrow" panose="020B0606020202030204" pitchFamily="34" charset="0"/>
              </a:rPr>
              <a:t>Las llamadas salientes </a:t>
            </a:r>
            <a:r>
              <a:rPr lang="es-ES" sz="1200" dirty="0">
                <a:solidFill>
                  <a:srgbClr val="0862A5"/>
                </a:solidFill>
                <a:latin typeface="Arial Narrow" panose="020B0606020202030204" pitchFamily="34" charset="0"/>
              </a:rPr>
              <a:t>s</a:t>
            </a:r>
            <a:r>
              <a:rPr lang="es-ES" sz="1200" b="0" i="0" dirty="0">
                <a:solidFill>
                  <a:srgbClr val="0862A5"/>
                </a:solidFill>
                <a:effectLst/>
                <a:latin typeface="Arial Narrow" panose="020B0606020202030204" pitchFamily="34" charset="0"/>
              </a:rPr>
              <a:t>on esenciales para ampliar el alcance del mercado, brindar un excelente servicio al cliente y fomentar la colaboración transfronteriza es por eso que dentro dé lo que muestra este análisis es el criteri</a:t>
            </a:r>
            <a:r>
              <a:rPr lang="es-ES" sz="1200" dirty="0">
                <a:solidFill>
                  <a:srgbClr val="0862A5"/>
                </a:solidFill>
                <a:latin typeface="Arial Narrow" panose="020B0606020202030204" pitchFamily="34" charset="0"/>
              </a:rPr>
              <a:t>o mas delicado a tratar. </a:t>
            </a:r>
            <a:r>
              <a:rPr lang="es-ES" sz="1200" b="0" i="0" dirty="0">
                <a:solidFill>
                  <a:srgbClr val="0862A5"/>
                </a:solidFill>
                <a:effectLst/>
                <a:latin typeface="Arial Narrow" panose="020B0606020202030204" pitchFamily="34" charset="0"/>
              </a:rPr>
              <a:t> </a:t>
            </a:r>
            <a:r>
              <a:rPr lang="es-ES" sz="1200" dirty="0">
                <a:solidFill>
                  <a:srgbClr val="0862A5"/>
                </a:solidFill>
                <a:latin typeface="Arial Narrow" panose="020B0606020202030204" pitchFamily="34" charset="0"/>
              </a:rPr>
              <a:t>En este caso una gran cantidad de operadores no hacen suficientes llamadas salientes lo cuál afecta en gran medida los ingresos tanto monetarios como de nuevos clientes.  Estas bajas de llamadas salientes puede deberse a la falta de motivación por parte de los empleados por eso recomiendo en estos casos:</a:t>
            </a:r>
          </a:p>
          <a:p>
            <a:pPr>
              <a:lnSpc>
                <a:spcPct val="150000"/>
              </a:lnSpc>
              <a:buFont typeface="Wingdings" panose="05000000000000000000" pitchFamily="2" charset="2"/>
              <a:buChar char="Ø"/>
            </a:pPr>
            <a:r>
              <a:rPr lang="es-ES" sz="1200" dirty="0">
                <a:solidFill>
                  <a:srgbClr val="0862A5"/>
                </a:solidFill>
                <a:latin typeface="Arial Narrow" panose="020B0606020202030204" pitchFamily="34" charset="0"/>
              </a:rPr>
              <a:t> Brindar incentivos estos se pueden ser monetarios (lo clásico), de artículos electrónicos e incluso se sabe que hay empresas que incentivan a sus empleados con puntos que después puedan canjear por ciertos artículos, beneficios, días libres, vacaciones, etc..</a:t>
            </a:r>
          </a:p>
          <a:p>
            <a:pPr>
              <a:lnSpc>
                <a:spcPct val="150000"/>
              </a:lnSpc>
              <a:buFont typeface="Wingdings" panose="05000000000000000000" pitchFamily="2" charset="2"/>
              <a:buChar char="Ø"/>
            </a:pPr>
            <a:r>
              <a:rPr lang="es-ES" sz="1200" dirty="0">
                <a:solidFill>
                  <a:srgbClr val="0862A5"/>
                </a:solidFill>
                <a:latin typeface="Arial Narrow" panose="020B0606020202030204" pitchFamily="34" charset="0"/>
              </a:rPr>
              <a:t>Es necesario crear un plan bien estructurado que muestre como se pueden ganar estos incentivos para que no haya dudas ni mal entendidos, algunos ejemplos  pueden ser lograr cierto número de llamadas o por período de tiempo manteniendo un alto rendimiento.</a:t>
            </a:r>
          </a:p>
          <a:p>
            <a:pPr>
              <a:lnSpc>
                <a:spcPct val="150000"/>
              </a:lnSpc>
              <a:buFont typeface="Wingdings" panose="05000000000000000000" pitchFamily="2" charset="2"/>
              <a:buChar char="Ø"/>
            </a:pPr>
            <a:r>
              <a:rPr lang="es-ES" sz="1200" dirty="0">
                <a:solidFill>
                  <a:srgbClr val="0862A5"/>
                </a:solidFill>
                <a:latin typeface="Arial Narrow" panose="020B0606020202030204" pitchFamily="34" charset="0"/>
              </a:rPr>
              <a:t>También me gustaría agregar que  en muchos casos tener un eslogan por parte de la empresa a demostrado que aumenta el compromiso por parte de los empleados al identificarse con la empresa mediante este.</a:t>
            </a:r>
          </a:p>
          <a:p>
            <a:pPr>
              <a:lnSpc>
                <a:spcPct val="150000"/>
              </a:lnSpc>
              <a:buFont typeface="Wingdings" panose="05000000000000000000" pitchFamily="2" charset="2"/>
              <a:buChar char="Ø"/>
            </a:pPr>
            <a:endParaRPr lang="es-ES" sz="1200" b="0" i="0" dirty="0">
              <a:solidFill>
                <a:srgbClr val="0862A5"/>
              </a:solidFill>
              <a:effectLst/>
              <a:latin typeface="Arial Narrow" panose="020B0606020202030204" pitchFamily="34" charset="0"/>
            </a:endParaRPr>
          </a:p>
          <a:p>
            <a:pPr>
              <a:lnSpc>
                <a:spcPct val="150000"/>
              </a:lnSpc>
              <a:buFont typeface="Wingdings" panose="05000000000000000000" pitchFamily="2" charset="2"/>
              <a:buChar char="Ø"/>
            </a:pPr>
            <a:endParaRPr lang="en-US" sz="1200" dirty="0">
              <a:solidFill>
                <a:srgbClr val="0862A5"/>
              </a:solidFill>
              <a:latin typeface="Arial Narrow" panose="020B0606020202030204" pitchFamily="34" charset="0"/>
            </a:endParaRPr>
          </a:p>
        </p:txBody>
      </p:sp>
    </p:spTree>
    <p:extLst>
      <p:ext uri="{BB962C8B-B14F-4D97-AF65-F5344CB8AC3E}">
        <p14:creationId xmlns:p14="http://schemas.microsoft.com/office/powerpoint/2010/main" val="23198278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Título 9">
            <a:extLst>
              <a:ext uri="{FF2B5EF4-FFF2-40B4-BE49-F238E27FC236}">
                <a16:creationId xmlns:a16="http://schemas.microsoft.com/office/drawing/2014/main" id="{66B43B97-7A7B-457E-93F3-606E69F0A085}"/>
              </a:ext>
            </a:extLst>
          </p:cNvPr>
          <p:cNvSpPr>
            <a:spLocks noGrp="1"/>
          </p:cNvSpPr>
          <p:nvPr>
            <p:ph type="title"/>
          </p:nvPr>
        </p:nvSpPr>
        <p:spPr>
          <a:xfrm>
            <a:off x="483476" y="99713"/>
            <a:ext cx="11067393" cy="819943"/>
          </a:xfrm>
        </p:spPr>
        <p:txBody>
          <a:bodyPr>
            <a:normAutofit/>
          </a:bodyPr>
          <a:lstStyle/>
          <a:p>
            <a:r>
              <a:rPr lang="es-ES" b="1" i="0" dirty="0">
                <a:solidFill>
                  <a:srgbClr val="513728"/>
                </a:solidFill>
                <a:effectLst/>
                <a:latin typeface="Copperplate Gothic Light" panose="020E0507020206020404" pitchFamily="34" charset="0"/>
              </a:rPr>
              <a:t>operadores que tienen bajo rendimiento</a:t>
            </a:r>
            <a:endParaRPr lang="en-US" dirty="0">
              <a:solidFill>
                <a:srgbClr val="513728"/>
              </a:solidFill>
              <a:latin typeface="Copperplate Gothic Light" panose="020E0507020206020404" pitchFamily="34" charset="0"/>
            </a:endParaRPr>
          </a:p>
        </p:txBody>
      </p:sp>
      <p:sp>
        <p:nvSpPr>
          <p:cNvPr id="12" name="Marcador de texto 11">
            <a:extLst>
              <a:ext uri="{FF2B5EF4-FFF2-40B4-BE49-F238E27FC236}">
                <a16:creationId xmlns:a16="http://schemas.microsoft.com/office/drawing/2014/main" id="{0A7647AB-0785-43CA-850D-A09B39400741}"/>
              </a:ext>
            </a:extLst>
          </p:cNvPr>
          <p:cNvSpPr>
            <a:spLocks noGrp="1"/>
          </p:cNvSpPr>
          <p:nvPr>
            <p:ph type="body" sz="half" idx="2"/>
          </p:nvPr>
        </p:nvSpPr>
        <p:spPr>
          <a:xfrm>
            <a:off x="483476" y="1355835"/>
            <a:ext cx="4309241" cy="4648200"/>
          </a:xfrm>
        </p:spPr>
        <p:txBody>
          <a:bodyPr>
            <a:normAutofit lnSpcReduction="10000"/>
          </a:bodyPr>
          <a:lstStyle/>
          <a:p>
            <a:pPr marL="285750" indent="-285750">
              <a:lnSpc>
                <a:spcPct val="150000"/>
              </a:lnSpc>
              <a:buFont typeface="Wingdings" panose="05000000000000000000" pitchFamily="2" charset="2"/>
              <a:buChar char="Ø"/>
            </a:pPr>
            <a:endParaRPr lang="es-MX" sz="1700" dirty="0">
              <a:solidFill>
                <a:srgbClr val="0862A5"/>
              </a:solidFill>
              <a:latin typeface="Arial Narrow" panose="020B0606020202030204" pitchFamily="34" charset="0"/>
            </a:endParaRPr>
          </a:p>
          <a:p>
            <a:pPr marL="285750" indent="-285750">
              <a:lnSpc>
                <a:spcPct val="150000"/>
              </a:lnSpc>
              <a:buFont typeface="Wingdings" panose="05000000000000000000" pitchFamily="2" charset="2"/>
              <a:buChar char="Ø"/>
            </a:pPr>
            <a:r>
              <a:rPr lang="es-MX" sz="1700" dirty="0">
                <a:solidFill>
                  <a:srgbClr val="0862A5"/>
                </a:solidFill>
                <a:latin typeface="Arial Narrow" panose="020B0606020202030204" pitchFamily="34" charset="0"/>
              </a:rPr>
              <a:t>Se considera que un operador es ineficaz cuando se tiene 2 a 3 más criterios malos acumulados.</a:t>
            </a:r>
          </a:p>
          <a:p>
            <a:pPr marL="285750" indent="-285750">
              <a:lnSpc>
                <a:spcPct val="150000"/>
              </a:lnSpc>
              <a:buFont typeface="Wingdings" panose="05000000000000000000" pitchFamily="2" charset="2"/>
              <a:buChar char="Ø"/>
            </a:pPr>
            <a:r>
              <a:rPr lang="es-MX" sz="1700" dirty="0">
                <a:solidFill>
                  <a:srgbClr val="0862A5"/>
                </a:solidFill>
                <a:latin typeface="Arial Narrow" panose="020B0606020202030204" pitchFamily="34" charset="0"/>
              </a:rPr>
              <a:t>Hay visiblemente más operadores que operan eficazmente que los que no dando un total de 266.</a:t>
            </a:r>
          </a:p>
          <a:p>
            <a:pPr marL="285750" indent="-285750">
              <a:lnSpc>
                <a:spcPct val="150000"/>
              </a:lnSpc>
              <a:buFont typeface="Wingdings" panose="05000000000000000000" pitchFamily="2" charset="2"/>
              <a:buChar char="Ø"/>
            </a:pPr>
            <a:r>
              <a:rPr lang="es-MX" sz="1700" dirty="0">
                <a:solidFill>
                  <a:srgbClr val="0862A5"/>
                </a:solidFill>
                <a:latin typeface="Arial Narrow" panose="020B0606020202030204" pitchFamily="34" charset="0"/>
              </a:rPr>
              <a:t>Los operadores con 2 criterios acumulados son 108.</a:t>
            </a:r>
          </a:p>
          <a:p>
            <a:pPr marL="285750" indent="-285750">
              <a:lnSpc>
                <a:spcPct val="150000"/>
              </a:lnSpc>
              <a:buFont typeface="Wingdings" panose="05000000000000000000" pitchFamily="2" charset="2"/>
              <a:buChar char="Ø"/>
            </a:pPr>
            <a:r>
              <a:rPr lang="es-MX" sz="1700" dirty="0">
                <a:solidFill>
                  <a:srgbClr val="0862A5"/>
                </a:solidFill>
                <a:latin typeface="Arial Narrow" panose="020B0606020202030204" pitchFamily="34" charset="0"/>
              </a:rPr>
              <a:t>Los operadores con 3 criterios acumulados son 18.</a:t>
            </a:r>
          </a:p>
          <a:p>
            <a:pPr marL="285750" indent="-285750">
              <a:lnSpc>
                <a:spcPct val="150000"/>
              </a:lnSpc>
              <a:buFont typeface="Wingdings" panose="05000000000000000000" pitchFamily="2" charset="2"/>
              <a:buChar char="Ø"/>
            </a:pPr>
            <a:endParaRPr lang="en-US" sz="1700" dirty="0">
              <a:solidFill>
                <a:srgbClr val="0862A5"/>
              </a:solidFill>
              <a:latin typeface="Arial Narrow" panose="020B0606020202030204" pitchFamily="34" charset="0"/>
            </a:endParaRPr>
          </a:p>
        </p:txBody>
      </p:sp>
      <p:pic>
        <p:nvPicPr>
          <p:cNvPr id="2" name="Imagen 1">
            <a:extLst>
              <a:ext uri="{FF2B5EF4-FFF2-40B4-BE49-F238E27FC236}">
                <a16:creationId xmlns:a16="http://schemas.microsoft.com/office/drawing/2014/main" id="{FFDE1343-5D9B-472D-B4F4-6F6F89E07D22}"/>
              </a:ext>
            </a:extLst>
          </p:cNvPr>
          <p:cNvPicPr>
            <a:picLocks noChangeAspect="1"/>
          </p:cNvPicPr>
          <p:nvPr/>
        </p:nvPicPr>
        <p:blipFill>
          <a:blip r:embed="rId2"/>
          <a:stretch>
            <a:fillRect/>
          </a:stretch>
        </p:blipFill>
        <p:spPr>
          <a:xfrm>
            <a:off x="4792717" y="1746032"/>
            <a:ext cx="7093331" cy="3867806"/>
          </a:xfrm>
          <a:prstGeom prst="rect">
            <a:avLst/>
          </a:prstGeom>
        </p:spPr>
      </p:pic>
    </p:spTree>
    <p:extLst>
      <p:ext uri="{BB962C8B-B14F-4D97-AF65-F5344CB8AC3E}">
        <p14:creationId xmlns:p14="http://schemas.microsoft.com/office/powerpoint/2010/main" val="267258432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o">
  <a:themeElements>
    <a:clrScheme name="Personalizado 1">
      <a:dk1>
        <a:sysClr val="windowText" lastClr="000000"/>
      </a:dk1>
      <a:lt1>
        <a:sysClr val="window" lastClr="FFFFFF"/>
      </a:lt1>
      <a:dk2>
        <a:srgbClr val="134770"/>
      </a:dk2>
      <a:lt2>
        <a:srgbClr val="0070C0"/>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TM04033919[[fn=Circuito]]</Template>
  <TotalTime>938</TotalTime>
  <Words>1228</Words>
  <Application>Microsoft Office PowerPoint</Application>
  <PresentationFormat>Panorámica</PresentationFormat>
  <Paragraphs>59</Paragraphs>
  <Slides>11</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11</vt:i4>
      </vt:variant>
    </vt:vector>
  </HeadingPairs>
  <TitlesOfParts>
    <vt:vector size="17" baseType="lpstr">
      <vt:lpstr>Arial</vt:lpstr>
      <vt:lpstr>Arial Narrow</vt:lpstr>
      <vt:lpstr>Copperplate Gothic Light</vt:lpstr>
      <vt:lpstr>Tw Cen MT</vt:lpstr>
      <vt:lpstr>Wingdings</vt:lpstr>
      <vt:lpstr>Circuito</vt:lpstr>
      <vt:lpstr> ANÁLISIS DE DESEMPEÑO DE OPERADORES EN CALLMEMAYBE</vt:lpstr>
      <vt:lpstr>Objetivo </vt:lpstr>
      <vt:lpstr>operadores son los que tienen mayor número de llamadas entrantes perdidas</vt:lpstr>
      <vt:lpstr>Recomendaciones:</vt:lpstr>
      <vt:lpstr>operadores que hacen un tiempo de espera prolongado para llamadas entrantes</vt:lpstr>
      <vt:lpstr>Recomendaciones:</vt:lpstr>
      <vt:lpstr>operadores con actividad baja en llamadas salientes</vt:lpstr>
      <vt:lpstr>Recomendaciones:</vt:lpstr>
      <vt:lpstr>operadores que tienen bajo rendimiento</vt:lpstr>
      <vt:lpstr>Conclusiones del análisis:</vt:lpstr>
      <vt:lpstr>Fuentes: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Yoselin Morua Valdez</dc:creator>
  <cp:lastModifiedBy>Yoselin Morua Valdez</cp:lastModifiedBy>
  <cp:revision>35</cp:revision>
  <dcterms:created xsi:type="dcterms:W3CDTF">2025-04-01T19:52:21Z</dcterms:created>
  <dcterms:modified xsi:type="dcterms:W3CDTF">2025-04-05T06:17:04Z</dcterms:modified>
</cp:coreProperties>
</file>