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6" r:id="rId2"/>
  </p:sldMasterIdLst>
  <p:sldIdLst>
    <p:sldId id="256" r:id="rId3"/>
    <p:sldId id="257" r:id="rId4"/>
    <p:sldId id="259" r:id="rId5"/>
    <p:sldId id="274" r:id="rId6"/>
    <p:sldId id="275" r:id="rId7"/>
    <p:sldId id="276" r:id="rId8"/>
    <p:sldId id="262" r:id="rId9"/>
    <p:sldId id="277" r:id="rId10"/>
    <p:sldId id="264" r:id="rId11"/>
    <p:sldId id="278" r:id="rId12"/>
    <p:sldId id="279" r:id="rId13"/>
    <p:sldId id="265" r:id="rId14"/>
    <p:sldId id="280" r:id="rId15"/>
    <p:sldId id="266" r:id="rId16"/>
    <p:sldId id="267" r:id="rId17"/>
    <p:sldId id="281" r:id="rId18"/>
    <p:sldId id="282" r:id="rId19"/>
    <p:sldId id="283" r:id="rId20"/>
    <p:sldId id="269"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05" autoAdjust="0"/>
    <p:restoredTop sz="94660"/>
  </p:normalViewPr>
  <p:slideViewPr>
    <p:cSldViewPr snapToGrid="0">
      <p:cViewPr>
        <p:scale>
          <a:sx n="100" d="100"/>
          <a:sy n="100" d="100"/>
        </p:scale>
        <p:origin x="258"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217E-93E7-F446-87DB-1B6585912F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D1273-EB30-EAAA-47C6-580C84B11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ED6B30-3F8E-C7FD-4A58-E839965AAE4F}"/>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142EC52A-F217-6088-6277-03E81C8A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EA9EA-0C24-373E-EE0A-A5B73DBA093A}"/>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347892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85BB3-7DEB-D854-5ABB-B9D8757447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2DB443-DB85-DFFE-F0B2-9DE976DB53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DDDCF-D632-34BA-5C3F-3234FC881006}"/>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EA93A1B3-F5F9-FCAD-58AD-1629A1C6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ECAE8-36DF-6900-2EE3-D00ABDF81E39}"/>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391023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D2C85F-17C0-E870-49B0-72DD6F70C3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BD71A-566E-6483-55F0-C9BE66423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85AF2-50C6-469E-E59E-5087FB9C4E80}"/>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0DC7B16C-DE26-CEE9-F215-703655B55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F5617-9E1C-A6FC-3B91-1979174E1F90}"/>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4144042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AD08-17E0-8A65-C7B4-CF69913F3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65F187-9404-095C-1C9B-3B4F7B952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F0AB9-B8CC-3010-DC5F-5215E5B18A65}"/>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41B99198-C322-01A6-6832-F74BBB407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89AA0-E254-094D-36B7-E551CAB5BC2C}"/>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569228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CE9F-0427-6717-04D8-F3192F680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1F46BC-0731-2638-B854-AAAAB9938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8DBA3-0EF6-545E-48AB-613D0BEC67CD}"/>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32504132-D80D-A820-A14B-029335EE5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97104-6A10-6CD5-DCE4-CC0ED7B42B97}"/>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4177899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5B69-8DBF-0EFA-7D2F-3177D429B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946119-3E82-73C0-3BA8-38975E3151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32079-00FE-0CFD-8D5D-1F6F147EB337}"/>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B5AB420E-4354-5FEF-2A8E-9B8308FF4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C724D-4C4B-245C-C339-5D923C1B3ED9}"/>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106171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C775-55E3-EDC3-4839-D5B4068D8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F125D-3D46-FB86-D1B1-73D44DAC5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B1EA73-A075-3B39-03C3-C2985ED64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3B3E1-B0B7-528C-4A2F-162A6860D1A4}"/>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6" name="Footer Placeholder 5">
            <a:extLst>
              <a:ext uri="{FF2B5EF4-FFF2-40B4-BE49-F238E27FC236}">
                <a16:creationId xmlns:a16="http://schemas.microsoft.com/office/drawing/2014/main" id="{6C664C62-7AED-62B2-181C-361B035B5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DF574-A8C2-AE89-D671-9431F4EB751F}"/>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322518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AD46-2734-371B-BB4A-A822C5D61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41C4C-0A0B-BCB2-67BD-3FD27F3FC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2F5B6F-A0A2-0D8B-DC46-A94911ACF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B98D0-6EFB-C68F-95FD-9903DE101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B20B9-513E-0DAE-A43C-9E9EF4A01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5B16C-A13E-8DF7-71BD-03BEE4EA1682}"/>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8" name="Footer Placeholder 7">
            <a:extLst>
              <a:ext uri="{FF2B5EF4-FFF2-40B4-BE49-F238E27FC236}">
                <a16:creationId xmlns:a16="http://schemas.microsoft.com/office/drawing/2014/main" id="{51EBA1B0-6679-A37D-641F-87FA431EB0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D8F85C-51FE-CF8B-0958-325388A54034}"/>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3895148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C52B-1D19-EF70-739C-B9F2CF3FD2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3045C6-F5AF-C8A4-C668-BDFF95C0659C}"/>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4" name="Footer Placeholder 3">
            <a:extLst>
              <a:ext uri="{FF2B5EF4-FFF2-40B4-BE49-F238E27FC236}">
                <a16:creationId xmlns:a16="http://schemas.microsoft.com/office/drawing/2014/main" id="{0F662732-0A5E-A2FD-7770-15879EBF7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9F6F06-CF36-62CA-353D-6A1D4EE4AC37}"/>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251151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26AE1-855B-F7D5-F13F-CB260BA8EBD7}"/>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3" name="Footer Placeholder 2">
            <a:extLst>
              <a:ext uri="{FF2B5EF4-FFF2-40B4-BE49-F238E27FC236}">
                <a16:creationId xmlns:a16="http://schemas.microsoft.com/office/drawing/2014/main" id="{C3E4AD65-1230-3943-A43A-825486212D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5D61A-B983-80D0-1176-49C193C3B305}"/>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2782179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F99-9DDF-A83B-DFEF-215B9E63D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674F35-FE6D-F534-4B60-D91621280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91AD7B-D067-5864-BDC6-0028BBBFF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7CE1C-BE9F-CEE2-254A-06F8E7C2736D}"/>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6" name="Footer Placeholder 5">
            <a:extLst>
              <a:ext uri="{FF2B5EF4-FFF2-40B4-BE49-F238E27FC236}">
                <a16:creationId xmlns:a16="http://schemas.microsoft.com/office/drawing/2014/main" id="{65063DE6-3A5C-DA0F-1485-E1DFD17C1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5B2D0-7E42-DB88-BB06-2535D547A36E}"/>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185028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15C6-750B-72EF-7D77-39AF80B1A8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B8405-5133-4B87-A00D-23E14CD8F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1B6A4-6498-43A8-7E9C-1A3169C7B58E}"/>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A13E7E33-186B-025B-C814-45ADE179C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FB2B0-9F80-933E-2993-76FD498D23D6}"/>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249762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A644-923D-8E19-3C50-DFB04529C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C26ED3-4BAA-CD2C-CCEE-885454C09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9D5DAFF-BDAF-0351-B676-6EC591740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AEC48-305D-B93B-2083-97D0BE7F9A94}"/>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6" name="Footer Placeholder 5">
            <a:extLst>
              <a:ext uri="{FF2B5EF4-FFF2-40B4-BE49-F238E27FC236}">
                <a16:creationId xmlns:a16="http://schemas.microsoft.com/office/drawing/2014/main" id="{8D5DD4FE-BDC3-945E-FD00-1702DA7C9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09E6B-C231-E261-9C69-308EC6413BE0}"/>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164900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F6E7-4870-B505-9A55-D82DA7061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C2FA2-159E-0158-6F0E-DC6CB764D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CCB4B-01E3-915B-3684-8275284F27D1}"/>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0B581196-3C46-7422-DB1E-2872B4CAC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9089-CA93-001D-A7EF-2ECEAF164390}"/>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39260825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3D838D-35EC-21BA-592E-272D7DAB1E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3384F-AE06-E608-F885-558822667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11634-8AC8-D2CB-B100-A4559BF802DA}"/>
              </a:ext>
            </a:extLst>
          </p:cNvPr>
          <p:cNvSpPr>
            <a:spLocks noGrp="1"/>
          </p:cNvSpPr>
          <p:nvPr>
            <p:ph type="dt" sz="half" idx="10"/>
          </p:nvPr>
        </p:nvSpPr>
        <p:spPr/>
        <p:txBody>
          <a:body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A57B710C-EE76-61BC-FBB8-A4E366025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A8A4D-4EF6-BFCB-C8D4-C5CBFDB74A5D}"/>
              </a:ext>
            </a:extLst>
          </p:cNvPr>
          <p:cNvSpPr>
            <a:spLocks noGrp="1"/>
          </p:cNvSpPr>
          <p:nvPr>
            <p:ph type="sldNum" sz="quarter" idx="12"/>
          </p:nvPr>
        </p:nvSpPr>
        <p:spPr/>
        <p:txBody>
          <a:bodyPr/>
          <a:lstStyle/>
          <a:p>
            <a:fld id="{4C50E35C-3BD6-4919-965D-486876357437}" type="slidenum">
              <a:rPr lang="en-US" smtClean="0"/>
              <a:t>‹#›</a:t>
            </a:fld>
            <a:endParaRPr lang="en-US"/>
          </a:p>
        </p:txBody>
      </p:sp>
    </p:spTree>
    <p:extLst>
      <p:ext uri="{BB962C8B-B14F-4D97-AF65-F5344CB8AC3E}">
        <p14:creationId xmlns:p14="http://schemas.microsoft.com/office/powerpoint/2010/main" val="304688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2952-4A14-FE5D-66E2-05CC764D96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07C454-DF16-94B4-99C1-8D79FCAE0E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903C8-EB0C-44C9-3A44-5037AF8D9626}"/>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B99E81AC-C4A9-566B-DFB5-2057E78FB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30481-D453-D4F5-12AC-7F9E2A64C3F2}"/>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413483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ED14-4227-DD73-3AA8-49D0CABBB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5B30-185E-3BCD-422B-446FC087B8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376EE-D2FF-3414-9A02-44723510E5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52B8CD-EB40-1465-69FD-BE2B7FE45393}"/>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6" name="Footer Placeholder 5">
            <a:extLst>
              <a:ext uri="{FF2B5EF4-FFF2-40B4-BE49-F238E27FC236}">
                <a16:creationId xmlns:a16="http://schemas.microsoft.com/office/drawing/2014/main" id="{29D8D748-4561-0597-0AC6-B1321E88F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46B4E-58D5-BF10-C1A7-FF30E8D891C4}"/>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120544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9AEA-D5A4-BEEA-B8D2-8BC6268263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2B8D41-DC96-56E2-5E24-6EC8F132B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870BD-0391-DF5C-A4AB-DF5196E213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FCEB9-4D33-211E-158E-E9AC667D4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B3D679-AC9E-E404-B188-E2152715B6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ABBB4-44EB-EAC7-10D1-C43868D76BF2}"/>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8" name="Footer Placeholder 7">
            <a:extLst>
              <a:ext uri="{FF2B5EF4-FFF2-40B4-BE49-F238E27FC236}">
                <a16:creationId xmlns:a16="http://schemas.microsoft.com/office/drawing/2014/main" id="{112805BD-306C-2015-6423-4D7118E0F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4D3CFB-DB89-8C4E-27C0-2D51A43DDBCE}"/>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10529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0CFF-CE26-DBD8-3A58-6E6225C9C6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43D544-296A-0A8B-5870-14FD0BDF5EE7}"/>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4" name="Footer Placeholder 3">
            <a:extLst>
              <a:ext uri="{FF2B5EF4-FFF2-40B4-BE49-F238E27FC236}">
                <a16:creationId xmlns:a16="http://schemas.microsoft.com/office/drawing/2014/main" id="{8633033C-22E1-A706-8CFA-F094D44533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45B6EC-60AE-F336-404C-B0259AFDCC0F}"/>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3166986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6D660A-B27B-D68B-F332-B77BB053DB2E}"/>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3" name="Footer Placeholder 2">
            <a:extLst>
              <a:ext uri="{FF2B5EF4-FFF2-40B4-BE49-F238E27FC236}">
                <a16:creationId xmlns:a16="http://schemas.microsoft.com/office/drawing/2014/main" id="{A9281F58-1DF8-289D-B890-F999A27771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70DA0F-F84C-5DDE-EF3A-2313F4F3BC0C}"/>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347734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07F7-431F-5FDA-B2F7-F95C25791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1C68C-9457-51FE-B75B-6CBF9CCEC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CE185-6792-F815-A7FA-C2A51B350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D562D-F35D-565E-C149-DD43A0107E7F}"/>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6" name="Footer Placeholder 5">
            <a:extLst>
              <a:ext uri="{FF2B5EF4-FFF2-40B4-BE49-F238E27FC236}">
                <a16:creationId xmlns:a16="http://schemas.microsoft.com/office/drawing/2014/main" id="{D0662386-8EEB-4F34-98B3-C87E569C7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9F30-AD06-83CA-A745-B696CED5F082}"/>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260583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0EAA-E942-89C6-54DE-4D562F8274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EFA17-76DE-43E4-69AD-104F91DAF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4DAA021-0931-C419-2AAE-BCD8A6CD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4C3EC-3910-216E-2492-BC6DC20AF11E}"/>
              </a:ext>
            </a:extLst>
          </p:cNvPr>
          <p:cNvSpPr>
            <a:spLocks noGrp="1"/>
          </p:cNvSpPr>
          <p:nvPr>
            <p:ph type="dt" sz="half" idx="10"/>
          </p:nvPr>
        </p:nvSpPr>
        <p:spPr/>
        <p:txBody>
          <a:bodyPr/>
          <a:lstStyle/>
          <a:p>
            <a:fld id="{07DD2FB4-E527-45F6-AEE9-6FB9863DBE36}" type="datetimeFigureOut">
              <a:rPr lang="en-US" smtClean="0"/>
              <a:t>5/11/2025</a:t>
            </a:fld>
            <a:endParaRPr lang="en-US"/>
          </a:p>
        </p:txBody>
      </p:sp>
      <p:sp>
        <p:nvSpPr>
          <p:cNvPr id="6" name="Footer Placeholder 5">
            <a:extLst>
              <a:ext uri="{FF2B5EF4-FFF2-40B4-BE49-F238E27FC236}">
                <a16:creationId xmlns:a16="http://schemas.microsoft.com/office/drawing/2014/main" id="{9BAF58A6-C466-41C3-776D-FD54D1B9E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3052B-7B06-C097-C0C7-C4287F39D645}"/>
              </a:ext>
            </a:extLst>
          </p:cNvPr>
          <p:cNvSpPr>
            <a:spLocks noGrp="1"/>
          </p:cNvSpPr>
          <p:nvPr>
            <p:ph type="sldNum" sz="quarter" idx="12"/>
          </p:nvPr>
        </p:nvSpPr>
        <p:spPr/>
        <p:txBody>
          <a:bodyPr/>
          <a:lstStyle/>
          <a:p>
            <a:fld id="{9AC7F849-86A9-4505-BD7C-23FFE6C40919}" type="slidenum">
              <a:rPr lang="en-US" smtClean="0"/>
              <a:t>‹#›</a:t>
            </a:fld>
            <a:endParaRPr lang="en-US"/>
          </a:p>
        </p:txBody>
      </p:sp>
    </p:spTree>
    <p:extLst>
      <p:ext uri="{BB962C8B-B14F-4D97-AF65-F5344CB8AC3E}">
        <p14:creationId xmlns:p14="http://schemas.microsoft.com/office/powerpoint/2010/main" val="416890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1BE62-1AD2-744D-35D8-E5DDB07B1B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B31DD-B889-967D-8B9C-DD008B54F4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4CC5A-EE60-D7CB-B2F1-EF83F5AF9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DD2FB4-E527-45F6-AEE9-6FB9863DBE36}" type="datetimeFigureOut">
              <a:rPr lang="en-US" smtClean="0"/>
              <a:t>5/11/2025</a:t>
            </a:fld>
            <a:endParaRPr lang="en-US"/>
          </a:p>
        </p:txBody>
      </p:sp>
      <p:sp>
        <p:nvSpPr>
          <p:cNvPr id="5" name="Footer Placeholder 4">
            <a:extLst>
              <a:ext uri="{FF2B5EF4-FFF2-40B4-BE49-F238E27FC236}">
                <a16:creationId xmlns:a16="http://schemas.microsoft.com/office/drawing/2014/main" id="{30306E33-A0E2-D61B-6F25-7E7298DA9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D17DBE-4806-B2AB-A50C-6A6FC3D7C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C7F849-86A9-4505-BD7C-23FFE6C40919}" type="slidenum">
              <a:rPr lang="en-US" smtClean="0"/>
              <a:t>‹#›</a:t>
            </a:fld>
            <a:endParaRPr lang="en-US"/>
          </a:p>
        </p:txBody>
      </p:sp>
    </p:spTree>
    <p:extLst>
      <p:ext uri="{BB962C8B-B14F-4D97-AF65-F5344CB8AC3E}">
        <p14:creationId xmlns:p14="http://schemas.microsoft.com/office/powerpoint/2010/main" val="29529149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50A32-1242-4777-D6B0-E5B709A04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F263F-FFC1-0319-D743-ACE09F720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CC088-22BA-CFD5-0282-30B9CC45A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11E6F1-225D-4898-B9A6-E42B3A6C4E11}" type="datetimeFigureOut">
              <a:rPr lang="en-US" smtClean="0"/>
              <a:t>5/11/2025</a:t>
            </a:fld>
            <a:endParaRPr lang="en-US"/>
          </a:p>
        </p:txBody>
      </p:sp>
      <p:sp>
        <p:nvSpPr>
          <p:cNvPr id="5" name="Footer Placeholder 4">
            <a:extLst>
              <a:ext uri="{FF2B5EF4-FFF2-40B4-BE49-F238E27FC236}">
                <a16:creationId xmlns:a16="http://schemas.microsoft.com/office/drawing/2014/main" id="{AB8FD214-5E7E-5038-DF8B-513128E9E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29726D-82DF-F7CD-A456-4F1515942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50E35C-3BD6-4919-965D-486876357437}" type="slidenum">
              <a:rPr lang="en-US" smtClean="0"/>
              <a:t>‹#›</a:t>
            </a:fld>
            <a:endParaRPr lang="en-US"/>
          </a:p>
        </p:txBody>
      </p:sp>
    </p:spTree>
    <p:extLst>
      <p:ext uri="{BB962C8B-B14F-4D97-AF65-F5344CB8AC3E}">
        <p14:creationId xmlns:p14="http://schemas.microsoft.com/office/powerpoint/2010/main" val="160406155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003A-06FC-9E0B-9A5E-1270672A836C}"/>
              </a:ext>
            </a:extLst>
          </p:cNvPr>
          <p:cNvSpPr>
            <a:spLocks noGrp="1"/>
          </p:cNvSpPr>
          <p:nvPr>
            <p:ph type="ctrTitle"/>
          </p:nvPr>
        </p:nvSpPr>
        <p:spPr/>
        <p:txBody>
          <a:bodyPr>
            <a:normAutofit/>
          </a:bodyPr>
          <a:lstStyle/>
          <a:p>
            <a:r>
              <a:rPr lang="en-US" dirty="0"/>
              <a:t>Rethinking Bioenergy</a:t>
            </a:r>
            <a:br>
              <a:rPr lang="en-US" dirty="0"/>
            </a:br>
            <a:r>
              <a:rPr lang="en-US" dirty="0"/>
              <a:t> </a:t>
            </a:r>
            <a:r>
              <a:rPr lang="en-US" sz="3200" dirty="0"/>
              <a:t>A Comparative Sustainability Analysis</a:t>
            </a:r>
          </a:p>
        </p:txBody>
      </p:sp>
      <p:sp>
        <p:nvSpPr>
          <p:cNvPr id="3" name="Subtitle 2">
            <a:extLst>
              <a:ext uri="{FF2B5EF4-FFF2-40B4-BE49-F238E27FC236}">
                <a16:creationId xmlns:a16="http://schemas.microsoft.com/office/drawing/2014/main" id="{C5708074-3CD2-86AE-CAB7-776360752146}"/>
              </a:ext>
            </a:extLst>
          </p:cNvPr>
          <p:cNvSpPr>
            <a:spLocks noGrp="1"/>
          </p:cNvSpPr>
          <p:nvPr>
            <p:ph type="subTitle" idx="1"/>
          </p:nvPr>
        </p:nvSpPr>
        <p:spPr>
          <a:xfrm>
            <a:off x="2212532" y="4050833"/>
            <a:ext cx="7766936" cy="1321267"/>
          </a:xfrm>
        </p:spPr>
        <p:txBody>
          <a:bodyPr>
            <a:noAutofit/>
          </a:bodyPr>
          <a:lstStyle/>
          <a:p>
            <a:r>
              <a:rPr lang="en-US" sz="1400" dirty="0"/>
              <a:t>Yoseph Habtu</a:t>
            </a:r>
          </a:p>
          <a:p>
            <a:r>
              <a:rPr lang="en-US" sz="1400" dirty="0"/>
              <a:t>DATA 205 , CRN 34669</a:t>
            </a:r>
          </a:p>
          <a:p>
            <a:r>
              <a:rPr lang="en-US" sz="1400" dirty="0"/>
              <a:t>Prof. Perine</a:t>
            </a:r>
          </a:p>
          <a:p>
            <a:r>
              <a:rPr lang="en-US" sz="1400" dirty="0"/>
              <a:t>Montgomery College, Spring 2025</a:t>
            </a:r>
          </a:p>
        </p:txBody>
      </p:sp>
    </p:spTree>
    <p:extLst>
      <p:ext uri="{BB962C8B-B14F-4D97-AF65-F5344CB8AC3E}">
        <p14:creationId xmlns:p14="http://schemas.microsoft.com/office/powerpoint/2010/main" val="381993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8FD9-B4C2-E7EF-0E32-1F18C16433F9}"/>
              </a:ext>
            </a:extLst>
          </p:cNvPr>
          <p:cNvSpPr>
            <a:spLocks noGrp="1"/>
          </p:cNvSpPr>
          <p:nvPr>
            <p:ph type="title"/>
          </p:nvPr>
        </p:nvSpPr>
        <p:spPr/>
        <p:txBody>
          <a:bodyPr/>
          <a:lstStyle/>
          <a:p>
            <a:r>
              <a:rPr lang="en-US" dirty="0"/>
              <a:t>Comparing Carbon Intensities</a:t>
            </a:r>
          </a:p>
        </p:txBody>
      </p:sp>
      <p:pic>
        <p:nvPicPr>
          <p:cNvPr id="5" name="Picture 4">
            <a:extLst>
              <a:ext uri="{FF2B5EF4-FFF2-40B4-BE49-F238E27FC236}">
                <a16:creationId xmlns:a16="http://schemas.microsoft.com/office/drawing/2014/main" id="{89BA0A0C-9632-17E2-1A07-C45794272E33}"/>
              </a:ext>
            </a:extLst>
          </p:cNvPr>
          <p:cNvPicPr>
            <a:picLocks noChangeAspect="1"/>
          </p:cNvPicPr>
          <p:nvPr/>
        </p:nvPicPr>
        <p:blipFill>
          <a:blip r:embed="rId2"/>
          <a:stretch>
            <a:fillRect/>
          </a:stretch>
        </p:blipFill>
        <p:spPr>
          <a:xfrm>
            <a:off x="838200" y="1879136"/>
            <a:ext cx="5257798" cy="1325562"/>
          </a:xfrm>
          <a:prstGeom prst="rect">
            <a:avLst/>
          </a:prstGeom>
          <a:ln>
            <a:solidFill>
              <a:schemeClr val="tx1"/>
            </a:solidFill>
          </a:ln>
        </p:spPr>
      </p:pic>
      <p:sp>
        <p:nvSpPr>
          <p:cNvPr id="6" name="Oval 5">
            <a:extLst>
              <a:ext uri="{FF2B5EF4-FFF2-40B4-BE49-F238E27FC236}">
                <a16:creationId xmlns:a16="http://schemas.microsoft.com/office/drawing/2014/main" id="{3CD38767-4ECE-B38F-0F9B-79631FAB6CDE}"/>
              </a:ext>
            </a:extLst>
          </p:cNvPr>
          <p:cNvSpPr/>
          <p:nvPr/>
        </p:nvSpPr>
        <p:spPr>
          <a:xfrm>
            <a:off x="3330342" y="2869876"/>
            <a:ext cx="1078830" cy="3006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351FA1A-862E-12A6-47F0-53F1942B57B1}"/>
              </a:ext>
            </a:extLst>
          </p:cNvPr>
          <p:cNvPicPr>
            <a:picLocks noChangeAspect="1"/>
          </p:cNvPicPr>
          <p:nvPr/>
        </p:nvPicPr>
        <p:blipFill>
          <a:blip r:embed="rId3"/>
          <a:stretch>
            <a:fillRect/>
          </a:stretch>
        </p:blipFill>
        <p:spPr>
          <a:xfrm>
            <a:off x="6095998" y="1879136"/>
            <a:ext cx="5257797" cy="1325562"/>
          </a:xfrm>
          <a:prstGeom prst="rect">
            <a:avLst/>
          </a:prstGeom>
          <a:ln>
            <a:solidFill>
              <a:schemeClr val="tx1"/>
            </a:solidFill>
          </a:ln>
        </p:spPr>
      </p:pic>
      <p:sp>
        <p:nvSpPr>
          <p:cNvPr id="9" name="TextBox 8">
            <a:extLst>
              <a:ext uri="{FF2B5EF4-FFF2-40B4-BE49-F238E27FC236}">
                <a16:creationId xmlns:a16="http://schemas.microsoft.com/office/drawing/2014/main" id="{CD3CE4ED-DE11-70DA-3EE7-B79380043DBD}"/>
              </a:ext>
            </a:extLst>
          </p:cNvPr>
          <p:cNvSpPr txBox="1"/>
          <p:nvPr/>
        </p:nvSpPr>
        <p:spPr>
          <a:xfrm>
            <a:off x="858414" y="3429000"/>
            <a:ext cx="10495381" cy="2969787"/>
          </a:xfrm>
          <a:prstGeom prst="rect">
            <a:avLst/>
          </a:prstGeom>
          <a:noFill/>
        </p:spPr>
        <p:txBody>
          <a:bodyPr wrap="square" rtlCol="0">
            <a:spAutoFit/>
          </a:bodyPr>
          <a:lstStyle/>
          <a:p>
            <a:pPr>
              <a:lnSpc>
                <a:spcPct val="150000"/>
              </a:lnSpc>
            </a:pPr>
            <a:r>
              <a:rPr lang="en-US" sz="1400" dirty="0"/>
              <a:t>To formally compare the carbon intensity of biomass and fossil fuel electricity generation, I conducted a </a:t>
            </a:r>
            <a:r>
              <a:rPr lang="en-US" sz="1400" b="1" dirty="0"/>
              <a:t>Student’s t-test</a:t>
            </a:r>
            <a:r>
              <a:rPr lang="en-US" sz="1400" dirty="0"/>
              <a:t>.</a:t>
            </a:r>
          </a:p>
          <a:p>
            <a:pPr marL="285750" indent="-285750">
              <a:lnSpc>
                <a:spcPct val="150000"/>
              </a:lnSpc>
              <a:buFont typeface="Arial" panose="020B0604020202020204" pitchFamily="34" charset="0"/>
              <a:buChar char="•"/>
            </a:pPr>
            <a:r>
              <a:rPr lang="en-US" sz="1400" dirty="0"/>
              <a:t>The t-test yielded a </a:t>
            </a:r>
            <a:r>
              <a:rPr lang="en-US" sz="1400" b="1" dirty="0"/>
              <a:t>t-statistic of 54.63 </a:t>
            </a:r>
            <a:r>
              <a:rPr lang="en-US" sz="1400" dirty="0"/>
              <a:t>with a </a:t>
            </a:r>
            <a:r>
              <a:rPr lang="en-US" sz="1400" b="1" dirty="0"/>
              <a:t>p-value less than 0.0001</a:t>
            </a:r>
            <a:r>
              <a:rPr lang="en-US" sz="1400" dirty="0"/>
              <a:t>, indicating a highly significant difference in average carbon intensity between the two groups.</a:t>
            </a:r>
          </a:p>
          <a:p>
            <a:pPr marL="285750" indent="-285750">
              <a:lnSpc>
                <a:spcPct val="150000"/>
              </a:lnSpc>
              <a:buFont typeface="Arial" panose="020B0604020202020204" pitchFamily="34" charset="0"/>
              <a:buChar char="•"/>
            </a:pPr>
            <a:r>
              <a:rPr lang="en-US" sz="1400" dirty="0"/>
              <a:t>In practical terms, this means biomass</a:t>
            </a:r>
            <a:r>
              <a:rPr lang="en-US" sz="1400" b="1" dirty="0"/>
              <a:t> emits significantly less CO₂ per unit of energy </a:t>
            </a:r>
            <a:r>
              <a:rPr lang="en-US" sz="1400" dirty="0"/>
              <a:t>generated than fossil fuels.</a:t>
            </a:r>
          </a:p>
          <a:p>
            <a:pPr>
              <a:lnSpc>
                <a:spcPct val="150000"/>
              </a:lnSpc>
            </a:pPr>
            <a:r>
              <a:rPr lang="en-US" sz="1400" dirty="0"/>
              <a:t>To measure the magnitude of this difference, I calculated </a:t>
            </a:r>
            <a:r>
              <a:rPr lang="en-US" sz="1400" b="1" dirty="0"/>
              <a:t>Cohen’s d</a:t>
            </a:r>
            <a:r>
              <a:rPr lang="en-US" sz="1400" dirty="0"/>
              <a:t>, which came out to </a:t>
            </a:r>
            <a:r>
              <a:rPr lang="en-US" sz="1400" b="1" dirty="0"/>
              <a:t>24.43</a:t>
            </a:r>
            <a:r>
              <a:rPr lang="en-US" sz="1400" dirty="0"/>
              <a:t>.</a:t>
            </a:r>
          </a:p>
          <a:p>
            <a:pPr marL="285750" indent="-285750">
              <a:lnSpc>
                <a:spcPct val="150000"/>
              </a:lnSpc>
              <a:buFont typeface="Arial" panose="020B0604020202020204" pitchFamily="34" charset="0"/>
              <a:buChar char="•"/>
            </a:pPr>
            <a:r>
              <a:rPr lang="en-US" sz="1400" dirty="0"/>
              <a:t>This is an </a:t>
            </a:r>
            <a:r>
              <a:rPr lang="en-US" sz="1400" b="1" dirty="0"/>
              <a:t>extremely large effect size</a:t>
            </a:r>
            <a:r>
              <a:rPr lang="en-US" sz="1400" dirty="0"/>
              <a:t>, far exceeding conventional thresholds.</a:t>
            </a:r>
          </a:p>
          <a:p>
            <a:pPr marL="285750" indent="-285750">
              <a:lnSpc>
                <a:spcPct val="150000"/>
              </a:lnSpc>
              <a:buFont typeface="Arial" panose="020B0604020202020204" pitchFamily="34" charset="0"/>
              <a:buChar char="•"/>
            </a:pPr>
            <a:r>
              <a:rPr lang="en-US" sz="1400" dirty="0"/>
              <a:t>It confirms that the observed difference isn’t just statistically significant — it’s also substantial in real-world terms.</a:t>
            </a:r>
          </a:p>
          <a:p>
            <a:pPr>
              <a:lnSpc>
                <a:spcPct val="150000"/>
              </a:lnSpc>
            </a:pPr>
            <a:r>
              <a:rPr lang="en-US" sz="1400" dirty="0"/>
              <a:t>These results strongly support the idea </a:t>
            </a:r>
            <a:r>
              <a:rPr lang="en-US" sz="1400" b="1" dirty="0"/>
              <a:t>that biomass is far less carbon-intensive </a:t>
            </a:r>
            <a:r>
              <a:rPr lang="en-US" sz="1400" dirty="0"/>
              <a:t>than traditional fossil fuels in current U.S. electricity generation.</a:t>
            </a:r>
          </a:p>
        </p:txBody>
      </p:sp>
      <p:sp>
        <p:nvSpPr>
          <p:cNvPr id="10" name="Oval 9">
            <a:extLst>
              <a:ext uri="{FF2B5EF4-FFF2-40B4-BE49-F238E27FC236}">
                <a16:creationId xmlns:a16="http://schemas.microsoft.com/office/drawing/2014/main" id="{A0FED9AF-70CF-D14F-225A-AB1647260934}"/>
              </a:ext>
            </a:extLst>
          </p:cNvPr>
          <p:cNvSpPr/>
          <p:nvPr/>
        </p:nvSpPr>
        <p:spPr>
          <a:xfrm>
            <a:off x="6095998" y="2869876"/>
            <a:ext cx="2040296" cy="33482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36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4D74-AC65-1410-68DD-15A455DF5CF5}"/>
              </a:ext>
            </a:extLst>
          </p:cNvPr>
          <p:cNvSpPr>
            <a:spLocks noGrp="1"/>
          </p:cNvSpPr>
          <p:nvPr>
            <p:ph type="title"/>
          </p:nvPr>
        </p:nvSpPr>
        <p:spPr>
          <a:xfrm>
            <a:off x="838200" y="365125"/>
            <a:ext cx="10515600" cy="1023261"/>
          </a:xfrm>
        </p:spPr>
        <p:txBody>
          <a:bodyPr/>
          <a:lstStyle/>
          <a:p>
            <a:r>
              <a:rPr lang="en-US" dirty="0"/>
              <a:t>Carbon Intensity: Trend Analysis</a:t>
            </a:r>
          </a:p>
        </p:txBody>
      </p:sp>
      <p:sp>
        <p:nvSpPr>
          <p:cNvPr id="3" name="Content Placeholder 2">
            <a:extLst>
              <a:ext uri="{FF2B5EF4-FFF2-40B4-BE49-F238E27FC236}">
                <a16:creationId xmlns:a16="http://schemas.microsoft.com/office/drawing/2014/main" id="{5CF70F01-F166-7AFF-B9C0-3E66068C43BB}"/>
              </a:ext>
            </a:extLst>
          </p:cNvPr>
          <p:cNvSpPr>
            <a:spLocks noGrp="1"/>
          </p:cNvSpPr>
          <p:nvPr>
            <p:ph idx="1"/>
          </p:nvPr>
        </p:nvSpPr>
        <p:spPr>
          <a:xfrm>
            <a:off x="838200" y="4407408"/>
            <a:ext cx="10515600" cy="2304288"/>
          </a:xfrm>
        </p:spPr>
        <p:txBody>
          <a:bodyPr>
            <a:noAutofit/>
          </a:bodyPr>
          <a:lstStyle/>
          <a:p>
            <a:pPr>
              <a:lnSpc>
                <a:spcPct val="150000"/>
              </a:lnSpc>
            </a:pPr>
            <a:r>
              <a:rPr lang="en-US" sz="1400" dirty="0"/>
              <a:t>Fossil fuels show a clear and steady decline across the decade, especially from 2014 to 2020, with a small uptick in 2021 before continuing downward. This trend aligns with a shift toward cleaner-burning fuels and is well-modeled linearly (R² ≈ 0.93).</a:t>
            </a:r>
          </a:p>
          <a:p>
            <a:pPr>
              <a:lnSpc>
                <a:spcPct val="150000"/>
              </a:lnSpc>
            </a:pPr>
            <a:r>
              <a:rPr lang="en-US" sz="1400" dirty="0"/>
              <a:t>Biomass, in contrast, shows a more complex pattern. There’s a gradual decline in the earlier years, but it flattens out and slightly increases from around 2018 onward. The curved trajectory is better captured by a quadratic fit (R² ≈ 0.81).</a:t>
            </a:r>
          </a:p>
          <a:p>
            <a:pPr>
              <a:lnSpc>
                <a:spcPct val="150000"/>
              </a:lnSpc>
            </a:pPr>
            <a:r>
              <a:rPr lang="en-US" sz="1400" dirty="0"/>
              <a:t>These trends contrast those shown in the earlier total emissions plot: although biomass has higher carbon intensity, it emits far less in total, likely due to overall energy (i.e., electricity) production.</a:t>
            </a:r>
          </a:p>
        </p:txBody>
      </p:sp>
      <p:pic>
        <p:nvPicPr>
          <p:cNvPr id="5" name="Picture 4">
            <a:extLst>
              <a:ext uri="{FF2B5EF4-FFF2-40B4-BE49-F238E27FC236}">
                <a16:creationId xmlns:a16="http://schemas.microsoft.com/office/drawing/2014/main" id="{4A33F705-5642-1218-C87B-A5935D43D2A5}"/>
              </a:ext>
            </a:extLst>
          </p:cNvPr>
          <p:cNvPicPr>
            <a:picLocks noChangeAspect="1"/>
          </p:cNvPicPr>
          <p:nvPr/>
        </p:nvPicPr>
        <p:blipFill>
          <a:blip r:embed="rId2"/>
          <a:stretch>
            <a:fillRect/>
          </a:stretch>
        </p:blipFill>
        <p:spPr>
          <a:xfrm>
            <a:off x="838200" y="1388387"/>
            <a:ext cx="5921968" cy="3019021"/>
          </a:xfrm>
          <a:prstGeom prst="rect">
            <a:avLst/>
          </a:prstGeom>
        </p:spPr>
      </p:pic>
      <p:pic>
        <p:nvPicPr>
          <p:cNvPr id="7" name="Picture 6">
            <a:extLst>
              <a:ext uri="{FF2B5EF4-FFF2-40B4-BE49-F238E27FC236}">
                <a16:creationId xmlns:a16="http://schemas.microsoft.com/office/drawing/2014/main" id="{E01480CF-744C-3288-C7BB-F64AD5DE628B}"/>
              </a:ext>
            </a:extLst>
          </p:cNvPr>
          <p:cNvPicPr>
            <a:picLocks noChangeAspect="1"/>
          </p:cNvPicPr>
          <p:nvPr/>
        </p:nvPicPr>
        <p:blipFill>
          <a:blip r:embed="rId3"/>
          <a:stretch>
            <a:fillRect/>
          </a:stretch>
        </p:blipFill>
        <p:spPr>
          <a:xfrm>
            <a:off x="7812947" y="1884173"/>
            <a:ext cx="3056898" cy="2027448"/>
          </a:xfrm>
          <a:prstGeom prst="rect">
            <a:avLst/>
          </a:prstGeom>
          <a:ln>
            <a:solidFill>
              <a:schemeClr val="tx1"/>
            </a:solidFill>
          </a:ln>
        </p:spPr>
      </p:pic>
    </p:spTree>
    <p:extLst>
      <p:ext uri="{BB962C8B-B14F-4D97-AF65-F5344CB8AC3E}">
        <p14:creationId xmlns:p14="http://schemas.microsoft.com/office/powerpoint/2010/main" val="1812122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5E6D-2F21-48A9-BA67-D44AB1A72136}"/>
              </a:ext>
            </a:extLst>
          </p:cNvPr>
          <p:cNvSpPr>
            <a:spLocks noGrp="1"/>
          </p:cNvSpPr>
          <p:nvPr>
            <p:ph type="title"/>
          </p:nvPr>
        </p:nvSpPr>
        <p:spPr>
          <a:xfrm>
            <a:off x="838200" y="365126"/>
            <a:ext cx="10515600" cy="1000146"/>
          </a:xfrm>
        </p:spPr>
        <p:txBody>
          <a:bodyPr/>
          <a:lstStyle/>
          <a:p>
            <a:r>
              <a:rPr lang="en-US" dirty="0"/>
              <a:t>Energy Production &amp; Consumption Over Time</a:t>
            </a:r>
          </a:p>
        </p:txBody>
      </p:sp>
      <p:pic>
        <p:nvPicPr>
          <p:cNvPr id="5" name="Picture 4">
            <a:extLst>
              <a:ext uri="{FF2B5EF4-FFF2-40B4-BE49-F238E27FC236}">
                <a16:creationId xmlns:a16="http://schemas.microsoft.com/office/drawing/2014/main" id="{A3ED33C8-F801-8AAD-DEC5-72967BA1C94B}"/>
              </a:ext>
            </a:extLst>
          </p:cNvPr>
          <p:cNvPicPr>
            <a:picLocks noChangeAspect="1"/>
          </p:cNvPicPr>
          <p:nvPr/>
        </p:nvPicPr>
        <p:blipFill>
          <a:blip r:embed="rId2"/>
          <a:stretch>
            <a:fillRect/>
          </a:stretch>
        </p:blipFill>
        <p:spPr>
          <a:xfrm>
            <a:off x="838200" y="1459522"/>
            <a:ext cx="4482230" cy="3149054"/>
          </a:xfrm>
          <a:prstGeom prst="rect">
            <a:avLst/>
          </a:prstGeom>
        </p:spPr>
      </p:pic>
      <p:pic>
        <p:nvPicPr>
          <p:cNvPr id="7" name="Picture 6">
            <a:extLst>
              <a:ext uri="{FF2B5EF4-FFF2-40B4-BE49-F238E27FC236}">
                <a16:creationId xmlns:a16="http://schemas.microsoft.com/office/drawing/2014/main" id="{C15F3341-B91C-6C09-097E-E3DEF0B49B0D}"/>
              </a:ext>
            </a:extLst>
          </p:cNvPr>
          <p:cNvPicPr>
            <a:picLocks noChangeAspect="1"/>
          </p:cNvPicPr>
          <p:nvPr/>
        </p:nvPicPr>
        <p:blipFill>
          <a:blip r:embed="rId3"/>
          <a:stretch>
            <a:fillRect/>
          </a:stretch>
        </p:blipFill>
        <p:spPr>
          <a:xfrm>
            <a:off x="6096000" y="1459522"/>
            <a:ext cx="4806461" cy="3149054"/>
          </a:xfrm>
          <a:prstGeom prst="rect">
            <a:avLst/>
          </a:prstGeom>
        </p:spPr>
      </p:pic>
      <p:sp>
        <p:nvSpPr>
          <p:cNvPr id="8" name="TextBox 7">
            <a:extLst>
              <a:ext uri="{FF2B5EF4-FFF2-40B4-BE49-F238E27FC236}">
                <a16:creationId xmlns:a16="http://schemas.microsoft.com/office/drawing/2014/main" id="{7B676502-F2B8-287A-2AA4-AB8933B083DF}"/>
              </a:ext>
            </a:extLst>
          </p:cNvPr>
          <p:cNvSpPr txBox="1"/>
          <p:nvPr/>
        </p:nvSpPr>
        <p:spPr>
          <a:xfrm>
            <a:off x="838200" y="4608576"/>
            <a:ext cx="10064261" cy="20002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Biomass electricity generation has declined by ~26% since 2014, while fossil fuels declined by ~9%, suggesting stagnation in bioenergy growth amid broader renewable expansion.</a:t>
            </a:r>
          </a:p>
          <a:p>
            <a:pPr marL="285750" indent="-285750">
              <a:lnSpc>
                <a:spcPct val="150000"/>
              </a:lnSpc>
              <a:buFont typeface="Arial" panose="020B0604020202020204" pitchFamily="34" charset="0"/>
              <a:buChar char="•"/>
            </a:pPr>
            <a:r>
              <a:rPr lang="en-US" sz="1400" dirty="0"/>
              <a:t>Long-term trends show major shifts within fossil fuels: coal use has plummeted since the 2000s, while natural gas has surged and overtaken coal.</a:t>
            </a:r>
          </a:p>
          <a:p>
            <a:pPr marL="285750" indent="-285750">
              <a:lnSpc>
                <a:spcPct val="150000"/>
              </a:lnSpc>
              <a:buFont typeface="Arial" panose="020B0604020202020204" pitchFamily="34" charset="0"/>
              <a:buChar char="•"/>
            </a:pPr>
            <a:r>
              <a:rPr lang="en-US" sz="1400" dirty="0"/>
              <a:t>Biomass consumption has grown steadily but remains marginal compared to fossil fuels, reinforcing its limited—but stable—role in the overall energy mix.</a:t>
            </a:r>
          </a:p>
        </p:txBody>
      </p:sp>
    </p:spTree>
    <p:extLst>
      <p:ext uri="{BB962C8B-B14F-4D97-AF65-F5344CB8AC3E}">
        <p14:creationId xmlns:p14="http://schemas.microsoft.com/office/powerpoint/2010/main" val="338566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CB97-79F0-38C8-D721-CA5100F0BA11}"/>
              </a:ext>
            </a:extLst>
          </p:cNvPr>
          <p:cNvSpPr>
            <a:spLocks noGrp="1"/>
          </p:cNvSpPr>
          <p:nvPr>
            <p:ph type="title"/>
          </p:nvPr>
        </p:nvSpPr>
        <p:spPr>
          <a:xfrm>
            <a:off x="838200" y="365126"/>
            <a:ext cx="10515600" cy="858966"/>
          </a:xfrm>
        </p:spPr>
        <p:txBody>
          <a:bodyPr>
            <a:normAutofit/>
          </a:bodyPr>
          <a:lstStyle/>
          <a:p>
            <a:r>
              <a:rPr lang="en-US" dirty="0"/>
              <a:t>Energy Efficiency Comparative Analysis</a:t>
            </a:r>
          </a:p>
        </p:txBody>
      </p:sp>
      <p:pic>
        <p:nvPicPr>
          <p:cNvPr id="5" name="Picture 4">
            <a:extLst>
              <a:ext uri="{FF2B5EF4-FFF2-40B4-BE49-F238E27FC236}">
                <a16:creationId xmlns:a16="http://schemas.microsoft.com/office/drawing/2014/main" id="{8A411B32-7764-6B13-CDF5-8BBE593C23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0290" y="1401636"/>
            <a:ext cx="4801269" cy="2565600"/>
          </a:xfrm>
          <a:prstGeom prst="rect">
            <a:avLst/>
          </a:prstGeom>
        </p:spPr>
      </p:pic>
      <p:pic>
        <p:nvPicPr>
          <p:cNvPr id="7" name="Picture 6">
            <a:extLst>
              <a:ext uri="{FF2B5EF4-FFF2-40B4-BE49-F238E27FC236}">
                <a16:creationId xmlns:a16="http://schemas.microsoft.com/office/drawing/2014/main" id="{E3D812CF-AE26-6063-EC54-4C7BD9C91F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5997" y="1546360"/>
            <a:ext cx="5257800" cy="1044434"/>
          </a:xfrm>
          <a:prstGeom prst="rect">
            <a:avLst/>
          </a:prstGeom>
          <a:ln>
            <a:solidFill>
              <a:schemeClr val="tx1"/>
            </a:solidFill>
          </a:ln>
        </p:spPr>
      </p:pic>
      <p:pic>
        <p:nvPicPr>
          <p:cNvPr id="9" name="Picture 8">
            <a:extLst>
              <a:ext uri="{FF2B5EF4-FFF2-40B4-BE49-F238E27FC236}">
                <a16:creationId xmlns:a16="http://schemas.microsoft.com/office/drawing/2014/main" id="{8FA3CFC2-C754-FAE1-988A-B84AD772172B}"/>
              </a:ext>
            </a:extLst>
          </p:cNvPr>
          <p:cNvPicPr>
            <a:picLocks noChangeAspect="1"/>
          </p:cNvPicPr>
          <p:nvPr/>
        </p:nvPicPr>
        <p:blipFill>
          <a:blip r:embed="rId4"/>
          <a:stretch>
            <a:fillRect/>
          </a:stretch>
        </p:blipFill>
        <p:spPr>
          <a:xfrm>
            <a:off x="6095997" y="2748130"/>
            <a:ext cx="5257800" cy="1044434"/>
          </a:xfrm>
          <a:prstGeom prst="rect">
            <a:avLst/>
          </a:prstGeom>
          <a:ln>
            <a:solidFill>
              <a:schemeClr val="tx1"/>
            </a:solidFill>
          </a:ln>
        </p:spPr>
      </p:pic>
      <p:sp>
        <p:nvSpPr>
          <p:cNvPr id="10" name="TextBox 9">
            <a:extLst>
              <a:ext uri="{FF2B5EF4-FFF2-40B4-BE49-F238E27FC236}">
                <a16:creationId xmlns:a16="http://schemas.microsoft.com/office/drawing/2014/main" id="{FB398C66-B00E-3C2E-76EA-DF6B3BFCACA4}"/>
              </a:ext>
            </a:extLst>
          </p:cNvPr>
          <p:cNvSpPr txBox="1"/>
          <p:nvPr/>
        </p:nvSpPr>
        <p:spPr>
          <a:xfrm>
            <a:off x="838197" y="3931990"/>
            <a:ext cx="10515600" cy="2646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Across the last four years, fossil fuels have shown much higher energy conversion efficiency than biomass — with a consistent gap of about 2x to 3x.</a:t>
            </a:r>
          </a:p>
          <a:p>
            <a:pPr marL="285750" indent="-285750">
              <a:lnSpc>
                <a:spcPct val="150000"/>
              </a:lnSpc>
              <a:buFont typeface="Arial" panose="020B0604020202020204" pitchFamily="34" charset="0"/>
              <a:buChar char="•"/>
            </a:pPr>
            <a:r>
              <a:rPr lang="en-US" sz="1400" dirty="0"/>
              <a:t>Biomass efficiency has steadily declined from 2020 to 2023, while fossil fuel efficiency has remained relatively stable.</a:t>
            </a:r>
          </a:p>
          <a:p>
            <a:pPr marL="285750" indent="-285750">
              <a:lnSpc>
                <a:spcPct val="150000"/>
              </a:lnSpc>
              <a:buFont typeface="Arial" panose="020B0604020202020204" pitchFamily="34" charset="0"/>
              <a:buChar char="•"/>
            </a:pPr>
            <a:r>
              <a:rPr lang="en-US" sz="1400" dirty="0"/>
              <a:t>This persistent and widening gap is reflected in the statistical analysis:</a:t>
            </a:r>
          </a:p>
          <a:p>
            <a:pPr marL="742950" lvl="1" indent="-285750">
              <a:lnSpc>
                <a:spcPct val="150000"/>
              </a:lnSpc>
              <a:buFont typeface="Arial" panose="020B0604020202020204" pitchFamily="34" charset="0"/>
              <a:buChar char="•"/>
            </a:pPr>
            <a:r>
              <a:rPr lang="en-US" sz="1400" dirty="0"/>
              <a:t>Student’s t-test confirms the difference in group means is statistically significant (t = 36.59, p &lt; 0.001).</a:t>
            </a:r>
          </a:p>
          <a:p>
            <a:pPr marL="742950" lvl="1" indent="-285750">
              <a:lnSpc>
                <a:spcPct val="150000"/>
              </a:lnSpc>
              <a:buFont typeface="Arial" panose="020B0604020202020204" pitchFamily="34" charset="0"/>
              <a:buChar char="•"/>
            </a:pPr>
            <a:r>
              <a:rPr lang="en-US" sz="1400" dirty="0"/>
              <a:t>Cohen’s d = 25.87 indicates an extremely large effect size, supporting a strong performance divide.</a:t>
            </a:r>
          </a:p>
          <a:p>
            <a:pPr marL="285750" indent="-285750">
              <a:lnSpc>
                <a:spcPct val="150000"/>
              </a:lnSpc>
              <a:buFont typeface="Arial" panose="020B0604020202020204" pitchFamily="34" charset="0"/>
              <a:buChar char="•"/>
            </a:pPr>
            <a:r>
              <a:rPr lang="en-US" sz="1400" dirty="0"/>
              <a:t>When paired with earlier findings (e.g., stagnant generation growth), the low output-to-input ratio suggests biomass currently lags behind fossil fuels in terms of energy return, which is a key metric of long-term sustainability.</a:t>
            </a:r>
          </a:p>
        </p:txBody>
      </p:sp>
      <p:sp>
        <p:nvSpPr>
          <p:cNvPr id="11" name="Oval 10">
            <a:extLst>
              <a:ext uri="{FF2B5EF4-FFF2-40B4-BE49-F238E27FC236}">
                <a16:creationId xmlns:a16="http://schemas.microsoft.com/office/drawing/2014/main" id="{EF5AA808-1E6F-19E0-1DBC-0359BEE6EE09}"/>
              </a:ext>
            </a:extLst>
          </p:cNvPr>
          <p:cNvSpPr/>
          <p:nvPr/>
        </p:nvSpPr>
        <p:spPr>
          <a:xfrm>
            <a:off x="8439345" y="2314441"/>
            <a:ext cx="975650" cy="2467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2E16AF3-5862-376D-E598-C0C8E10FA38C}"/>
              </a:ext>
            </a:extLst>
          </p:cNvPr>
          <p:cNvSpPr/>
          <p:nvPr/>
        </p:nvSpPr>
        <p:spPr>
          <a:xfrm>
            <a:off x="6095997" y="3429000"/>
            <a:ext cx="2060451" cy="3581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3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9F19-BDBE-2E7C-D31E-54E1025332EC}"/>
              </a:ext>
            </a:extLst>
          </p:cNvPr>
          <p:cNvSpPr>
            <a:spLocks noGrp="1"/>
          </p:cNvSpPr>
          <p:nvPr>
            <p:ph type="title"/>
          </p:nvPr>
        </p:nvSpPr>
        <p:spPr>
          <a:xfrm>
            <a:off x="838200" y="365126"/>
            <a:ext cx="10515600" cy="1269814"/>
          </a:xfrm>
        </p:spPr>
        <p:txBody>
          <a:bodyPr/>
          <a:lstStyle/>
          <a:p>
            <a:r>
              <a:rPr lang="en-US" dirty="0"/>
              <a:t>Construction Cost Disparities by Source</a:t>
            </a:r>
          </a:p>
        </p:txBody>
      </p:sp>
      <p:pic>
        <p:nvPicPr>
          <p:cNvPr id="3074" name="Picture 2">
            <a:extLst>
              <a:ext uri="{FF2B5EF4-FFF2-40B4-BE49-F238E27FC236}">
                <a16:creationId xmlns:a16="http://schemas.microsoft.com/office/drawing/2014/main" id="{138346CA-F670-06BF-DB1C-A4EAA5971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70" y="1634940"/>
            <a:ext cx="5910346" cy="43617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0B581E-C8DD-304D-3AA1-099CEB58713A}"/>
              </a:ext>
            </a:extLst>
          </p:cNvPr>
          <p:cNvSpPr txBox="1"/>
          <p:nvPr/>
        </p:nvSpPr>
        <p:spPr>
          <a:xfrm>
            <a:off x="6313515" y="1685579"/>
            <a:ext cx="5475315" cy="42604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Biomass shows the widest cost variability, ranging from roughly $1.5M to over $4M per MW.</a:t>
            </a:r>
          </a:p>
          <a:p>
            <a:pPr marL="285750" indent="-285750">
              <a:lnSpc>
                <a:spcPct val="150000"/>
              </a:lnSpc>
              <a:buFont typeface="Arial" panose="020B0604020202020204" pitchFamily="34" charset="0"/>
              <a:buChar char="•"/>
            </a:pPr>
            <a:r>
              <a:rPr lang="en-US" sz="1400" dirty="0"/>
              <a:t>Natural gas is both the most cost-consistent and least expensive on average, with costs tightly clustered between $800k - $1.1M per MW​.</a:t>
            </a:r>
          </a:p>
          <a:p>
            <a:pPr marL="285750" indent="-285750">
              <a:lnSpc>
                <a:spcPct val="150000"/>
              </a:lnSpc>
              <a:buFont typeface="Arial" panose="020B0604020202020204" pitchFamily="34" charset="0"/>
              <a:buChar char="•"/>
            </a:pPr>
            <a:r>
              <a:rPr lang="en-US" sz="1400" dirty="0"/>
              <a:t>Petroleum liquids exhibit moderate costs, mostly within the same range as natural gas, though a few higher-cost outliers appear.</a:t>
            </a:r>
          </a:p>
          <a:p>
            <a:pPr marL="285750" indent="-285750">
              <a:lnSpc>
                <a:spcPct val="150000"/>
              </a:lnSpc>
              <a:buFont typeface="Arial" panose="020B0604020202020204" pitchFamily="34" charset="0"/>
              <a:buChar char="•"/>
            </a:pPr>
            <a:r>
              <a:rPr lang="en-US" sz="1400" dirty="0"/>
              <a:t>Renewable sources (solar, wind, hydro) generally show higher construction costs per MW than fossil fuels, though with varying consistency.</a:t>
            </a:r>
          </a:p>
          <a:p>
            <a:pPr marL="285750" indent="-285750">
              <a:lnSpc>
                <a:spcPct val="150000"/>
              </a:lnSpc>
              <a:buFont typeface="Arial" panose="020B0604020202020204" pitchFamily="34" charset="0"/>
              <a:buChar char="•"/>
            </a:pPr>
            <a:r>
              <a:rPr lang="en-US" sz="1400" dirty="0"/>
              <a:t>Together, these patterns highlight the potential economic risk of biomass infrastructure investment, especially compared to the predictability and affordability of fossil fuel-based systems.​</a:t>
            </a:r>
          </a:p>
        </p:txBody>
      </p:sp>
    </p:spTree>
    <p:extLst>
      <p:ext uri="{BB962C8B-B14F-4D97-AF65-F5344CB8AC3E}">
        <p14:creationId xmlns:p14="http://schemas.microsoft.com/office/powerpoint/2010/main" val="7052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3D13-DECD-A591-18A2-87D6AFF7A3FC}"/>
              </a:ext>
            </a:extLst>
          </p:cNvPr>
          <p:cNvSpPr>
            <a:spLocks noGrp="1"/>
          </p:cNvSpPr>
          <p:nvPr>
            <p:ph type="title"/>
          </p:nvPr>
        </p:nvSpPr>
        <p:spPr>
          <a:xfrm>
            <a:off x="838200" y="365126"/>
            <a:ext cx="10515600" cy="951610"/>
          </a:xfrm>
        </p:spPr>
        <p:txBody>
          <a:bodyPr/>
          <a:lstStyle/>
          <a:p>
            <a:r>
              <a:rPr lang="en-US" dirty="0"/>
              <a:t>Cost vs. Capacity Relationships</a:t>
            </a:r>
          </a:p>
        </p:txBody>
      </p:sp>
      <p:pic>
        <p:nvPicPr>
          <p:cNvPr id="5" name="Picture 4">
            <a:extLst>
              <a:ext uri="{FF2B5EF4-FFF2-40B4-BE49-F238E27FC236}">
                <a16:creationId xmlns:a16="http://schemas.microsoft.com/office/drawing/2014/main" id="{3113B100-8F7C-0789-6C0F-0E1EA9E42592}"/>
              </a:ext>
            </a:extLst>
          </p:cNvPr>
          <p:cNvPicPr>
            <a:picLocks noChangeAspect="1"/>
          </p:cNvPicPr>
          <p:nvPr/>
        </p:nvPicPr>
        <p:blipFill>
          <a:blip r:embed="rId2"/>
          <a:stretch>
            <a:fillRect/>
          </a:stretch>
        </p:blipFill>
        <p:spPr>
          <a:xfrm>
            <a:off x="566928" y="1316736"/>
            <a:ext cx="4767073" cy="2646622"/>
          </a:xfrm>
          <a:prstGeom prst="rect">
            <a:avLst/>
          </a:prstGeom>
        </p:spPr>
      </p:pic>
      <p:pic>
        <p:nvPicPr>
          <p:cNvPr id="7" name="Picture 6">
            <a:extLst>
              <a:ext uri="{FF2B5EF4-FFF2-40B4-BE49-F238E27FC236}">
                <a16:creationId xmlns:a16="http://schemas.microsoft.com/office/drawing/2014/main" id="{25F1EB9A-BF56-5EBC-92A3-B315D252547E}"/>
              </a:ext>
            </a:extLst>
          </p:cNvPr>
          <p:cNvPicPr>
            <a:picLocks noChangeAspect="1"/>
          </p:cNvPicPr>
          <p:nvPr/>
        </p:nvPicPr>
        <p:blipFill>
          <a:blip r:embed="rId3"/>
          <a:stretch>
            <a:fillRect/>
          </a:stretch>
        </p:blipFill>
        <p:spPr>
          <a:xfrm>
            <a:off x="5936673" y="1875745"/>
            <a:ext cx="5688399" cy="1528604"/>
          </a:xfrm>
          <a:prstGeom prst="rect">
            <a:avLst/>
          </a:prstGeom>
          <a:ln>
            <a:solidFill>
              <a:schemeClr val="tx1"/>
            </a:solidFill>
          </a:ln>
        </p:spPr>
      </p:pic>
      <p:sp>
        <p:nvSpPr>
          <p:cNvPr id="8" name="TextBox 7">
            <a:extLst>
              <a:ext uri="{FF2B5EF4-FFF2-40B4-BE49-F238E27FC236}">
                <a16:creationId xmlns:a16="http://schemas.microsoft.com/office/drawing/2014/main" id="{4E45720A-D12A-233E-613E-2568C2F749E4}"/>
              </a:ext>
            </a:extLst>
          </p:cNvPr>
          <p:cNvSpPr txBox="1"/>
          <p:nvPr/>
        </p:nvSpPr>
        <p:spPr>
          <a:xfrm>
            <a:off x="566928" y="3963358"/>
            <a:ext cx="11058144" cy="2646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Fossil fuels show a weak negative correlation (r = –0.31), suggesting that larger plants may achieve slightly lower per-MW costs — a possible, though modest, indication of economies of scale.</a:t>
            </a:r>
          </a:p>
          <a:p>
            <a:pPr marL="285750" indent="-285750">
              <a:lnSpc>
                <a:spcPct val="150000"/>
              </a:lnSpc>
              <a:buFont typeface="Arial" panose="020B0604020202020204" pitchFamily="34" charset="0"/>
              <a:buChar char="•"/>
            </a:pPr>
            <a:r>
              <a:rPr lang="en-US" sz="1400" dirty="0"/>
              <a:t>Biomass shows a weak positive correlation (r = 0.33), implying that cost per MW may increase with capacity, possibly due to logistical, technological, or site-specific inefficiencies in scaling biomass projects.</a:t>
            </a:r>
          </a:p>
          <a:p>
            <a:pPr marL="285750" indent="-285750">
              <a:lnSpc>
                <a:spcPct val="150000"/>
              </a:lnSpc>
              <a:buFont typeface="Arial" panose="020B0604020202020204" pitchFamily="34" charset="0"/>
              <a:buChar char="•"/>
            </a:pPr>
            <a:r>
              <a:rPr lang="en-US" sz="1400" dirty="0"/>
              <a:t>However, both correlation values are very weak by conventional standards (|r| &lt; 0.4) and neither is statistically significant.</a:t>
            </a:r>
          </a:p>
          <a:p>
            <a:pPr marL="285750" indent="-285750">
              <a:lnSpc>
                <a:spcPct val="150000"/>
              </a:lnSpc>
              <a:buFont typeface="Arial" panose="020B0604020202020204" pitchFamily="34" charset="0"/>
              <a:buChar char="•"/>
            </a:pPr>
            <a:r>
              <a:rPr lang="en-US" sz="1400" dirty="0"/>
              <a:t>Given these limitations, the observed relationships are suggestive at best — not strong enough to claim that one group has a “better” or more efficient cost-capacity dynamic.</a:t>
            </a:r>
          </a:p>
          <a:p>
            <a:pPr marL="285750" indent="-285750">
              <a:lnSpc>
                <a:spcPct val="150000"/>
              </a:lnSpc>
              <a:buFont typeface="Arial" panose="020B0604020202020204" pitchFamily="34" charset="0"/>
              <a:buChar char="•"/>
            </a:pPr>
            <a:r>
              <a:rPr lang="en-US" sz="1400" dirty="0"/>
              <a:t>Still, the directional differences hint at structural challenges in scaling biomass infrastructure relative to fossil fuels.</a:t>
            </a:r>
          </a:p>
        </p:txBody>
      </p:sp>
    </p:spTree>
    <p:extLst>
      <p:ext uri="{BB962C8B-B14F-4D97-AF65-F5344CB8AC3E}">
        <p14:creationId xmlns:p14="http://schemas.microsoft.com/office/powerpoint/2010/main" val="85267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3C95-5D76-E6A2-7320-D2329DAAC7B4}"/>
              </a:ext>
            </a:extLst>
          </p:cNvPr>
          <p:cNvSpPr>
            <a:spLocks noGrp="1"/>
          </p:cNvSpPr>
          <p:nvPr>
            <p:ph type="title"/>
          </p:nvPr>
        </p:nvSpPr>
        <p:spPr>
          <a:xfrm>
            <a:off x="838200" y="365125"/>
            <a:ext cx="10515600" cy="1156229"/>
          </a:xfrm>
        </p:spPr>
        <p:txBody>
          <a:bodyPr>
            <a:normAutofit fontScale="90000"/>
          </a:bodyPr>
          <a:lstStyle/>
          <a:p>
            <a:r>
              <a:rPr lang="en-US" dirty="0"/>
              <a:t>Biomass and Fossil Fuel Economic Landscape</a:t>
            </a:r>
          </a:p>
        </p:txBody>
      </p:sp>
      <p:pic>
        <p:nvPicPr>
          <p:cNvPr id="5" name="Picture 4">
            <a:extLst>
              <a:ext uri="{FF2B5EF4-FFF2-40B4-BE49-F238E27FC236}">
                <a16:creationId xmlns:a16="http://schemas.microsoft.com/office/drawing/2014/main" id="{FF0FF8B0-B22E-6902-B1AA-3BA3390BB9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199" y="1521354"/>
            <a:ext cx="5257799" cy="2932113"/>
          </a:xfrm>
          <a:prstGeom prst="rect">
            <a:avLst/>
          </a:prstGeom>
        </p:spPr>
      </p:pic>
      <p:pic>
        <p:nvPicPr>
          <p:cNvPr id="7" name="Picture 6">
            <a:extLst>
              <a:ext uri="{FF2B5EF4-FFF2-40B4-BE49-F238E27FC236}">
                <a16:creationId xmlns:a16="http://schemas.microsoft.com/office/drawing/2014/main" id="{1869C3C2-CB3A-8C91-140B-138E2549F959}"/>
              </a:ext>
            </a:extLst>
          </p:cNvPr>
          <p:cNvPicPr>
            <a:picLocks noChangeAspect="1"/>
          </p:cNvPicPr>
          <p:nvPr/>
        </p:nvPicPr>
        <p:blipFill>
          <a:blip r:embed="rId3"/>
          <a:stretch>
            <a:fillRect/>
          </a:stretch>
        </p:blipFill>
        <p:spPr>
          <a:xfrm>
            <a:off x="6095999" y="1521354"/>
            <a:ext cx="5097133" cy="2932113"/>
          </a:xfrm>
          <a:prstGeom prst="rect">
            <a:avLst/>
          </a:prstGeom>
        </p:spPr>
      </p:pic>
      <p:sp>
        <p:nvSpPr>
          <p:cNvPr id="8" name="TextBox 7">
            <a:extLst>
              <a:ext uri="{FF2B5EF4-FFF2-40B4-BE49-F238E27FC236}">
                <a16:creationId xmlns:a16="http://schemas.microsoft.com/office/drawing/2014/main" id="{706AFC12-1A3E-B7B0-D8F0-F0EB61F8F7B7}"/>
              </a:ext>
            </a:extLst>
          </p:cNvPr>
          <p:cNvSpPr txBox="1"/>
          <p:nvPr/>
        </p:nvSpPr>
        <p:spPr>
          <a:xfrm>
            <a:off x="838199" y="4492584"/>
            <a:ext cx="10354933" cy="20002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Biomass fuel prices differ by market: domestic prices are higher and more variable ($180/ton), while export prices are lower ($170/ton) and more stable — a difference that could impact bioenergy’s economic outlook depending on demand dynamics.</a:t>
            </a:r>
          </a:p>
          <a:p>
            <a:pPr marL="285750" indent="-285750">
              <a:lnSpc>
                <a:spcPct val="150000"/>
              </a:lnSpc>
              <a:buFont typeface="Arial" panose="020B0604020202020204" pitchFamily="34" charset="0"/>
              <a:buChar char="•"/>
            </a:pPr>
            <a:r>
              <a:rPr lang="en-US" sz="1400" dirty="0"/>
              <a:t>Fossil fuel prices show mixed long-term behavior: coal remained low and stable ($2.00–$2.50/MMBtu), petroleum was consistently high and volatile, and natural gas experienced major price swings, especially in 2021–2022.</a:t>
            </a:r>
          </a:p>
          <a:p>
            <a:pPr marL="285750" indent="-285750">
              <a:lnSpc>
                <a:spcPct val="150000"/>
              </a:lnSpc>
              <a:buFont typeface="Arial" panose="020B0604020202020204" pitchFamily="34" charset="0"/>
              <a:buChar char="•"/>
            </a:pPr>
            <a:r>
              <a:rPr lang="en-US" sz="1400" dirty="0"/>
              <a:t>Overall, fossil fuel price volatility — particularly for petroleum and natural gas — raises concerns about long-term affordability and market stability, strengthening the case for bioenergy exploration despite its own pricing uncertainties.</a:t>
            </a:r>
          </a:p>
        </p:txBody>
      </p:sp>
    </p:spTree>
    <p:extLst>
      <p:ext uri="{BB962C8B-B14F-4D97-AF65-F5344CB8AC3E}">
        <p14:creationId xmlns:p14="http://schemas.microsoft.com/office/powerpoint/2010/main" val="118572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DC2D-4E1C-E69E-1C40-738528093291}"/>
              </a:ext>
            </a:extLst>
          </p:cNvPr>
          <p:cNvSpPr>
            <a:spLocks noGrp="1"/>
          </p:cNvSpPr>
          <p:nvPr>
            <p:ph type="title"/>
          </p:nvPr>
        </p:nvSpPr>
        <p:spPr>
          <a:xfrm>
            <a:off x="838200" y="365125"/>
            <a:ext cx="10515600" cy="1153035"/>
          </a:xfrm>
        </p:spPr>
        <p:txBody>
          <a:bodyPr/>
          <a:lstStyle/>
          <a:p>
            <a:r>
              <a:rPr lang="en-US" dirty="0"/>
              <a:t>Fuel Price/Cost Trends</a:t>
            </a:r>
          </a:p>
        </p:txBody>
      </p:sp>
      <p:pic>
        <p:nvPicPr>
          <p:cNvPr id="5" name="Picture 4">
            <a:extLst>
              <a:ext uri="{FF2B5EF4-FFF2-40B4-BE49-F238E27FC236}">
                <a16:creationId xmlns:a16="http://schemas.microsoft.com/office/drawing/2014/main" id="{8CB8F754-BE59-3082-9DEA-8CE3AD5C4A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6596" y="1518160"/>
            <a:ext cx="5302369" cy="4585614"/>
          </a:xfrm>
          <a:prstGeom prst="rect">
            <a:avLst/>
          </a:prstGeom>
        </p:spPr>
      </p:pic>
      <p:sp>
        <p:nvSpPr>
          <p:cNvPr id="6" name="TextBox 5">
            <a:extLst>
              <a:ext uri="{FF2B5EF4-FFF2-40B4-BE49-F238E27FC236}">
                <a16:creationId xmlns:a16="http://schemas.microsoft.com/office/drawing/2014/main" id="{CFCDB843-5DA4-4808-AC2D-673C725E73CF}"/>
              </a:ext>
            </a:extLst>
          </p:cNvPr>
          <p:cNvSpPr txBox="1"/>
          <p:nvPr/>
        </p:nvSpPr>
        <p:spPr>
          <a:xfrm>
            <a:off x="5888965" y="1518160"/>
            <a:ext cx="5957979" cy="45856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Biomass prices followed a steady upward trend, with moderate year-over-year increases nearly every year. This consistency suggests relative stability in bioenergy markets over time.</a:t>
            </a:r>
          </a:p>
          <a:p>
            <a:pPr marL="285750" indent="-285750">
              <a:lnSpc>
                <a:spcPct val="150000"/>
              </a:lnSpc>
              <a:buFont typeface="Arial" panose="020B0604020202020204" pitchFamily="34" charset="0"/>
              <a:buChar char="•"/>
            </a:pPr>
            <a:r>
              <a:rPr lang="en-US" sz="1400" dirty="0"/>
              <a:t>In contrast, fossil fuel costs showed a much more volatile trajectory, with a dramatic spike during the COVID-19 period (2021–2022), followed by a steep decline in 2023.</a:t>
            </a:r>
          </a:p>
          <a:p>
            <a:pPr marL="285750" indent="-285750">
              <a:lnSpc>
                <a:spcPct val="150000"/>
              </a:lnSpc>
              <a:buFont typeface="Arial" panose="020B0604020202020204" pitchFamily="34" charset="0"/>
              <a:buChar char="•"/>
            </a:pPr>
            <a:r>
              <a:rPr lang="en-US" sz="1400" dirty="0"/>
              <a:t>The divergence in behavior is especially clear in 2021, when fossil fuel costs surged by over 70%, while biomass prices rose less than 12%.</a:t>
            </a:r>
          </a:p>
          <a:p>
            <a:pPr marL="285750" indent="-285750">
              <a:lnSpc>
                <a:spcPct val="150000"/>
              </a:lnSpc>
              <a:buFont typeface="Arial" panose="020B0604020202020204" pitchFamily="34" charset="0"/>
              <a:buChar char="•"/>
            </a:pPr>
            <a:r>
              <a:rPr lang="en-US" sz="1400" dirty="0"/>
              <a:t>These patterns indicate that fossil fuel markets are more vulnerable to short-term shocks and global disruptions, whereas biomass has shown more predictable price dynamics.</a:t>
            </a:r>
          </a:p>
          <a:p>
            <a:pPr marL="285750" indent="-285750">
              <a:lnSpc>
                <a:spcPct val="150000"/>
              </a:lnSpc>
              <a:buFont typeface="Arial" panose="020B0604020202020204" pitchFamily="34" charset="0"/>
              <a:buChar char="•"/>
            </a:pPr>
            <a:r>
              <a:rPr lang="en-US" sz="1400" dirty="0"/>
              <a:t>Although biomass prices are not immune to increases, their smoother trajectory could offer greater price stability, an important consideration for long-term energy planning and investment.</a:t>
            </a:r>
          </a:p>
        </p:txBody>
      </p:sp>
    </p:spTree>
    <p:extLst>
      <p:ext uri="{BB962C8B-B14F-4D97-AF65-F5344CB8AC3E}">
        <p14:creationId xmlns:p14="http://schemas.microsoft.com/office/powerpoint/2010/main" val="402569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A76C-BB1B-2510-6293-64576CF95697}"/>
              </a:ext>
            </a:extLst>
          </p:cNvPr>
          <p:cNvSpPr>
            <a:spLocks noGrp="1"/>
          </p:cNvSpPr>
          <p:nvPr>
            <p:ph type="title"/>
          </p:nvPr>
        </p:nvSpPr>
        <p:spPr>
          <a:xfrm>
            <a:off x="838200" y="365125"/>
            <a:ext cx="10515600" cy="1133633"/>
          </a:xfrm>
        </p:spPr>
        <p:txBody>
          <a:bodyPr/>
          <a:lstStyle/>
          <a:p>
            <a:r>
              <a:rPr lang="en-US" dirty="0"/>
              <a:t>Comparing Year-Over-Year Percent Changes</a:t>
            </a:r>
          </a:p>
        </p:txBody>
      </p:sp>
      <p:pic>
        <p:nvPicPr>
          <p:cNvPr id="5" name="Picture 4">
            <a:extLst>
              <a:ext uri="{FF2B5EF4-FFF2-40B4-BE49-F238E27FC236}">
                <a16:creationId xmlns:a16="http://schemas.microsoft.com/office/drawing/2014/main" id="{D5C22273-D7DD-7A87-B1B4-D0C55A642BF1}"/>
              </a:ext>
            </a:extLst>
          </p:cNvPr>
          <p:cNvPicPr>
            <a:picLocks noChangeAspect="1"/>
          </p:cNvPicPr>
          <p:nvPr/>
        </p:nvPicPr>
        <p:blipFill>
          <a:blip r:embed="rId2"/>
          <a:stretch>
            <a:fillRect/>
          </a:stretch>
        </p:blipFill>
        <p:spPr>
          <a:xfrm>
            <a:off x="1673656" y="1690688"/>
            <a:ext cx="8844688" cy="1133633"/>
          </a:xfrm>
          <a:prstGeom prst="rect">
            <a:avLst/>
          </a:prstGeom>
          <a:ln>
            <a:solidFill>
              <a:schemeClr val="tx1"/>
            </a:solidFill>
          </a:ln>
        </p:spPr>
      </p:pic>
      <p:pic>
        <p:nvPicPr>
          <p:cNvPr id="7" name="Picture 6">
            <a:extLst>
              <a:ext uri="{FF2B5EF4-FFF2-40B4-BE49-F238E27FC236}">
                <a16:creationId xmlns:a16="http://schemas.microsoft.com/office/drawing/2014/main" id="{94130846-AC4B-72EA-A52A-F41BC23B88BF}"/>
              </a:ext>
            </a:extLst>
          </p:cNvPr>
          <p:cNvPicPr>
            <a:picLocks noChangeAspect="1"/>
          </p:cNvPicPr>
          <p:nvPr/>
        </p:nvPicPr>
        <p:blipFill>
          <a:blip r:embed="rId3"/>
          <a:stretch>
            <a:fillRect/>
          </a:stretch>
        </p:blipFill>
        <p:spPr>
          <a:xfrm>
            <a:off x="1673656" y="2924905"/>
            <a:ext cx="8844688" cy="1171739"/>
          </a:xfrm>
          <a:prstGeom prst="rect">
            <a:avLst/>
          </a:prstGeom>
          <a:ln>
            <a:solidFill>
              <a:schemeClr val="tx1"/>
            </a:solidFill>
          </a:ln>
        </p:spPr>
      </p:pic>
      <p:sp>
        <p:nvSpPr>
          <p:cNvPr id="9" name="TextBox 8">
            <a:extLst>
              <a:ext uri="{FF2B5EF4-FFF2-40B4-BE49-F238E27FC236}">
                <a16:creationId xmlns:a16="http://schemas.microsoft.com/office/drawing/2014/main" id="{76D72419-AE6E-F77C-C43B-E71FFA6F5F57}"/>
              </a:ext>
            </a:extLst>
          </p:cNvPr>
          <p:cNvSpPr txBox="1"/>
          <p:nvPr/>
        </p:nvSpPr>
        <p:spPr>
          <a:xfrm>
            <a:off x="1673656" y="4096644"/>
            <a:ext cx="8844688" cy="23234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When comparing the </a:t>
            </a:r>
            <a:r>
              <a:rPr lang="en-US" sz="1400" i="1" dirty="0"/>
              <a:t>raw</a:t>
            </a:r>
            <a:r>
              <a:rPr lang="en-US" sz="1400" dirty="0"/>
              <a:t> percent-change values, there was no statistically significant difference between biomass and fossil fuels (p = 0.80). This suggests that the direction and magnitude of yearly changes varied similarly across groups when considering increases and decreases together.</a:t>
            </a:r>
          </a:p>
          <a:p>
            <a:pPr marL="285750" indent="-285750">
              <a:lnSpc>
                <a:spcPct val="150000"/>
              </a:lnSpc>
              <a:buFont typeface="Arial" panose="020B0604020202020204" pitchFamily="34" charset="0"/>
              <a:buChar char="•"/>
            </a:pPr>
            <a:r>
              <a:rPr lang="en-US" sz="1400" dirty="0"/>
              <a:t>However, when looking at the </a:t>
            </a:r>
            <a:r>
              <a:rPr lang="en-US" sz="1400" i="1" dirty="0"/>
              <a:t>absolute</a:t>
            </a:r>
            <a:r>
              <a:rPr lang="en-US" sz="1400" dirty="0"/>
              <a:t> percent-change values — which capture volatility regardless of direction — the difference was statistically significant (p = 0.038).</a:t>
            </a:r>
          </a:p>
          <a:p>
            <a:pPr marL="285750" indent="-285750">
              <a:lnSpc>
                <a:spcPct val="150000"/>
              </a:lnSpc>
              <a:buFont typeface="Arial" panose="020B0604020202020204" pitchFamily="34" charset="0"/>
              <a:buChar char="•"/>
            </a:pPr>
            <a:r>
              <a:rPr lang="en-US" sz="1400" dirty="0"/>
              <a:t>These findings support the earlier visual observation that fossil fuel costs exhibited greater year-to-year volatility than biomass fuel prices over the 2017-2023 period.</a:t>
            </a:r>
          </a:p>
        </p:txBody>
      </p:sp>
      <p:sp>
        <p:nvSpPr>
          <p:cNvPr id="10" name="Oval 9">
            <a:extLst>
              <a:ext uri="{FF2B5EF4-FFF2-40B4-BE49-F238E27FC236}">
                <a16:creationId xmlns:a16="http://schemas.microsoft.com/office/drawing/2014/main" id="{1781499F-0DA1-0DCA-A107-1407F41B2DB8}"/>
              </a:ext>
            </a:extLst>
          </p:cNvPr>
          <p:cNvSpPr/>
          <p:nvPr/>
        </p:nvSpPr>
        <p:spPr>
          <a:xfrm>
            <a:off x="4722125" y="2524835"/>
            <a:ext cx="1474903" cy="2994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78CE419-48E1-FAC6-C3DF-9EC8F819BC2F}"/>
              </a:ext>
            </a:extLst>
          </p:cNvPr>
          <p:cNvSpPr/>
          <p:nvPr/>
        </p:nvSpPr>
        <p:spPr>
          <a:xfrm>
            <a:off x="4314966" y="3798668"/>
            <a:ext cx="1474903" cy="28597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538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C1AE-1244-B7AD-3F1E-21F4919FC197}"/>
              </a:ext>
            </a:extLst>
          </p:cNvPr>
          <p:cNvSpPr>
            <a:spLocks noGrp="1"/>
          </p:cNvSpPr>
          <p:nvPr>
            <p:ph type="title"/>
          </p:nvPr>
        </p:nvSpPr>
        <p:spPr>
          <a:xfrm>
            <a:off x="838200" y="365126"/>
            <a:ext cx="10515600" cy="1177072"/>
          </a:xfrm>
        </p:spPr>
        <p:txBody>
          <a:bodyPr/>
          <a:lstStyle/>
          <a:p>
            <a:r>
              <a:rPr lang="en-US" dirty="0"/>
              <a:t>Project Conclusions</a:t>
            </a:r>
          </a:p>
        </p:txBody>
      </p:sp>
      <p:sp>
        <p:nvSpPr>
          <p:cNvPr id="3" name="Content Placeholder 2">
            <a:extLst>
              <a:ext uri="{FF2B5EF4-FFF2-40B4-BE49-F238E27FC236}">
                <a16:creationId xmlns:a16="http://schemas.microsoft.com/office/drawing/2014/main" id="{E046614F-937D-94E3-8C02-25BF558145DB}"/>
              </a:ext>
            </a:extLst>
          </p:cNvPr>
          <p:cNvSpPr>
            <a:spLocks noGrp="1"/>
          </p:cNvSpPr>
          <p:nvPr>
            <p:ph idx="1"/>
          </p:nvPr>
        </p:nvSpPr>
        <p:spPr>
          <a:xfrm>
            <a:off x="838200" y="1542198"/>
            <a:ext cx="10515600" cy="4667250"/>
          </a:xfrm>
        </p:spPr>
        <p:txBody>
          <a:bodyPr>
            <a:normAutofit fontScale="92500"/>
          </a:bodyPr>
          <a:lstStyle/>
          <a:p>
            <a:pPr>
              <a:lnSpc>
                <a:spcPct val="150000"/>
              </a:lnSpc>
            </a:pPr>
            <a:r>
              <a:rPr lang="en-US" sz="1400" b="1" dirty="0"/>
              <a:t>Environmental Tradeoff: </a:t>
            </a:r>
            <a:r>
              <a:rPr lang="en-US" sz="1400" dirty="0"/>
              <a:t>Biomass did not outperform fossil fuels in carbon intensity — a key emissions metric — and currently emits more CO₂ per unit of electricity generated. This challenges the assumption that bioenergy is inherently cleaner, despite its renewable classification.</a:t>
            </a:r>
          </a:p>
          <a:p>
            <a:pPr>
              <a:lnSpc>
                <a:spcPct val="150000"/>
              </a:lnSpc>
            </a:pPr>
            <a:r>
              <a:rPr lang="en-US" sz="1400" b="1" dirty="0"/>
              <a:t>Efficiency Barrier: </a:t>
            </a:r>
            <a:r>
              <a:rPr lang="en-US" sz="1400" dirty="0"/>
              <a:t>Biomass also lags behind fossil fuels in energy conversion efficiency. The sizable performance gap presents a significant obstacle to large-scale substitution unless technical advancements in biomass systems are achieved.</a:t>
            </a:r>
          </a:p>
          <a:p>
            <a:pPr>
              <a:lnSpc>
                <a:spcPct val="150000"/>
              </a:lnSpc>
            </a:pPr>
            <a:r>
              <a:rPr lang="en-US" sz="1400" b="1" dirty="0"/>
              <a:t>Infrastructure Parity: </a:t>
            </a:r>
            <a:r>
              <a:rPr lang="en-US" sz="1400" dirty="0"/>
              <a:t>No strong cost-capacity relationship was found for either group, suggesting that biomass projects are not inherently more cost-efficient or scalable than fossil fuel plants — a reminder that infrastructure decisions are highly context-specific.</a:t>
            </a:r>
          </a:p>
          <a:p>
            <a:pPr>
              <a:lnSpc>
                <a:spcPct val="150000"/>
              </a:lnSpc>
            </a:pPr>
            <a:r>
              <a:rPr lang="en-US" sz="1400" b="1" dirty="0"/>
              <a:t>Economic Stability Advantage</a:t>
            </a:r>
            <a:r>
              <a:rPr lang="en-US" sz="1400" dirty="0"/>
              <a:t>: Where biomass does show clear strength is in fuel cost stability. Unlike fossil fuels, which experienced extreme price volatility in recent years, biomass prices followed a steady, predictable trajectory — a critical asset for long-term energy planning.</a:t>
            </a:r>
          </a:p>
          <a:p>
            <a:pPr>
              <a:lnSpc>
                <a:spcPct val="150000"/>
              </a:lnSpc>
            </a:pPr>
            <a:r>
              <a:rPr lang="en-US" sz="1400" b="1" dirty="0">
                <a:solidFill>
                  <a:schemeClr val="accent3"/>
                </a:solidFill>
              </a:rPr>
              <a:t>Overall Viability Judgment: </a:t>
            </a:r>
            <a:r>
              <a:rPr lang="en-US" sz="1400" dirty="0"/>
              <a:t>Bioenergy </a:t>
            </a:r>
            <a:r>
              <a:rPr lang="en-US" sz="1400" b="1" dirty="0"/>
              <a:t>cannot fully replace fossil fuels in its current form </a:t>
            </a:r>
            <a:r>
              <a:rPr lang="en-US" sz="1400" dirty="0"/>
              <a:t>due to clear disadvantages in carbon emissions and conversion efficiency. However, its long-term viability remains plausible, particularly as a </a:t>
            </a:r>
            <a:r>
              <a:rPr lang="en-US" sz="1400" b="1" dirty="0"/>
              <a:t>stable, renewable complement </a:t>
            </a:r>
            <a:r>
              <a:rPr lang="en-US" sz="1400" dirty="0"/>
              <a:t>in a diversified energy mix. If technical improvements can close the performance gap, biomass could play a meaningful role in the U.S. transition away from fossil fuels.</a:t>
            </a:r>
          </a:p>
        </p:txBody>
      </p:sp>
    </p:spTree>
    <p:extLst>
      <p:ext uri="{BB962C8B-B14F-4D97-AF65-F5344CB8AC3E}">
        <p14:creationId xmlns:p14="http://schemas.microsoft.com/office/powerpoint/2010/main" val="3506538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A9ED-DBB0-FCDD-F999-2CEAF55DBB67}"/>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EAA697EF-0BD6-A8C8-25BA-CD9749CEDE1C}"/>
              </a:ext>
            </a:extLst>
          </p:cNvPr>
          <p:cNvSpPr>
            <a:spLocks noGrp="1"/>
          </p:cNvSpPr>
          <p:nvPr>
            <p:ph idx="1"/>
          </p:nvPr>
        </p:nvSpPr>
        <p:spPr>
          <a:xfrm>
            <a:off x="838200" y="1690688"/>
            <a:ext cx="10515600" cy="4351338"/>
          </a:xfrm>
        </p:spPr>
        <p:txBody>
          <a:bodyPr>
            <a:normAutofit/>
          </a:bodyPr>
          <a:lstStyle/>
          <a:p>
            <a:pPr marL="0" indent="0">
              <a:lnSpc>
                <a:spcPct val="150000"/>
              </a:lnSpc>
              <a:buNone/>
            </a:pPr>
            <a:r>
              <a:rPr lang="en-US" sz="1400" b="1" dirty="0"/>
              <a:t>Bioenergy</a:t>
            </a:r>
            <a:r>
              <a:rPr lang="en-US" sz="1400" dirty="0"/>
              <a:t> is a renewable energy source derived from </a:t>
            </a:r>
            <a:r>
              <a:rPr lang="en-US" sz="1400" b="1" dirty="0"/>
              <a:t>biomass</a:t>
            </a:r>
            <a:r>
              <a:rPr lang="en-US" sz="1400" dirty="0"/>
              <a:t>, or organic material (e.g., plants, wood,  food waste). Though widely used, questions remain about its true sustainability and economic competitiveness.</a:t>
            </a:r>
          </a:p>
          <a:p>
            <a:pPr marL="0" indent="0">
              <a:lnSpc>
                <a:spcPct val="150000"/>
              </a:lnSpc>
              <a:buNone/>
            </a:pPr>
            <a:r>
              <a:rPr lang="en-US" sz="1400" b="1" dirty="0"/>
              <a:t>Fossil fuels</a:t>
            </a:r>
            <a:r>
              <a:rPr lang="en-US" sz="1400" dirty="0"/>
              <a:t>, including coal, petroleum, and natural gas,</a:t>
            </a:r>
            <a:r>
              <a:rPr lang="en-US" sz="1400" b="1" dirty="0"/>
              <a:t> </a:t>
            </a:r>
            <a:r>
              <a:rPr lang="en-US" sz="1400" dirty="0"/>
              <a:t>still dominate the U.S. energy sector but pose well-known environmental and cost-related challenges.</a:t>
            </a:r>
            <a:endParaRPr lang="en-US" sz="1400" b="1" dirty="0"/>
          </a:p>
          <a:p>
            <a:pPr marL="0" indent="0">
              <a:lnSpc>
                <a:spcPct val="150000"/>
              </a:lnSpc>
              <a:buNone/>
            </a:pPr>
            <a:r>
              <a:rPr lang="en-US" sz="1400" dirty="0"/>
              <a:t>This project aims to evaluate whether bioenergy is a viable long-term substitute for fossil fuels by comparing the two groups across four sustainability metrics:</a:t>
            </a:r>
          </a:p>
          <a:p>
            <a:pPr lvl="1">
              <a:lnSpc>
                <a:spcPct val="150000"/>
              </a:lnSpc>
              <a:buFont typeface="Wingdings" panose="05000000000000000000" pitchFamily="2" charset="2"/>
              <a:buChar char="v"/>
            </a:pPr>
            <a:r>
              <a:rPr lang="en-US" sz="1400" b="1" dirty="0"/>
              <a:t>Carbon Intensity </a:t>
            </a:r>
            <a:r>
              <a:rPr lang="en-US" sz="1400" dirty="0"/>
              <a:t>– Emissions per unit of energy generated</a:t>
            </a:r>
          </a:p>
          <a:p>
            <a:pPr lvl="1">
              <a:lnSpc>
                <a:spcPct val="150000"/>
              </a:lnSpc>
              <a:buFont typeface="Wingdings" panose="05000000000000000000" pitchFamily="2" charset="2"/>
              <a:buChar char="v"/>
            </a:pPr>
            <a:r>
              <a:rPr lang="en-US" sz="1400" b="1" dirty="0"/>
              <a:t>Energy Conversion Efficiency </a:t>
            </a:r>
            <a:r>
              <a:rPr lang="en-US" sz="1400" dirty="0"/>
              <a:t>– Energy produced relative to fuel consumed</a:t>
            </a:r>
          </a:p>
          <a:p>
            <a:pPr lvl="1">
              <a:lnSpc>
                <a:spcPct val="150000"/>
              </a:lnSpc>
              <a:buFont typeface="Wingdings" panose="05000000000000000000" pitchFamily="2" charset="2"/>
              <a:buChar char="v"/>
            </a:pPr>
            <a:r>
              <a:rPr lang="en-US" sz="1400" b="1" dirty="0"/>
              <a:t>Infrastructure Impact </a:t>
            </a:r>
            <a:r>
              <a:rPr lang="en-US" sz="1400" dirty="0"/>
              <a:t>– Construction cost per generation capacity</a:t>
            </a:r>
          </a:p>
          <a:p>
            <a:pPr lvl="1">
              <a:lnSpc>
                <a:spcPct val="150000"/>
              </a:lnSpc>
              <a:buFont typeface="Wingdings" panose="05000000000000000000" pitchFamily="2" charset="2"/>
              <a:buChar char="v"/>
            </a:pPr>
            <a:r>
              <a:rPr lang="en-US" sz="1400" b="1" dirty="0"/>
              <a:t>Economic Performance </a:t>
            </a:r>
            <a:r>
              <a:rPr lang="en-US" sz="1400" dirty="0"/>
              <a:t>– Fuel cost/price trends and volatility over time</a:t>
            </a:r>
          </a:p>
        </p:txBody>
      </p:sp>
    </p:spTree>
    <p:extLst>
      <p:ext uri="{BB962C8B-B14F-4D97-AF65-F5344CB8AC3E}">
        <p14:creationId xmlns:p14="http://schemas.microsoft.com/office/powerpoint/2010/main" val="3685368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D694-FB20-D41F-10E7-52DDC7A458D1}"/>
              </a:ext>
            </a:extLst>
          </p:cNvPr>
          <p:cNvSpPr>
            <a:spLocks noGrp="1"/>
          </p:cNvSpPr>
          <p:nvPr>
            <p:ph type="title"/>
          </p:nvPr>
        </p:nvSpPr>
        <p:spPr>
          <a:xfrm>
            <a:off x="838200" y="365125"/>
            <a:ext cx="10515600" cy="1079627"/>
          </a:xfrm>
        </p:spPr>
        <p:txBody>
          <a:bodyPr/>
          <a:lstStyle/>
          <a:p>
            <a:r>
              <a:rPr lang="en-US" dirty="0"/>
              <a:t>References &amp; Acknowledgements</a:t>
            </a:r>
          </a:p>
        </p:txBody>
      </p:sp>
      <p:sp>
        <p:nvSpPr>
          <p:cNvPr id="3" name="Content Placeholder 2">
            <a:extLst>
              <a:ext uri="{FF2B5EF4-FFF2-40B4-BE49-F238E27FC236}">
                <a16:creationId xmlns:a16="http://schemas.microsoft.com/office/drawing/2014/main" id="{C97F253C-2E10-3085-D10E-E7BD026F9208}"/>
              </a:ext>
            </a:extLst>
          </p:cNvPr>
          <p:cNvSpPr>
            <a:spLocks noGrp="1"/>
          </p:cNvSpPr>
          <p:nvPr>
            <p:ph idx="1"/>
          </p:nvPr>
        </p:nvSpPr>
        <p:spPr>
          <a:xfrm>
            <a:off x="838200" y="1444752"/>
            <a:ext cx="10515600" cy="4808257"/>
          </a:xfrm>
        </p:spPr>
        <p:txBody>
          <a:bodyPr>
            <a:noAutofit/>
          </a:bodyPr>
          <a:lstStyle/>
          <a:p>
            <a:pPr marL="0" indent="0">
              <a:lnSpc>
                <a:spcPct val="150000"/>
              </a:lnSpc>
              <a:buNone/>
            </a:pPr>
            <a:r>
              <a:rPr lang="en-US" sz="1400" b="1" u="sng" dirty="0"/>
              <a:t>Data Sources:</a:t>
            </a:r>
          </a:p>
          <a:p>
            <a:pPr>
              <a:lnSpc>
                <a:spcPct val="150000"/>
              </a:lnSpc>
            </a:pPr>
            <a:r>
              <a:rPr lang="en-US" sz="1400" b="1" dirty="0"/>
              <a:t>U.S. Energy Information Administration (EIA)</a:t>
            </a:r>
          </a:p>
          <a:p>
            <a:pPr lvl="1">
              <a:lnSpc>
                <a:spcPct val="150000"/>
              </a:lnSpc>
              <a:buFont typeface="Aptos" panose="020B0004020202020204" pitchFamily="34" charset="0"/>
              <a:buChar char="−"/>
            </a:pPr>
            <a:r>
              <a:rPr lang="en-US" sz="1400" dirty="0"/>
              <a:t>Construction Costs, Electricity Generation, Biomass Prices, Fossil Fuel Costs, Primary Energy Consumption</a:t>
            </a:r>
          </a:p>
          <a:p>
            <a:pPr>
              <a:lnSpc>
                <a:spcPct val="150000"/>
              </a:lnSpc>
            </a:pPr>
            <a:r>
              <a:rPr lang="en-US" sz="1400" b="1" dirty="0"/>
              <a:t>U.S. Environmental Protection Agency (EPA)</a:t>
            </a:r>
          </a:p>
          <a:p>
            <a:pPr lvl="1">
              <a:lnSpc>
                <a:spcPct val="150000"/>
              </a:lnSpc>
              <a:buFont typeface="Aptos" panose="020B0004020202020204" pitchFamily="34" charset="0"/>
              <a:buChar char="−"/>
            </a:pPr>
            <a:r>
              <a:rPr lang="en-US" sz="1400" dirty="0"/>
              <a:t>Greenhouse Gas Reporting Program (GHGRP)</a:t>
            </a:r>
          </a:p>
          <a:p>
            <a:pPr marL="0" indent="0">
              <a:lnSpc>
                <a:spcPct val="150000"/>
              </a:lnSpc>
              <a:buNone/>
            </a:pPr>
            <a:r>
              <a:rPr lang="en-US" sz="1400" b="1" u="sng" dirty="0"/>
              <a:t>Acknowledgements:</a:t>
            </a:r>
          </a:p>
          <a:p>
            <a:pPr marL="0" indent="0">
              <a:lnSpc>
                <a:spcPct val="150000"/>
              </a:lnSpc>
              <a:buNone/>
            </a:pPr>
            <a:r>
              <a:rPr lang="en-US" sz="1400" dirty="0"/>
              <a:t>Special thanks to the </a:t>
            </a:r>
            <a:r>
              <a:rPr lang="en-US" sz="1400" b="1" dirty="0"/>
              <a:t>Data Science faculty</a:t>
            </a:r>
            <a:r>
              <a:rPr lang="en-US" sz="1400" dirty="0"/>
              <a:t> at Montgomery College for their support and guidance throughout my learning journey:</a:t>
            </a:r>
          </a:p>
          <a:p>
            <a:pPr>
              <a:lnSpc>
                <a:spcPct val="150000"/>
              </a:lnSpc>
            </a:pPr>
            <a:r>
              <a:rPr lang="en-US" sz="1400" dirty="0"/>
              <a:t>Prof. Perine</a:t>
            </a:r>
          </a:p>
          <a:p>
            <a:pPr>
              <a:lnSpc>
                <a:spcPct val="150000"/>
              </a:lnSpc>
            </a:pPr>
            <a:r>
              <a:rPr lang="en-US" sz="1400" dirty="0"/>
              <a:t>Prof. Mohamed</a:t>
            </a:r>
          </a:p>
          <a:p>
            <a:pPr>
              <a:lnSpc>
                <a:spcPct val="150000"/>
              </a:lnSpc>
            </a:pPr>
            <a:r>
              <a:rPr lang="en-US" sz="1400" dirty="0"/>
              <a:t>Prof. Saidi</a:t>
            </a:r>
          </a:p>
          <a:p>
            <a:pPr>
              <a:lnSpc>
                <a:spcPct val="150000"/>
              </a:lnSpc>
            </a:pPr>
            <a:r>
              <a:rPr lang="en-US" sz="1400" dirty="0"/>
              <a:t>Prof. Evans</a:t>
            </a:r>
          </a:p>
        </p:txBody>
      </p:sp>
    </p:spTree>
    <p:extLst>
      <p:ext uri="{BB962C8B-B14F-4D97-AF65-F5344CB8AC3E}">
        <p14:creationId xmlns:p14="http://schemas.microsoft.com/office/powerpoint/2010/main" val="1773992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6671B-798C-1D67-130A-A0954CD09A10}"/>
              </a:ext>
            </a:extLst>
          </p:cNvPr>
          <p:cNvSpPr txBox="1"/>
          <p:nvPr/>
        </p:nvSpPr>
        <p:spPr>
          <a:xfrm>
            <a:off x="3657600" y="2136338"/>
            <a:ext cx="4876800" cy="2585323"/>
          </a:xfrm>
          <a:prstGeom prst="rect">
            <a:avLst/>
          </a:prstGeom>
          <a:noFill/>
          <a:ln w="76200">
            <a:solidFill>
              <a:schemeClr val="tx1"/>
            </a:solidFill>
          </a:ln>
        </p:spPr>
        <p:txBody>
          <a:bodyPr wrap="square" rtlCol="0">
            <a:spAutoFit/>
          </a:bodyPr>
          <a:lstStyle/>
          <a:p>
            <a:pPr algn="ctr"/>
            <a:r>
              <a:rPr lang="en-US" sz="5400" b="1" dirty="0"/>
              <a:t>THANK YOU FOR YOUR TIME</a:t>
            </a:r>
          </a:p>
        </p:txBody>
      </p:sp>
    </p:spTree>
    <p:extLst>
      <p:ext uri="{BB962C8B-B14F-4D97-AF65-F5344CB8AC3E}">
        <p14:creationId xmlns:p14="http://schemas.microsoft.com/office/powerpoint/2010/main" val="109477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0D1C-EA5B-64C0-03FF-530D1EBA4D7D}"/>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88ECAA00-70A8-0941-74D1-E98CF410C7A2}"/>
              </a:ext>
            </a:extLst>
          </p:cNvPr>
          <p:cNvSpPr>
            <a:spLocks noGrp="1"/>
          </p:cNvSpPr>
          <p:nvPr>
            <p:ph idx="1"/>
          </p:nvPr>
        </p:nvSpPr>
        <p:spPr>
          <a:xfrm>
            <a:off x="838200" y="1690688"/>
            <a:ext cx="10515600" cy="4351338"/>
          </a:xfrm>
        </p:spPr>
        <p:txBody>
          <a:bodyPr>
            <a:normAutofit/>
          </a:bodyPr>
          <a:lstStyle/>
          <a:p>
            <a:pPr marL="0" indent="0">
              <a:lnSpc>
                <a:spcPct val="150000"/>
              </a:lnSpc>
              <a:buNone/>
            </a:pPr>
            <a:r>
              <a:rPr lang="en-US" sz="1400" dirty="0"/>
              <a:t>The goal of this project is to assess </a:t>
            </a:r>
            <a:r>
              <a:rPr lang="en-US" sz="1400" b="1" dirty="0"/>
              <a:t>whether bioenergy can serve as a viable alternative to fossil fuels</a:t>
            </a:r>
            <a:r>
              <a:rPr lang="en-US" sz="1400" dirty="0"/>
              <a:t> for electricity generation in the U.S. </a:t>
            </a:r>
          </a:p>
          <a:p>
            <a:pPr marL="0" indent="0">
              <a:lnSpc>
                <a:spcPct val="150000"/>
              </a:lnSpc>
              <a:buNone/>
            </a:pPr>
            <a:r>
              <a:rPr lang="en-US" sz="1400" dirty="0"/>
              <a:t>To do this, the project compares the performance of bioenergy and fossil fuels across various </a:t>
            </a:r>
            <a:r>
              <a:rPr lang="en-US" sz="1400" b="1" dirty="0"/>
              <a:t>environmental and economic metrics</a:t>
            </a:r>
            <a:r>
              <a:rPr lang="en-US" sz="1400" dirty="0"/>
              <a:t>.</a:t>
            </a:r>
          </a:p>
          <a:p>
            <a:pPr>
              <a:lnSpc>
                <a:spcPct val="150000"/>
              </a:lnSpc>
              <a:buFont typeface="Wingdings" panose="05000000000000000000" pitchFamily="2" charset="2"/>
              <a:buChar char="v"/>
            </a:pPr>
            <a:r>
              <a:rPr lang="en-US" sz="1400" b="1" dirty="0"/>
              <a:t>Environmental Analysis</a:t>
            </a:r>
          </a:p>
          <a:p>
            <a:pPr lvl="1">
              <a:lnSpc>
                <a:spcPct val="150000"/>
              </a:lnSpc>
              <a:buFont typeface="Wingdings" panose="05000000000000000000" pitchFamily="2" charset="2"/>
              <a:buChar char="§"/>
            </a:pPr>
            <a:r>
              <a:rPr lang="en-US" sz="1400" dirty="0"/>
              <a:t>How does </a:t>
            </a:r>
            <a:r>
              <a:rPr lang="en-US" sz="1400" b="1" dirty="0"/>
              <a:t>carbon intensity </a:t>
            </a:r>
            <a:r>
              <a:rPr lang="en-US" sz="1400" dirty="0"/>
              <a:t>(emissions per unit of energy) compare between biomass and fossil fuels over time?</a:t>
            </a:r>
          </a:p>
          <a:p>
            <a:pPr lvl="1">
              <a:lnSpc>
                <a:spcPct val="150000"/>
              </a:lnSpc>
              <a:buFont typeface="Wingdings" panose="05000000000000000000" pitchFamily="2" charset="2"/>
              <a:buChar char="§"/>
            </a:pPr>
            <a:r>
              <a:rPr lang="en-US" sz="1400" dirty="0"/>
              <a:t>How efficiently does each fuel type </a:t>
            </a:r>
            <a:r>
              <a:rPr lang="en-US" sz="1400" b="1" dirty="0"/>
              <a:t>convert feedstock into usable electricity</a:t>
            </a:r>
            <a:r>
              <a:rPr lang="en-US" sz="1400" dirty="0"/>
              <a:t>?</a:t>
            </a:r>
          </a:p>
          <a:p>
            <a:pPr indent="-285750">
              <a:lnSpc>
                <a:spcPct val="150000"/>
              </a:lnSpc>
              <a:buFont typeface="Wingdings" panose="05000000000000000000" pitchFamily="2" charset="2"/>
              <a:buChar char="v"/>
            </a:pPr>
            <a:r>
              <a:rPr lang="en-US" sz="1400" b="1" dirty="0"/>
              <a:t>Economic Analysis</a:t>
            </a:r>
          </a:p>
          <a:p>
            <a:pPr lvl="1">
              <a:lnSpc>
                <a:spcPct val="150000"/>
              </a:lnSpc>
              <a:buFont typeface="Wingdings" panose="05000000000000000000" pitchFamily="2" charset="2"/>
              <a:buChar char="§"/>
            </a:pPr>
            <a:r>
              <a:rPr lang="en-US" sz="1400" dirty="0"/>
              <a:t>How does the relationship between </a:t>
            </a:r>
            <a:r>
              <a:rPr lang="en-US" sz="1400" b="1" dirty="0"/>
              <a:t>construction cost and generation capacity </a:t>
            </a:r>
            <a:r>
              <a:rPr lang="en-US" sz="1400" dirty="0"/>
              <a:t>differ between biomass and fossil fuel generators?</a:t>
            </a:r>
          </a:p>
          <a:p>
            <a:pPr lvl="1">
              <a:lnSpc>
                <a:spcPct val="150000"/>
              </a:lnSpc>
              <a:buFont typeface="Wingdings" panose="05000000000000000000" pitchFamily="2" charset="2"/>
              <a:buChar char="§"/>
            </a:pPr>
            <a:r>
              <a:rPr lang="en-US" sz="1400" dirty="0"/>
              <a:t>What are the </a:t>
            </a:r>
            <a:r>
              <a:rPr lang="en-US" sz="1400" b="1" dirty="0"/>
              <a:t>trends in fuel prices/costs </a:t>
            </a:r>
            <a:r>
              <a:rPr lang="en-US" sz="1400" dirty="0"/>
              <a:t>over time, and how stable are they?</a:t>
            </a:r>
          </a:p>
        </p:txBody>
      </p:sp>
    </p:spTree>
    <p:extLst>
      <p:ext uri="{BB962C8B-B14F-4D97-AF65-F5344CB8AC3E}">
        <p14:creationId xmlns:p14="http://schemas.microsoft.com/office/powerpoint/2010/main" val="25966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FCBF-F1EB-C1C5-D389-DA03BD7840D5}"/>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A0D5C723-6126-025A-BE98-A16782FC466C}"/>
              </a:ext>
            </a:extLst>
          </p:cNvPr>
          <p:cNvSpPr>
            <a:spLocks noGrp="1"/>
          </p:cNvSpPr>
          <p:nvPr>
            <p:ph idx="1"/>
          </p:nvPr>
        </p:nvSpPr>
        <p:spPr>
          <a:xfrm>
            <a:off x="838200" y="1690688"/>
            <a:ext cx="10515600" cy="4667250"/>
          </a:xfrm>
        </p:spPr>
        <p:txBody>
          <a:bodyPr>
            <a:noAutofit/>
          </a:bodyPr>
          <a:lstStyle/>
          <a:p>
            <a:pPr marL="0" indent="0">
              <a:lnSpc>
                <a:spcPct val="150000"/>
              </a:lnSpc>
              <a:buNone/>
            </a:pPr>
            <a:r>
              <a:rPr lang="en-US" sz="1400" dirty="0"/>
              <a:t>This project utilizes publicly available U.S. government datasets from the</a:t>
            </a:r>
            <a:r>
              <a:rPr lang="en-US" sz="1400" b="1" dirty="0"/>
              <a:t> Environmental Protection Agency</a:t>
            </a:r>
            <a:r>
              <a:rPr lang="en-US" sz="1400" dirty="0"/>
              <a:t> (EPA) and the </a:t>
            </a:r>
            <a:r>
              <a:rPr lang="en-US" sz="1400" b="1" dirty="0"/>
              <a:t>Energy Information Administration </a:t>
            </a:r>
            <a:r>
              <a:rPr lang="en-US" sz="1400" dirty="0"/>
              <a:t>(EIA), covering annual emissions, electricity generation, consumption, infrastructure costs, and fuel prices from 2010 to 2024. The data includes values for both bioenergy and fossil fuels (coal, natural gas, petroleum), and is standardized where needed to support valid cross-fuel comparisons.</a:t>
            </a:r>
          </a:p>
          <a:p>
            <a:pPr marL="0" indent="0">
              <a:lnSpc>
                <a:spcPct val="150000"/>
              </a:lnSpc>
              <a:buNone/>
            </a:pPr>
            <a:r>
              <a:rPr lang="en-US" sz="1400" b="1" dirty="0"/>
              <a:t>Datasets Used:</a:t>
            </a:r>
          </a:p>
          <a:p>
            <a:pPr>
              <a:lnSpc>
                <a:spcPct val="150000"/>
              </a:lnSpc>
              <a:buFont typeface="Wingdings" panose="05000000000000000000" pitchFamily="2" charset="2"/>
              <a:buChar char="Ø"/>
            </a:pPr>
            <a:r>
              <a:rPr lang="en-US" sz="1400" b="1" dirty="0"/>
              <a:t>EPA GHG Reporting </a:t>
            </a:r>
            <a:r>
              <a:rPr lang="en-US" sz="1400" dirty="0"/>
              <a:t>(2010–2023): Annual emissions (MTCO2e) by fuel source</a:t>
            </a:r>
          </a:p>
          <a:p>
            <a:pPr>
              <a:lnSpc>
                <a:spcPct val="150000"/>
              </a:lnSpc>
              <a:buFont typeface="Wingdings" panose="05000000000000000000" pitchFamily="2" charset="2"/>
              <a:buChar char="Ø"/>
            </a:pPr>
            <a:r>
              <a:rPr lang="en-US" sz="1400" b="1" dirty="0"/>
              <a:t>EIA Electricity Generation </a:t>
            </a:r>
            <a:r>
              <a:rPr lang="en-US" sz="1400" dirty="0"/>
              <a:t>(2014–2023): Net generation (MWh) by energy type</a:t>
            </a:r>
          </a:p>
          <a:p>
            <a:pPr>
              <a:lnSpc>
                <a:spcPct val="150000"/>
              </a:lnSpc>
              <a:buFont typeface="Wingdings" panose="05000000000000000000" pitchFamily="2" charset="2"/>
              <a:buChar char="Ø"/>
            </a:pPr>
            <a:r>
              <a:rPr lang="en-US" sz="1400" b="1" dirty="0"/>
              <a:t>EIA Energy Consumption </a:t>
            </a:r>
            <a:r>
              <a:rPr lang="en-US" sz="1400" dirty="0"/>
              <a:t>(1949–2023): Primary energy use (quad. Btu) by source</a:t>
            </a:r>
          </a:p>
          <a:p>
            <a:pPr>
              <a:lnSpc>
                <a:spcPct val="150000"/>
              </a:lnSpc>
              <a:buFont typeface="Wingdings" panose="05000000000000000000" pitchFamily="2" charset="2"/>
              <a:buChar char="Ø"/>
            </a:pPr>
            <a:r>
              <a:rPr lang="en-US" sz="1400" b="1" dirty="0"/>
              <a:t>EIA Construction Costs </a:t>
            </a:r>
            <a:r>
              <a:rPr lang="en-US" sz="1400" dirty="0"/>
              <a:t>(2013–2022): Cost and capacity of electric generators by source (excludes coal data)</a:t>
            </a:r>
          </a:p>
          <a:p>
            <a:pPr>
              <a:lnSpc>
                <a:spcPct val="150000"/>
              </a:lnSpc>
              <a:buFont typeface="Wingdings" panose="05000000000000000000" pitchFamily="2" charset="2"/>
              <a:buChar char="Ø"/>
            </a:pPr>
            <a:r>
              <a:rPr lang="en-US" sz="1400" b="1" dirty="0"/>
              <a:t>EIA Densified Biomass Fuel Report </a:t>
            </a:r>
            <a:r>
              <a:rPr lang="en-US" sz="1400" dirty="0"/>
              <a:t>(2016–2024): Prices and volumes of densified biomass fuel and feedstock</a:t>
            </a:r>
          </a:p>
          <a:p>
            <a:pPr>
              <a:lnSpc>
                <a:spcPct val="150000"/>
              </a:lnSpc>
              <a:buFont typeface="Wingdings" panose="05000000000000000000" pitchFamily="2" charset="2"/>
              <a:buChar char="Ø"/>
            </a:pPr>
            <a:r>
              <a:rPr lang="en-US" sz="1400" b="1" dirty="0"/>
              <a:t>EIA Fossil Fuel Costs </a:t>
            </a:r>
            <a:r>
              <a:rPr lang="en-US" sz="1400" dirty="0"/>
              <a:t>(2013–2023): Annual average cost of coal, gas, and petroleum fuels</a:t>
            </a:r>
          </a:p>
          <a:p>
            <a:pPr marL="0" indent="0">
              <a:lnSpc>
                <a:spcPct val="150000"/>
              </a:lnSpc>
              <a:buNone/>
            </a:pPr>
            <a:endParaRPr lang="en-US" sz="1400" dirty="0"/>
          </a:p>
        </p:txBody>
      </p:sp>
    </p:spTree>
    <p:extLst>
      <p:ext uri="{BB962C8B-B14F-4D97-AF65-F5344CB8AC3E}">
        <p14:creationId xmlns:p14="http://schemas.microsoft.com/office/powerpoint/2010/main" val="159442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145AC-6B24-1517-54D4-AAE726FAF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CEDD59-FFF6-74C5-2A63-71331D5BB4A2}"/>
              </a:ext>
            </a:extLst>
          </p:cNvPr>
          <p:cNvSpPr>
            <a:spLocks noGrp="1"/>
          </p:cNvSpPr>
          <p:nvPr>
            <p:ph type="title"/>
          </p:nvPr>
        </p:nvSpPr>
        <p:spPr/>
        <p:txBody>
          <a:bodyPr/>
          <a:lstStyle/>
          <a:p>
            <a:r>
              <a:rPr lang="en-US" dirty="0"/>
              <a:t>Tools &amp; Methods</a:t>
            </a:r>
          </a:p>
        </p:txBody>
      </p:sp>
      <p:sp>
        <p:nvSpPr>
          <p:cNvPr id="3" name="Content Placeholder 2">
            <a:extLst>
              <a:ext uri="{FF2B5EF4-FFF2-40B4-BE49-F238E27FC236}">
                <a16:creationId xmlns:a16="http://schemas.microsoft.com/office/drawing/2014/main" id="{921D769E-1FEA-94B0-45B4-2E9B0E678281}"/>
              </a:ext>
            </a:extLst>
          </p:cNvPr>
          <p:cNvSpPr>
            <a:spLocks noGrp="1"/>
          </p:cNvSpPr>
          <p:nvPr>
            <p:ph idx="1"/>
          </p:nvPr>
        </p:nvSpPr>
        <p:spPr>
          <a:xfrm>
            <a:off x="838200" y="1690688"/>
            <a:ext cx="10515600" cy="4351338"/>
          </a:xfrm>
        </p:spPr>
        <p:txBody>
          <a:bodyPr>
            <a:normAutofit/>
          </a:bodyPr>
          <a:lstStyle/>
          <a:p>
            <a:pPr>
              <a:lnSpc>
                <a:spcPct val="150000"/>
              </a:lnSpc>
              <a:buFont typeface="Wingdings" panose="05000000000000000000" pitchFamily="2" charset="2"/>
              <a:buChar char="Ø"/>
            </a:pPr>
            <a:r>
              <a:rPr lang="en-US" sz="1400" b="1" dirty="0"/>
              <a:t>Tools: </a:t>
            </a:r>
            <a:r>
              <a:rPr lang="en-US" sz="1400" dirty="0"/>
              <a:t>Google Colab, Excel, GitHub</a:t>
            </a:r>
          </a:p>
          <a:p>
            <a:pPr>
              <a:lnSpc>
                <a:spcPct val="150000"/>
              </a:lnSpc>
              <a:buFont typeface="Wingdings" panose="05000000000000000000" pitchFamily="2" charset="2"/>
              <a:buChar char="Ø"/>
            </a:pPr>
            <a:r>
              <a:rPr lang="en-US" sz="1400" b="1" dirty="0"/>
              <a:t>Programming language: </a:t>
            </a:r>
            <a:r>
              <a:rPr lang="en-US" sz="1400" dirty="0"/>
              <a:t>Python</a:t>
            </a:r>
          </a:p>
          <a:p>
            <a:pPr lvl="1">
              <a:lnSpc>
                <a:spcPct val="150000"/>
              </a:lnSpc>
              <a:buFont typeface="Wingdings" panose="05000000000000000000" pitchFamily="2" charset="2"/>
              <a:buChar char="§"/>
            </a:pPr>
            <a:r>
              <a:rPr lang="en-US" sz="1400" b="1" dirty="0"/>
              <a:t>Libraries: </a:t>
            </a:r>
            <a:r>
              <a:rPr lang="en-US" sz="1400" dirty="0"/>
              <a:t>Pandas, NumPy, Matplotlib, Seaborn, SciPy, </a:t>
            </a:r>
            <a:r>
              <a:rPr lang="en-US" sz="1400" dirty="0" err="1"/>
              <a:t>Statsmodels</a:t>
            </a:r>
            <a:endParaRPr lang="en-US" sz="1400" b="1" dirty="0"/>
          </a:p>
          <a:p>
            <a:pPr>
              <a:lnSpc>
                <a:spcPct val="150000"/>
              </a:lnSpc>
              <a:buFont typeface="Wingdings" panose="05000000000000000000" pitchFamily="2" charset="2"/>
              <a:buChar char="Ø"/>
            </a:pPr>
            <a:r>
              <a:rPr lang="en-US" sz="1400" b="1" dirty="0"/>
              <a:t>Methods:</a:t>
            </a:r>
          </a:p>
          <a:p>
            <a:pPr lvl="1">
              <a:lnSpc>
                <a:spcPct val="150000"/>
              </a:lnSpc>
              <a:buFont typeface="Wingdings" panose="05000000000000000000" pitchFamily="2" charset="2"/>
              <a:buChar char="§"/>
            </a:pPr>
            <a:r>
              <a:rPr lang="en-US" sz="1400" dirty="0"/>
              <a:t>Applied standard </a:t>
            </a:r>
            <a:r>
              <a:rPr lang="en-US" sz="1400" b="1" dirty="0"/>
              <a:t>assumption checks </a:t>
            </a:r>
            <a:r>
              <a:rPr lang="en-US" sz="1400" dirty="0"/>
              <a:t>(normality, variance) prior to all parametric tests</a:t>
            </a:r>
          </a:p>
          <a:p>
            <a:pPr lvl="1">
              <a:lnSpc>
                <a:spcPct val="150000"/>
              </a:lnSpc>
              <a:buFont typeface="Wingdings" panose="05000000000000000000" pitchFamily="2" charset="2"/>
              <a:buChar char="§"/>
            </a:pPr>
            <a:r>
              <a:rPr lang="en-US" sz="1400" dirty="0"/>
              <a:t>Conducted </a:t>
            </a:r>
            <a:r>
              <a:rPr lang="en-US" sz="1400" b="1" dirty="0"/>
              <a:t>comparative analyses </a:t>
            </a:r>
            <a:r>
              <a:rPr lang="en-US" sz="1400" dirty="0"/>
              <a:t>using t-tests, Mann-Whitney U tests, and effect size metrics</a:t>
            </a:r>
          </a:p>
          <a:p>
            <a:pPr lvl="1">
              <a:lnSpc>
                <a:spcPct val="150000"/>
              </a:lnSpc>
              <a:buFont typeface="Wingdings" panose="05000000000000000000" pitchFamily="2" charset="2"/>
              <a:buChar char="§"/>
            </a:pPr>
            <a:r>
              <a:rPr lang="en-US" sz="1400" dirty="0"/>
              <a:t>Implemented </a:t>
            </a:r>
            <a:r>
              <a:rPr lang="en-US" sz="1400" b="1" dirty="0"/>
              <a:t>regression modeling </a:t>
            </a:r>
            <a:r>
              <a:rPr lang="en-US" sz="1400" dirty="0"/>
              <a:t>(where appropriate) to evaluate trends and model fit</a:t>
            </a:r>
          </a:p>
          <a:p>
            <a:pPr lvl="1">
              <a:lnSpc>
                <a:spcPct val="150000"/>
              </a:lnSpc>
              <a:buFont typeface="Wingdings" panose="05000000000000000000" pitchFamily="2" charset="2"/>
              <a:buChar char="§"/>
            </a:pPr>
            <a:r>
              <a:rPr lang="en-US" sz="1400" dirty="0"/>
              <a:t>Used </a:t>
            </a:r>
            <a:r>
              <a:rPr lang="en-US" sz="1400" b="1" dirty="0"/>
              <a:t>correlation analysis </a:t>
            </a:r>
            <a:r>
              <a:rPr lang="en-US" sz="1400" dirty="0"/>
              <a:t>to explore inter-variable relationships (e.g., infrastructure cost vs. generation capacity)</a:t>
            </a:r>
          </a:p>
        </p:txBody>
      </p:sp>
    </p:spTree>
    <p:extLst>
      <p:ext uri="{BB962C8B-B14F-4D97-AF65-F5344CB8AC3E}">
        <p14:creationId xmlns:p14="http://schemas.microsoft.com/office/powerpoint/2010/main" val="274708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A1CD-6D5E-6E55-E393-4F326758AAFB}"/>
              </a:ext>
            </a:extLst>
          </p:cNvPr>
          <p:cNvSpPr>
            <a:spLocks noGrp="1"/>
          </p:cNvSpPr>
          <p:nvPr>
            <p:ph type="title"/>
          </p:nvPr>
        </p:nvSpPr>
        <p:spPr/>
        <p:txBody>
          <a:bodyPr/>
          <a:lstStyle/>
          <a:p>
            <a:r>
              <a:rPr lang="en-US" dirty="0"/>
              <a:t>Data Cleaning &amp; Preprocessing</a:t>
            </a:r>
          </a:p>
        </p:txBody>
      </p:sp>
      <p:sp>
        <p:nvSpPr>
          <p:cNvPr id="3" name="Content Placeholder 2">
            <a:extLst>
              <a:ext uri="{FF2B5EF4-FFF2-40B4-BE49-F238E27FC236}">
                <a16:creationId xmlns:a16="http://schemas.microsoft.com/office/drawing/2014/main" id="{3E15723C-48D2-B31C-9709-9855F8C2D8D7}"/>
              </a:ext>
            </a:extLst>
          </p:cNvPr>
          <p:cNvSpPr>
            <a:spLocks noGrp="1"/>
          </p:cNvSpPr>
          <p:nvPr>
            <p:ph idx="1"/>
          </p:nvPr>
        </p:nvSpPr>
        <p:spPr>
          <a:xfrm>
            <a:off x="838199" y="1398963"/>
            <a:ext cx="10515599" cy="5135094"/>
          </a:xfrm>
        </p:spPr>
        <p:txBody>
          <a:bodyPr>
            <a:noAutofit/>
          </a:bodyPr>
          <a:lstStyle/>
          <a:p>
            <a:pPr marL="0" indent="0">
              <a:lnSpc>
                <a:spcPct val="150000"/>
              </a:lnSpc>
              <a:buNone/>
            </a:pPr>
            <a:r>
              <a:rPr lang="en-US" sz="1400" b="1" u="sng" dirty="0"/>
              <a:t>Key Highlights &amp; Tasks:</a:t>
            </a:r>
          </a:p>
          <a:p>
            <a:pPr>
              <a:lnSpc>
                <a:spcPct val="150000"/>
              </a:lnSpc>
              <a:buFont typeface="Wingdings" panose="05000000000000000000" pitchFamily="2" charset="2"/>
              <a:buChar char="Ø"/>
            </a:pPr>
            <a:r>
              <a:rPr lang="en-US" sz="1400" b="1" dirty="0"/>
              <a:t>Merged multi-year tables </a:t>
            </a:r>
            <a:r>
              <a:rPr lang="en-US" sz="1400" dirty="0"/>
              <a:t>and reshaped datasets for consistency (e.g., wide to long format)</a:t>
            </a:r>
          </a:p>
          <a:p>
            <a:pPr>
              <a:lnSpc>
                <a:spcPct val="150000"/>
              </a:lnSpc>
              <a:buFont typeface="Wingdings" panose="05000000000000000000" pitchFamily="2" charset="2"/>
              <a:buChar char="Ø"/>
            </a:pPr>
            <a:r>
              <a:rPr lang="en-US" sz="1400" dirty="0"/>
              <a:t>Handled missing values using </a:t>
            </a:r>
            <a:r>
              <a:rPr lang="en-US" sz="1400" b="1" dirty="0"/>
              <a:t>median imputation or row removal </a:t>
            </a:r>
            <a:r>
              <a:rPr lang="en-US" sz="1400" dirty="0"/>
              <a:t>based on context</a:t>
            </a:r>
          </a:p>
          <a:p>
            <a:pPr>
              <a:lnSpc>
                <a:spcPct val="150000"/>
              </a:lnSpc>
              <a:buFont typeface="Wingdings" panose="05000000000000000000" pitchFamily="2" charset="2"/>
              <a:buChar char="Ø"/>
            </a:pPr>
            <a:r>
              <a:rPr lang="en-US" sz="1400" dirty="0"/>
              <a:t>Created </a:t>
            </a:r>
            <a:r>
              <a:rPr lang="en-US" sz="1400" b="1" dirty="0"/>
              <a:t>group-level categories </a:t>
            </a:r>
            <a:r>
              <a:rPr lang="en-US" sz="1400" dirty="0"/>
              <a:t>(e.g., </a:t>
            </a:r>
            <a:r>
              <a:rPr lang="en-US" sz="1400" i="1" dirty="0"/>
              <a:t>All Biomass, All Fossil Fuels</a:t>
            </a:r>
            <a:r>
              <a:rPr lang="en-US" sz="1400" dirty="0"/>
              <a:t>) for aggregation</a:t>
            </a:r>
          </a:p>
          <a:p>
            <a:pPr>
              <a:lnSpc>
                <a:spcPct val="150000"/>
              </a:lnSpc>
              <a:buFont typeface="Wingdings" panose="05000000000000000000" pitchFamily="2" charset="2"/>
              <a:buChar char="Ø"/>
            </a:pPr>
            <a:r>
              <a:rPr lang="en-US" sz="1400" b="1" dirty="0"/>
              <a:t>Categorized ambiguous or overlapping fuel types </a:t>
            </a:r>
            <a:r>
              <a:rPr lang="en-US" sz="1400" dirty="0"/>
              <a:t>using EPA/EIA documentation and domain research​</a:t>
            </a:r>
          </a:p>
          <a:p>
            <a:pPr>
              <a:lnSpc>
                <a:spcPct val="150000"/>
              </a:lnSpc>
              <a:buFont typeface="Wingdings" panose="05000000000000000000" pitchFamily="2" charset="2"/>
              <a:buChar char="Ø"/>
            </a:pPr>
            <a:r>
              <a:rPr lang="en-US" sz="1400" b="1" dirty="0"/>
              <a:t>Harmonized units</a:t>
            </a:r>
            <a:r>
              <a:rPr lang="en-US" sz="1400" dirty="0"/>
              <a:t>, column names, and </a:t>
            </a:r>
            <a:r>
              <a:rPr lang="en-US" sz="1400" b="1" dirty="0"/>
              <a:t>energy source names across datasets </a:t>
            </a:r>
            <a:r>
              <a:rPr lang="en-US" sz="1400" dirty="0"/>
              <a:t>for integration and comparability</a:t>
            </a:r>
          </a:p>
          <a:p>
            <a:pPr>
              <a:lnSpc>
                <a:spcPct val="150000"/>
              </a:lnSpc>
              <a:buFont typeface="Wingdings" panose="05000000000000000000" pitchFamily="2" charset="2"/>
              <a:buChar char="Ø"/>
            </a:pPr>
            <a:r>
              <a:rPr lang="en-US" sz="1400" dirty="0"/>
              <a:t>Constructed </a:t>
            </a:r>
            <a:r>
              <a:rPr lang="en-US" sz="1400" b="1" dirty="0"/>
              <a:t>summary tables</a:t>
            </a:r>
            <a:r>
              <a:rPr lang="en-US" sz="1400" dirty="0"/>
              <a:t> that aggregated data by fuel type (biomass vs. fossil fuels) and year for each area of analysis</a:t>
            </a:r>
          </a:p>
          <a:p>
            <a:pPr>
              <a:lnSpc>
                <a:spcPct val="150000"/>
              </a:lnSpc>
              <a:buFont typeface="Wingdings" panose="05000000000000000000" pitchFamily="2" charset="2"/>
              <a:buChar char="Ø"/>
            </a:pPr>
            <a:r>
              <a:rPr lang="en-US" sz="1400" dirty="0"/>
              <a:t>Derived </a:t>
            </a:r>
            <a:r>
              <a:rPr lang="en-US" sz="1400" b="1" dirty="0"/>
              <a:t>normalized variables </a:t>
            </a:r>
            <a:r>
              <a:rPr lang="en-US" sz="1400" dirty="0"/>
              <a:t>(e.g., carbon intensity, energy efficiency) from the summary data</a:t>
            </a:r>
          </a:p>
          <a:p>
            <a:pPr marL="0" indent="0">
              <a:lnSpc>
                <a:spcPct val="150000"/>
              </a:lnSpc>
              <a:buNone/>
            </a:pPr>
            <a:r>
              <a:rPr lang="en-US" sz="1400" b="1" u="sng" dirty="0"/>
              <a:t>Challenges &amp; Limitations:</a:t>
            </a:r>
          </a:p>
          <a:p>
            <a:pPr>
              <a:lnSpc>
                <a:spcPct val="150000"/>
              </a:lnSpc>
              <a:buFont typeface="Wingdings" panose="05000000000000000000" pitchFamily="2" charset="2"/>
              <a:buChar char="Ø"/>
            </a:pPr>
            <a:r>
              <a:rPr lang="en-US" sz="1400" b="1" dirty="0"/>
              <a:t>Balancing fossil fuel and biomass </a:t>
            </a:r>
            <a:r>
              <a:rPr lang="en-US" sz="1400" dirty="0"/>
              <a:t>representation</a:t>
            </a:r>
          </a:p>
          <a:p>
            <a:pPr>
              <a:lnSpc>
                <a:spcPct val="150000"/>
              </a:lnSpc>
              <a:buFont typeface="Wingdings" panose="05000000000000000000" pitchFamily="2" charset="2"/>
              <a:buChar char="Ø"/>
            </a:pPr>
            <a:r>
              <a:rPr lang="en-US" sz="1400" b="1" dirty="0"/>
              <a:t>Limited data availability</a:t>
            </a:r>
            <a:r>
              <a:rPr lang="en-US" sz="1400" dirty="0"/>
              <a:t> for certain fuel types or years</a:t>
            </a:r>
          </a:p>
        </p:txBody>
      </p:sp>
    </p:spTree>
    <p:extLst>
      <p:ext uri="{BB962C8B-B14F-4D97-AF65-F5344CB8AC3E}">
        <p14:creationId xmlns:p14="http://schemas.microsoft.com/office/powerpoint/2010/main" val="118225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45A8-2A64-3ED1-313A-3B2B5275B290}"/>
              </a:ext>
            </a:extLst>
          </p:cNvPr>
          <p:cNvSpPr>
            <a:spLocks noGrp="1"/>
          </p:cNvSpPr>
          <p:nvPr>
            <p:ph type="title"/>
          </p:nvPr>
        </p:nvSpPr>
        <p:spPr>
          <a:xfrm>
            <a:off x="838200" y="278553"/>
            <a:ext cx="10515600" cy="699560"/>
          </a:xfrm>
        </p:spPr>
        <p:txBody>
          <a:bodyPr>
            <a:normAutofit/>
          </a:bodyPr>
          <a:lstStyle/>
          <a:p>
            <a:r>
              <a:rPr lang="en-US" sz="4000" dirty="0"/>
              <a:t>Initial Distribution Comparisons</a:t>
            </a:r>
          </a:p>
        </p:txBody>
      </p:sp>
      <p:pic>
        <p:nvPicPr>
          <p:cNvPr id="15" name="Picture 14">
            <a:extLst>
              <a:ext uri="{FF2B5EF4-FFF2-40B4-BE49-F238E27FC236}">
                <a16:creationId xmlns:a16="http://schemas.microsoft.com/office/drawing/2014/main" id="{13C78F89-2B77-AE69-AA28-7699BBFD36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6664" y="1350723"/>
            <a:ext cx="2277657" cy="1754681"/>
          </a:xfrm>
          <a:prstGeom prst="rect">
            <a:avLst/>
          </a:prstGeom>
        </p:spPr>
      </p:pic>
      <p:pic>
        <p:nvPicPr>
          <p:cNvPr id="17" name="Picture 16">
            <a:extLst>
              <a:ext uri="{FF2B5EF4-FFF2-40B4-BE49-F238E27FC236}">
                <a16:creationId xmlns:a16="http://schemas.microsoft.com/office/drawing/2014/main" id="{1A431D9A-0A42-9AC5-B5BD-ECEF8A48D0C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1819" y="3305990"/>
            <a:ext cx="2313875" cy="1677127"/>
          </a:xfrm>
          <a:prstGeom prst="rect">
            <a:avLst/>
          </a:prstGeom>
        </p:spPr>
      </p:pic>
      <p:pic>
        <p:nvPicPr>
          <p:cNvPr id="18" name="Picture 17">
            <a:extLst>
              <a:ext uri="{FF2B5EF4-FFF2-40B4-BE49-F238E27FC236}">
                <a16:creationId xmlns:a16="http://schemas.microsoft.com/office/drawing/2014/main" id="{2A24DF40-1190-2F3D-AF6A-A144121E7BE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72585" y="1338656"/>
            <a:ext cx="2277657" cy="1766502"/>
          </a:xfrm>
          <a:prstGeom prst="rect">
            <a:avLst/>
          </a:prstGeom>
        </p:spPr>
      </p:pic>
      <p:pic>
        <p:nvPicPr>
          <p:cNvPr id="19" name="Picture 18">
            <a:extLst>
              <a:ext uri="{FF2B5EF4-FFF2-40B4-BE49-F238E27FC236}">
                <a16:creationId xmlns:a16="http://schemas.microsoft.com/office/drawing/2014/main" id="{5C122353-3D7E-7357-5841-6687441995A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6529" y="3272438"/>
            <a:ext cx="2313875" cy="1740074"/>
          </a:xfrm>
          <a:prstGeom prst="rect">
            <a:avLst/>
          </a:prstGeom>
        </p:spPr>
      </p:pic>
      <p:pic>
        <p:nvPicPr>
          <p:cNvPr id="20" name="Picture 19">
            <a:extLst>
              <a:ext uri="{FF2B5EF4-FFF2-40B4-BE49-F238E27FC236}">
                <a16:creationId xmlns:a16="http://schemas.microsoft.com/office/drawing/2014/main" id="{BFB37704-5522-91BC-2C9A-97D36608562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690404" y="1345374"/>
            <a:ext cx="2408129" cy="1732465"/>
          </a:xfrm>
          <a:prstGeom prst="rect">
            <a:avLst/>
          </a:prstGeom>
        </p:spPr>
      </p:pic>
      <p:pic>
        <p:nvPicPr>
          <p:cNvPr id="21" name="Picture 20">
            <a:extLst>
              <a:ext uri="{FF2B5EF4-FFF2-40B4-BE49-F238E27FC236}">
                <a16:creationId xmlns:a16="http://schemas.microsoft.com/office/drawing/2014/main" id="{DE6CE6EA-082E-C906-44DB-3173E146377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4844" y="3303577"/>
            <a:ext cx="2495545" cy="1677126"/>
          </a:xfrm>
          <a:prstGeom prst="rect">
            <a:avLst/>
          </a:prstGeom>
        </p:spPr>
      </p:pic>
      <p:pic>
        <p:nvPicPr>
          <p:cNvPr id="22" name="Picture 21">
            <a:extLst>
              <a:ext uri="{FF2B5EF4-FFF2-40B4-BE49-F238E27FC236}">
                <a16:creationId xmlns:a16="http://schemas.microsoft.com/office/drawing/2014/main" id="{BC30BB71-6FE0-9659-CC5A-8C19683F9804}"/>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8185950" y="1346052"/>
            <a:ext cx="2408129" cy="1834839"/>
          </a:xfrm>
          <a:prstGeom prst="rect">
            <a:avLst/>
          </a:prstGeom>
        </p:spPr>
      </p:pic>
      <p:pic>
        <p:nvPicPr>
          <p:cNvPr id="23" name="Picture 22">
            <a:extLst>
              <a:ext uri="{FF2B5EF4-FFF2-40B4-BE49-F238E27FC236}">
                <a16:creationId xmlns:a16="http://schemas.microsoft.com/office/drawing/2014/main" id="{46AFD1B4-7EB9-FA66-D104-5FC59F5E289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171656" y="3293916"/>
            <a:ext cx="2408129" cy="1801499"/>
          </a:xfrm>
          <a:prstGeom prst="rect">
            <a:avLst/>
          </a:prstGeom>
        </p:spPr>
      </p:pic>
      <p:sp>
        <p:nvSpPr>
          <p:cNvPr id="24" name="TextBox 23">
            <a:extLst>
              <a:ext uri="{FF2B5EF4-FFF2-40B4-BE49-F238E27FC236}">
                <a16:creationId xmlns:a16="http://schemas.microsoft.com/office/drawing/2014/main" id="{89CFAFB2-6E46-705D-5BBA-98B812D13BB1}"/>
              </a:ext>
            </a:extLst>
          </p:cNvPr>
          <p:cNvSpPr txBox="1"/>
          <p:nvPr/>
        </p:nvSpPr>
        <p:spPr>
          <a:xfrm rot="16200000">
            <a:off x="35639" y="2104263"/>
            <a:ext cx="1202700" cy="307777"/>
          </a:xfrm>
          <a:prstGeom prst="rect">
            <a:avLst/>
          </a:prstGeom>
          <a:noFill/>
        </p:spPr>
        <p:txBody>
          <a:bodyPr wrap="square" rtlCol="0">
            <a:spAutoFit/>
          </a:bodyPr>
          <a:lstStyle/>
          <a:p>
            <a:r>
              <a:rPr lang="en-US" sz="1400" b="1" dirty="0"/>
              <a:t>Biomass</a:t>
            </a:r>
          </a:p>
        </p:txBody>
      </p:sp>
      <p:sp>
        <p:nvSpPr>
          <p:cNvPr id="26" name="TextBox 25">
            <a:extLst>
              <a:ext uri="{FF2B5EF4-FFF2-40B4-BE49-F238E27FC236}">
                <a16:creationId xmlns:a16="http://schemas.microsoft.com/office/drawing/2014/main" id="{85761C85-C4B9-CD7A-5705-6DA562CD419B}"/>
              </a:ext>
            </a:extLst>
          </p:cNvPr>
          <p:cNvSpPr txBox="1"/>
          <p:nvPr/>
        </p:nvSpPr>
        <p:spPr>
          <a:xfrm rot="16200000">
            <a:off x="77958" y="3985653"/>
            <a:ext cx="1202701" cy="307777"/>
          </a:xfrm>
          <a:prstGeom prst="rect">
            <a:avLst/>
          </a:prstGeom>
          <a:noFill/>
        </p:spPr>
        <p:txBody>
          <a:bodyPr wrap="square" rtlCol="0">
            <a:spAutoFit/>
          </a:bodyPr>
          <a:lstStyle/>
          <a:p>
            <a:r>
              <a:rPr lang="en-US" sz="1400" b="1" dirty="0"/>
              <a:t>Fossil Fuels</a:t>
            </a:r>
          </a:p>
        </p:txBody>
      </p:sp>
      <p:sp>
        <p:nvSpPr>
          <p:cNvPr id="27" name="TextBox 26">
            <a:extLst>
              <a:ext uri="{FF2B5EF4-FFF2-40B4-BE49-F238E27FC236}">
                <a16:creationId xmlns:a16="http://schemas.microsoft.com/office/drawing/2014/main" id="{C254E84D-8540-6BE8-8ED0-8E4409DBB802}"/>
              </a:ext>
            </a:extLst>
          </p:cNvPr>
          <p:cNvSpPr txBox="1"/>
          <p:nvPr/>
        </p:nvSpPr>
        <p:spPr>
          <a:xfrm>
            <a:off x="790877" y="5006645"/>
            <a:ext cx="9803202" cy="1990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Fossil fuels dominate in scale but show high variability across emissions, consumption, and generation, potentially due to their diverse sources and long-term shifts.</a:t>
            </a:r>
          </a:p>
          <a:p>
            <a:pPr marL="285750" indent="-285750">
              <a:lnSpc>
                <a:spcPct val="150000"/>
              </a:lnSpc>
              <a:buFont typeface="Arial" panose="020B0604020202020204" pitchFamily="34" charset="0"/>
              <a:buChar char="•"/>
            </a:pPr>
            <a:r>
              <a:rPr lang="en-US" sz="1400" dirty="0"/>
              <a:t>Biomass is consistent but small-scale, with tight clustering across all metrics and minimal fluctuation.</a:t>
            </a:r>
          </a:p>
          <a:p>
            <a:pPr marL="285750" indent="-285750">
              <a:lnSpc>
                <a:spcPct val="150000"/>
              </a:lnSpc>
              <a:buFont typeface="Arial" panose="020B0604020202020204" pitchFamily="34" charset="0"/>
              <a:buChar char="•"/>
            </a:pPr>
            <a:r>
              <a:rPr lang="en-US" sz="1400" dirty="0"/>
              <a:t>Construction cost per MW is higher for biomass, suggesting higher investment needs despite lower output.</a:t>
            </a:r>
          </a:p>
          <a:p>
            <a:pPr marL="285750" indent="-285750">
              <a:lnSpc>
                <a:spcPct val="150000"/>
              </a:lnSpc>
              <a:buFont typeface="Arial" panose="020B0604020202020204" pitchFamily="34" charset="0"/>
              <a:buChar char="•"/>
            </a:pPr>
            <a:r>
              <a:rPr lang="en-US" sz="1400" dirty="0"/>
              <a:t>Overall, these plots reveal greater stability in biomass operations vs. fossil fuels' more volatile and transitional nature.</a:t>
            </a:r>
          </a:p>
        </p:txBody>
      </p:sp>
      <p:sp>
        <p:nvSpPr>
          <p:cNvPr id="28" name="TextBox 27">
            <a:extLst>
              <a:ext uri="{FF2B5EF4-FFF2-40B4-BE49-F238E27FC236}">
                <a16:creationId xmlns:a16="http://schemas.microsoft.com/office/drawing/2014/main" id="{37C512EA-6DE6-BEC5-C15F-DF811C862E20}"/>
              </a:ext>
            </a:extLst>
          </p:cNvPr>
          <p:cNvSpPr txBox="1"/>
          <p:nvPr/>
        </p:nvSpPr>
        <p:spPr>
          <a:xfrm>
            <a:off x="1321064" y="876226"/>
            <a:ext cx="1651602" cy="276999"/>
          </a:xfrm>
          <a:prstGeom prst="rect">
            <a:avLst/>
          </a:prstGeom>
          <a:noFill/>
        </p:spPr>
        <p:txBody>
          <a:bodyPr wrap="square" rtlCol="0">
            <a:spAutoFit/>
          </a:bodyPr>
          <a:lstStyle/>
          <a:p>
            <a:pPr algn="ctr"/>
            <a:r>
              <a:rPr lang="en-US" sz="1200" b="1" dirty="0"/>
              <a:t>Emissions (MTCO2e)</a:t>
            </a:r>
          </a:p>
        </p:txBody>
      </p:sp>
      <p:sp>
        <p:nvSpPr>
          <p:cNvPr id="29" name="TextBox 28">
            <a:extLst>
              <a:ext uri="{FF2B5EF4-FFF2-40B4-BE49-F238E27FC236}">
                <a16:creationId xmlns:a16="http://schemas.microsoft.com/office/drawing/2014/main" id="{7317D670-8A32-24DF-1359-8D7EEE698D2D}"/>
              </a:ext>
            </a:extLst>
          </p:cNvPr>
          <p:cNvSpPr txBox="1"/>
          <p:nvPr/>
        </p:nvSpPr>
        <p:spPr>
          <a:xfrm>
            <a:off x="3705350" y="854469"/>
            <a:ext cx="1651602" cy="461665"/>
          </a:xfrm>
          <a:prstGeom prst="rect">
            <a:avLst/>
          </a:prstGeom>
          <a:noFill/>
        </p:spPr>
        <p:txBody>
          <a:bodyPr wrap="square" rtlCol="0">
            <a:spAutoFit/>
          </a:bodyPr>
          <a:lstStyle/>
          <a:p>
            <a:pPr algn="ctr"/>
            <a:r>
              <a:rPr lang="en-US" sz="1200" b="1" dirty="0"/>
              <a:t>Electricity Generation (MWh)</a:t>
            </a:r>
          </a:p>
        </p:txBody>
      </p:sp>
      <p:sp>
        <p:nvSpPr>
          <p:cNvPr id="30" name="TextBox 29">
            <a:extLst>
              <a:ext uri="{FF2B5EF4-FFF2-40B4-BE49-F238E27FC236}">
                <a16:creationId xmlns:a16="http://schemas.microsoft.com/office/drawing/2014/main" id="{A2D2018E-ABA5-9963-0C15-59C494054AC4}"/>
              </a:ext>
            </a:extLst>
          </p:cNvPr>
          <p:cNvSpPr txBox="1"/>
          <p:nvPr/>
        </p:nvSpPr>
        <p:spPr>
          <a:xfrm>
            <a:off x="5966045" y="862777"/>
            <a:ext cx="2051169" cy="461665"/>
          </a:xfrm>
          <a:prstGeom prst="rect">
            <a:avLst/>
          </a:prstGeom>
          <a:noFill/>
        </p:spPr>
        <p:txBody>
          <a:bodyPr wrap="square" rtlCol="0">
            <a:spAutoFit/>
          </a:bodyPr>
          <a:lstStyle/>
          <a:p>
            <a:pPr algn="ctr"/>
            <a:r>
              <a:rPr lang="en-US" sz="1200" b="1" dirty="0"/>
              <a:t>Energy Consumption (quad. Btu)</a:t>
            </a:r>
          </a:p>
        </p:txBody>
      </p:sp>
      <p:sp>
        <p:nvSpPr>
          <p:cNvPr id="31" name="TextBox 30">
            <a:extLst>
              <a:ext uri="{FF2B5EF4-FFF2-40B4-BE49-F238E27FC236}">
                <a16:creationId xmlns:a16="http://schemas.microsoft.com/office/drawing/2014/main" id="{41722E2F-C16D-3EE1-AD43-68057CAC94F6}"/>
              </a:ext>
            </a:extLst>
          </p:cNvPr>
          <p:cNvSpPr txBox="1"/>
          <p:nvPr/>
        </p:nvSpPr>
        <p:spPr>
          <a:xfrm>
            <a:off x="8224102" y="817985"/>
            <a:ext cx="2243731" cy="461665"/>
          </a:xfrm>
          <a:prstGeom prst="rect">
            <a:avLst/>
          </a:prstGeom>
          <a:noFill/>
        </p:spPr>
        <p:txBody>
          <a:bodyPr wrap="square" rtlCol="0">
            <a:spAutoFit/>
          </a:bodyPr>
          <a:lstStyle/>
          <a:p>
            <a:pPr algn="ctr"/>
            <a:r>
              <a:rPr lang="en-US" sz="1200" b="1" dirty="0"/>
              <a:t>Construction Cost per Capacity ($/MW)</a:t>
            </a:r>
          </a:p>
        </p:txBody>
      </p:sp>
    </p:spTree>
    <p:extLst>
      <p:ext uri="{BB962C8B-B14F-4D97-AF65-F5344CB8AC3E}">
        <p14:creationId xmlns:p14="http://schemas.microsoft.com/office/powerpoint/2010/main" val="97264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933D-6CDB-1F59-D0AF-AEBBA08CC6FA}"/>
              </a:ext>
            </a:extLst>
          </p:cNvPr>
          <p:cNvSpPr>
            <a:spLocks noGrp="1"/>
          </p:cNvSpPr>
          <p:nvPr>
            <p:ph type="title"/>
          </p:nvPr>
        </p:nvSpPr>
        <p:spPr>
          <a:xfrm>
            <a:off x="838200" y="365125"/>
            <a:ext cx="10515600" cy="895805"/>
          </a:xfrm>
        </p:spPr>
        <p:txBody>
          <a:bodyPr/>
          <a:lstStyle/>
          <a:p>
            <a:r>
              <a:rPr lang="en-US" dirty="0"/>
              <a:t>Sustainability Metrics at a Glance</a:t>
            </a:r>
          </a:p>
        </p:txBody>
      </p:sp>
      <p:pic>
        <p:nvPicPr>
          <p:cNvPr id="6" name="Picture 5">
            <a:extLst>
              <a:ext uri="{FF2B5EF4-FFF2-40B4-BE49-F238E27FC236}">
                <a16:creationId xmlns:a16="http://schemas.microsoft.com/office/drawing/2014/main" id="{123D165D-C958-5AC1-F899-FE3FC2EB29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198" y="4325825"/>
            <a:ext cx="5672330" cy="1618017"/>
          </a:xfrm>
          <a:prstGeom prst="rect">
            <a:avLst/>
          </a:prstGeom>
          <a:ln>
            <a:solidFill>
              <a:schemeClr val="tx1"/>
            </a:solidFill>
          </a:ln>
        </p:spPr>
      </p:pic>
      <p:pic>
        <p:nvPicPr>
          <p:cNvPr id="10" name="Picture 9">
            <a:extLst>
              <a:ext uri="{FF2B5EF4-FFF2-40B4-BE49-F238E27FC236}">
                <a16:creationId xmlns:a16="http://schemas.microsoft.com/office/drawing/2014/main" id="{75AABCDA-24F0-538C-93BA-9A1E03E2840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198" y="1772660"/>
            <a:ext cx="5672330" cy="1567867"/>
          </a:xfrm>
          <a:prstGeom prst="rect">
            <a:avLst/>
          </a:prstGeom>
          <a:ln>
            <a:solidFill>
              <a:schemeClr val="tx1"/>
            </a:solidFill>
          </a:ln>
        </p:spPr>
      </p:pic>
      <p:sp>
        <p:nvSpPr>
          <p:cNvPr id="11" name="TextBox 10">
            <a:extLst>
              <a:ext uri="{FF2B5EF4-FFF2-40B4-BE49-F238E27FC236}">
                <a16:creationId xmlns:a16="http://schemas.microsoft.com/office/drawing/2014/main" id="{9BA365B1-3A79-181A-A6A7-CB2765135B69}"/>
              </a:ext>
            </a:extLst>
          </p:cNvPr>
          <p:cNvSpPr txBox="1"/>
          <p:nvPr/>
        </p:nvSpPr>
        <p:spPr>
          <a:xfrm>
            <a:off x="6736800" y="1260930"/>
            <a:ext cx="4781592" cy="5231945"/>
          </a:xfrm>
          <a:prstGeom prst="rect">
            <a:avLst/>
          </a:prstGeom>
          <a:noFill/>
        </p:spPr>
        <p:txBody>
          <a:bodyPr wrap="square" rtlCol="0">
            <a:spAutoFit/>
          </a:bodyPr>
          <a:lstStyle/>
          <a:p>
            <a:pPr>
              <a:lnSpc>
                <a:spcPct val="150000"/>
              </a:lnSpc>
            </a:pPr>
            <a:r>
              <a:rPr lang="en-US" sz="1400" b="1" u="sng" dirty="0"/>
              <a:t>Initial Insights:</a:t>
            </a:r>
          </a:p>
          <a:p>
            <a:pPr marL="285750" indent="-285750">
              <a:lnSpc>
                <a:spcPct val="150000"/>
              </a:lnSpc>
              <a:buFont typeface="Arial" panose="020B0604020202020204" pitchFamily="34" charset="0"/>
              <a:buChar char="•"/>
            </a:pPr>
            <a:r>
              <a:rPr lang="en-US" sz="1400" dirty="0"/>
              <a:t>Biomass has consistently higher carbon intensity than fossil fuels in all selected years (roughly 5-7 times higher)</a:t>
            </a:r>
          </a:p>
          <a:p>
            <a:pPr marL="285750" indent="-285750">
              <a:lnSpc>
                <a:spcPct val="150000"/>
              </a:lnSpc>
              <a:buFont typeface="Arial" panose="020B0604020202020204" pitchFamily="34" charset="0"/>
              <a:buChar char="•"/>
            </a:pPr>
            <a:r>
              <a:rPr lang="en-US" sz="1400" dirty="0"/>
              <a:t>Fossil Fuels convert fuel to electricity much more efficiently, producing 2.7-3x more output per unit of energy</a:t>
            </a:r>
          </a:p>
          <a:p>
            <a:pPr marL="285750" indent="-285750">
              <a:lnSpc>
                <a:spcPct val="150000"/>
              </a:lnSpc>
              <a:buFont typeface="Arial" panose="020B0604020202020204" pitchFamily="34" charset="0"/>
              <a:buChar char="•"/>
            </a:pPr>
            <a:r>
              <a:rPr lang="en-US" sz="1400" dirty="0"/>
              <a:t>Biomass electric generators cost significantly more to build per MW of capacity (~ 2.5-3x higher construction costs)</a:t>
            </a:r>
          </a:p>
          <a:p>
            <a:pPr marL="285750" indent="-285750">
              <a:lnSpc>
                <a:spcPct val="150000"/>
              </a:lnSpc>
              <a:buFont typeface="Arial" panose="020B0604020202020204" pitchFamily="34" charset="0"/>
              <a:buChar char="•"/>
            </a:pPr>
            <a:r>
              <a:rPr lang="en-US" sz="1400" dirty="0"/>
              <a:t>Biomass fuel prices rose steadily from 2016 to 2021, while fossil fuel costs fluctuated and spiked in 2021</a:t>
            </a:r>
          </a:p>
          <a:p>
            <a:pPr marL="285750" indent="-285750">
              <a:lnSpc>
                <a:spcPct val="150000"/>
              </a:lnSpc>
              <a:buFont typeface="Arial" panose="020B0604020202020204" pitchFamily="34" charset="0"/>
              <a:buChar char="•"/>
            </a:pPr>
            <a:r>
              <a:rPr lang="en-US" sz="1400" dirty="0"/>
              <a:t>These descriptive statistics show a clear performance gap favoring fossil fuels; however, deeper evaluation is needed to understand the full context and magnitude of these differences.</a:t>
            </a:r>
          </a:p>
        </p:txBody>
      </p:sp>
      <p:sp>
        <p:nvSpPr>
          <p:cNvPr id="12" name="TextBox 11">
            <a:extLst>
              <a:ext uri="{FF2B5EF4-FFF2-40B4-BE49-F238E27FC236}">
                <a16:creationId xmlns:a16="http://schemas.microsoft.com/office/drawing/2014/main" id="{2A15B33F-8433-54A3-4155-C980B921C4AB}"/>
              </a:ext>
            </a:extLst>
          </p:cNvPr>
          <p:cNvSpPr txBox="1"/>
          <p:nvPr/>
        </p:nvSpPr>
        <p:spPr>
          <a:xfrm>
            <a:off x="838198" y="1378409"/>
            <a:ext cx="1165413" cy="369332"/>
          </a:xfrm>
          <a:prstGeom prst="rect">
            <a:avLst/>
          </a:prstGeom>
          <a:noFill/>
        </p:spPr>
        <p:txBody>
          <a:bodyPr wrap="square" rtlCol="0">
            <a:spAutoFit/>
          </a:bodyPr>
          <a:lstStyle/>
          <a:p>
            <a:r>
              <a:rPr lang="en-US" b="1" dirty="0"/>
              <a:t>Biomass</a:t>
            </a:r>
          </a:p>
        </p:txBody>
      </p:sp>
      <p:sp>
        <p:nvSpPr>
          <p:cNvPr id="13" name="TextBox 12">
            <a:extLst>
              <a:ext uri="{FF2B5EF4-FFF2-40B4-BE49-F238E27FC236}">
                <a16:creationId xmlns:a16="http://schemas.microsoft.com/office/drawing/2014/main" id="{602F5BED-796A-3C65-21BD-6A170834FF90}"/>
              </a:ext>
            </a:extLst>
          </p:cNvPr>
          <p:cNvSpPr txBox="1"/>
          <p:nvPr/>
        </p:nvSpPr>
        <p:spPr>
          <a:xfrm>
            <a:off x="838198" y="3956493"/>
            <a:ext cx="1488143" cy="369332"/>
          </a:xfrm>
          <a:prstGeom prst="rect">
            <a:avLst/>
          </a:prstGeom>
          <a:noFill/>
        </p:spPr>
        <p:txBody>
          <a:bodyPr wrap="square" rtlCol="0">
            <a:spAutoFit/>
          </a:bodyPr>
          <a:lstStyle/>
          <a:p>
            <a:r>
              <a:rPr lang="en-US" b="1" dirty="0"/>
              <a:t>Fossil Fuels</a:t>
            </a:r>
          </a:p>
        </p:txBody>
      </p:sp>
    </p:spTree>
    <p:extLst>
      <p:ext uri="{BB962C8B-B14F-4D97-AF65-F5344CB8AC3E}">
        <p14:creationId xmlns:p14="http://schemas.microsoft.com/office/powerpoint/2010/main" val="270969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C60-1C59-DA51-35F6-62DAFA0F85D4}"/>
              </a:ext>
            </a:extLst>
          </p:cNvPr>
          <p:cNvSpPr>
            <a:spLocks noGrp="1"/>
          </p:cNvSpPr>
          <p:nvPr>
            <p:ph type="title"/>
          </p:nvPr>
        </p:nvSpPr>
        <p:spPr>
          <a:xfrm>
            <a:off x="838200" y="365126"/>
            <a:ext cx="10515600" cy="699399"/>
          </a:xfrm>
        </p:spPr>
        <p:txBody>
          <a:bodyPr/>
          <a:lstStyle/>
          <a:p>
            <a:r>
              <a:rPr lang="en-US" dirty="0"/>
              <a:t>Emissions Over Time</a:t>
            </a:r>
          </a:p>
        </p:txBody>
      </p:sp>
      <p:pic>
        <p:nvPicPr>
          <p:cNvPr id="2050" name="Picture 2">
            <a:extLst>
              <a:ext uri="{FF2B5EF4-FFF2-40B4-BE49-F238E27FC236}">
                <a16:creationId xmlns:a16="http://schemas.microsoft.com/office/drawing/2014/main" id="{ADF58411-F1C8-D774-ECDC-AC620E809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8" b="3998"/>
          <a:stretch/>
        </p:blipFill>
        <p:spPr bwMode="auto">
          <a:xfrm>
            <a:off x="340894" y="1186169"/>
            <a:ext cx="6016010" cy="23622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1D4301-E39C-FDBD-5815-AB53B32DC6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3305" y="1189025"/>
            <a:ext cx="4760495" cy="2359393"/>
          </a:xfrm>
          <a:prstGeom prst="rect">
            <a:avLst/>
          </a:prstGeom>
        </p:spPr>
      </p:pic>
      <p:sp>
        <p:nvSpPr>
          <p:cNvPr id="6" name="TextBox 5">
            <a:extLst>
              <a:ext uri="{FF2B5EF4-FFF2-40B4-BE49-F238E27FC236}">
                <a16:creationId xmlns:a16="http://schemas.microsoft.com/office/drawing/2014/main" id="{47AF9EB9-8A6F-B71C-38D4-6227C1892B77}"/>
              </a:ext>
            </a:extLst>
          </p:cNvPr>
          <p:cNvSpPr txBox="1"/>
          <p:nvPr/>
        </p:nvSpPr>
        <p:spPr>
          <a:xfrm>
            <a:off x="340894" y="3627933"/>
            <a:ext cx="11183592" cy="29697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Coal continues to dominate in emissions output for both CH₄ (methane) and N₂O (nitrous oxide) greenhouse gas types by a large margin — over 1,000 times more than natural gas in some cases.</a:t>
            </a:r>
          </a:p>
          <a:p>
            <a:pPr marL="285750" indent="-285750">
              <a:lnSpc>
                <a:spcPct val="150000"/>
              </a:lnSpc>
              <a:buFont typeface="Arial" panose="020B0604020202020204" pitchFamily="34" charset="0"/>
              <a:buChar char="•"/>
            </a:pPr>
            <a:r>
              <a:rPr lang="en-US" sz="1400" dirty="0"/>
              <a:t>Biomass emissions have remained moderate and relatively stable over the past decade, showing minimal change in average CH₄ or N₂O output.</a:t>
            </a:r>
          </a:p>
          <a:p>
            <a:pPr marL="285750" indent="-285750">
              <a:lnSpc>
                <a:spcPct val="150000"/>
              </a:lnSpc>
              <a:buFont typeface="Arial" panose="020B0604020202020204" pitchFamily="34" charset="0"/>
              <a:buChar char="•"/>
            </a:pPr>
            <a:r>
              <a:rPr lang="en-US" sz="1400" dirty="0"/>
              <a:t>Natural gas and petroleum are consistently on the lower-emission end.</a:t>
            </a:r>
          </a:p>
          <a:p>
            <a:pPr marL="285750" indent="-285750">
              <a:lnSpc>
                <a:spcPct val="150000"/>
              </a:lnSpc>
              <a:buFont typeface="Arial" panose="020B0604020202020204" pitchFamily="34" charset="0"/>
              <a:buChar char="•"/>
            </a:pPr>
            <a:r>
              <a:rPr lang="en-US" sz="1400" dirty="0"/>
              <a:t>Fossil fuels, as a whole, have shown a steady decline since 2014, indicating progress in decarbonization efforts.</a:t>
            </a:r>
          </a:p>
          <a:p>
            <a:pPr marL="285750" indent="-285750">
              <a:lnSpc>
                <a:spcPct val="150000"/>
              </a:lnSpc>
              <a:buFont typeface="Arial" panose="020B0604020202020204" pitchFamily="34" charset="0"/>
              <a:buChar char="•"/>
            </a:pPr>
            <a:r>
              <a:rPr lang="en-US" sz="1400" dirty="0"/>
              <a:t>In contrast, biomass emissions have declined at a slower and more gradual rate compared to fossil fuel emissions, likely because they started from a lower baseline to begin with. This suggests that while biomass combustion is already relatively less carbon-intensive, achieving further reductions may require more precise interventions rather than broad structural shifts.</a:t>
            </a:r>
          </a:p>
        </p:txBody>
      </p:sp>
    </p:spTree>
    <p:extLst>
      <p:ext uri="{BB962C8B-B14F-4D97-AF65-F5344CB8AC3E}">
        <p14:creationId xmlns:p14="http://schemas.microsoft.com/office/powerpoint/2010/main" val="1877778917"/>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EF49C759-5021-4453-AE24-14F7E97CA11C}" vid="{40E54B28-558F-4606-B4C4-DB1DC581FB7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7163</TotalTime>
  <Words>2563</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Aptos</vt:lpstr>
      <vt:lpstr>Aptos Display</vt:lpstr>
      <vt:lpstr>Arial</vt:lpstr>
      <vt:lpstr>Wingdings</vt:lpstr>
      <vt:lpstr>Theme1</vt:lpstr>
      <vt:lpstr>1_Office Theme</vt:lpstr>
      <vt:lpstr>Rethinking Bioenergy  A Comparative Sustainability Analysis</vt:lpstr>
      <vt:lpstr>Introduction</vt:lpstr>
      <vt:lpstr>Project Goal</vt:lpstr>
      <vt:lpstr>Data Overview</vt:lpstr>
      <vt:lpstr>Tools &amp; Methods</vt:lpstr>
      <vt:lpstr>Data Cleaning &amp; Preprocessing</vt:lpstr>
      <vt:lpstr>Initial Distribution Comparisons</vt:lpstr>
      <vt:lpstr>Sustainability Metrics at a Glance</vt:lpstr>
      <vt:lpstr>Emissions Over Time</vt:lpstr>
      <vt:lpstr>Comparing Carbon Intensities</vt:lpstr>
      <vt:lpstr>Carbon Intensity: Trend Analysis</vt:lpstr>
      <vt:lpstr>Energy Production &amp; Consumption Over Time</vt:lpstr>
      <vt:lpstr>Energy Efficiency Comparative Analysis</vt:lpstr>
      <vt:lpstr>Construction Cost Disparities by Source</vt:lpstr>
      <vt:lpstr>Cost vs. Capacity Relationships</vt:lpstr>
      <vt:lpstr>Biomass and Fossil Fuel Economic Landscape</vt:lpstr>
      <vt:lpstr>Fuel Price/Cost Trends</vt:lpstr>
      <vt:lpstr>Comparing Year-Over-Year Percent Changes</vt:lpstr>
      <vt:lpstr>Project Conclusions</vt:lpstr>
      <vt:lpstr>References &amp; 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yosephhabtu.bhs@gmail.com</dc:creator>
  <cp:lastModifiedBy>yosephhabtu.bhs@gmail.com</cp:lastModifiedBy>
  <cp:revision>27</cp:revision>
  <dcterms:created xsi:type="dcterms:W3CDTF">2025-05-07T13:18:02Z</dcterms:created>
  <dcterms:modified xsi:type="dcterms:W3CDTF">2025-05-12T12:44:42Z</dcterms:modified>
</cp:coreProperties>
</file>