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0" r:id="rId2"/>
    <p:sldId id="256" r:id="rId3"/>
    <p:sldId id="257" r:id="rId4"/>
    <p:sldId id="259" r:id="rId5"/>
    <p:sldId id="258"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4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53969-9502-4FD3-95F8-C9A01068D81F}" type="datetimeFigureOut">
              <a:rPr lang="id-ID" smtClean="0"/>
              <a:t>13/03/2025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225A8-7D3A-4471-AF3F-13545A3128AE}" type="slidenum">
              <a:rPr lang="id-ID" smtClean="0"/>
              <a:t>‹#›</a:t>
            </a:fld>
            <a:endParaRPr lang="id-ID"/>
          </a:p>
        </p:txBody>
      </p:sp>
    </p:spTree>
    <p:extLst>
      <p:ext uri="{BB962C8B-B14F-4D97-AF65-F5344CB8AC3E}">
        <p14:creationId xmlns:p14="http://schemas.microsoft.com/office/powerpoint/2010/main" val="229601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8654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676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9357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8650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2981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452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318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7908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2863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050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3/13/2025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AD09E-E4AE-898E-E7A7-727477270F29}"/>
              </a:ext>
            </a:extLst>
          </p:cNvPr>
          <p:cNvSpPr>
            <a:spLocks noGrp="1"/>
          </p:cNvSpPr>
          <p:nvPr>
            <p:ph type="ctrTitle"/>
          </p:nvPr>
        </p:nvSpPr>
        <p:spPr>
          <a:xfrm>
            <a:off x="684212" y="476075"/>
            <a:ext cx="10397645" cy="590725"/>
          </a:xfrm>
        </p:spPr>
        <p:txBody>
          <a:bodyPr>
            <a:normAutofit fontScale="90000"/>
          </a:bodyPr>
          <a:lstStyle/>
          <a:p>
            <a:pPr algn="ctr"/>
            <a:r>
              <a:rPr lang="en-US" b="1" dirty="0">
                <a:solidFill>
                  <a:schemeClr val="bg1"/>
                </a:solidFill>
              </a:rPr>
              <a:t>RENCANA KERJA DENGAN PUSDATIN </a:t>
            </a:r>
            <a:endParaRPr lang="id-ID" b="1" dirty="0">
              <a:solidFill>
                <a:schemeClr val="bg1"/>
              </a:solidFill>
            </a:endParaRPr>
          </a:p>
        </p:txBody>
      </p:sp>
      <p:sp>
        <p:nvSpPr>
          <p:cNvPr id="3" name="Subtitle 2">
            <a:extLst>
              <a:ext uri="{FF2B5EF4-FFF2-40B4-BE49-F238E27FC236}">
                <a16:creationId xmlns:a16="http://schemas.microsoft.com/office/drawing/2014/main" xmlns=""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Tree>
    <p:extLst>
      <p:ext uri="{BB962C8B-B14F-4D97-AF65-F5344CB8AC3E}">
        <p14:creationId xmlns:p14="http://schemas.microsoft.com/office/powerpoint/2010/main" val="372360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5"/>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35" name="Google Shape;135;p5"/>
          <p:cNvPicPr preferRelativeResize="0"/>
          <p:nvPr/>
        </p:nvPicPr>
        <p:blipFill rotWithShape="1">
          <a:blip r:embed="rId4">
            <a:alphaModFix amt="12000"/>
          </a:blip>
          <a:srcRect/>
          <a:stretch/>
        </p:blipFill>
        <p:spPr>
          <a:xfrm rot="-368807">
            <a:off x="-2001755" y="2222381"/>
            <a:ext cx="8237807" cy="5463563"/>
          </a:xfrm>
          <a:prstGeom prst="rect">
            <a:avLst/>
          </a:prstGeom>
          <a:noFill/>
          <a:ln>
            <a:noFill/>
          </a:ln>
        </p:spPr>
      </p:pic>
      <p:pic>
        <p:nvPicPr>
          <p:cNvPr id="136" name="Google Shape;136;p5"/>
          <p:cNvPicPr preferRelativeResize="0"/>
          <p:nvPr/>
        </p:nvPicPr>
        <p:blipFill rotWithShape="1">
          <a:blip r:embed="rId5">
            <a:alphaModFix/>
          </a:blip>
          <a:srcRect/>
          <a:stretch/>
        </p:blipFill>
        <p:spPr>
          <a:xfrm>
            <a:off x="-328183" y="4465717"/>
            <a:ext cx="5761845" cy="2587592"/>
          </a:xfrm>
          <a:prstGeom prst="rect">
            <a:avLst/>
          </a:prstGeom>
          <a:noFill/>
          <a:ln>
            <a:noFill/>
          </a:ln>
        </p:spPr>
      </p:pic>
      <p:sp>
        <p:nvSpPr>
          <p:cNvPr id="137" name="Google Shape;137;p5"/>
          <p:cNvSpPr txBox="1"/>
          <p:nvPr/>
        </p:nvSpPr>
        <p:spPr>
          <a:xfrm>
            <a:off x="6710766" y="3763816"/>
            <a:ext cx="4622800" cy="5886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&gt;350  Downloaders</a:t>
            </a:r>
            <a:endParaRPr sz="933">
              <a:solidFill>
                <a:srgbClr val="000000"/>
              </a:solidFill>
              <a:latin typeface="Arial"/>
              <a:ea typeface="Arial"/>
              <a:cs typeface="Arial"/>
              <a:sym typeface="Arial"/>
            </a:endParaRPr>
          </a:p>
        </p:txBody>
      </p:sp>
      <p:sp>
        <p:nvSpPr>
          <p:cNvPr id="138" name="Google Shape;138;p5"/>
          <p:cNvSpPr txBox="1"/>
          <p:nvPr/>
        </p:nvSpPr>
        <p:spPr>
          <a:xfrm>
            <a:off x="7343172" y="4465717"/>
            <a:ext cx="3990400" cy="5886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&lt;100 Bookings </a:t>
            </a:r>
            <a:endParaRPr sz="933">
              <a:solidFill>
                <a:srgbClr val="000000"/>
              </a:solidFill>
              <a:latin typeface="Arial"/>
              <a:ea typeface="Arial"/>
              <a:cs typeface="Arial"/>
              <a:sym typeface="Arial"/>
            </a:endParaRPr>
          </a:p>
        </p:txBody>
      </p:sp>
      <p:sp>
        <p:nvSpPr>
          <p:cNvPr id="139" name="Google Shape;139;p5"/>
          <p:cNvSpPr txBox="1"/>
          <p:nvPr/>
        </p:nvSpPr>
        <p:spPr>
          <a:xfrm>
            <a:off x="4333053" y="3061917"/>
            <a:ext cx="7223400" cy="5886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+- 1200 Penumpang per hari</a:t>
            </a:r>
            <a:endParaRPr sz="933">
              <a:solidFill>
                <a:srgbClr val="000000"/>
              </a:solidFill>
              <a:latin typeface="Arial"/>
              <a:ea typeface="Arial"/>
              <a:cs typeface="Arial"/>
              <a:sym typeface="Arial"/>
            </a:endParaRPr>
          </a:p>
        </p:txBody>
      </p:sp>
      <p:sp>
        <p:nvSpPr>
          <p:cNvPr id="140" name="Google Shape;140;p5"/>
          <p:cNvSpPr txBox="1"/>
          <p:nvPr/>
        </p:nvSpPr>
        <p:spPr>
          <a:xfrm>
            <a:off x="5726661" y="2660717"/>
            <a:ext cx="7223400" cy="4012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1600" b="1">
                <a:solidFill>
                  <a:srgbClr val="00649E"/>
                </a:solidFill>
                <a:latin typeface="Open Sans"/>
                <a:ea typeface="Open Sans"/>
                <a:cs typeface="Open Sans"/>
                <a:sym typeface="Open Sans"/>
              </a:rPr>
              <a:t>27 Oktober - 8 Desember 2020</a:t>
            </a:r>
            <a:endParaRPr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46" name="Google Shape;146;p6"/>
          <p:cNvPicPr preferRelativeResize="0"/>
          <p:nvPr/>
        </p:nvPicPr>
        <p:blipFill rotWithShape="1">
          <a:blip r:embed="rId4">
            <a:alphaModFix amt="9999"/>
          </a:blip>
          <a:srcRect t="6302" b="61859"/>
          <a:stretch/>
        </p:blipFill>
        <p:spPr>
          <a:xfrm>
            <a:off x="-257875" y="3087364"/>
            <a:ext cx="12449875" cy="3770636"/>
          </a:xfrm>
          <a:prstGeom prst="rect">
            <a:avLst/>
          </a:prstGeom>
          <a:noFill/>
          <a:ln>
            <a:noFill/>
          </a:ln>
        </p:spPr>
      </p:pic>
      <p:pic>
        <p:nvPicPr>
          <p:cNvPr id="147" name="Google Shape;147;p6"/>
          <p:cNvPicPr preferRelativeResize="0"/>
          <p:nvPr/>
        </p:nvPicPr>
        <p:blipFill rotWithShape="1">
          <a:blip r:embed="rId5">
            <a:alphaModFix/>
          </a:blip>
          <a:srcRect/>
          <a:stretch/>
        </p:blipFill>
        <p:spPr>
          <a:xfrm>
            <a:off x="5967063" y="2412633"/>
            <a:ext cx="5944351" cy="1649557"/>
          </a:xfrm>
          <a:prstGeom prst="rect">
            <a:avLst/>
          </a:prstGeom>
          <a:noFill/>
          <a:ln>
            <a:noFill/>
          </a:ln>
        </p:spPr>
      </p:pic>
      <p:sp>
        <p:nvSpPr>
          <p:cNvPr id="148" name="Google Shape;148;p6"/>
          <p:cNvSpPr txBox="1"/>
          <p:nvPr/>
        </p:nvSpPr>
        <p:spPr>
          <a:xfrm>
            <a:off x="685800" y="2937873"/>
            <a:ext cx="5613812" cy="541927"/>
          </a:xfrm>
          <a:prstGeom prst="rect">
            <a:avLst/>
          </a:prstGeom>
          <a:noFill/>
          <a:ln>
            <a:noFill/>
          </a:ln>
        </p:spPr>
        <p:txBody>
          <a:bodyPr spcFirstLastPara="1" wrap="square" lIns="0" tIns="0" rIns="0" bIns="0" anchor="t" anchorCtr="0">
            <a:noAutofit/>
          </a:bodyPr>
          <a:lstStyle/>
          <a:p>
            <a:pPr algn="just">
              <a:lnSpc>
                <a:spcPct val="139979"/>
              </a:lnSpc>
              <a:buClr>
                <a:srgbClr val="000000"/>
              </a:buClr>
              <a:buSzPts val="4800"/>
            </a:pPr>
            <a:r>
              <a:rPr lang="en-US" sz="3200" b="1">
                <a:solidFill>
                  <a:srgbClr val="00649E"/>
                </a:solidFill>
                <a:latin typeface="Open Sans"/>
                <a:ea typeface="Open Sans"/>
                <a:cs typeface="Open Sans"/>
                <a:sym typeface="Open Sans"/>
              </a:rPr>
              <a:t>Mitra Pembayaran</a:t>
            </a:r>
            <a:endParaRPr sz="933">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l="10640" t="19001" r="7494" b="15792"/>
          <a:stretch/>
        </p:blipFill>
        <p:spPr>
          <a:xfrm>
            <a:off x="486802" y="1113000"/>
            <a:ext cx="11276981" cy="5389401"/>
          </a:xfrm>
          <a:prstGeom prst="rect">
            <a:avLst/>
          </a:prstGeom>
          <a:noFill/>
          <a:ln>
            <a:noFill/>
          </a:ln>
        </p:spPr>
      </p:pic>
      <p:pic>
        <p:nvPicPr>
          <p:cNvPr id="154" name="Google Shape;154;p7"/>
          <p:cNvPicPr preferRelativeResize="0"/>
          <p:nvPr/>
        </p:nvPicPr>
        <p:blipFill rotWithShape="1">
          <a:blip r:embed="rId4">
            <a:alphaModFix/>
          </a:blip>
          <a:srcRect l="3182" t="3182" r="222" b="5881"/>
          <a:stretch/>
        </p:blipFill>
        <p:spPr>
          <a:xfrm>
            <a:off x="349695" y="227739"/>
            <a:ext cx="4400104" cy="741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8"/>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60" name="Google Shape;160;p8"/>
          <p:cNvPicPr preferRelativeResize="0"/>
          <p:nvPr/>
        </p:nvPicPr>
        <p:blipFill rotWithShape="1">
          <a:blip r:embed="rId4">
            <a:alphaModFix/>
          </a:blip>
          <a:srcRect l="11628" t="15714" r="13411" b="15244"/>
          <a:stretch/>
        </p:blipFill>
        <p:spPr>
          <a:xfrm>
            <a:off x="1069421" y="1206694"/>
            <a:ext cx="9766696" cy="53973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9"/>
          <p:cNvPicPr preferRelativeResize="0"/>
          <p:nvPr/>
        </p:nvPicPr>
        <p:blipFill rotWithShape="1">
          <a:blip r:embed="rId3">
            <a:alphaModFix/>
          </a:blip>
          <a:srcRect l="12285" t="14696" r="7493" b="16262"/>
          <a:stretch/>
        </p:blipFill>
        <p:spPr>
          <a:xfrm>
            <a:off x="628650" y="1178174"/>
            <a:ext cx="11506200" cy="5941726"/>
          </a:xfrm>
          <a:prstGeom prst="rect">
            <a:avLst/>
          </a:prstGeom>
          <a:noFill/>
          <a:ln>
            <a:noFill/>
          </a:ln>
        </p:spPr>
      </p:pic>
      <p:pic>
        <p:nvPicPr>
          <p:cNvPr id="166" name="Google Shape;166;p9"/>
          <p:cNvPicPr preferRelativeResize="0"/>
          <p:nvPr/>
        </p:nvPicPr>
        <p:blipFill rotWithShape="1">
          <a:blip r:embed="rId4">
            <a:alphaModFix/>
          </a:blip>
          <a:srcRect l="3182" t="3182" r="222" b="5881"/>
          <a:stretch/>
        </p:blipFill>
        <p:spPr>
          <a:xfrm>
            <a:off x="349695" y="227739"/>
            <a:ext cx="4400104" cy="7416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AD09E-E4AE-898E-E7A7-727477270F29}"/>
              </a:ext>
            </a:extLst>
          </p:cNvPr>
          <p:cNvSpPr>
            <a:spLocks noGrp="1"/>
          </p:cNvSpPr>
          <p:nvPr>
            <p:ph type="ctrTitle"/>
          </p:nvPr>
        </p:nvSpPr>
        <p:spPr>
          <a:xfrm>
            <a:off x="684212" y="476075"/>
            <a:ext cx="10397645" cy="590725"/>
          </a:xfrm>
        </p:spPr>
        <p:txBody>
          <a:bodyPr>
            <a:normAutofit fontScale="90000"/>
          </a:bodyPr>
          <a:lstStyle/>
          <a:p>
            <a:pPr algn="ctr"/>
            <a:r>
              <a:rPr lang="en-US" b="1" dirty="0">
                <a:solidFill>
                  <a:schemeClr val="bg1"/>
                </a:solidFill>
              </a:rPr>
              <a:t>RENCANA KERJA </a:t>
            </a:r>
            <a:r>
              <a:rPr lang="en-US" b="1" dirty="0" err="1">
                <a:solidFill>
                  <a:schemeClr val="bg1"/>
                </a:solidFill>
              </a:rPr>
              <a:t>tim</a:t>
            </a:r>
            <a:r>
              <a:rPr lang="en-US" b="1" dirty="0">
                <a:solidFill>
                  <a:schemeClr val="bg1"/>
                </a:solidFill>
              </a:rPr>
              <a:t> it</a:t>
            </a:r>
            <a:endParaRPr lang="id-ID" b="1" dirty="0">
              <a:solidFill>
                <a:schemeClr val="bg1"/>
              </a:solidFill>
            </a:endParaRPr>
          </a:p>
        </p:txBody>
      </p:sp>
      <p:sp>
        <p:nvSpPr>
          <p:cNvPr id="3" name="Subtitle 2">
            <a:extLst>
              <a:ext uri="{FF2B5EF4-FFF2-40B4-BE49-F238E27FC236}">
                <a16:creationId xmlns:a16="http://schemas.microsoft.com/office/drawing/2014/main" xmlns=""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4" name="TextBox 3">
            <a:extLst>
              <a:ext uri="{FF2B5EF4-FFF2-40B4-BE49-F238E27FC236}">
                <a16:creationId xmlns:a16="http://schemas.microsoft.com/office/drawing/2014/main" xmlns="" id="{49539187-7A79-06BA-9803-3AB1FA5B1F4E}"/>
              </a:ext>
            </a:extLst>
          </p:cNvPr>
          <p:cNvSpPr txBox="1"/>
          <p:nvPr/>
        </p:nvSpPr>
        <p:spPr>
          <a:xfrm>
            <a:off x="719865" y="1434517"/>
            <a:ext cx="8434621" cy="1938992"/>
          </a:xfrm>
          <a:prstGeom prst="rect">
            <a:avLst/>
          </a:prstGeom>
          <a:noFill/>
        </p:spPr>
        <p:txBody>
          <a:bodyPr wrap="square">
            <a:spAutoFit/>
          </a:bodyPr>
          <a:lstStyle/>
          <a:p>
            <a:r>
              <a:rPr lang="en-US" sz="2000" b="0" i="0" dirty="0" err="1">
                <a:solidFill>
                  <a:srgbClr val="202124"/>
                </a:solidFill>
                <a:effectLst/>
                <a:latin typeface="arial" panose="020B0604020202020204" pitchFamily="34" charset="0"/>
              </a:rPr>
              <a:t>Rencana</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Pembuatan</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Mitasi</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Resiko</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Jaketbus</a:t>
            </a:r>
            <a:endParaRPr lang="en-US" sz="2000" b="0" i="0" dirty="0">
              <a:solidFill>
                <a:srgbClr val="202124"/>
              </a:solidFill>
              <a:effectLst/>
              <a:latin typeface="arial" panose="020B0604020202020204" pitchFamily="34" charset="0"/>
            </a:endParaRPr>
          </a:p>
          <a:p>
            <a:r>
              <a:rPr lang="en-US" sz="2000" dirty="0">
                <a:solidFill>
                  <a:srgbClr val="202124"/>
                </a:solidFill>
                <a:latin typeface="arial" panose="020B0604020202020204" pitchFamily="34" charset="0"/>
              </a:rPr>
              <a:t>*SOP</a:t>
            </a:r>
          </a:p>
          <a:p>
            <a:r>
              <a:rPr lang="en-US" sz="2000" dirty="0">
                <a:solidFill>
                  <a:srgbClr val="202124"/>
                </a:solidFill>
                <a:latin typeface="arial" panose="020B0604020202020204" pitchFamily="34" charset="0"/>
              </a:rPr>
              <a:t>*</a:t>
            </a:r>
            <a:r>
              <a:rPr lang="en-US" sz="2000" dirty="0" err="1">
                <a:solidFill>
                  <a:srgbClr val="202124"/>
                </a:solidFill>
                <a:latin typeface="arial" panose="020B0604020202020204" pitchFamily="34" charset="0"/>
              </a:rPr>
              <a:t>Resiko</a:t>
            </a:r>
            <a:endParaRPr lang="en-US" sz="2000" dirty="0">
              <a:solidFill>
                <a:srgbClr val="202124"/>
              </a:solidFill>
              <a:latin typeface="arial" panose="020B0604020202020204" pitchFamily="34" charset="0"/>
            </a:endParaRPr>
          </a:p>
          <a:p>
            <a:r>
              <a:rPr lang="en-US" sz="2000" dirty="0">
                <a:solidFill>
                  <a:srgbClr val="202124"/>
                </a:solidFill>
                <a:latin typeface="arial" panose="020B0604020202020204" pitchFamily="34" charset="0"/>
              </a:rPr>
              <a:t>* </a:t>
            </a:r>
            <a:r>
              <a:rPr lang="en-US" sz="2000" dirty="0" err="1">
                <a:solidFill>
                  <a:srgbClr val="202124"/>
                </a:solidFill>
                <a:latin typeface="arial" panose="020B0604020202020204" pitchFamily="34" charset="0"/>
              </a:rPr>
              <a:t>Bisnis</a:t>
            </a:r>
            <a:r>
              <a:rPr lang="en-US" sz="2000">
                <a:solidFill>
                  <a:srgbClr val="202124"/>
                </a:solidFill>
                <a:latin typeface="arial" panose="020B0604020202020204" pitchFamily="34" charset="0"/>
              </a:rPr>
              <a:t> Proses</a:t>
            </a:r>
            <a:endParaRPr lang="en-US" sz="2000" dirty="0">
              <a:solidFill>
                <a:srgbClr val="202124"/>
              </a:solidFill>
              <a:latin typeface="arial" panose="020B0604020202020204" pitchFamily="34" charset="0"/>
            </a:endParaRPr>
          </a:p>
          <a:p>
            <a:pPr marL="342900" indent="-342900">
              <a:buFont typeface="Arial" panose="020B0604020202020204" pitchFamily="34" charset="0"/>
              <a:buChar char="•"/>
            </a:pPr>
            <a:endParaRPr lang="en-US" sz="2000" b="0" i="0" dirty="0">
              <a:solidFill>
                <a:srgbClr val="202124"/>
              </a:solidFill>
              <a:effectLst/>
              <a:latin typeface="arial" panose="020B0604020202020204" pitchFamily="34" charset="0"/>
            </a:endParaRPr>
          </a:p>
          <a:p>
            <a:endParaRPr lang="id-ID" sz="2000" dirty="0"/>
          </a:p>
        </p:txBody>
      </p:sp>
    </p:spTree>
    <p:extLst>
      <p:ext uri="{BB962C8B-B14F-4D97-AF65-F5344CB8AC3E}">
        <p14:creationId xmlns:p14="http://schemas.microsoft.com/office/powerpoint/2010/main" val="375672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0"/>
          <p:cNvPicPr preferRelativeResize="0"/>
          <p:nvPr/>
        </p:nvPicPr>
        <p:blipFill rotWithShape="1">
          <a:blip r:embed="rId3">
            <a:alphaModFix/>
          </a:blip>
          <a:srcRect/>
          <a:stretch/>
        </p:blipFill>
        <p:spPr>
          <a:xfrm>
            <a:off x="1885569" y="2133282"/>
            <a:ext cx="3609188" cy="2066260"/>
          </a:xfrm>
          <a:prstGeom prst="rect">
            <a:avLst/>
          </a:prstGeom>
          <a:noFill/>
          <a:ln>
            <a:noFill/>
          </a:ln>
        </p:spPr>
      </p:pic>
      <p:sp>
        <p:nvSpPr>
          <p:cNvPr id="172" name="Google Shape;172;p10"/>
          <p:cNvSpPr txBox="1"/>
          <p:nvPr/>
        </p:nvSpPr>
        <p:spPr>
          <a:xfrm>
            <a:off x="6606977" y="2840325"/>
            <a:ext cx="2862716" cy="588675"/>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Terima Kasih</a:t>
            </a:r>
            <a:endParaRPr sz="933">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AD09E-E4AE-898E-E7A7-727477270F29}"/>
              </a:ext>
            </a:extLst>
          </p:cNvPr>
          <p:cNvSpPr>
            <a:spLocks noGrp="1"/>
          </p:cNvSpPr>
          <p:nvPr>
            <p:ph type="ctrTitle"/>
          </p:nvPr>
        </p:nvSpPr>
        <p:spPr>
          <a:xfrm>
            <a:off x="633878" y="154497"/>
            <a:ext cx="10397645" cy="590725"/>
          </a:xfrm>
        </p:spPr>
        <p:txBody>
          <a:bodyPr>
            <a:normAutofit fontScale="90000"/>
          </a:bodyPr>
          <a:lstStyle/>
          <a:p>
            <a:pPr algn="ctr"/>
            <a:r>
              <a:rPr lang="en-US" b="1" dirty="0">
                <a:solidFill>
                  <a:schemeClr val="bg1"/>
                </a:solidFill>
              </a:rPr>
              <a:t>INTEGRASI DATA MELALUI API</a:t>
            </a:r>
            <a:endParaRPr lang="id-ID" b="1" dirty="0">
              <a:solidFill>
                <a:schemeClr val="bg1"/>
              </a:solidFill>
            </a:endParaRPr>
          </a:p>
        </p:txBody>
      </p:sp>
      <p:sp>
        <p:nvSpPr>
          <p:cNvPr id="3" name="Subtitle 2">
            <a:extLst>
              <a:ext uri="{FF2B5EF4-FFF2-40B4-BE49-F238E27FC236}">
                <a16:creationId xmlns:a16="http://schemas.microsoft.com/office/drawing/2014/main" xmlns=""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pic>
        <p:nvPicPr>
          <p:cNvPr id="5" name="Picture 4">
            <a:extLst>
              <a:ext uri="{FF2B5EF4-FFF2-40B4-BE49-F238E27FC236}">
                <a16:creationId xmlns:a16="http://schemas.microsoft.com/office/drawing/2014/main" xmlns="" id="{10AC68B1-4E09-B933-77BC-1643AA79A49B}"/>
              </a:ext>
            </a:extLst>
          </p:cNvPr>
          <p:cNvPicPr>
            <a:picLocks noChangeAspect="1"/>
          </p:cNvPicPr>
          <p:nvPr/>
        </p:nvPicPr>
        <p:blipFill>
          <a:blip r:embed="rId2"/>
          <a:stretch>
            <a:fillRect/>
          </a:stretch>
        </p:blipFill>
        <p:spPr>
          <a:xfrm>
            <a:off x="6507021" y="745220"/>
            <a:ext cx="5618955" cy="2934721"/>
          </a:xfrm>
          <a:prstGeom prst="rect">
            <a:avLst/>
          </a:prstGeom>
        </p:spPr>
      </p:pic>
      <p:pic>
        <p:nvPicPr>
          <p:cNvPr id="7" name="Picture 6">
            <a:extLst>
              <a:ext uri="{FF2B5EF4-FFF2-40B4-BE49-F238E27FC236}">
                <a16:creationId xmlns:a16="http://schemas.microsoft.com/office/drawing/2014/main" xmlns="" id="{07E2035C-A89E-4D9D-0618-3780931C35FE}"/>
              </a:ext>
            </a:extLst>
          </p:cNvPr>
          <p:cNvPicPr>
            <a:picLocks noChangeAspect="1"/>
          </p:cNvPicPr>
          <p:nvPr/>
        </p:nvPicPr>
        <p:blipFill>
          <a:blip r:embed="rId3"/>
          <a:stretch>
            <a:fillRect/>
          </a:stretch>
        </p:blipFill>
        <p:spPr>
          <a:xfrm>
            <a:off x="279143" y="745220"/>
            <a:ext cx="5900426" cy="3271005"/>
          </a:xfrm>
          <a:prstGeom prst="rect">
            <a:avLst/>
          </a:prstGeom>
        </p:spPr>
      </p:pic>
      <p:pic>
        <p:nvPicPr>
          <p:cNvPr id="9" name="Picture 8">
            <a:extLst>
              <a:ext uri="{FF2B5EF4-FFF2-40B4-BE49-F238E27FC236}">
                <a16:creationId xmlns:a16="http://schemas.microsoft.com/office/drawing/2014/main" xmlns="" id="{A332DCDC-744E-3044-92D7-C1D98567FEB6}"/>
              </a:ext>
            </a:extLst>
          </p:cNvPr>
          <p:cNvPicPr>
            <a:picLocks noChangeAspect="1"/>
          </p:cNvPicPr>
          <p:nvPr/>
        </p:nvPicPr>
        <p:blipFill>
          <a:blip r:embed="rId4"/>
          <a:stretch>
            <a:fillRect/>
          </a:stretch>
        </p:blipFill>
        <p:spPr>
          <a:xfrm>
            <a:off x="133901" y="4093828"/>
            <a:ext cx="6241308" cy="2469888"/>
          </a:xfrm>
          <a:prstGeom prst="rect">
            <a:avLst/>
          </a:prstGeom>
        </p:spPr>
      </p:pic>
      <p:pic>
        <p:nvPicPr>
          <p:cNvPr id="11" name="Picture 10">
            <a:extLst>
              <a:ext uri="{FF2B5EF4-FFF2-40B4-BE49-F238E27FC236}">
                <a16:creationId xmlns:a16="http://schemas.microsoft.com/office/drawing/2014/main" xmlns="" id="{7CD8E266-AEAA-90D1-C79A-A34BF02EA2B1}"/>
              </a:ext>
            </a:extLst>
          </p:cNvPr>
          <p:cNvPicPr>
            <a:picLocks noChangeAspect="1"/>
          </p:cNvPicPr>
          <p:nvPr/>
        </p:nvPicPr>
        <p:blipFill>
          <a:blip r:embed="rId5"/>
          <a:stretch>
            <a:fillRect/>
          </a:stretch>
        </p:blipFill>
        <p:spPr>
          <a:xfrm>
            <a:off x="6570848" y="3816992"/>
            <a:ext cx="5491300" cy="3023560"/>
          </a:xfrm>
          <a:prstGeom prst="rect">
            <a:avLst/>
          </a:prstGeom>
        </p:spPr>
      </p:pic>
    </p:spTree>
    <p:extLst>
      <p:ext uri="{BB962C8B-B14F-4D97-AF65-F5344CB8AC3E}">
        <p14:creationId xmlns:p14="http://schemas.microsoft.com/office/powerpoint/2010/main" val="425128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5" name="Title 4">
            <a:extLst>
              <a:ext uri="{FF2B5EF4-FFF2-40B4-BE49-F238E27FC236}">
                <a16:creationId xmlns:a16="http://schemas.microsoft.com/office/drawing/2014/main" xmlns="" id="{DFD24327-331D-88CA-DA9F-E829FA37C6AF}"/>
              </a:ext>
            </a:extLst>
          </p:cNvPr>
          <p:cNvSpPr>
            <a:spLocks noGrp="1"/>
          </p:cNvSpPr>
          <p:nvPr>
            <p:ph type="ctrTitle"/>
          </p:nvPr>
        </p:nvSpPr>
        <p:spPr>
          <a:xfrm>
            <a:off x="398986" y="257961"/>
            <a:ext cx="8434621" cy="740329"/>
          </a:xfrm>
        </p:spPr>
        <p:txBody>
          <a:bodyPr>
            <a:normAutofit fontScale="90000"/>
          </a:bodyPr>
          <a:lstStyle/>
          <a:p>
            <a:r>
              <a:rPr lang="en-US" b="1" dirty="0">
                <a:solidFill>
                  <a:schemeClr val="bg1"/>
                </a:solidFill>
              </a:rPr>
              <a:t>SISTEM </a:t>
            </a:r>
            <a:r>
              <a:rPr lang="en-US" b="1" dirty="0" err="1">
                <a:solidFill>
                  <a:schemeClr val="bg1"/>
                </a:solidFill>
              </a:rPr>
              <a:t>tos</a:t>
            </a:r>
            <a:r>
              <a:rPr lang="en-US" b="1" dirty="0">
                <a:solidFill>
                  <a:schemeClr val="bg1"/>
                </a:solidFill>
              </a:rPr>
              <a:t> </a:t>
            </a:r>
            <a:r>
              <a:rPr lang="en-US" b="1" dirty="0" err="1">
                <a:solidFill>
                  <a:schemeClr val="bg1"/>
                </a:solidFill>
              </a:rPr>
              <a:t>melalui</a:t>
            </a:r>
            <a:r>
              <a:rPr lang="en-US" b="1" dirty="0">
                <a:solidFill>
                  <a:schemeClr val="bg1"/>
                </a:solidFill>
              </a:rPr>
              <a:t> URL</a:t>
            </a:r>
            <a:endParaRPr lang="id-ID" b="1" dirty="0">
              <a:solidFill>
                <a:schemeClr val="bg1"/>
              </a:solidFill>
            </a:endParaRPr>
          </a:p>
        </p:txBody>
      </p:sp>
      <p:pic>
        <p:nvPicPr>
          <p:cNvPr id="7" name="Picture 6">
            <a:extLst>
              <a:ext uri="{FF2B5EF4-FFF2-40B4-BE49-F238E27FC236}">
                <a16:creationId xmlns:a16="http://schemas.microsoft.com/office/drawing/2014/main" xmlns="" id="{955B19FD-7B15-03B5-C677-57042F2B4A54}"/>
              </a:ext>
            </a:extLst>
          </p:cNvPr>
          <p:cNvPicPr>
            <a:picLocks noChangeAspect="1"/>
          </p:cNvPicPr>
          <p:nvPr/>
        </p:nvPicPr>
        <p:blipFill>
          <a:blip r:embed="rId2"/>
          <a:stretch>
            <a:fillRect/>
          </a:stretch>
        </p:blipFill>
        <p:spPr>
          <a:xfrm>
            <a:off x="398986" y="1171610"/>
            <a:ext cx="11513381" cy="5371104"/>
          </a:xfrm>
          <a:prstGeom prst="rect">
            <a:avLst/>
          </a:prstGeom>
        </p:spPr>
      </p:pic>
    </p:spTree>
    <p:extLst>
      <p:ext uri="{BB962C8B-B14F-4D97-AF65-F5344CB8AC3E}">
        <p14:creationId xmlns:p14="http://schemas.microsoft.com/office/powerpoint/2010/main" val="2612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5" name="Title 4">
            <a:extLst>
              <a:ext uri="{FF2B5EF4-FFF2-40B4-BE49-F238E27FC236}">
                <a16:creationId xmlns:a16="http://schemas.microsoft.com/office/drawing/2014/main" xmlns="" id="{DFD24327-331D-88CA-DA9F-E829FA37C6AF}"/>
              </a:ext>
            </a:extLst>
          </p:cNvPr>
          <p:cNvSpPr>
            <a:spLocks noGrp="1"/>
          </p:cNvSpPr>
          <p:nvPr>
            <p:ph type="ctrTitle"/>
          </p:nvPr>
        </p:nvSpPr>
        <p:spPr>
          <a:xfrm>
            <a:off x="398986" y="257961"/>
            <a:ext cx="11228155" cy="706774"/>
          </a:xfrm>
        </p:spPr>
        <p:txBody>
          <a:bodyPr>
            <a:noAutofit/>
          </a:bodyPr>
          <a:lstStyle/>
          <a:p>
            <a:pPr algn="ctr"/>
            <a:r>
              <a:rPr lang="en-US" sz="4400" b="1" dirty="0">
                <a:solidFill>
                  <a:schemeClr val="bg1"/>
                </a:solidFill>
              </a:rPr>
              <a:t>INTERGRASI DOMAIN TERMINAL</a:t>
            </a:r>
            <a:endParaRPr lang="id-ID" sz="4400" b="1" dirty="0">
              <a:solidFill>
                <a:schemeClr val="bg1"/>
              </a:solidFill>
            </a:endParaRPr>
          </a:p>
        </p:txBody>
      </p:sp>
      <p:pic>
        <p:nvPicPr>
          <p:cNvPr id="4" name="Picture 3">
            <a:extLst>
              <a:ext uri="{FF2B5EF4-FFF2-40B4-BE49-F238E27FC236}">
                <a16:creationId xmlns:a16="http://schemas.microsoft.com/office/drawing/2014/main" xmlns="" id="{65AF55A6-6718-349E-4D3C-20415CBA6E21}"/>
              </a:ext>
            </a:extLst>
          </p:cNvPr>
          <p:cNvPicPr>
            <a:picLocks noChangeAspect="1"/>
          </p:cNvPicPr>
          <p:nvPr/>
        </p:nvPicPr>
        <p:blipFill>
          <a:blip r:embed="rId2"/>
          <a:stretch>
            <a:fillRect/>
          </a:stretch>
        </p:blipFill>
        <p:spPr>
          <a:xfrm>
            <a:off x="476265" y="840129"/>
            <a:ext cx="11138673" cy="5541796"/>
          </a:xfrm>
          <a:prstGeom prst="rect">
            <a:avLst/>
          </a:prstGeom>
        </p:spPr>
      </p:pic>
    </p:spTree>
    <p:extLst>
      <p:ext uri="{BB962C8B-B14F-4D97-AF65-F5344CB8AC3E}">
        <p14:creationId xmlns:p14="http://schemas.microsoft.com/office/powerpoint/2010/main" val="329578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5" name="Title 4">
            <a:extLst>
              <a:ext uri="{FF2B5EF4-FFF2-40B4-BE49-F238E27FC236}">
                <a16:creationId xmlns:a16="http://schemas.microsoft.com/office/drawing/2014/main" xmlns="" id="{DFD24327-331D-88CA-DA9F-E829FA37C6AF}"/>
              </a:ext>
            </a:extLst>
          </p:cNvPr>
          <p:cNvSpPr>
            <a:spLocks noGrp="1"/>
          </p:cNvSpPr>
          <p:nvPr>
            <p:ph type="ctrTitle"/>
          </p:nvPr>
        </p:nvSpPr>
        <p:spPr>
          <a:xfrm>
            <a:off x="398986" y="257961"/>
            <a:ext cx="8434621" cy="740329"/>
          </a:xfrm>
        </p:spPr>
        <p:txBody>
          <a:bodyPr>
            <a:normAutofit fontScale="90000"/>
          </a:bodyPr>
          <a:lstStyle/>
          <a:p>
            <a:r>
              <a:rPr lang="en-US" b="1" dirty="0">
                <a:solidFill>
                  <a:schemeClr val="bg1"/>
                </a:solidFill>
              </a:rPr>
              <a:t>INTERGRASI SISTEM JAKLINGKO</a:t>
            </a:r>
            <a:endParaRPr lang="id-ID" b="1" dirty="0">
              <a:solidFill>
                <a:schemeClr val="bg1"/>
              </a:solidFill>
            </a:endParaRPr>
          </a:p>
        </p:txBody>
      </p:sp>
      <p:sp>
        <p:nvSpPr>
          <p:cNvPr id="4" name="TextBox 3">
            <a:extLst>
              <a:ext uri="{FF2B5EF4-FFF2-40B4-BE49-F238E27FC236}">
                <a16:creationId xmlns:a16="http://schemas.microsoft.com/office/drawing/2014/main" xmlns="" id="{22DC1DC3-3550-7DC8-5B7C-BB9A3C5C185A}"/>
              </a:ext>
            </a:extLst>
          </p:cNvPr>
          <p:cNvSpPr txBox="1"/>
          <p:nvPr/>
        </p:nvSpPr>
        <p:spPr>
          <a:xfrm>
            <a:off x="719865" y="1434517"/>
            <a:ext cx="8434621" cy="1631216"/>
          </a:xfrm>
          <a:prstGeom prst="rect">
            <a:avLst/>
          </a:prstGeom>
          <a:noFill/>
        </p:spPr>
        <p:txBody>
          <a:bodyPr wrap="square">
            <a:spAutoFit/>
          </a:bodyPr>
          <a:lstStyle/>
          <a:p>
            <a:r>
              <a:rPr lang="id-ID" sz="2000" b="0" i="0" dirty="0">
                <a:solidFill>
                  <a:srgbClr val="202124"/>
                </a:solidFill>
                <a:effectLst/>
                <a:latin typeface="arial" panose="020B0604020202020204" pitchFamily="34" charset="0"/>
              </a:rPr>
              <a:t>1. Desain Kebutuhan Bisnis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2. Diagram Alir Proses Bisnis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3. Dokumen Teknis Aplikasi Seluler (API, Database, dll)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4. Ruang Lingkup Dan Fitur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5. Sumber dana yang sudah ada</a:t>
            </a:r>
            <a:endParaRPr lang="id-ID" sz="2000" dirty="0"/>
          </a:p>
        </p:txBody>
      </p:sp>
    </p:spTree>
    <p:extLst>
      <p:ext uri="{BB962C8B-B14F-4D97-AF65-F5344CB8AC3E}">
        <p14:creationId xmlns:p14="http://schemas.microsoft.com/office/powerpoint/2010/main" val="352579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l="3182" t="3182" r="222" b="5881"/>
          <a:stretch/>
        </p:blipFill>
        <p:spPr>
          <a:xfrm>
            <a:off x="349696" y="227738"/>
            <a:ext cx="4684157" cy="789576"/>
          </a:xfrm>
          <a:prstGeom prst="rect">
            <a:avLst/>
          </a:prstGeom>
          <a:noFill/>
          <a:ln>
            <a:noFill/>
          </a:ln>
        </p:spPr>
      </p:pic>
      <p:pic>
        <p:nvPicPr>
          <p:cNvPr id="85" name="Google Shape;85;p1"/>
          <p:cNvPicPr preferRelativeResize="0"/>
          <p:nvPr/>
        </p:nvPicPr>
        <p:blipFill rotWithShape="1">
          <a:blip r:embed="rId4">
            <a:alphaModFix amt="80000"/>
          </a:blip>
          <a:srcRect t="6302" b="61859"/>
          <a:stretch/>
        </p:blipFill>
        <p:spPr>
          <a:xfrm>
            <a:off x="0" y="1621783"/>
            <a:ext cx="12192000" cy="36925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91" name="Google Shape;91;p2"/>
          <p:cNvPicPr preferRelativeResize="0"/>
          <p:nvPr/>
        </p:nvPicPr>
        <p:blipFill rotWithShape="1">
          <a:blip r:embed="rId4">
            <a:alphaModFix/>
          </a:blip>
          <a:srcRect/>
          <a:stretch/>
        </p:blipFill>
        <p:spPr>
          <a:xfrm>
            <a:off x="9852752" y="6197600"/>
            <a:ext cx="1653449" cy="504687"/>
          </a:xfrm>
          <a:prstGeom prst="rect">
            <a:avLst/>
          </a:prstGeom>
          <a:noFill/>
          <a:ln>
            <a:noFill/>
          </a:ln>
        </p:spPr>
      </p:pic>
      <p:sp>
        <p:nvSpPr>
          <p:cNvPr id="92" name="Google Shape;92;p2"/>
          <p:cNvSpPr txBox="1"/>
          <p:nvPr/>
        </p:nvSpPr>
        <p:spPr>
          <a:xfrm>
            <a:off x="1086296" y="2191456"/>
            <a:ext cx="4840413" cy="3551268"/>
          </a:xfrm>
          <a:prstGeom prst="rect">
            <a:avLst/>
          </a:prstGeom>
          <a:noFill/>
          <a:ln>
            <a:noFill/>
          </a:ln>
        </p:spPr>
        <p:txBody>
          <a:bodyPr spcFirstLastPara="1" wrap="square" lIns="0" tIns="0" rIns="0" bIns="0" anchor="t" anchorCtr="0">
            <a:noAutofit/>
          </a:bodyPr>
          <a:lstStyle/>
          <a:p>
            <a:pPr algn="just">
              <a:lnSpc>
                <a:spcPct val="139976"/>
              </a:lnSpc>
              <a:buClr>
                <a:srgbClr val="000000"/>
              </a:buClr>
              <a:buSzPts val="2539"/>
            </a:pPr>
            <a:r>
              <a:rPr lang="en-US" sz="1693">
                <a:solidFill>
                  <a:srgbClr val="000000"/>
                </a:solidFill>
                <a:latin typeface="Open Sans"/>
                <a:ea typeface="Open Sans"/>
                <a:cs typeface="Open Sans"/>
                <a:sym typeface="Open Sans"/>
              </a:rPr>
              <a:t>Jaket Bus adalah aplikasi pemesanan tiket bus secara online di Terminal Pulo Gebang yang terintegrasi dengan Jakarta Terminal Integrated System. Dengan aplikasi JaketBus, kamu nggak perlu repot lagi pesan tiket bus. Cukup download aplikasinya, daftarkan diri kamu, pesan tiket keberangkatan, pilih kursi yang kamu inginkan dan bayar menggunakan berbagai macam metode pembayaran mulai dari dompetjak, indomaret, alfamart dll.  Cuman klik pesan , bayar, langsung deh perjalanan jadi lebih nyaman.</a:t>
            </a:r>
            <a:endParaRPr sz="933">
              <a:solidFill>
                <a:srgbClr val="000000"/>
              </a:solidFill>
              <a:latin typeface="Arial"/>
              <a:ea typeface="Arial"/>
              <a:cs typeface="Arial"/>
              <a:sym typeface="Arial"/>
            </a:endParaRPr>
          </a:p>
        </p:txBody>
      </p:sp>
      <p:grpSp>
        <p:nvGrpSpPr>
          <p:cNvPr id="93" name="Google Shape;93;p2"/>
          <p:cNvGrpSpPr/>
          <p:nvPr/>
        </p:nvGrpSpPr>
        <p:grpSpPr>
          <a:xfrm>
            <a:off x="6888572" y="1411374"/>
            <a:ext cx="2533603" cy="5011942"/>
            <a:chOff x="0" y="0"/>
            <a:chExt cx="2620010" cy="5182870"/>
          </a:xfrm>
        </p:grpSpPr>
        <p:sp>
          <p:nvSpPr>
            <p:cNvPr id="94" name="Google Shape;94;p2"/>
            <p:cNvSpPr/>
            <p:nvPr/>
          </p:nvSpPr>
          <p:spPr>
            <a:xfrm>
              <a:off x="53340" y="25400"/>
              <a:ext cx="2513330" cy="5132070"/>
            </a:xfrm>
            <a:custGeom>
              <a:avLst/>
              <a:gdLst/>
              <a:ahLst/>
              <a:cxnLst/>
              <a:rect l="l" t="t" r="r" b="b"/>
              <a:pathLst>
                <a:path w="2513330" h="5132070" extrusionOk="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5" name="Google Shape;95;p2"/>
            <p:cNvSpPr/>
            <p:nvPr/>
          </p:nvSpPr>
          <p:spPr>
            <a:xfrm>
              <a:off x="185420" y="156210"/>
              <a:ext cx="2251710" cy="4876800"/>
            </a:xfrm>
            <a:custGeom>
              <a:avLst/>
              <a:gdLst/>
              <a:ahLst/>
              <a:cxnLst/>
              <a:rect l="l" t="t" r="r" b="b"/>
              <a:pathLst>
                <a:path w="2251710" h="4876800" extrusionOk="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rotWithShape="1">
              <a:blip r:embed="rId5">
                <a:alphaModFix/>
              </a:blip>
              <a:stretch>
                <a:fillRect l="7067" t="3011" r="7017" b="2911"/>
              </a:stretch>
            </a:blip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6" name="Google Shape;96;p2"/>
            <p:cNvSpPr/>
            <p:nvPr/>
          </p:nvSpPr>
          <p:spPr>
            <a:xfrm>
              <a:off x="1121410" y="198120"/>
              <a:ext cx="347980" cy="43180"/>
            </a:xfrm>
            <a:custGeom>
              <a:avLst/>
              <a:gdLst/>
              <a:ahLst/>
              <a:cxnLst/>
              <a:rect l="l" t="t" r="r" b="b"/>
              <a:pathLst>
                <a:path w="347980" h="43180" extrusionOk="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7" name="Google Shape;97;p2"/>
            <p:cNvSpPr/>
            <p:nvPr/>
          </p:nvSpPr>
          <p:spPr>
            <a:xfrm>
              <a:off x="1578312" y="187909"/>
              <a:ext cx="66636" cy="63602"/>
            </a:xfrm>
            <a:custGeom>
              <a:avLst/>
              <a:gdLst/>
              <a:ahLst/>
              <a:cxnLst/>
              <a:rect l="l" t="t" r="r" b="b"/>
              <a:pathLst>
                <a:path w="66636" h="63602" extrusionOk="0">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8" name="Google Shape;98;p2"/>
            <p:cNvSpPr/>
            <p:nvPr/>
          </p:nvSpPr>
          <p:spPr>
            <a:xfrm>
              <a:off x="0" y="685800"/>
              <a:ext cx="27940" cy="213360"/>
            </a:xfrm>
            <a:custGeom>
              <a:avLst/>
              <a:gdLst/>
              <a:ahLst/>
              <a:cxnLst/>
              <a:rect l="l" t="t" r="r" b="b"/>
              <a:pathLst>
                <a:path w="27940" h="213360" extrusionOk="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9" name="Google Shape;99;p2"/>
            <p:cNvSpPr/>
            <p:nvPr/>
          </p:nvSpPr>
          <p:spPr>
            <a:xfrm>
              <a:off x="0" y="1057910"/>
              <a:ext cx="27940" cy="384810"/>
            </a:xfrm>
            <a:custGeom>
              <a:avLst/>
              <a:gdLst/>
              <a:ahLst/>
              <a:cxnLst/>
              <a:rect l="l" t="t" r="r" b="b"/>
              <a:pathLst>
                <a:path w="27940" h="384810" extrusionOk="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00" name="Google Shape;100;p2"/>
            <p:cNvSpPr/>
            <p:nvPr/>
          </p:nvSpPr>
          <p:spPr>
            <a:xfrm>
              <a:off x="0" y="1526540"/>
              <a:ext cx="27940" cy="386080"/>
            </a:xfrm>
            <a:custGeom>
              <a:avLst/>
              <a:gdLst/>
              <a:ahLst/>
              <a:cxnLst/>
              <a:rect l="l" t="t" r="r" b="b"/>
              <a:pathLst>
                <a:path w="27940" h="386080" extrusionOk="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01" name="Google Shape;101;p2"/>
            <p:cNvSpPr/>
            <p:nvPr/>
          </p:nvSpPr>
          <p:spPr>
            <a:xfrm>
              <a:off x="2592070" y="1184910"/>
              <a:ext cx="27940" cy="618490"/>
            </a:xfrm>
            <a:custGeom>
              <a:avLst/>
              <a:gdLst/>
              <a:ahLst/>
              <a:cxnLst/>
              <a:rect l="l" t="t" r="r" b="b"/>
              <a:pathLst>
                <a:path w="27940" h="618490" extrusionOk="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02" name="Google Shape;102;p2"/>
            <p:cNvSpPr/>
            <p:nvPr/>
          </p:nvSpPr>
          <p:spPr>
            <a:xfrm>
              <a:off x="27940" y="0"/>
              <a:ext cx="2564130" cy="5182870"/>
            </a:xfrm>
            <a:custGeom>
              <a:avLst/>
              <a:gdLst/>
              <a:ahLst/>
              <a:cxnLst/>
              <a:rect l="l" t="t" r="r" b="b"/>
              <a:pathLst>
                <a:path w="2564130" h="5182870" extrusionOk="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grpSp>
      <p:pic>
        <p:nvPicPr>
          <p:cNvPr id="103" name="Google Shape;103;p2"/>
          <p:cNvPicPr preferRelativeResize="0"/>
          <p:nvPr/>
        </p:nvPicPr>
        <p:blipFill rotWithShape="1">
          <a:blip r:embed="rId6">
            <a:alphaModFix/>
          </a:blip>
          <a:srcRect/>
          <a:stretch/>
        </p:blipFill>
        <p:spPr>
          <a:xfrm>
            <a:off x="9852752" y="4355979"/>
            <a:ext cx="1157959" cy="1412145"/>
          </a:xfrm>
          <a:prstGeom prst="rect">
            <a:avLst/>
          </a:prstGeom>
          <a:noFill/>
          <a:ln>
            <a:noFill/>
          </a:ln>
        </p:spPr>
      </p:pic>
      <p:sp>
        <p:nvSpPr>
          <p:cNvPr id="104" name="Google Shape;104;p2"/>
          <p:cNvSpPr txBox="1"/>
          <p:nvPr/>
        </p:nvSpPr>
        <p:spPr>
          <a:xfrm>
            <a:off x="1093139" y="1599570"/>
            <a:ext cx="4840413" cy="285630"/>
          </a:xfrm>
          <a:prstGeom prst="rect">
            <a:avLst/>
          </a:prstGeom>
          <a:noFill/>
          <a:ln>
            <a:noFill/>
          </a:ln>
        </p:spPr>
        <p:txBody>
          <a:bodyPr spcFirstLastPara="1" wrap="square" lIns="0" tIns="0" rIns="0" bIns="0" anchor="t" anchorCtr="0">
            <a:noAutofit/>
          </a:bodyPr>
          <a:lstStyle/>
          <a:p>
            <a:pPr algn="just">
              <a:lnSpc>
                <a:spcPct val="139976"/>
              </a:lnSpc>
              <a:buClr>
                <a:srgbClr val="000000"/>
              </a:buClr>
              <a:buSzPts val="2539"/>
            </a:pPr>
            <a:r>
              <a:rPr lang="en-US" sz="1693" b="1">
                <a:solidFill>
                  <a:srgbClr val="000000"/>
                </a:solidFill>
                <a:latin typeface="Open Sans"/>
                <a:ea typeface="Open Sans"/>
                <a:cs typeface="Open Sans"/>
                <a:sym typeface="Open Sans"/>
              </a:rPr>
              <a:t>TENTANG JAKETBUS</a:t>
            </a:r>
            <a:endParaRPr sz="933">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10" name="Google Shape;110;p3"/>
          <p:cNvPicPr preferRelativeResize="0"/>
          <p:nvPr/>
        </p:nvPicPr>
        <p:blipFill rotWithShape="1">
          <a:blip r:embed="rId4">
            <a:alphaModFix/>
          </a:blip>
          <a:srcRect t="42122"/>
          <a:stretch/>
        </p:blipFill>
        <p:spPr>
          <a:xfrm>
            <a:off x="0" y="1798066"/>
            <a:ext cx="7643060" cy="6274583"/>
          </a:xfrm>
          <a:prstGeom prst="rect">
            <a:avLst/>
          </a:prstGeom>
          <a:noFill/>
          <a:ln>
            <a:noFill/>
          </a:ln>
        </p:spPr>
      </p:pic>
      <p:grpSp>
        <p:nvGrpSpPr>
          <p:cNvPr id="111" name="Google Shape;111;p3"/>
          <p:cNvGrpSpPr/>
          <p:nvPr/>
        </p:nvGrpSpPr>
        <p:grpSpPr>
          <a:xfrm>
            <a:off x="8666572" y="1553634"/>
            <a:ext cx="2533603" cy="5011942"/>
            <a:chOff x="0" y="0"/>
            <a:chExt cx="2620010" cy="5182870"/>
          </a:xfrm>
        </p:grpSpPr>
        <p:sp>
          <p:nvSpPr>
            <p:cNvPr id="112" name="Google Shape;112;p3"/>
            <p:cNvSpPr/>
            <p:nvPr/>
          </p:nvSpPr>
          <p:spPr>
            <a:xfrm>
              <a:off x="53340" y="25400"/>
              <a:ext cx="2513330" cy="5132070"/>
            </a:xfrm>
            <a:custGeom>
              <a:avLst/>
              <a:gdLst/>
              <a:ahLst/>
              <a:cxnLst/>
              <a:rect l="l" t="t" r="r" b="b"/>
              <a:pathLst>
                <a:path w="2513330" h="5132070" extrusionOk="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3" name="Google Shape;113;p3"/>
            <p:cNvSpPr/>
            <p:nvPr/>
          </p:nvSpPr>
          <p:spPr>
            <a:xfrm>
              <a:off x="185420" y="156210"/>
              <a:ext cx="2251710" cy="4876800"/>
            </a:xfrm>
            <a:custGeom>
              <a:avLst/>
              <a:gdLst/>
              <a:ahLst/>
              <a:cxnLst/>
              <a:rect l="l" t="t" r="r" b="b"/>
              <a:pathLst>
                <a:path w="2251710" h="4876800" extrusionOk="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rotWithShape="1">
              <a:blip r:embed="rId5">
                <a:alphaModFix/>
              </a:blip>
              <a:stretch>
                <a:fillRect l="7067" t="3011" r="7017" b="2911"/>
              </a:stretch>
            </a:blip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4" name="Google Shape;114;p3"/>
            <p:cNvSpPr/>
            <p:nvPr/>
          </p:nvSpPr>
          <p:spPr>
            <a:xfrm>
              <a:off x="1121410" y="198120"/>
              <a:ext cx="347980" cy="43180"/>
            </a:xfrm>
            <a:custGeom>
              <a:avLst/>
              <a:gdLst/>
              <a:ahLst/>
              <a:cxnLst/>
              <a:rect l="l" t="t" r="r" b="b"/>
              <a:pathLst>
                <a:path w="347980" h="43180" extrusionOk="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5" name="Google Shape;115;p3"/>
            <p:cNvSpPr/>
            <p:nvPr/>
          </p:nvSpPr>
          <p:spPr>
            <a:xfrm>
              <a:off x="1578312" y="187909"/>
              <a:ext cx="66636" cy="63602"/>
            </a:xfrm>
            <a:custGeom>
              <a:avLst/>
              <a:gdLst/>
              <a:ahLst/>
              <a:cxnLst/>
              <a:rect l="l" t="t" r="r" b="b"/>
              <a:pathLst>
                <a:path w="66636" h="63602" extrusionOk="0">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6" name="Google Shape;116;p3"/>
            <p:cNvSpPr/>
            <p:nvPr/>
          </p:nvSpPr>
          <p:spPr>
            <a:xfrm>
              <a:off x="0" y="685800"/>
              <a:ext cx="27940" cy="213360"/>
            </a:xfrm>
            <a:custGeom>
              <a:avLst/>
              <a:gdLst/>
              <a:ahLst/>
              <a:cxnLst/>
              <a:rect l="l" t="t" r="r" b="b"/>
              <a:pathLst>
                <a:path w="27940" h="213360" extrusionOk="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7" name="Google Shape;117;p3"/>
            <p:cNvSpPr/>
            <p:nvPr/>
          </p:nvSpPr>
          <p:spPr>
            <a:xfrm>
              <a:off x="0" y="1057910"/>
              <a:ext cx="27940" cy="384810"/>
            </a:xfrm>
            <a:custGeom>
              <a:avLst/>
              <a:gdLst/>
              <a:ahLst/>
              <a:cxnLst/>
              <a:rect l="l" t="t" r="r" b="b"/>
              <a:pathLst>
                <a:path w="27940" h="384810" extrusionOk="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8" name="Google Shape;118;p3"/>
            <p:cNvSpPr/>
            <p:nvPr/>
          </p:nvSpPr>
          <p:spPr>
            <a:xfrm>
              <a:off x="0" y="1526540"/>
              <a:ext cx="27940" cy="386080"/>
            </a:xfrm>
            <a:custGeom>
              <a:avLst/>
              <a:gdLst/>
              <a:ahLst/>
              <a:cxnLst/>
              <a:rect l="l" t="t" r="r" b="b"/>
              <a:pathLst>
                <a:path w="27940" h="386080" extrusionOk="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9" name="Google Shape;119;p3"/>
            <p:cNvSpPr/>
            <p:nvPr/>
          </p:nvSpPr>
          <p:spPr>
            <a:xfrm>
              <a:off x="2592070" y="1184910"/>
              <a:ext cx="27940" cy="618490"/>
            </a:xfrm>
            <a:custGeom>
              <a:avLst/>
              <a:gdLst/>
              <a:ahLst/>
              <a:cxnLst/>
              <a:rect l="l" t="t" r="r" b="b"/>
              <a:pathLst>
                <a:path w="27940" h="618490" extrusionOk="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20" name="Google Shape;120;p3"/>
            <p:cNvSpPr/>
            <p:nvPr/>
          </p:nvSpPr>
          <p:spPr>
            <a:xfrm>
              <a:off x="27940" y="0"/>
              <a:ext cx="2564130" cy="5182870"/>
            </a:xfrm>
            <a:custGeom>
              <a:avLst/>
              <a:gdLst/>
              <a:ahLst/>
              <a:cxnLst/>
              <a:rect l="l" t="t" r="r" b="b"/>
              <a:pathLst>
                <a:path w="2564130" h="5182870" extrusionOk="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4"/>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26" name="Google Shape;126;p4"/>
          <p:cNvPicPr preferRelativeResize="0"/>
          <p:nvPr/>
        </p:nvPicPr>
        <p:blipFill rotWithShape="1">
          <a:blip r:embed="rId4">
            <a:alphaModFix amt="12000"/>
          </a:blip>
          <a:srcRect/>
          <a:stretch/>
        </p:blipFill>
        <p:spPr>
          <a:xfrm rot="-368807">
            <a:off x="-2001755" y="2222381"/>
            <a:ext cx="8237807" cy="5463563"/>
          </a:xfrm>
          <a:prstGeom prst="rect">
            <a:avLst/>
          </a:prstGeom>
          <a:noFill/>
          <a:ln>
            <a:noFill/>
          </a:ln>
        </p:spPr>
      </p:pic>
      <p:pic>
        <p:nvPicPr>
          <p:cNvPr id="127" name="Google Shape;127;p4"/>
          <p:cNvPicPr preferRelativeResize="0"/>
          <p:nvPr/>
        </p:nvPicPr>
        <p:blipFill rotWithShape="1">
          <a:blip r:embed="rId5">
            <a:alphaModFix/>
          </a:blip>
          <a:srcRect/>
          <a:stretch/>
        </p:blipFill>
        <p:spPr>
          <a:xfrm>
            <a:off x="-328183" y="4465717"/>
            <a:ext cx="5761845" cy="2587592"/>
          </a:xfrm>
          <a:prstGeom prst="rect">
            <a:avLst/>
          </a:prstGeom>
          <a:noFill/>
          <a:ln>
            <a:noFill/>
          </a:ln>
        </p:spPr>
      </p:pic>
      <p:sp>
        <p:nvSpPr>
          <p:cNvPr id="128" name="Google Shape;128;p4"/>
          <p:cNvSpPr txBox="1"/>
          <p:nvPr/>
        </p:nvSpPr>
        <p:spPr>
          <a:xfrm>
            <a:off x="5611463" y="3565483"/>
            <a:ext cx="6406502" cy="1172679"/>
          </a:xfrm>
          <a:prstGeom prst="rect">
            <a:avLst/>
          </a:prstGeom>
          <a:noFill/>
          <a:ln>
            <a:noFill/>
          </a:ln>
        </p:spPr>
        <p:txBody>
          <a:bodyPr spcFirstLastPara="1" wrap="square" lIns="0" tIns="0" rIns="0" bIns="0" anchor="t" anchorCtr="0">
            <a:noAutofit/>
          </a:bodyPr>
          <a:lstStyle/>
          <a:p>
            <a:pPr algn="just">
              <a:lnSpc>
                <a:spcPct val="140041"/>
              </a:lnSpc>
              <a:buClr>
                <a:srgbClr val="000000"/>
              </a:buClr>
              <a:buSzPts val="3359"/>
            </a:pPr>
            <a:r>
              <a:rPr lang="en-US" sz="2239">
                <a:solidFill>
                  <a:srgbClr val="231F1F"/>
                </a:solidFill>
                <a:latin typeface="Open Sans"/>
                <a:ea typeface="Open Sans"/>
                <a:cs typeface="Open Sans"/>
                <a:sym typeface="Open Sans"/>
              </a:rPr>
              <a:t>Okupansi perjalanan tertinggi 75% dengan Tujuan Pulau Jawa dan Madura, sisanya 10 % ke Sumatra, dan Lombok</a:t>
            </a:r>
            <a:endParaRPr sz="933">
              <a:solidFill>
                <a:srgbClr val="000000"/>
              </a:solidFill>
              <a:latin typeface="Arial"/>
              <a:ea typeface="Arial"/>
              <a:cs typeface="Arial"/>
              <a:sym typeface="Arial"/>
            </a:endParaRPr>
          </a:p>
        </p:txBody>
      </p:sp>
      <p:sp>
        <p:nvSpPr>
          <p:cNvPr id="129" name="Google Shape;129;p4"/>
          <p:cNvSpPr txBox="1"/>
          <p:nvPr/>
        </p:nvSpPr>
        <p:spPr>
          <a:xfrm>
            <a:off x="5611463" y="2730904"/>
            <a:ext cx="6406502" cy="623079"/>
          </a:xfrm>
          <a:prstGeom prst="rect">
            <a:avLst/>
          </a:prstGeom>
          <a:noFill/>
          <a:ln>
            <a:noFill/>
          </a:ln>
        </p:spPr>
        <p:txBody>
          <a:bodyPr spcFirstLastPara="1" wrap="square" lIns="0" tIns="0" rIns="0" bIns="0" anchor="t" anchorCtr="0">
            <a:noAutofit/>
          </a:bodyPr>
          <a:lstStyle/>
          <a:p>
            <a:pPr algn="just">
              <a:lnSpc>
                <a:spcPct val="140003"/>
              </a:lnSpc>
              <a:buClr>
                <a:srgbClr val="000000"/>
              </a:buClr>
              <a:buSzPts val="5477"/>
            </a:pPr>
            <a:r>
              <a:rPr lang="en-US" sz="3652" dirty="0">
                <a:solidFill>
                  <a:srgbClr val="00649E"/>
                </a:solidFill>
                <a:latin typeface="Arial"/>
                <a:ea typeface="Arial"/>
                <a:cs typeface="Arial"/>
                <a:sym typeface="Arial"/>
              </a:rPr>
              <a:t>82 </a:t>
            </a:r>
            <a:r>
              <a:rPr lang="en-US" sz="3652" dirty="0" err="1">
                <a:solidFill>
                  <a:srgbClr val="00649E"/>
                </a:solidFill>
                <a:latin typeface="Arial"/>
                <a:ea typeface="Arial"/>
                <a:cs typeface="Arial"/>
                <a:sym typeface="Arial"/>
              </a:rPr>
              <a:t>Mitra</a:t>
            </a:r>
            <a:r>
              <a:rPr lang="en-US" sz="3652" dirty="0">
                <a:solidFill>
                  <a:srgbClr val="00649E"/>
                </a:solidFill>
                <a:latin typeface="Arial"/>
                <a:ea typeface="Arial"/>
                <a:cs typeface="Arial"/>
                <a:sym typeface="Arial"/>
              </a:rPr>
              <a:t> PO BUS </a:t>
            </a:r>
            <a:r>
              <a:rPr lang="en-US" sz="3652" dirty="0" err="1">
                <a:solidFill>
                  <a:srgbClr val="00649E"/>
                </a:solidFill>
                <a:latin typeface="Arial"/>
                <a:ea typeface="Arial"/>
                <a:cs typeface="Arial"/>
                <a:sym typeface="Arial"/>
              </a:rPr>
              <a:t>Tergabung</a:t>
            </a:r>
            <a:endParaRPr sz="933"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TotalTime>
  <Words>241</Words>
  <Application>Microsoft Office PowerPoint</Application>
  <PresentationFormat>Widescreen</PresentationFormat>
  <Paragraphs>31</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Century Gothic</vt:lpstr>
      <vt:lpstr>Open Sans</vt:lpstr>
      <vt:lpstr>Wingdings 3</vt:lpstr>
      <vt:lpstr>Slice</vt:lpstr>
      <vt:lpstr>RENCANA KERJA DENGAN PUSDATIN </vt:lpstr>
      <vt:lpstr>INTEGRASI DATA MELALUI API</vt:lpstr>
      <vt:lpstr>SISTEM tos melalui URL</vt:lpstr>
      <vt:lpstr>INTERGRASI DOMAIN TERMINAL</vt:lpstr>
      <vt:lpstr>INTERGRASI SISTEM JAKLINGKO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RENCANA KERJA tim it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RENCANA KERJA DENGAN PUSDATIN</dc:title>
  <dc:creator>HASUGIAN</dc:creator>
  <cp:lastModifiedBy>hasugian</cp:lastModifiedBy>
  <cp:revision>7</cp:revision>
  <dcterms:created xsi:type="dcterms:W3CDTF">2023-08-22T01:40:29Z</dcterms:created>
  <dcterms:modified xsi:type="dcterms:W3CDTF">2025-03-13T12:51:08Z</dcterms:modified>
</cp:coreProperties>
</file>