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B5EA402-0F1B-45A6-9F6B-F5FE47594F31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hyperlink" Target="https://www.seohacks.net/basic/knowledge/subdomain-subdirectly/" TargetMode="External"/><Relationship Id="rId2" Type="http://schemas.openxmlformats.org/officeDocument/2006/relationships/hyperlink" Target="https://oxynotes.com/?p=3919" TargetMode="External"/><Relationship Id="rId3" Type="http://schemas.openxmlformats.org/officeDocument/2006/relationships/slide" Target="../slides/slide22.xml"/><Relationship Id="rId4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http://research.nii.ac.jp/~ichiro/syspro98/server.html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など絡めて実演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自分の理解も浅く実際にはしてもらった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https:/https://qiita.com/Ryutaro/items/a9e8d18467fe3e04068e/qiita.com/Ryutaro/items/a9e8d18467fe3e04068e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Status code 200(resource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取得成功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Status code 201(resource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作成成功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作成された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を表す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URI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が決定する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90000"/>
              </a:lnSpc>
            </a:pPr>
            <a:r>
              <a:rPr b="0" lang="en-CA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Status code 200(</a:t>
            </a:r>
            <a:r>
              <a:rPr b="0" lang="en-CA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追加成功</a:t>
            </a:r>
            <a:r>
              <a:rPr b="0" lang="en-CA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90000"/>
              </a:lnSpc>
            </a:pPr>
            <a:r>
              <a:rPr b="0" lang="en-CA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追加だけなので新たな</a:t>
            </a:r>
            <a:r>
              <a:rPr b="0" lang="en-CA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URI</a:t>
            </a:r>
            <a:r>
              <a:rPr b="0" lang="en-CA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は返ってこない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正直この例以外のことがよくわかっていない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8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Status code 200(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更新成功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その内容も返ってくる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Status code 201(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作成成功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New-item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が既存の場合にはただの更新として処理される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の違い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https://qiita.com/NagaokaKenichi/items/0f3a55e422d5cc9f1b9c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8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https://www.kagoya.jp/howto/webhomepage/01/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https://www.seohacks.net/basic/knowledge/subdomain-subdirectly/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https://oxynotes.com/?p=3919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の仕事は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受信した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を解釈し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必要な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data(html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や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など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を確保してきて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適切な形にまとめて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として送信すること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server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の仕事は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server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から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を受信し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や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PHP, Ruby on Rails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等で処理実行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結果を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として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server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へ渡す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server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の仕事は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server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から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を受信し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や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PHP, Ruby on Rails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等で処理実行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結果を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として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server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へ渡す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Well known port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側で決まっているもの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でも同じ番号にする必要はない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同じ番号にしてしまうと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でも同じサービスを提供していた場合に衝突する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自身宛ての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なのか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自身の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に対しての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なのかわからなくなる</a:t>
            </a: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CDF4719-CC2C-4B8B-91B2-39ECE7E96870}" type="slidenum">
              <a:rPr b="0" lang="en-CA" sz="10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FEF69FF-F8E2-42BF-9B91-DBBFC49CE6A2}" type="slidenum">
              <a:rPr b="0" lang="en-CA" sz="10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 flipH="1" rot="10800000">
            <a:off x="914328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A70A01C-E17E-452E-A882-D4C05C8C7393}" type="slidenum">
              <a:rPr b="0" lang="en-CA" sz="10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 flipH="1" rot="10800000">
            <a:off x="9143280" y="5143680"/>
            <a:ext cx="58669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 rot="16200000">
            <a:off x="759240" y="2517840"/>
            <a:ext cx="514332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tIns="91440" bIns="91440" anchor="b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603C6E0-CBDC-489B-A501-F303863926E5}" type="slidenum">
              <a:rPr b="0" lang="en-CA" sz="10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tIns="91440" bIns="91440" anchor="ctr"/>
          <a:p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E6255C5-E681-41D8-A4AD-AD8B5BD2D4F7}" type="slidenum">
              <a:rPr b="0" lang="en-CA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example.com" TargetMode="External"/><Relationship Id="rId2" Type="http://schemas.openxmlformats.org/officeDocument/2006/relationships/hyperlink" Target="mailto:kentaro.goto@asagi.waseda.jp" TargetMode="External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通信関連について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90600" y="278928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23/08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五島健太朗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282960" y="470160"/>
            <a:ext cx="8631360" cy="437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port</a:t>
            </a:r>
            <a:r>
              <a:rPr b="0" lang="en-CA" sz="18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番号によって</a:t>
            </a:r>
            <a:r>
              <a:rPr b="0" lang="en-CA" sz="18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</a:t>
            </a:r>
            <a:r>
              <a:rPr b="0" lang="en-CA" sz="18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サービスが識別される　</a:t>
            </a:r>
            <a:r>
              <a:rPr b="0" lang="en-CA" sz="18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(server</a:t>
            </a:r>
            <a:r>
              <a:rPr b="0" lang="en-CA" sz="18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から</a:t>
            </a:r>
            <a:r>
              <a:rPr b="0" lang="en-CA" sz="18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client</a:t>
            </a:r>
            <a:r>
              <a:rPr b="0" lang="en-CA" sz="18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への例</a:t>
            </a:r>
            <a:r>
              <a:rPr b="0" lang="en-CA" sz="18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)</a:t>
            </a:r>
            <a:r>
              <a:rPr b="0" lang="en-CA" sz="18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0" name="Google Shape;184;p21" descr=""/>
          <p:cNvPicPr/>
          <p:nvPr/>
        </p:nvPicPr>
        <p:blipFill>
          <a:blip r:embed="rId1"/>
          <a:stretch/>
        </p:blipFill>
        <p:spPr>
          <a:xfrm>
            <a:off x="1818000" y="1257480"/>
            <a:ext cx="5373000" cy="3300840"/>
          </a:xfrm>
          <a:prstGeom prst="rect">
            <a:avLst/>
          </a:prstGeom>
          <a:ln>
            <a:noFill/>
          </a:ln>
        </p:spPr>
      </p:pic>
      <p:sp>
        <p:nvSpPr>
          <p:cNvPr id="281" name="CustomShape 2"/>
          <p:cNvSpPr/>
          <p:nvPr/>
        </p:nvSpPr>
        <p:spPr>
          <a:xfrm>
            <a:off x="7280640" y="2352960"/>
            <a:ext cx="1666440" cy="4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</a:t>
            </a: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で</a:t>
            </a: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data</a:t>
            </a: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を作る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191360" y="3204360"/>
            <a:ext cx="2023920" cy="4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IP addr</a:t>
            </a: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と</a:t>
            </a: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port</a:t>
            </a: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番号をくっつけて送信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-52200" y="3204360"/>
            <a:ext cx="2073240" cy="4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Port</a:t>
            </a: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番号から渡すべきサービスを判断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151200" y="2446920"/>
            <a:ext cx="1666440" cy="4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 </a:t>
            </a: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で</a:t>
            </a: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data</a:t>
            </a: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を使う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0" y="3961440"/>
            <a:ext cx="1869840" cy="4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IP addr</a:t>
            </a: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から渡すべき</a:t>
            </a: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ホストを判断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3. socket</a:t>
            </a: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通信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socket: network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を介した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間通信のインタフェース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socket addr = IP addr : port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番号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要するに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IP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と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port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の組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「相手は誰で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どの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へ渡すのか」を示す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Google Shape;196;p22" descr=""/>
          <p:cNvPicPr/>
          <p:nvPr/>
        </p:nvPicPr>
        <p:blipFill>
          <a:blip r:embed="rId1"/>
          <a:stretch/>
        </p:blipFill>
        <p:spPr>
          <a:xfrm>
            <a:off x="2050920" y="3500640"/>
            <a:ext cx="5250240" cy="117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01;p23" descr=""/>
          <p:cNvPicPr/>
          <p:nvPr/>
        </p:nvPicPr>
        <p:blipFill>
          <a:blip r:embed="rId1"/>
          <a:stretch/>
        </p:blipFill>
        <p:spPr>
          <a:xfrm>
            <a:off x="1423800" y="793440"/>
            <a:ext cx="6296040" cy="4089960"/>
          </a:xfrm>
          <a:prstGeom prst="rect">
            <a:avLst/>
          </a:prstGeom>
          <a:ln>
            <a:noFill/>
          </a:ln>
        </p:spPr>
      </p:pic>
      <p:sp>
        <p:nvSpPr>
          <p:cNvPr id="290" name="CustomShape 1"/>
          <p:cNvSpPr/>
          <p:nvPr/>
        </p:nvSpPr>
        <p:spPr>
          <a:xfrm>
            <a:off x="1714680" y="248760"/>
            <a:ext cx="322020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socket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によるプロセスの識別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26080" y="1465920"/>
            <a:ext cx="2807640" cy="347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- SSH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とは 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-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Secure SHell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の略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セキュリティつきの通信の方式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Data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を全て暗号化してやりとりする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- 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公開鍵方式 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-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公開鍵と秘密鍵の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key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対で暗号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/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復号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一方で暗号化すると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, 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もう一方でのみ復号可能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公開鍵を相手に渡しておき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,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秘密鍵で暗号化して送信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受信側は公開鍵で復号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....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と言う流れ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コマンド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ssh-keygen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で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key pair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作成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226080" y="357840"/>
            <a:ext cx="2807640" cy="95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4. SSH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Google Shape;209;p24" descr=""/>
          <p:cNvPicPr/>
          <p:nvPr/>
        </p:nvPicPr>
        <p:blipFill>
          <a:blip r:embed="rId1"/>
          <a:stretch/>
        </p:blipFill>
        <p:spPr>
          <a:xfrm>
            <a:off x="3872160" y="186120"/>
            <a:ext cx="434340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5. HTTP method -CRUD-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全部で</a:t>
            </a:r>
            <a:r>
              <a:rPr b="0" lang="en-CA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8</a:t>
            </a:r>
            <a:r>
              <a:rPr b="0" lang="en-CA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種類ある</a:t>
            </a:r>
            <a:r>
              <a:rPr b="0" lang="en-CA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; GET, POST, PUT, DELETE, HEAD, OPTIONS, TRACE, CONNECT</a:t>
            </a:r>
            <a:r>
              <a:rPr b="0" lang="en-CA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→</a:t>
            </a:r>
            <a:r>
              <a:rPr b="0" lang="en-CA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これらを組み合わせて</a:t>
            </a:r>
            <a:r>
              <a:rPr b="0" lang="en-CA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server</a:t>
            </a:r>
            <a:r>
              <a:rPr b="0" lang="en-CA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とやりとりする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CRUD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とは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HTTP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のうち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よく使われる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つの性質をもったもの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Create: POST/PUT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Update: PUT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Read   : GET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 : DELETE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864000" y="3600000"/>
            <a:ext cx="4212000" cy="604800"/>
          </a:xfrm>
          <a:prstGeom prst="bracePair">
            <a:avLst>
              <a:gd name="adj" fmla="val 8333"/>
            </a:avLst>
          </a:pr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1). GET: resource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の取得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1196640" y="2743200"/>
            <a:ext cx="2131200" cy="109548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GET /list HTTP/1.1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Host: example.jp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907560" y="2097720"/>
            <a:ext cx="30186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指定した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URI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の情報を取得してくる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とか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とか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4498200" y="2097720"/>
            <a:ext cx="3899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は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 res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の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部分で記述して返す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ここでは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json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ファイル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4572000" y="2743200"/>
            <a:ext cx="2742840" cy="206352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HTTP/1.1 200 OK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Content-Type: application/json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[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{"uri": "http://example.jp/list/item1"}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]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2). POST: resource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の作成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/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追加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471960" y="1716120"/>
            <a:ext cx="8221680" cy="1677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i).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子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resource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の作成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E.g.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ブログ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/blogs/myblog/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に対してのエントリ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(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記事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)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/blogs/.../entries/1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とする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→これが子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resource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POST req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送信により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親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resource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に対して子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resource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を作成できる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1495800" y="3519720"/>
            <a:ext cx="2803320" cy="145188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POST /entries HTTP/1.1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Content-Type: text/plain; charset=utf-8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New entry!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4555080" y="3536280"/>
            <a:ext cx="3092760" cy="1418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HTTP/1.1 201 Created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Content-Type: text/plain; charset=utf-8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Location: http://blogs/myblog/entries/1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POST(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続き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471960" y="1919160"/>
            <a:ext cx="8221680" cy="111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ii).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既存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resource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へのデータ追加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(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状態の更新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)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既存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resource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に対して新たな状態を追加するため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POST req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を送信する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1479240" y="2981880"/>
            <a:ext cx="2803320" cy="145188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POST / HTTP/1.1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Host: example.jp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2018-08-23T22:30:00Z, GET /log, 200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4921560" y="2998440"/>
            <a:ext cx="2742840" cy="76752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HTTP/1.1 200 OK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POST(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続き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iii).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他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method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で対処できない処理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E.g.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検索結果を返す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URI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HTTP URI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での検索キーワード長には上限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(2000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字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)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がある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→これを超える場合には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POST req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BODY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部分に記述して送信する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1018800" y="3391920"/>
            <a:ext cx="3105720" cy="85032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http://example.jp/search?q={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検索キーワード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}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4494600" y="3391920"/>
            <a:ext cx="3630240" cy="150156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POST /search HTTP/1.1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Content-Type: application/x-www-form-urlencoded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q=very+long+keyword+foo+bar+...+....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3). PUT: resource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の更新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/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作成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471960" y="1919160"/>
            <a:ext cx="8221680" cy="716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i). Resource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の更新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GET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してから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PUT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で内容更新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(GET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して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が来たとして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981720" y="3096000"/>
            <a:ext cx="3186720" cy="145548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PUT /entries/1 HTTP/1.1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Host: example.jp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Refresh new entry!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4531680" y="3096000"/>
            <a:ext cx="3630240" cy="150156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HTTP/1.1 200 Created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Content-Type: text/plain; charset=utf-8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Refresh new entry!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目次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35680" y="1480320"/>
            <a:ext cx="5196960" cy="3067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0.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Client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と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server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1.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Web server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と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Application server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2.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Port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とサービスの関係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3.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Socket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通信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4.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SSH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5.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HTTP method  - CRUD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について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6.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Domain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のはなし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284800" y="4027320"/>
            <a:ext cx="263520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かなり基礎的なことを中心に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PUT(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続き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ii). Resource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の作成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存在しない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URI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への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PUT req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を送信すると新規作成と解釈される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(new-item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がまだ存在しないとして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)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968400" y="3012120"/>
            <a:ext cx="3186720" cy="177804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PUT /new-item HTTP/1.1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Host: example.jp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Content-Type: text/plain; charset=utf-8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Brand new content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4545000" y="3012120"/>
            <a:ext cx="3630240" cy="150156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HTTP/1.1 201 Created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Content-Type: text/plain; charset=utf-8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Brand new content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4). DELETE: resource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の削除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resource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を削除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2393640" y="2571840"/>
            <a:ext cx="2131200" cy="109548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DELETE /entries/1 HTTP/1.1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Host: example.jp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5298120" y="2571840"/>
            <a:ext cx="1451880" cy="810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HTTP/1.1 200 OK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8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6. Domain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のはなし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1150920" y="2120760"/>
            <a:ext cx="5693400" cy="217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E.g. URL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 u="sng">
                <a:solidFill>
                  <a:srgbClr val="4fc3f7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https://www.example.com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ページの住所となる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www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がホスト名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example.com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が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domain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名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E.g. e-mail addr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 u="sng">
                <a:solidFill>
                  <a:srgbClr val="4fc3f7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2"/>
              </a:rPr>
              <a:t>kentaro.goto@asagi.waseda.jp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Kentaro.goto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が個人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asagi.waseda.jp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が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domain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名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799560" y="542160"/>
            <a:ext cx="7960680" cy="158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独自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domain: 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ユーザが任意に決められる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domain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メールならば個人名の部分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Sub domain: 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独自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domain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を細分化して複数ユーザに割り振るための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domain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早稲田のメールならば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waseda.jp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の部分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1042200" y="2393640"/>
            <a:ext cx="299844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E.g. yahoo.co.jp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を元として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2097360" y="2898000"/>
            <a:ext cx="502884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yahoo.co.jp (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独自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shopping.yahoo.co.jp (sub)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Auctions.yahoo.co.jp (sub)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90320" y="488160"/>
            <a:ext cx="622692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Sub directory: domain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の後ろにつく文字列の部分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988200" y="1116000"/>
            <a:ext cx="315288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E.g. kakaku.com</a:t>
            </a: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を元として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379880" y="1824120"/>
            <a:ext cx="144036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kakaku.com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2100240" y="2301480"/>
            <a:ext cx="9720" cy="20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5"/>
          <p:cNvSpPr/>
          <p:nvPr/>
        </p:nvSpPr>
        <p:spPr>
          <a:xfrm>
            <a:off x="2109960" y="4283640"/>
            <a:ext cx="136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6"/>
          <p:cNvSpPr/>
          <p:nvPr/>
        </p:nvSpPr>
        <p:spPr>
          <a:xfrm>
            <a:off x="2109960" y="3587040"/>
            <a:ext cx="136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7"/>
          <p:cNvSpPr/>
          <p:nvPr/>
        </p:nvSpPr>
        <p:spPr>
          <a:xfrm>
            <a:off x="2109960" y="2890800"/>
            <a:ext cx="136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8"/>
          <p:cNvSpPr/>
          <p:nvPr/>
        </p:nvSpPr>
        <p:spPr>
          <a:xfrm>
            <a:off x="3511080" y="2652120"/>
            <a:ext cx="22705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kakaku.com/pc/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9"/>
          <p:cNvSpPr/>
          <p:nvPr/>
        </p:nvSpPr>
        <p:spPr>
          <a:xfrm>
            <a:off x="3511080" y="3348360"/>
            <a:ext cx="23479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kakaku.com/kaden/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0"/>
          <p:cNvSpPr/>
          <p:nvPr/>
        </p:nvSpPr>
        <p:spPr>
          <a:xfrm>
            <a:off x="3511080" y="4044960"/>
            <a:ext cx="25027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kakaku.com/kuruma/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90320" y="488160"/>
            <a:ext cx="825948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Sub domain </a:t>
            </a:r>
            <a:r>
              <a:rPr b="0" lang="en-C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と </a:t>
            </a:r>
            <a:r>
              <a:rPr b="0" lang="en-C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sub directory</a:t>
            </a:r>
            <a:r>
              <a:rPr b="0" lang="en-C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テーマや役割が異なるコンテンツのグループを作る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→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sub domain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を用いる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E.g. yahoo.co.jp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買い物やらオークションやらの雑多なものは分けるべき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同じテーマ内のより詳細なコンテンツのグループを作る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→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sub directory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を用いる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E.g. kakaku.com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「できるだけ低価格で買い物」という同じテーマがある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その中で商品のカテゴリがあるだけ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1329480" y="1976400"/>
            <a:ext cx="144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"/>
          <p:cNvSpPr/>
          <p:nvPr/>
        </p:nvSpPr>
        <p:spPr>
          <a:xfrm>
            <a:off x="1383480" y="3656520"/>
            <a:ext cx="15260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0. client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と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server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720720" y="184500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Client : 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データを要求し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利用するホスト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Server: 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データを利用できる状態にして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提供するホスト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/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ソフトウェア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261680" y="3186720"/>
            <a:ext cx="11257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1). request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 flipH="1" rot="10800000">
            <a:off x="5245560" y="3657600"/>
            <a:ext cx="92052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 rot="10800000">
            <a:off x="5186160" y="4289400"/>
            <a:ext cx="86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6"/>
          <p:cNvSpPr/>
          <p:nvPr/>
        </p:nvSpPr>
        <p:spPr>
          <a:xfrm>
            <a:off x="4201920" y="4451040"/>
            <a:ext cx="124524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3). response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1851120" y="3509640"/>
            <a:ext cx="2396880" cy="941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0). 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新たな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が必要になる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2343600" y="4451040"/>
            <a:ext cx="13345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4). data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を利用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2780640" y="3045600"/>
            <a:ext cx="609840" cy="389520"/>
          </a:xfrm>
          <a:prstGeom prst="rect">
            <a:avLst/>
          </a:pr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5340600" y="3509640"/>
            <a:ext cx="2319120" cy="941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2). data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を準備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1"/>
          <p:cNvSpPr/>
          <p:nvPr/>
        </p:nvSpPr>
        <p:spPr>
          <a:xfrm>
            <a:off x="6114240" y="3052440"/>
            <a:ext cx="705240" cy="389520"/>
          </a:xfrm>
          <a:prstGeom prst="rect">
            <a:avLst/>
          </a:pr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2"/>
          <p:cNvSpPr/>
          <p:nvPr/>
        </p:nvSpPr>
        <p:spPr>
          <a:xfrm>
            <a:off x="443880" y="2756520"/>
            <a:ext cx="207720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通信の流れのイメージ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e.g. HTTP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通信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949200" y="2551680"/>
            <a:ext cx="124524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1). HTTP req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 flipH="1" rot="10800000">
            <a:off x="5061960" y="3018960"/>
            <a:ext cx="92052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"/>
          <p:cNvSpPr/>
          <p:nvPr/>
        </p:nvSpPr>
        <p:spPr>
          <a:xfrm rot="10800000">
            <a:off x="5002200" y="3650760"/>
            <a:ext cx="86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"/>
          <p:cNvSpPr/>
          <p:nvPr/>
        </p:nvSpPr>
        <p:spPr>
          <a:xfrm>
            <a:off x="4018320" y="3812400"/>
            <a:ext cx="124524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5). HTTP 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1667520" y="2871000"/>
            <a:ext cx="2319120" cy="941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page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を見たい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→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が来て始めて見られる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2396880" y="2413800"/>
            <a:ext cx="816120" cy="389520"/>
          </a:xfrm>
          <a:prstGeom prst="rect">
            <a:avLst/>
          </a:pr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browser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5157000" y="2871000"/>
            <a:ext cx="2319120" cy="941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2). Req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を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parse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する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3). 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必要な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をまとめる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4). Res</a:t>
            </a:r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を作成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5930640" y="2413800"/>
            <a:ext cx="705240" cy="389520"/>
          </a:xfrm>
          <a:prstGeom prst="rect">
            <a:avLst/>
          </a:pr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marL="457200" indent="-43128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Web server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と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Application server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71960" y="1919160"/>
            <a:ext cx="8221680" cy="30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Web server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の要求に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...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動的処理が必要→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Application server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をかませてから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を返す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静的処理で済む→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Web server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が直接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を返す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5459400" y="4558680"/>
            <a:ext cx="35406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CA" sz="12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*  “server”</a:t>
            </a:r>
            <a:r>
              <a:rPr b="0" lang="en-CA" sz="12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にはハード</a:t>
            </a:r>
            <a:r>
              <a:rPr b="0" lang="en-CA" sz="12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/</a:t>
            </a:r>
            <a:r>
              <a:rPr b="0" lang="en-CA" sz="12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ソフト両方の意味がある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3489480" y="3536640"/>
            <a:ext cx="113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 flipH="1">
            <a:off x="3489480" y="3783240"/>
            <a:ext cx="111600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6"/>
          <p:cNvSpPr/>
          <p:nvPr/>
        </p:nvSpPr>
        <p:spPr>
          <a:xfrm>
            <a:off x="3872880" y="319356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3872880" y="368460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1479240" y="3415680"/>
            <a:ext cx="1848600" cy="463320"/>
          </a:xfrm>
          <a:prstGeom prst="rect">
            <a:avLst/>
          </a:pr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browser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4767120" y="3415680"/>
            <a:ext cx="1848600" cy="463320"/>
          </a:xfrm>
          <a:prstGeom prst="rect">
            <a:avLst/>
          </a:prstGeom>
          <a:noFill/>
          <a:ln w="2844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2324160" y="4343400"/>
            <a:ext cx="1848600" cy="463320"/>
          </a:xfrm>
          <a:prstGeom prst="rect">
            <a:avLst/>
          </a:prstGeom>
          <a:noFill/>
          <a:ln w="2844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 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1"/>
          <p:cNvSpPr/>
          <p:nvPr/>
        </p:nvSpPr>
        <p:spPr>
          <a:xfrm flipH="1" rot="10800000">
            <a:off x="5741640" y="4599000"/>
            <a:ext cx="1384560" cy="49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2"/>
          <p:cNvSpPr/>
          <p:nvPr/>
        </p:nvSpPr>
        <p:spPr>
          <a:xfrm flipH="1" rot="20467200">
            <a:off x="4225320" y="4201920"/>
            <a:ext cx="111600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3"/>
          <p:cNvSpPr/>
          <p:nvPr/>
        </p:nvSpPr>
        <p:spPr>
          <a:xfrm>
            <a:off x="4519080" y="383904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4"/>
          <p:cNvSpPr/>
          <p:nvPr/>
        </p:nvSpPr>
        <p:spPr>
          <a:xfrm>
            <a:off x="4983120" y="420660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 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層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構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造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71960" y="1771200"/>
            <a:ext cx="8456040" cy="306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1). web server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層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browser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からの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req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を受信して処理する層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必要に応じて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Application server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へ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req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を送信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2). Web app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層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Web server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から受信した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req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をもとに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backend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で動作する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Java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等を実行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DB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へのアクセスを行うなどの処理をする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3). DB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層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入力データや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application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が参照するデータの保管を担う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→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分けておくと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...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構造化することでバグや負荷を分散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marL="457200" indent="-43128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Web server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と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Application server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71960" y="1919160"/>
            <a:ext cx="8221680" cy="308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Web server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の要求に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...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動的処理が必要→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Application server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をかませてから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を返す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	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静的処理で済む→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Web server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が直接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</a:t>
            </a: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を返す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59400" y="4558680"/>
            <a:ext cx="35406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CA" sz="12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*  “server”</a:t>
            </a:r>
            <a:r>
              <a:rPr b="0" lang="en-CA" sz="12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にはハード</a:t>
            </a:r>
            <a:r>
              <a:rPr b="0" lang="en-CA" sz="12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/</a:t>
            </a:r>
            <a:r>
              <a:rPr b="0" lang="en-CA" sz="12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ソフト両方の意味がある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3489480" y="3536640"/>
            <a:ext cx="113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 flipH="1">
            <a:off x="3489480" y="3783240"/>
            <a:ext cx="111600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3872880" y="319356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3872880" y="368460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1479240" y="3415680"/>
            <a:ext cx="1848600" cy="463320"/>
          </a:xfrm>
          <a:prstGeom prst="rect">
            <a:avLst/>
          </a:pr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browser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9"/>
          <p:cNvSpPr/>
          <p:nvPr/>
        </p:nvSpPr>
        <p:spPr>
          <a:xfrm>
            <a:off x="4767120" y="3415680"/>
            <a:ext cx="1848600" cy="463320"/>
          </a:xfrm>
          <a:prstGeom prst="rect">
            <a:avLst/>
          </a:prstGeom>
          <a:noFill/>
          <a:ln w="2844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0"/>
          <p:cNvSpPr/>
          <p:nvPr/>
        </p:nvSpPr>
        <p:spPr>
          <a:xfrm>
            <a:off x="2324160" y="4343400"/>
            <a:ext cx="1848600" cy="463320"/>
          </a:xfrm>
          <a:prstGeom prst="rect">
            <a:avLst/>
          </a:prstGeom>
          <a:noFill/>
          <a:ln w="2844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 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1"/>
          <p:cNvSpPr/>
          <p:nvPr/>
        </p:nvSpPr>
        <p:spPr>
          <a:xfrm flipH="1" rot="10800000">
            <a:off x="5741640" y="4599000"/>
            <a:ext cx="1384560" cy="49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2"/>
          <p:cNvSpPr/>
          <p:nvPr/>
        </p:nvSpPr>
        <p:spPr>
          <a:xfrm flipH="1" rot="20467200">
            <a:off x="4225320" y="4201920"/>
            <a:ext cx="111600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3"/>
          <p:cNvSpPr/>
          <p:nvPr/>
        </p:nvSpPr>
        <p:spPr>
          <a:xfrm>
            <a:off x="4519080" y="383904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4"/>
          <p:cNvSpPr/>
          <p:nvPr/>
        </p:nvSpPr>
        <p:spPr>
          <a:xfrm>
            <a:off x="4983120" y="420660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ここまでの話に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DB</a:t>
            </a: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を追加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369760" y="2702880"/>
            <a:ext cx="1767960" cy="26856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3628080" y="2319480"/>
            <a:ext cx="113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 flipH="1">
            <a:off x="3628080" y="2566080"/>
            <a:ext cx="111600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4011480" y="197676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011480" y="246744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1604520" y="2151720"/>
            <a:ext cx="1848600" cy="463320"/>
          </a:xfrm>
          <a:prstGeom prst="rect">
            <a:avLst/>
          </a:pr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browser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>
            <a:off x="4865400" y="2077560"/>
            <a:ext cx="2695320" cy="1492200"/>
          </a:xfrm>
          <a:prstGeom prst="rect">
            <a:avLst/>
          </a:prstGeom>
          <a:noFill/>
          <a:ln w="2844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parse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↓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↓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1779480" y="3489120"/>
            <a:ext cx="1848600" cy="463320"/>
          </a:xfrm>
          <a:prstGeom prst="rect">
            <a:avLst/>
          </a:prstGeom>
          <a:noFill/>
          <a:ln w="2844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 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0"/>
          <p:cNvSpPr/>
          <p:nvPr/>
        </p:nvSpPr>
        <p:spPr>
          <a:xfrm flipH="1" rot="10800000">
            <a:off x="5288040" y="3610440"/>
            <a:ext cx="1586520" cy="56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1"/>
          <p:cNvSpPr/>
          <p:nvPr/>
        </p:nvSpPr>
        <p:spPr>
          <a:xfrm flipH="1">
            <a:off x="3602160" y="2837520"/>
            <a:ext cx="1639440" cy="55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2"/>
          <p:cNvSpPr/>
          <p:nvPr/>
        </p:nvSpPr>
        <p:spPr>
          <a:xfrm>
            <a:off x="3864600" y="285084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4328280" y="321840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14"/>
          <p:cNvSpPr/>
          <p:nvPr/>
        </p:nvSpPr>
        <p:spPr>
          <a:xfrm flipH="1">
            <a:off x="5194800" y="3079440"/>
            <a:ext cx="409680" cy="108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5"/>
          <p:cNvSpPr/>
          <p:nvPr/>
        </p:nvSpPr>
        <p:spPr>
          <a:xfrm flipH="1" rot="10800000">
            <a:off x="5783760" y="4163400"/>
            <a:ext cx="367560" cy="10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6"/>
          <p:cNvSpPr/>
          <p:nvPr/>
        </p:nvSpPr>
        <p:spPr>
          <a:xfrm>
            <a:off x="5490720" y="373140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7"/>
          <p:cNvSpPr/>
          <p:nvPr/>
        </p:nvSpPr>
        <p:spPr>
          <a:xfrm>
            <a:off x="4905720" y="3619440"/>
            <a:ext cx="4633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18"/>
          <p:cNvSpPr/>
          <p:nvPr/>
        </p:nvSpPr>
        <p:spPr>
          <a:xfrm>
            <a:off x="3935520" y="4269240"/>
            <a:ext cx="1848600" cy="463320"/>
          </a:xfrm>
          <a:prstGeom prst="rect">
            <a:avLst/>
          </a:prstGeom>
          <a:noFill/>
          <a:ln w="28440">
            <a:solidFill>
              <a:srgbClr val="ffd9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73800" y="1465920"/>
            <a:ext cx="3310200" cy="316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- Port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とは 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-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通信の際にサービスと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network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とを繋ぐ扉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TCP/UDP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での通信では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,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プロセス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/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スレッド単位でやりとりする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- port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番号 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-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各サービスに対応した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16bit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の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ID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0 - 1023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は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server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用に予約済み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1024 - 65535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は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client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が自由に使える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利便性のために予約済みの頻出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port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→well known port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という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1024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以降の動的確保の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port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→ephemeral port</a:t>
            </a:r>
            <a:r>
              <a:rPr b="1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という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4285f4"/>
              </a:buClr>
              <a:buFont typeface="Raleway"/>
              <a:buChar char="➔"/>
            </a:pPr>
            <a:r>
              <a:rPr b="1" lang="en-CA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Unexpect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18360" y="277200"/>
            <a:ext cx="3222720" cy="95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2. port</a:t>
            </a: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と</a:t>
            </a: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サービスの関係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738240" y="320040"/>
            <a:ext cx="4840920" cy="1219320"/>
          </a:xfrm>
          <a:prstGeom prst="rect">
            <a:avLst/>
          </a:pr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 addr        : network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上のホスト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コンピュータ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の住所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port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番号      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ホスト上の各プロセスの住所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プロトコル 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通信の方式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→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どの相手の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どのサービスに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どうやってアクセスするか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Google Shape;172;p20" descr=""/>
          <p:cNvPicPr/>
          <p:nvPr/>
        </p:nvPicPr>
        <p:blipFill>
          <a:blip r:embed="rId1"/>
          <a:stretch/>
        </p:blipFill>
        <p:spPr>
          <a:xfrm>
            <a:off x="3858480" y="2072520"/>
            <a:ext cx="4600080" cy="2485800"/>
          </a:xfrm>
          <a:prstGeom prst="rect">
            <a:avLst/>
          </a:prstGeom>
          <a:ln>
            <a:noFill/>
          </a:ln>
        </p:spPr>
      </p:pic>
      <p:sp>
        <p:nvSpPr>
          <p:cNvPr id="274" name="CustomShape 4"/>
          <p:cNvSpPr/>
          <p:nvPr/>
        </p:nvSpPr>
        <p:spPr>
          <a:xfrm>
            <a:off x="3594600" y="2134080"/>
            <a:ext cx="1860120" cy="1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192.168.1.5(IP)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 rot="10800000">
            <a:off x="5130000" y="4719960"/>
            <a:ext cx="612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custDash>
              <a:ds d="100000" sp="4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6"/>
          <p:cNvSpPr/>
          <p:nvPr/>
        </p:nvSpPr>
        <p:spPr>
          <a:xfrm>
            <a:off x="4801680" y="4647600"/>
            <a:ext cx="1202040" cy="1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port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番号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 flipH="1" rot="10800000">
            <a:off x="6332760" y="4809240"/>
            <a:ext cx="618120" cy="14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custDash>
              <a:ds d="100000" sp="4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8"/>
          <p:cNvSpPr/>
          <p:nvPr/>
        </p:nvSpPr>
        <p:spPr>
          <a:xfrm>
            <a:off x="7449480" y="1804680"/>
            <a:ext cx="1586520" cy="2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10.120.1.100(IP)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2018-08-30T18:33:01Z</dcterms:modified>
  <cp:revision>4</cp:revision>
  <dc:subject/>
  <dc:title/>
</cp:coreProperties>
</file>