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7" r:id="rId1"/>
  </p:sldMasterIdLst>
  <p:notesMasterIdLst>
    <p:notesMasterId r:id="rId14"/>
  </p:notesMasterIdLst>
  <p:sldIdLst>
    <p:sldId id="256" r:id="rId2"/>
    <p:sldId id="257" r:id="rId3"/>
    <p:sldId id="258" r:id="rId4"/>
    <p:sldId id="261" r:id="rId5"/>
    <p:sldId id="259" r:id="rId6"/>
    <p:sldId id="262" r:id="rId7"/>
    <p:sldId id="264" r:id="rId8"/>
    <p:sldId id="263" r:id="rId9"/>
    <p:sldId id="267" r:id="rId10"/>
    <p:sldId id="266" r:id="rId11"/>
    <p:sldId id="265"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9"/>
    <p:restoredTop sz="94665"/>
  </p:normalViewPr>
  <p:slideViewPr>
    <p:cSldViewPr snapToGrid="0" snapToObjects="1">
      <p:cViewPr>
        <p:scale>
          <a:sx n="103" d="100"/>
          <a:sy n="103" d="100"/>
        </p:scale>
        <p:origin x="64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EC7F4-C185-EF41-B6C2-D56A585CCC37}" type="datetimeFigureOut">
              <a:rPr lang="en-US" smtClean="0"/>
              <a:t>8/29/18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E555-5EAE-8347-BB68-1338705CABB7}" type="slidenum">
              <a:rPr lang="en-US" smtClean="0"/>
              <a:t>‹#›</a:t>
            </a:fld>
            <a:endParaRPr lang="en-US"/>
          </a:p>
        </p:txBody>
      </p:sp>
    </p:spTree>
    <p:extLst>
      <p:ext uri="{BB962C8B-B14F-4D97-AF65-F5344CB8AC3E}">
        <p14:creationId xmlns:p14="http://schemas.microsoft.com/office/powerpoint/2010/main" val="91129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D6684-96D6-D04B-944D-FB4321F63245}" type="datetime1">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1443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5FF98C-1669-A843-987C-7D054BC0E7FA}"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1428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D847A9-20DB-C744-8C76-9B24A23ED42B}"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78616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88693-89CA-9447-98E6-6FFDF49D9E23}"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FE4183C-6F3A-9C43-8436-3416D3C0FE9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9660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E55E5-552F-174D-AD81-A4863224CF98}"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2371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535F9A8-33B6-9845-96BB-8F717C1B5293}" type="datetime1">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1224975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0CFCC0F-767C-434E-B671-A96294735F3E}" type="datetime1">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79445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E4289-9B3B-6346-B1DE-FE0CBC674796}" type="datetime1">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2031282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C343B7B-8921-FC43-84C7-0D01517D243D}" type="datetime1">
              <a:rPr lang="en-US" smtClean="0"/>
              <a:t>8/29/18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FE4183C-6F3A-9C43-8436-3416D3C0FE9F}" type="slidenum">
              <a:rPr lang="en-US" smtClean="0"/>
              <a:t>‹#›</a:t>
            </a:fld>
            <a:endParaRPr lang="en-US"/>
          </a:p>
        </p:txBody>
      </p:sp>
    </p:spTree>
    <p:extLst>
      <p:ext uri="{BB962C8B-B14F-4D97-AF65-F5344CB8AC3E}">
        <p14:creationId xmlns:p14="http://schemas.microsoft.com/office/powerpoint/2010/main" val="14826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27ED8-9EBE-4B44-B0CF-2713540EC137}" type="datetime1">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183C-6F3A-9C43-8436-3416D3C0FE9F}" type="slidenum">
              <a:rPr lang="en-US" smtClean="0"/>
              <a:t>‹#›</a:t>
            </a:fld>
            <a:endParaRPr lang="en-US" dirty="0"/>
          </a:p>
        </p:txBody>
      </p:sp>
    </p:spTree>
    <p:extLst>
      <p:ext uri="{BB962C8B-B14F-4D97-AF65-F5344CB8AC3E}">
        <p14:creationId xmlns:p14="http://schemas.microsoft.com/office/powerpoint/2010/main" val="1833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BFA01-99CC-B849-8973-776BD1EA4443}" type="datetime1">
              <a:rPr lang="en-US" smtClean="0"/>
              <a:t>8/29/18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421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56823-B208-DA43-8836-138214F970D4}"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195199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E7BDD-8E20-A44C-AF4F-D392D7DC4094}" type="datetime1">
              <a:rPr lang="en-US" smtClean="0"/>
              <a:t>8/29/18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27207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3762F-B00A-0F4A-9917-C5822B462935}" type="datetime1">
              <a:rPr lang="en-US" smtClean="0"/>
              <a:t>8/29/18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81443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26F529-CCE6-F042-9B65-96A6B078183C}" type="datetime1">
              <a:rPr lang="en-US" smtClean="0"/>
              <a:t>8/29/18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338012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DB7489-2AF6-5540-AF9F-C366138B160A}"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427186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C52439-6E6E-2146-9FE0-C006C5CAE9FE}" type="datetime1">
              <a:rPr lang="en-US" smtClean="0"/>
              <a:t>8/29/18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183C-6F3A-9C43-8436-3416D3C0FE9F}" type="slidenum">
              <a:rPr lang="en-US" smtClean="0"/>
              <a:t>‹#›</a:t>
            </a:fld>
            <a:endParaRPr lang="en-US"/>
          </a:p>
        </p:txBody>
      </p:sp>
    </p:spTree>
    <p:extLst>
      <p:ext uri="{BB962C8B-B14F-4D97-AF65-F5344CB8AC3E}">
        <p14:creationId xmlns:p14="http://schemas.microsoft.com/office/powerpoint/2010/main" val="91018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E6A107-D151-4A46-BA30-961D8C07009A}" type="datetime1">
              <a:rPr lang="en-US" smtClean="0"/>
              <a:t>8/29/18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FE4183C-6F3A-9C43-8436-3416D3C0FE9F}" type="slidenum">
              <a:rPr lang="en-US" smtClean="0"/>
              <a:t>‹#›</a:t>
            </a:fld>
            <a:endParaRPr lang="en-US"/>
          </a:p>
        </p:txBody>
      </p:sp>
    </p:spTree>
    <p:extLst>
      <p:ext uri="{BB962C8B-B14F-4D97-AF65-F5344CB8AC3E}">
        <p14:creationId xmlns:p14="http://schemas.microsoft.com/office/powerpoint/2010/main" val="3971686475"/>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ruby-lang.org/en/2.2.0/Vector.html#method-i-inner_product" TargetMode="External"/><Relationship Id="rId2" Type="http://schemas.openxmlformats.org/officeDocument/2006/relationships/hyperlink" Target="https://www.slideshare.net/cyberagent/ss-9259170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7E2-485D-0140-9EBA-2A9692519F4A}"/>
              </a:ext>
            </a:extLst>
          </p:cNvPr>
          <p:cNvSpPr>
            <a:spLocks noGrp="1"/>
          </p:cNvSpPr>
          <p:nvPr>
            <p:ph type="ctrTitle"/>
          </p:nvPr>
        </p:nvSpPr>
        <p:spPr>
          <a:xfrm>
            <a:off x="-922638" y="2607275"/>
            <a:ext cx="9387016" cy="1199249"/>
          </a:xfrm>
        </p:spPr>
        <p:txBody>
          <a:bodyPr>
            <a:normAutofit/>
          </a:bodyPr>
          <a:lstStyle/>
          <a:p>
            <a:r>
              <a:rPr lang="ja-JP" altLang="en-US"/>
              <a:t>テーマ：推薦アルゴリズム</a:t>
            </a:r>
            <a:endParaRPr lang="en-US" dirty="0"/>
          </a:p>
        </p:txBody>
      </p:sp>
      <p:sp>
        <p:nvSpPr>
          <p:cNvPr id="6" name="Rectangle 5">
            <a:extLst>
              <a:ext uri="{FF2B5EF4-FFF2-40B4-BE49-F238E27FC236}">
                <a16:creationId xmlns:a16="http://schemas.microsoft.com/office/drawing/2014/main" id="{E0E034EE-90EC-E541-AF3B-6041539A983A}"/>
              </a:ext>
            </a:extLst>
          </p:cNvPr>
          <p:cNvSpPr/>
          <p:nvPr/>
        </p:nvSpPr>
        <p:spPr>
          <a:xfrm>
            <a:off x="9452497" y="3206899"/>
            <a:ext cx="2529860" cy="369332"/>
          </a:xfrm>
          <a:prstGeom prst="rect">
            <a:avLst/>
          </a:prstGeom>
        </p:spPr>
        <p:txBody>
          <a:bodyPr wrap="none">
            <a:spAutoFit/>
          </a:bodyPr>
          <a:lstStyle/>
          <a:p>
            <a:r>
              <a:rPr lang="ja-JP" altLang="en-US"/>
              <a:t>第</a:t>
            </a:r>
            <a:r>
              <a:rPr lang="en-US" altLang="ja-JP" dirty="0"/>
              <a:t>3</a:t>
            </a:r>
            <a:r>
              <a:rPr lang="ja-JP" altLang="en-US"/>
              <a:t>回目</a:t>
            </a:r>
            <a:r>
              <a:rPr lang="en-US" altLang="ja-JP" dirty="0" err="1"/>
              <a:t>dokata</a:t>
            </a:r>
            <a:r>
              <a:rPr lang="en-US" altLang="ja-JP" dirty="0"/>
              <a:t>-lecture</a:t>
            </a:r>
            <a:endParaRPr lang="en-US" dirty="0"/>
          </a:p>
        </p:txBody>
      </p:sp>
    </p:spTree>
    <p:extLst>
      <p:ext uri="{BB962C8B-B14F-4D97-AF65-F5344CB8AC3E}">
        <p14:creationId xmlns:p14="http://schemas.microsoft.com/office/powerpoint/2010/main" val="53039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871B-1276-8649-950F-57B5A25813A2}"/>
              </a:ext>
            </a:extLst>
          </p:cNvPr>
          <p:cNvSpPr>
            <a:spLocks noGrp="1"/>
          </p:cNvSpPr>
          <p:nvPr>
            <p:ph type="title"/>
          </p:nvPr>
        </p:nvSpPr>
        <p:spPr/>
        <p:txBody>
          <a:bodyPr/>
          <a:lstStyle/>
          <a:p>
            <a:r>
              <a:rPr lang="ja-JP" altLang="en-US"/>
              <a:t>推薦アルゴリズム</a:t>
            </a:r>
            <a:endParaRPr lang="en-US" dirty="0"/>
          </a:p>
        </p:txBody>
      </p:sp>
      <p:sp>
        <p:nvSpPr>
          <p:cNvPr id="3" name="Content Placeholder 2">
            <a:extLst>
              <a:ext uri="{FF2B5EF4-FFF2-40B4-BE49-F238E27FC236}">
                <a16:creationId xmlns:a16="http://schemas.microsoft.com/office/drawing/2014/main" id="{3148A1B6-62AE-FB49-A454-E82D92863DB2}"/>
              </a:ext>
            </a:extLst>
          </p:cNvPr>
          <p:cNvSpPr>
            <a:spLocks noGrp="1"/>
          </p:cNvSpPr>
          <p:nvPr>
            <p:ph idx="1"/>
          </p:nvPr>
        </p:nvSpPr>
        <p:spPr/>
        <p:txBody>
          <a:bodyPr/>
          <a:lstStyle/>
          <a:p>
            <a:r>
              <a:rPr lang="en-US" dirty="0"/>
              <a:t>Collaborative Metric Learning</a:t>
            </a:r>
          </a:p>
          <a:p>
            <a:pPr lvl="1"/>
            <a:r>
              <a:rPr lang="ja-JP" altLang="en-US"/>
              <a:t>ユーザとアイテムを同じ次元の空間に写像し，ユーザとそのユーザが高く評価したアイテムが近くなるように距離を学習する</a:t>
            </a:r>
            <a:endParaRPr lang="en-US" altLang="ja-JP" dirty="0"/>
          </a:p>
          <a:p>
            <a:pPr lvl="1"/>
            <a:r>
              <a:rPr lang="ja-JP" altLang="en-US"/>
              <a:t>アイテムを軸としてユーザ同士の類似度も測れる</a:t>
            </a:r>
            <a:endParaRPr lang="en-US" dirty="0"/>
          </a:p>
        </p:txBody>
      </p:sp>
      <p:sp>
        <p:nvSpPr>
          <p:cNvPr id="4" name="Slide Number Placeholder 3">
            <a:extLst>
              <a:ext uri="{FF2B5EF4-FFF2-40B4-BE49-F238E27FC236}">
                <a16:creationId xmlns:a16="http://schemas.microsoft.com/office/drawing/2014/main" id="{D0CDF4F0-B321-7E4D-8B28-495D0B715009}"/>
              </a:ext>
            </a:extLst>
          </p:cNvPr>
          <p:cNvSpPr>
            <a:spLocks noGrp="1"/>
          </p:cNvSpPr>
          <p:nvPr>
            <p:ph type="sldNum" sz="quarter" idx="12"/>
          </p:nvPr>
        </p:nvSpPr>
        <p:spPr/>
        <p:txBody>
          <a:bodyPr/>
          <a:lstStyle/>
          <a:p>
            <a:fld id="{BFE4183C-6F3A-9C43-8436-3416D3C0FE9F}" type="slidenum">
              <a:rPr lang="en-US" smtClean="0"/>
              <a:t>9</a:t>
            </a:fld>
            <a:endParaRPr lang="en-US" dirty="0"/>
          </a:p>
        </p:txBody>
      </p:sp>
      <p:sp>
        <p:nvSpPr>
          <p:cNvPr id="5" name="Oval 4">
            <a:extLst>
              <a:ext uri="{FF2B5EF4-FFF2-40B4-BE49-F238E27FC236}">
                <a16:creationId xmlns:a16="http://schemas.microsoft.com/office/drawing/2014/main" id="{AB441062-81DA-8447-936E-DCA54DCC5B57}"/>
              </a:ext>
            </a:extLst>
          </p:cNvPr>
          <p:cNvSpPr/>
          <p:nvPr/>
        </p:nvSpPr>
        <p:spPr>
          <a:xfrm>
            <a:off x="1667666" y="4032438"/>
            <a:ext cx="1897987" cy="1903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10B09-B844-9341-9CBC-94395F2FDD54}"/>
              </a:ext>
            </a:extLst>
          </p:cNvPr>
          <p:cNvSpPr txBox="1"/>
          <p:nvPr/>
        </p:nvSpPr>
        <p:spPr>
          <a:xfrm>
            <a:off x="1941605" y="6016022"/>
            <a:ext cx="1431802" cy="369332"/>
          </a:xfrm>
          <a:prstGeom prst="rect">
            <a:avLst/>
          </a:prstGeom>
          <a:noFill/>
        </p:spPr>
        <p:txBody>
          <a:bodyPr wrap="none" rtlCol="0">
            <a:spAutoFit/>
          </a:bodyPr>
          <a:lstStyle/>
          <a:p>
            <a:r>
              <a:rPr lang="ja-JP" altLang="en-US"/>
              <a:t>空間イメージ</a:t>
            </a:r>
            <a:endParaRPr lang="en-US" dirty="0"/>
          </a:p>
        </p:txBody>
      </p:sp>
      <p:pic>
        <p:nvPicPr>
          <p:cNvPr id="8" name="Graphic 7" descr="User">
            <a:extLst>
              <a:ext uri="{FF2B5EF4-FFF2-40B4-BE49-F238E27FC236}">
                <a16:creationId xmlns:a16="http://schemas.microsoft.com/office/drawing/2014/main" id="{63C8DEE5-C0BC-3C45-9DE3-E4104EEA5B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9571" y="5192486"/>
            <a:ext cx="473922" cy="473922"/>
          </a:xfrm>
          <a:prstGeom prst="rect">
            <a:avLst/>
          </a:prstGeom>
        </p:spPr>
      </p:pic>
      <p:pic>
        <p:nvPicPr>
          <p:cNvPr id="9" name="Graphic 8" descr="User">
            <a:extLst>
              <a:ext uri="{FF2B5EF4-FFF2-40B4-BE49-F238E27FC236}">
                <a16:creationId xmlns:a16="http://schemas.microsoft.com/office/drawing/2014/main" id="{00BFF990-E924-7A40-A9D9-2F4DA4373E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1731" y="4718564"/>
            <a:ext cx="473922" cy="473922"/>
          </a:xfrm>
          <a:prstGeom prst="rect">
            <a:avLst/>
          </a:prstGeom>
        </p:spPr>
      </p:pic>
      <p:pic>
        <p:nvPicPr>
          <p:cNvPr id="10" name="Graphic 9" descr="User">
            <a:extLst>
              <a:ext uri="{FF2B5EF4-FFF2-40B4-BE49-F238E27FC236}">
                <a16:creationId xmlns:a16="http://schemas.microsoft.com/office/drawing/2014/main" id="{0952229A-423C-2941-8F5C-66E2A08FD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2595" y="4481603"/>
            <a:ext cx="473922" cy="473922"/>
          </a:xfrm>
          <a:prstGeom prst="rect">
            <a:avLst/>
          </a:prstGeom>
        </p:spPr>
      </p:pic>
      <p:sp>
        <p:nvSpPr>
          <p:cNvPr id="11" name="Rectangle 10">
            <a:extLst>
              <a:ext uri="{FF2B5EF4-FFF2-40B4-BE49-F238E27FC236}">
                <a16:creationId xmlns:a16="http://schemas.microsoft.com/office/drawing/2014/main" id="{FA78E071-BDC1-3B46-B212-9291B0AA35EF}"/>
              </a:ext>
            </a:extLst>
          </p:cNvPr>
          <p:cNvSpPr/>
          <p:nvPr/>
        </p:nvSpPr>
        <p:spPr>
          <a:xfrm>
            <a:off x="1904625" y="4949264"/>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2E42C9-54CC-AF48-8813-2AE2C3F64044}"/>
              </a:ext>
            </a:extLst>
          </p:cNvPr>
          <p:cNvSpPr/>
          <p:nvPr/>
        </p:nvSpPr>
        <p:spPr>
          <a:xfrm>
            <a:off x="2110474" y="4325171"/>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A54F4B5-3583-224A-BAD3-6F67007D3513}"/>
              </a:ext>
            </a:extLst>
          </p:cNvPr>
          <p:cNvSpPr/>
          <p:nvPr/>
        </p:nvSpPr>
        <p:spPr>
          <a:xfrm>
            <a:off x="3087718" y="4481603"/>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74D2A-9096-C14D-BD0B-F45EAE5FAA33}"/>
              </a:ext>
            </a:extLst>
          </p:cNvPr>
          <p:cNvSpPr/>
          <p:nvPr/>
        </p:nvSpPr>
        <p:spPr>
          <a:xfrm>
            <a:off x="3223761" y="5208896"/>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728831-8846-1045-800A-B039824DBB8C}"/>
              </a:ext>
            </a:extLst>
          </p:cNvPr>
          <p:cNvSpPr/>
          <p:nvPr/>
        </p:nvSpPr>
        <p:spPr>
          <a:xfrm>
            <a:off x="2320336" y="5537753"/>
            <a:ext cx="209862" cy="23696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ADE588-7EA0-6642-A461-AA4CB9091821}"/>
              </a:ext>
            </a:extLst>
          </p:cNvPr>
          <p:cNvSpPr/>
          <p:nvPr/>
        </p:nvSpPr>
        <p:spPr>
          <a:xfrm>
            <a:off x="1759173" y="4472440"/>
            <a:ext cx="500765" cy="5056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98D80FD-A3D1-BE46-99F8-23A5439CBE61}"/>
              </a:ext>
            </a:extLst>
          </p:cNvPr>
          <p:cNvSpPr/>
          <p:nvPr/>
        </p:nvSpPr>
        <p:spPr>
          <a:xfrm>
            <a:off x="1792728" y="5179212"/>
            <a:ext cx="500765" cy="5056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71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DE1A-156A-1348-BADB-B5695DC6572B}"/>
              </a:ext>
            </a:extLst>
          </p:cNvPr>
          <p:cNvSpPr>
            <a:spLocks noGrp="1"/>
          </p:cNvSpPr>
          <p:nvPr>
            <p:ph type="title"/>
          </p:nvPr>
        </p:nvSpPr>
        <p:spPr/>
        <p:txBody>
          <a:bodyPr/>
          <a:lstStyle/>
          <a:p>
            <a:r>
              <a:rPr lang="ja-JP" altLang="en-US"/>
              <a:t>推薦アルゴリズムをどう活用するか</a:t>
            </a:r>
            <a:endParaRPr lang="en-US" dirty="0"/>
          </a:p>
        </p:txBody>
      </p:sp>
      <p:sp>
        <p:nvSpPr>
          <p:cNvPr id="3" name="Content Placeholder 2">
            <a:extLst>
              <a:ext uri="{FF2B5EF4-FFF2-40B4-BE49-F238E27FC236}">
                <a16:creationId xmlns:a16="http://schemas.microsoft.com/office/drawing/2014/main" id="{CD939324-FA04-574C-936D-5F7104664D6B}"/>
              </a:ext>
            </a:extLst>
          </p:cNvPr>
          <p:cNvSpPr>
            <a:spLocks noGrp="1"/>
          </p:cNvSpPr>
          <p:nvPr>
            <p:ph idx="1"/>
          </p:nvPr>
        </p:nvSpPr>
        <p:spPr/>
        <p:txBody>
          <a:bodyPr/>
          <a:lstStyle/>
          <a:p>
            <a:r>
              <a:rPr lang="en-US" dirty="0" err="1"/>
              <a:t>Dokata</a:t>
            </a:r>
            <a:r>
              <a:rPr lang="ja-JP" altLang="en-US"/>
              <a:t>の場合，ユーザの属性情報や登録科目が少ないため，大規模な推薦システムは必要ない</a:t>
            </a:r>
            <a:endParaRPr lang="en-US" altLang="ja-JP" dirty="0"/>
          </a:p>
          <a:p>
            <a:pPr lvl="1"/>
            <a:r>
              <a:rPr lang="ja-JP" altLang="en-US"/>
              <a:t>ユーザ同士の類似度を求めれば良いので，ユーザベクトル空間を作り，ベクトルの内積を用いれば良いと考えられる</a:t>
            </a:r>
            <a:endParaRPr lang="en-US" altLang="ja-JP" dirty="0"/>
          </a:p>
        </p:txBody>
      </p:sp>
      <p:sp>
        <p:nvSpPr>
          <p:cNvPr id="4" name="Slide Number Placeholder 3">
            <a:extLst>
              <a:ext uri="{FF2B5EF4-FFF2-40B4-BE49-F238E27FC236}">
                <a16:creationId xmlns:a16="http://schemas.microsoft.com/office/drawing/2014/main" id="{2FA38CFE-129A-C241-AC16-951E6AC7D6D5}"/>
              </a:ext>
            </a:extLst>
          </p:cNvPr>
          <p:cNvSpPr>
            <a:spLocks noGrp="1"/>
          </p:cNvSpPr>
          <p:nvPr>
            <p:ph type="sldNum" sz="quarter" idx="12"/>
          </p:nvPr>
        </p:nvSpPr>
        <p:spPr/>
        <p:txBody>
          <a:bodyPr/>
          <a:lstStyle/>
          <a:p>
            <a:fld id="{BFE4183C-6F3A-9C43-8436-3416D3C0FE9F}" type="slidenum">
              <a:rPr lang="en-US" smtClean="0"/>
              <a:t>10</a:t>
            </a:fld>
            <a:endParaRPr lang="en-US" dirty="0"/>
          </a:p>
        </p:txBody>
      </p:sp>
      <p:sp>
        <p:nvSpPr>
          <p:cNvPr id="5" name="TextBox 4">
            <a:extLst>
              <a:ext uri="{FF2B5EF4-FFF2-40B4-BE49-F238E27FC236}">
                <a16:creationId xmlns:a16="http://schemas.microsoft.com/office/drawing/2014/main" id="{DB997E98-A7F2-CA44-9DD0-8E1E7BE3A504}"/>
              </a:ext>
            </a:extLst>
          </p:cNvPr>
          <p:cNvSpPr txBox="1"/>
          <p:nvPr/>
        </p:nvSpPr>
        <p:spPr>
          <a:xfrm>
            <a:off x="905173" y="3911678"/>
            <a:ext cx="4807791" cy="1200329"/>
          </a:xfrm>
          <a:prstGeom prst="rect">
            <a:avLst/>
          </a:prstGeom>
          <a:solidFill>
            <a:schemeClr val="bg1">
              <a:lumMod val="75000"/>
              <a:lumOff val="25000"/>
            </a:schemeClr>
          </a:solidFill>
        </p:spPr>
        <p:txBody>
          <a:bodyPr wrap="none" rtlCol="0">
            <a:spAutoFit/>
          </a:bodyPr>
          <a:lstStyle/>
          <a:p>
            <a:r>
              <a:rPr lang="en-US" dirty="0"/>
              <a:t>Ruby</a:t>
            </a:r>
            <a:r>
              <a:rPr lang="ja-JP" altLang="en-US"/>
              <a:t>での内積の実装方法：</a:t>
            </a:r>
            <a:br>
              <a:rPr lang="en-US" altLang="ja-JP" dirty="0"/>
            </a:br>
            <a:endParaRPr lang="en-US" altLang="ja-JP" dirty="0"/>
          </a:p>
          <a:p>
            <a:r>
              <a:rPr lang="en-US" dirty="0">
                <a:solidFill>
                  <a:schemeClr val="bg2">
                    <a:lumMod val="40000"/>
                    <a:lumOff val="60000"/>
                  </a:schemeClr>
                </a:solidFill>
              </a:rPr>
              <a:t>require</a:t>
            </a:r>
            <a:r>
              <a:rPr lang="en-US" dirty="0"/>
              <a:t> ‘matrix’</a:t>
            </a:r>
          </a:p>
          <a:p>
            <a:r>
              <a:rPr lang="en-US" dirty="0">
                <a:solidFill>
                  <a:schemeClr val="accent5">
                    <a:lumMod val="60000"/>
                    <a:lumOff val="40000"/>
                  </a:schemeClr>
                </a:solidFill>
              </a:rPr>
              <a:t>Vector</a:t>
            </a:r>
            <a:r>
              <a:rPr lang="en-US" dirty="0"/>
              <a:t>.[1,2].</a:t>
            </a:r>
            <a:r>
              <a:rPr lang="en-US" dirty="0" err="1">
                <a:solidFill>
                  <a:schemeClr val="accent1">
                    <a:lumMod val="60000"/>
                    <a:lumOff val="40000"/>
                  </a:schemeClr>
                </a:solidFill>
              </a:rPr>
              <a:t>inner_product</a:t>
            </a:r>
            <a:r>
              <a:rPr lang="en-US" dirty="0"/>
              <a:t> </a:t>
            </a:r>
            <a:r>
              <a:rPr lang="en-US" dirty="0">
                <a:solidFill>
                  <a:schemeClr val="accent5">
                    <a:lumMod val="60000"/>
                    <a:lumOff val="40000"/>
                  </a:schemeClr>
                </a:solidFill>
              </a:rPr>
              <a:t>Vector</a:t>
            </a:r>
            <a:r>
              <a:rPr lang="en-US" dirty="0"/>
              <a:t>.[2,3] =&gt; 8 </a:t>
            </a:r>
          </a:p>
        </p:txBody>
      </p:sp>
    </p:spTree>
    <p:extLst>
      <p:ext uri="{BB962C8B-B14F-4D97-AF65-F5344CB8AC3E}">
        <p14:creationId xmlns:p14="http://schemas.microsoft.com/office/powerpoint/2010/main" val="210933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6955-AC77-B049-9CF1-556B0C6AFC38}"/>
              </a:ext>
            </a:extLst>
          </p:cNvPr>
          <p:cNvSpPr>
            <a:spLocks noGrp="1"/>
          </p:cNvSpPr>
          <p:nvPr>
            <p:ph type="title"/>
          </p:nvPr>
        </p:nvSpPr>
        <p:spPr/>
        <p:txBody>
          <a:bodyPr/>
          <a:lstStyle/>
          <a:p>
            <a:r>
              <a:rPr lang="ja-JP" altLang="en-US"/>
              <a:t>参考文献</a:t>
            </a:r>
            <a:endParaRPr lang="en-US" dirty="0"/>
          </a:p>
        </p:txBody>
      </p:sp>
      <p:sp>
        <p:nvSpPr>
          <p:cNvPr id="3" name="Content Placeholder 2">
            <a:extLst>
              <a:ext uri="{FF2B5EF4-FFF2-40B4-BE49-F238E27FC236}">
                <a16:creationId xmlns:a16="http://schemas.microsoft.com/office/drawing/2014/main" id="{EF748778-BEC2-E043-A0E9-1B3703498BDC}"/>
              </a:ext>
            </a:extLst>
          </p:cNvPr>
          <p:cNvSpPr>
            <a:spLocks noGrp="1"/>
          </p:cNvSpPr>
          <p:nvPr>
            <p:ph idx="1"/>
          </p:nvPr>
        </p:nvSpPr>
        <p:spPr/>
        <p:txBody>
          <a:bodyPr/>
          <a:lstStyle/>
          <a:p>
            <a:r>
              <a:rPr lang="en-US" dirty="0">
                <a:hlinkClick r:id="rId2"/>
              </a:rPr>
              <a:t>https://www.slideshare.net/cyberagent/ss-92591706</a:t>
            </a:r>
            <a:endParaRPr lang="en-US" dirty="0"/>
          </a:p>
          <a:p>
            <a:r>
              <a:rPr lang="en-US" dirty="0">
                <a:hlinkClick r:id="rId3"/>
              </a:rPr>
              <a:t>https://docs.ruby-lang.org/en/2.2.0/Vector.html#method-i-inner_product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3790A-7703-0D45-9FE4-24E1C324BF50}"/>
              </a:ext>
            </a:extLst>
          </p:cNvPr>
          <p:cNvSpPr>
            <a:spLocks noGrp="1"/>
          </p:cNvSpPr>
          <p:nvPr>
            <p:ph type="sldNum" sz="quarter" idx="12"/>
          </p:nvPr>
        </p:nvSpPr>
        <p:spPr/>
        <p:txBody>
          <a:bodyPr/>
          <a:lstStyle/>
          <a:p>
            <a:fld id="{BFE4183C-6F3A-9C43-8436-3416D3C0FE9F}" type="slidenum">
              <a:rPr lang="en-US" smtClean="0"/>
              <a:t>11</a:t>
            </a:fld>
            <a:endParaRPr lang="en-US" dirty="0"/>
          </a:p>
        </p:txBody>
      </p:sp>
    </p:spTree>
    <p:extLst>
      <p:ext uri="{BB962C8B-B14F-4D97-AF65-F5344CB8AC3E}">
        <p14:creationId xmlns:p14="http://schemas.microsoft.com/office/powerpoint/2010/main" val="328378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B745-751F-484F-A130-63842376B652}"/>
              </a:ext>
            </a:extLst>
          </p:cNvPr>
          <p:cNvSpPr>
            <a:spLocks noGrp="1"/>
          </p:cNvSpPr>
          <p:nvPr>
            <p:ph type="title"/>
          </p:nvPr>
        </p:nvSpPr>
        <p:spPr/>
        <p:txBody>
          <a:bodyPr/>
          <a:lstStyle/>
          <a:p>
            <a:r>
              <a:rPr lang="ja-JP" altLang="en-US"/>
              <a:t>目次</a:t>
            </a:r>
            <a:endParaRPr lang="en-US" dirty="0"/>
          </a:p>
        </p:txBody>
      </p:sp>
      <p:sp>
        <p:nvSpPr>
          <p:cNvPr id="3" name="Content Placeholder 2">
            <a:extLst>
              <a:ext uri="{FF2B5EF4-FFF2-40B4-BE49-F238E27FC236}">
                <a16:creationId xmlns:a16="http://schemas.microsoft.com/office/drawing/2014/main" id="{7B7DAB46-E9F9-CA47-A538-958FC039CCB7}"/>
              </a:ext>
            </a:extLst>
          </p:cNvPr>
          <p:cNvSpPr>
            <a:spLocks noGrp="1"/>
          </p:cNvSpPr>
          <p:nvPr>
            <p:ph idx="1"/>
          </p:nvPr>
        </p:nvSpPr>
        <p:spPr/>
        <p:txBody>
          <a:bodyPr/>
          <a:lstStyle/>
          <a:p>
            <a:r>
              <a:rPr lang="ja-JP" altLang="en-US"/>
              <a:t>推薦アルゴリズムとは</a:t>
            </a:r>
            <a:endParaRPr lang="en-US" altLang="ja-JP" dirty="0"/>
          </a:p>
          <a:p>
            <a:r>
              <a:rPr lang="ja-JP" altLang="en-US"/>
              <a:t>推薦アルゴリズムの種類</a:t>
            </a:r>
            <a:endParaRPr lang="en-US" altLang="ja-JP" dirty="0"/>
          </a:p>
          <a:p>
            <a:r>
              <a:rPr lang="ja-JP" altLang="en-US"/>
              <a:t>推薦アルゴリズムをどう活用するか</a:t>
            </a:r>
            <a:endParaRPr lang="en-US" dirty="0"/>
          </a:p>
        </p:txBody>
      </p:sp>
      <p:sp>
        <p:nvSpPr>
          <p:cNvPr id="4" name="Slide Number Placeholder 3">
            <a:extLst>
              <a:ext uri="{FF2B5EF4-FFF2-40B4-BE49-F238E27FC236}">
                <a16:creationId xmlns:a16="http://schemas.microsoft.com/office/drawing/2014/main" id="{3CA9BF66-5DC6-574E-8830-62E390E50EE4}"/>
              </a:ext>
            </a:extLst>
          </p:cNvPr>
          <p:cNvSpPr>
            <a:spLocks noGrp="1"/>
          </p:cNvSpPr>
          <p:nvPr>
            <p:ph type="sldNum" sz="quarter" idx="12"/>
          </p:nvPr>
        </p:nvSpPr>
        <p:spPr/>
        <p:txBody>
          <a:bodyPr/>
          <a:lstStyle/>
          <a:p>
            <a:fld id="{BFE4183C-6F3A-9C43-8436-3416D3C0FE9F}" type="slidenum">
              <a:rPr lang="en-US" smtClean="0"/>
              <a:t>1</a:t>
            </a:fld>
            <a:endParaRPr lang="en-US"/>
          </a:p>
        </p:txBody>
      </p:sp>
    </p:spTree>
    <p:extLst>
      <p:ext uri="{BB962C8B-B14F-4D97-AF65-F5344CB8AC3E}">
        <p14:creationId xmlns:p14="http://schemas.microsoft.com/office/powerpoint/2010/main" val="6065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C3CB-5B4F-E340-A4E0-A670BFF1CF2A}"/>
              </a:ext>
            </a:extLst>
          </p:cNvPr>
          <p:cNvSpPr>
            <a:spLocks noGrp="1"/>
          </p:cNvSpPr>
          <p:nvPr>
            <p:ph type="title"/>
          </p:nvPr>
        </p:nvSpPr>
        <p:spPr/>
        <p:txBody>
          <a:bodyPr/>
          <a:lstStyle/>
          <a:p>
            <a:r>
              <a:rPr lang="ja-JP" altLang="en-US"/>
              <a:t>推薦アルゴリズムとは（一般的）</a:t>
            </a:r>
            <a:endParaRPr lang="en-US" dirty="0"/>
          </a:p>
        </p:txBody>
      </p:sp>
      <p:sp>
        <p:nvSpPr>
          <p:cNvPr id="3" name="Content Placeholder 2">
            <a:extLst>
              <a:ext uri="{FF2B5EF4-FFF2-40B4-BE49-F238E27FC236}">
                <a16:creationId xmlns:a16="http://schemas.microsoft.com/office/drawing/2014/main" id="{219763BB-DB52-534F-B40B-775088878BB7}"/>
              </a:ext>
            </a:extLst>
          </p:cNvPr>
          <p:cNvSpPr>
            <a:spLocks noGrp="1"/>
          </p:cNvSpPr>
          <p:nvPr>
            <p:ph idx="1"/>
          </p:nvPr>
        </p:nvSpPr>
        <p:spPr>
          <a:xfrm>
            <a:off x="680321" y="2336873"/>
            <a:ext cx="10534526" cy="3599316"/>
          </a:xfrm>
        </p:spPr>
        <p:txBody>
          <a:bodyPr/>
          <a:lstStyle/>
          <a:p>
            <a:r>
              <a:rPr lang="ja-JP" altLang="en-US"/>
              <a:t>特定のユーザに対して，あるアイテムへの嗜好を予測し，提示するべきアイテムを決定し，推薦するアルゴリズムのこと</a:t>
            </a:r>
            <a:endParaRPr lang="en-US" altLang="ja-JP" dirty="0"/>
          </a:p>
          <a:p>
            <a:pPr marL="0" indent="0">
              <a:buNone/>
            </a:pPr>
            <a:r>
              <a:rPr lang="ja-JP" altLang="en-US"/>
              <a:t>例）</a:t>
            </a:r>
            <a:endParaRPr lang="en-US" altLang="ja-JP" dirty="0"/>
          </a:p>
        </p:txBody>
      </p:sp>
      <p:sp>
        <p:nvSpPr>
          <p:cNvPr id="4" name="Slide Number Placeholder 3">
            <a:extLst>
              <a:ext uri="{FF2B5EF4-FFF2-40B4-BE49-F238E27FC236}">
                <a16:creationId xmlns:a16="http://schemas.microsoft.com/office/drawing/2014/main" id="{E731DAFF-C988-6441-B9CE-3FAA855A297B}"/>
              </a:ext>
            </a:extLst>
          </p:cNvPr>
          <p:cNvSpPr>
            <a:spLocks noGrp="1"/>
          </p:cNvSpPr>
          <p:nvPr>
            <p:ph type="sldNum" sz="quarter" idx="12"/>
          </p:nvPr>
        </p:nvSpPr>
        <p:spPr/>
        <p:txBody>
          <a:bodyPr/>
          <a:lstStyle/>
          <a:p>
            <a:fld id="{BFE4183C-6F3A-9C43-8436-3416D3C0FE9F}" type="slidenum">
              <a:rPr lang="en-US" smtClean="0"/>
              <a:t>2</a:t>
            </a:fld>
            <a:endParaRPr lang="en-US" dirty="0"/>
          </a:p>
        </p:txBody>
      </p:sp>
      <p:graphicFrame>
        <p:nvGraphicFramePr>
          <p:cNvPr id="7" name="Table 6">
            <a:extLst>
              <a:ext uri="{FF2B5EF4-FFF2-40B4-BE49-F238E27FC236}">
                <a16:creationId xmlns:a16="http://schemas.microsoft.com/office/drawing/2014/main" id="{71002F38-7C55-F443-8F04-FA8196289EC5}"/>
              </a:ext>
            </a:extLst>
          </p:cNvPr>
          <p:cNvGraphicFramePr>
            <a:graphicFrameLocks noGrp="1"/>
          </p:cNvGraphicFramePr>
          <p:nvPr>
            <p:extLst>
              <p:ext uri="{D42A27DB-BD31-4B8C-83A1-F6EECF244321}">
                <p14:modId xmlns:p14="http://schemas.microsoft.com/office/powerpoint/2010/main" val="2943549015"/>
              </p:ext>
            </p:extLst>
          </p:nvPr>
        </p:nvGraphicFramePr>
        <p:xfrm>
          <a:off x="122382" y="3671787"/>
          <a:ext cx="2271194" cy="2016321"/>
        </p:xfrm>
        <a:graphic>
          <a:graphicData uri="http://schemas.openxmlformats.org/drawingml/2006/table">
            <a:tbl>
              <a:tblPr firstRow="1" bandRow="1">
                <a:tableStyleId>{5C22544A-7EE6-4342-B048-85BDC9FD1C3A}</a:tableStyleId>
              </a:tblPr>
              <a:tblGrid>
                <a:gridCol w="799193">
                  <a:extLst>
                    <a:ext uri="{9D8B030D-6E8A-4147-A177-3AD203B41FA5}">
                      <a16:colId xmlns:a16="http://schemas.microsoft.com/office/drawing/2014/main" val="1694595542"/>
                    </a:ext>
                  </a:extLst>
                </a:gridCol>
                <a:gridCol w="1472001">
                  <a:extLst>
                    <a:ext uri="{9D8B030D-6E8A-4147-A177-3AD203B41FA5}">
                      <a16:colId xmlns:a16="http://schemas.microsoft.com/office/drawing/2014/main" val="2525727581"/>
                    </a:ext>
                  </a:extLst>
                </a:gridCol>
              </a:tblGrid>
              <a:tr h="517426">
                <a:tc>
                  <a:txBody>
                    <a:bodyPr/>
                    <a:lstStyle/>
                    <a:p>
                      <a:r>
                        <a:rPr lang="en-US" sz="1200" dirty="0" err="1"/>
                        <a:t>user_id</a:t>
                      </a:r>
                      <a:endParaRPr lang="en-US" sz="1200" dirty="0"/>
                    </a:p>
                  </a:txBody>
                  <a:tcPr/>
                </a:tc>
                <a:tc>
                  <a:txBody>
                    <a:bodyPr/>
                    <a:lstStyle/>
                    <a:p>
                      <a:r>
                        <a:rPr lang="en-US" sz="1200" dirty="0" err="1"/>
                        <a:t>past_restaurants</a:t>
                      </a:r>
                      <a:endParaRPr lang="en-US" sz="1200" dirty="0"/>
                    </a:p>
                  </a:txBody>
                  <a:tcPr/>
                </a:tc>
                <a:extLst>
                  <a:ext uri="{0D108BD9-81ED-4DB2-BD59-A6C34878D82A}">
                    <a16:rowId xmlns:a16="http://schemas.microsoft.com/office/drawing/2014/main" val="610845732"/>
                  </a:ext>
                </a:extLst>
              </a:tr>
              <a:tr h="299779">
                <a:tc>
                  <a:txBody>
                    <a:bodyPr/>
                    <a:lstStyle/>
                    <a:p>
                      <a:r>
                        <a:rPr lang="en-US" sz="1200" dirty="0" err="1"/>
                        <a:t>kokit</a:t>
                      </a:r>
                      <a:endParaRPr lang="en-US" sz="1200" dirty="0"/>
                    </a:p>
                  </a:txBody>
                  <a:tcPr/>
                </a:tc>
                <a:tc>
                  <a:txBody>
                    <a:bodyPr/>
                    <a:lstStyle/>
                    <a:p>
                      <a:r>
                        <a:rPr lang="ja-JP" altLang="en-US" sz="1200"/>
                        <a:t>温野菜</a:t>
                      </a:r>
                      <a:endParaRPr lang="en-US" sz="1200" dirty="0"/>
                    </a:p>
                  </a:txBody>
                  <a:tcPr/>
                </a:tc>
                <a:extLst>
                  <a:ext uri="{0D108BD9-81ED-4DB2-BD59-A6C34878D82A}">
                    <a16:rowId xmlns:a16="http://schemas.microsoft.com/office/drawing/2014/main" val="80984953"/>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en-US" sz="1200" dirty="0"/>
                        <a:t>La </a:t>
                      </a:r>
                      <a:r>
                        <a:rPr lang="en-US" sz="1200" dirty="0" err="1"/>
                        <a:t>Pausa</a:t>
                      </a:r>
                      <a:endParaRPr lang="en-US" sz="1200" dirty="0"/>
                    </a:p>
                  </a:txBody>
                  <a:tcPr/>
                </a:tc>
                <a:extLst>
                  <a:ext uri="{0D108BD9-81ED-4DB2-BD59-A6C34878D82A}">
                    <a16:rowId xmlns:a16="http://schemas.microsoft.com/office/drawing/2014/main" val="2411094239"/>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モスバーガー</a:t>
                      </a:r>
                      <a:endParaRPr lang="en-US" sz="1200" dirty="0"/>
                    </a:p>
                  </a:txBody>
                  <a:tcPr/>
                </a:tc>
                <a:extLst>
                  <a:ext uri="{0D108BD9-81ED-4DB2-BD59-A6C34878D82A}">
                    <a16:rowId xmlns:a16="http://schemas.microsoft.com/office/drawing/2014/main" val="400017311"/>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ちばチャン</a:t>
                      </a:r>
                      <a:endParaRPr lang="en-US" sz="1200" dirty="0"/>
                    </a:p>
                  </a:txBody>
                  <a:tcPr/>
                </a:tc>
                <a:extLst>
                  <a:ext uri="{0D108BD9-81ED-4DB2-BD59-A6C34878D82A}">
                    <a16:rowId xmlns:a16="http://schemas.microsoft.com/office/drawing/2014/main" val="3622808361"/>
                  </a:ext>
                </a:extLst>
              </a:tr>
              <a:tr h="299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kokit</a:t>
                      </a:r>
                      <a:endParaRPr lang="en-US" sz="1200" dirty="0"/>
                    </a:p>
                  </a:txBody>
                  <a:tcPr/>
                </a:tc>
                <a:tc>
                  <a:txBody>
                    <a:bodyPr/>
                    <a:lstStyle/>
                    <a:p>
                      <a:r>
                        <a:rPr lang="ja-JP" altLang="en-US" sz="1200"/>
                        <a:t>スタミナ太郎</a:t>
                      </a:r>
                      <a:endParaRPr lang="en-US" sz="1200" dirty="0"/>
                    </a:p>
                  </a:txBody>
                  <a:tcPr/>
                </a:tc>
                <a:extLst>
                  <a:ext uri="{0D108BD9-81ED-4DB2-BD59-A6C34878D82A}">
                    <a16:rowId xmlns:a16="http://schemas.microsoft.com/office/drawing/2014/main" val="2896218581"/>
                  </a:ext>
                </a:extLst>
              </a:tr>
            </a:tbl>
          </a:graphicData>
        </a:graphic>
      </p:graphicFrame>
      <p:sp>
        <p:nvSpPr>
          <p:cNvPr id="8" name="Right Arrow 7">
            <a:extLst>
              <a:ext uri="{FF2B5EF4-FFF2-40B4-BE49-F238E27FC236}">
                <a16:creationId xmlns:a16="http://schemas.microsoft.com/office/drawing/2014/main" id="{DFC9D23E-029C-014F-8544-C0E759E703ED}"/>
              </a:ext>
            </a:extLst>
          </p:cNvPr>
          <p:cNvSpPr/>
          <p:nvPr/>
        </p:nvSpPr>
        <p:spPr>
          <a:xfrm>
            <a:off x="2704380" y="4457609"/>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9" name="TextBox 8">
            <a:extLst>
              <a:ext uri="{FF2B5EF4-FFF2-40B4-BE49-F238E27FC236}">
                <a16:creationId xmlns:a16="http://schemas.microsoft.com/office/drawing/2014/main" id="{5C778D43-5EC6-D348-BB1D-0E9039F99488}"/>
              </a:ext>
            </a:extLst>
          </p:cNvPr>
          <p:cNvSpPr txBox="1"/>
          <p:nvPr/>
        </p:nvSpPr>
        <p:spPr>
          <a:xfrm>
            <a:off x="5659704" y="4369292"/>
            <a:ext cx="2768707" cy="707886"/>
          </a:xfrm>
          <a:prstGeom prst="rect">
            <a:avLst/>
          </a:prstGeom>
          <a:noFill/>
        </p:spPr>
        <p:txBody>
          <a:bodyPr wrap="none" rtlCol="0">
            <a:spAutoFit/>
          </a:bodyPr>
          <a:lstStyle/>
          <a:p>
            <a:pPr algn="ctr"/>
            <a:r>
              <a:rPr lang="ja-JP" altLang="en-US" sz="2000"/>
              <a:t>嗜好予測結果：</a:t>
            </a:r>
            <a:endParaRPr lang="en-US" altLang="ja-JP" sz="2000" dirty="0"/>
          </a:p>
          <a:p>
            <a:r>
              <a:rPr lang="en-US" altLang="ja-JP" sz="2000" dirty="0" err="1"/>
              <a:t>kokit</a:t>
            </a:r>
            <a:r>
              <a:rPr lang="ja-JP" altLang="en-US" sz="2000"/>
              <a:t>は食べ放題が好き</a:t>
            </a:r>
            <a:endParaRPr lang="en-US" sz="2000" dirty="0"/>
          </a:p>
        </p:txBody>
      </p:sp>
      <p:sp>
        <p:nvSpPr>
          <p:cNvPr id="10" name="TextBox 9">
            <a:extLst>
              <a:ext uri="{FF2B5EF4-FFF2-40B4-BE49-F238E27FC236}">
                <a16:creationId xmlns:a16="http://schemas.microsoft.com/office/drawing/2014/main" id="{DB57039D-73AD-4443-BAA5-C441EF898AE2}"/>
              </a:ext>
            </a:extLst>
          </p:cNvPr>
          <p:cNvSpPr txBox="1"/>
          <p:nvPr/>
        </p:nvSpPr>
        <p:spPr>
          <a:xfrm>
            <a:off x="4532356" y="6303919"/>
            <a:ext cx="2869696" cy="523220"/>
          </a:xfrm>
          <a:prstGeom prst="rect">
            <a:avLst/>
          </a:prstGeom>
          <a:noFill/>
        </p:spPr>
        <p:txBody>
          <a:bodyPr wrap="none" rtlCol="0">
            <a:spAutoFit/>
          </a:bodyPr>
          <a:lstStyle/>
          <a:p>
            <a:r>
              <a:rPr lang="ja-JP" altLang="en-US" sz="2800"/>
              <a:t>推薦アルゴリズム</a:t>
            </a:r>
            <a:endParaRPr lang="en-US" sz="2800" dirty="0"/>
          </a:p>
        </p:txBody>
      </p:sp>
      <p:sp>
        <p:nvSpPr>
          <p:cNvPr id="11" name="Rectangle 10">
            <a:extLst>
              <a:ext uri="{FF2B5EF4-FFF2-40B4-BE49-F238E27FC236}">
                <a16:creationId xmlns:a16="http://schemas.microsoft.com/office/drawing/2014/main" id="{357E12FB-377B-0A45-A5DD-0CF1340B382B}"/>
              </a:ext>
            </a:extLst>
          </p:cNvPr>
          <p:cNvSpPr/>
          <p:nvPr/>
        </p:nvSpPr>
        <p:spPr>
          <a:xfrm>
            <a:off x="3509454" y="4191855"/>
            <a:ext cx="1112108" cy="97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t>
            </a:r>
          </a:p>
        </p:txBody>
      </p:sp>
      <p:sp>
        <p:nvSpPr>
          <p:cNvPr id="12" name="Right Arrow 11">
            <a:extLst>
              <a:ext uri="{FF2B5EF4-FFF2-40B4-BE49-F238E27FC236}">
                <a16:creationId xmlns:a16="http://schemas.microsoft.com/office/drawing/2014/main" id="{315F7AEB-D744-3E4E-86F4-0FF310D2B2DE}"/>
              </a:ext>
            </a:extLst>
          </p:cNvPr>
          <p:cNvSpPr/>
          <p:nvPr/>
        </p:nvSpPr>
        <p:spPr>
          <a:xfrm>
            <a:off x="4954920" y="4464242"/>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13" name="Right Arrow 12">
            <a:extLst>
              <a:ext uri="{FF2B5EF4-FFF2-40B4-BE49-F238E27FC236}">
                <a16:creationId xmlns:a16="http://schemas.microsoft.com/office/drawing/2014/main" id="{1003B0D9-E5B8-0D40-B843-3F3148EBF656}"/>
              </a:ext>
            </a:extLst>
          </p:cNvPr>
          <p:cNvSpPr/>
          <p:nvPr/>
        </p:nvSpPr>
        <p:spPr>
          <a:xfrm>
            <a:off x="8638925" y="444914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14" name="TextBox 13">
            <a:extLst>
              <a:ext uri="{FF2B5EF4-FFF2-40B4-BE49-F238E27FC236}">
                <a16:creationId xmlns:a16="http://schemas.microsoft.com/office/drawing/2014/main" id="{03A4AD19-B225-2F44-92CD-AE838655A252}"/>
              </a:ext>
            </a:extLst>
          </p:cNvPr>
          <p:cNvSpPr txBox="1"/>
          <p:nvPr/>
        </p:nvSpPr>
        <p:spPr>
          <a:xfrm>
            <a:off x="3182093" y="3794106"/>
            <a:ext cx="1766830" cy="369332"/>
          </a:xfrm>
          <a:prstGeom prst="rect">
            <a:avLst/>
          </a:prstGeom>
          <a:noFill/>
        </p:spPr>
        <p:txBody>
          <a:bodyPr wrap="none" rtlCol="0">
            <a:spAutoFit/>
          </a:bodyPr>
          <a:lstStyle/>
          <a:p>
            <a:r>
              <a:rPr lang="ja-JP" altLang="en-US"/>
              <a:t>嗜好予測モデル</a:t>
            </a:r>
            <a:endParaRPr lang="en-US" dirty="0"/>
          </a:p>
        </p:txBody>
      </p:sp>
      <p:sp>
        <p:nvSpPr>
          <p:cNvPr id="16" name="TextBox 15">
            <a:extLst>
              <a:ext uri="{FF2B5EF4-FFF2-40B4-BE49-F238E27FC236}">
                <a16:creationId xmlns:a16="http://schemas.microsoft.com/office/drawing/2014/main" id="{8FCA1FC3-BD31-0348-B48B-D44C1381082A}"/>
              </a:ext>
            </a:extLst>
          </p:cNvPr>
          <p:cNvSpPr txBox="1"/>
          <p:nvPr/>
        </p:nvSpPr>
        <p:spPr>
          <a:xfrm>
            <a:off x="9177007" y="4338899"/>
            <a:ext cx="2831224" cy="707886"/>
          </a:xfrm>
          <a:prstGeom prst="rect">
            <a:avLst/>
          </a:prstGeom>
          <a:noFill/>
        </p:spPr>
        <p:txBody>
          <a:bodyPr wrap="none" rtlCol="0">
            <a:spAutoFit/>
          </a:bodyPr>
          <a:lstStyle/>
          <a:p>
            <a:pPr algn="ctr"/>
            <a:r>
              <a:rPr lang="en-US" altLang="ja-JP" sz="2000" dirty="0" err="1"/>
              <a:t>kokit</a:t>
            </a:r>
            <a:r>
              <a:rPr lang="ja-JP" altLang="en-US" sz="2000"/>
              <a:t>への推薦アイテム：</a:t>
            </a:r>
            <a:endParaRPr lang="en-US" sz="2000" dirty="0"/>
          </a:p>
          <a:p>
            <a:pPr algn="ctr"/>
            <a:r>
              <a:rPr lang="ja-JP" altLang="en-US" sz="2000"/>
              <a:t>食べ放題の店</a:t>
            </a:r>
            <a:endParaRPr lang="en-US" sz="2000" dirty="0"/>
          </a:p>
        </p:txBody>
      </p:sp>
      <p:sp>
        <p:nvSpPr>
          <p:cNvPr id="18" name="Right Brace 17">
            <a:extLst>
              <a:ext uri="{FF2B5EF4-FFF2-40B4-BE49-F238E27FC236}">
                <a16:creationId xmlns:a16="http://schemas.microsoft.com/office/drawing/2014/main" id="{DF50F5E9-9F41-7F49-B9EC-6A78FCFD87C8}"/>
              </a:ext>
            </a:extLst>
          </p:cNvPr>
          <p:cNvSpPr/>
          <p:nvPr/>
        </p:nvSpPr>
        <p:spPr>
          <a:xfrm rot="5400000">
            <a:off x="5537699" y="-13944"/>
            <a:ext cx="859010" cy="11832803"/>
          </a:xfrm>
          <a:prstGeom prst="rightBrace">
            <a:avLst>
              <a:gd name="adj1" fmla="val 8333"/>
              <a:gd name="adj2" fmla="val 50000"/>
            </a:avLst>
          </a:prstGeom>
          <a:no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554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5393-9610-2147-99E4-F2B6DAF0FC68}"/>
              </a:ext>
            </a:extLst>
          </p:cNvPr>
          <p:cNvSpPr>
            <a:spLocks noGrp="1"/>
          </p:cNvSpPr>
          <p:nvPr>
            <p:ph type="title"/>
          </p:nvPr>
        </p:nvSpPr>
        <p:spPr/>
        <p:txBody>
          <a:bodyPr/>
          <a:lstStyle/>
          <a:p>
            <a:r>
              <a:rPr lang="ja-JP" altLang="en-US"/>
              <a:t>推薦アルゴリズムとは（</a:t>
            </a:r>
            <a:r>
              <a:rPr lang="en-US" altLang="ja-JP" dirty="0" err="1"/>
              <a:t>dokata</a:t>
            </a:r>
            <a:r>
              <a:rPr lang="ja-JP" altLang="en-US"/>
              <a:t>）</a:t>
            </a:r>
            <a:endParaRPr lang="en-US" dirty="0"/>
          </a:p>
        </p:txBody>
      </p:sp>
      <p:sp>
        <p:nvSpPr>
          <p:cNvPr id="3" name="Content Placeholder 2">
            <a:extLst>
              <a:ext uri="{FF2B5EF4-FFF2-40B4-BE49-F238E27FC236}">
                <a16:creationId xmlns:a16="http://schemas.microsoft.com/office/drawing/2014/main" id="{E7001E97-609C-F84A-BEA5-26FD73364E75}"/>
              </a:ext>
            </a:extLst>
          </p:cNvPr>
          <p:cNvSpPr>
            <a:spLocks noGrp="1"/>
          </p:cNvSpPr>
          <p:nvPr>
            <p:ph idx="1"/>
          </p:nvPr>
        </p:nvSpPr>
        <p:spPr/>
        <p:txBody>
          <a:bodyPr/>
          <a:lstStyle/>
          <a:p>
            <a:r>
              <a:rPr lang="ja-JP" altLang="en-US"/>
              <a:t>特定のユーザに対して，あるユーザのニーズ（建築学科系統，使えるソフト）や類似度（性格，趣味）を算出し，高い合致度を持つユーザを決定し，推薦するアルゴリズム</a:t>
            </a:r>
            <a:endParaRPr lang="en-US" altLang="ja-JP" dirty="0"/>
          </a:p>
          <a:p>
            <a:pPr marL="0" indent="0">
              <a:buNone/>
            </a:pPr>
            <a:r>
              <a:rPr lang="ja-JP" altLang="en-US"/>
              <a:t>例）</a:t>
            </a:r>
            <a:endParaRPr lang="en-US" dirty="0"/>
          </a:p>
        </p:txBody>
      </p:sp>
      <p:sp>
        <p:nvSpPr>
          <p:cNvPr id="4" name="Slide Number Placeholder 3">
            <a:extLst>
              <a:ext uri="{FF2B5EF4-FFF2-40B4-BE49-F238E27FC236}">
                <a16:creationId xmlns:a16="http://schemas.microsoft.com/office/drawing/2014/main" id="{5607DDA0-DD4F-9444-99F5-44FC1CA50A76}"/>
              </a:ext>
            </a:extLst>
          </p:cNvPr>
          <p:cNvSpPr>
            <a:spLocks noGrp="1"/>
          </p:cNvSpPr>
          <p:nvPr>
            <p:ph type="sldNum" sz="quarter" idx="12"/>
          </p:nvPr>
        </p:nvSpPr>
        <p:spPr/>
        <p:txBody>
          <a:bodyPr/>
          <a:lstStyle/>
          <a:p>
            <a:fld id="{BFE4183C-6F3A-9C43-8436-3416D3C0FE9F}" type="slidenum">
              <a:rPr lang="en-US" smtClean="0"/>
              <a:t>3</a:t>
            </a:fld>
            <a:endParaRPr lang="en-US" dirty="0"/>
          </a:p>
        </p:txBody>
      </p:sp>
      <p:graphicFrame>
        <p:nvGraphicFramePr>
          <p:cNvPr id="5" name="Table 4">
            <a:extLst>
              <a:ext uri="{FF2B5EF4-FFF2-40B4-BE49-F238E27FC236}">
                <a16:creationId xmlns:a16="http://schemas.microsoft.com/office/drawing/2014/main" id="{97FF8C34-67A0-5B42-A853-4CEA708909DA}"/>
              </a:ext>
            </a:extLst>
          </p:cNvPr>
          <p:cNvGraphicFramePr>
            <a:graphicFrameLocks noGrp="1"/>
          </p:cNvGraphicFramePr>
          <p:nvPr>
            <p:extLst>
              <p:ext uri="{D42A27DB-BD31-4B8C-83A1-F6EECF244321}">
                <p14:modId xmlns:p14="http://schemas.microsoft.com/office/powerpoint/2010/main" val="3053287529"/>
              </p:ext>
            </p:extLst>
          </p:nvPr>
        </p:nvGraphicFramePr>
        <p:xfrm>
          <a:off x="1414287" y="3885161"/>
          <a:ext cx="4394844" cy="1895100"/>
        </p:xfrm>
        <a:graphic>
          <a:graphicData uri="http://schemas.openxmlformats.org/drawingml/2006/table">
            <a:tbl>
              <a:tblPr firstRow="1" bandRow="1">
                <a:tableStyleId>{5C22544A-7EE6-4342-B048-85BDC9FD1C3A}</a:tableStyleId>
              </a:tblPr>
              <a:tblGrid>
                <a:gridCol w="1464948">
                  <a:extLst>
                    <a:ext uri="{9D8B030D-6E8A-4147-A177-3AD203B41FA5}">
                      <a16:colId xmlns:a16="http://schemas.microsoft.com/office/drawing/2014/main" val="1197296272"/>
                    </a:ext>
                  </a:extLst>
                </a:gridCol>
                <a:gridCol w="1464948">
                  <a:extLst>
                    <a:ext uri="{9D8B030D-6E8A-4147-A177-3AD203B41FA5}">
                      <a16:colId xmlns:a16="http://schemas.microsoft.com/office/drawing/2014/main" val="3312521282"/>
                    </a:ext>
                  </a:extLst>
                </a:gridCol>
                <a:gridCol w="1464948">
                  <a:extLst>
                    <a:ext uri="{9D8B030D-6E8A-4147-A177-3AD203B41FA5}">
                      <a16:colId xmlns:a16="http://schemas.microsoft.com/office/drawing/2014/main" val="1470560499"/>
                    </a:ext>
                  </a:extLst>
                </a:gridCol>
              </a:tblGrid>
              <a:tr h="379020">
                <a:tc>
                  <a:txBody>
                    <a:bodyPr/>
                    <a:lstStyle/>
                    <a:p>
                      <a:r>
                        <a:rPr lang="en-US" sz="1400" dirty="0" err="1"/>
                        <a:t>user_id</a:t>
                      </a:r>
                      <a:endParaRPr lang="en-US" sz="1400" dirty="0"/>
                    </a:p>
                  </a:txBody>
                  <a:tcPr/>
                </a:tc>
                <a:tc>
                  <a:txBody>
                    <a:bodyPr/>
                    <a:lstStyle/>
                    <a:p>
                      <a:r>
                        <a:rPr lang="en-US" sz="1400" dirty="0" err="1"/>
                        <a:t>architect_type</a:t>
                      </a:r>
                      <a:endParaRPr lang="en-US" sz="1400" dirty="0"/>
                    </a:p>
                  </a:txBody>
                  <a:tcPr/>
                </a:tc>
                <a:tc>
                  <a:txBody>
                    <a:bodyPr/>
                    <a:lstStyle/>
                    <a:p>
                      <a:r>
                        <a:rPr lang="en-US" sz="1400" dirty="0"/>
                        <a:t>Motivation(1-5)</a:t>
                      </a:r>
                    </a:p>
                  </a:txBody>
                  <a:tcPr/>
                </a:tc>
                <a:extLst>
                  <a:ext uri="{0D108BD9-81ED-4DB2-BD59-A6C34878D82A}">
                    <a16:rowId xmlns:a16="http://schemas.microsoft.com/office/drawing/2014/main" val="1812896990"/>
                  </a:ext>
                </a:extLst>
              </a:tr>
              <a:tr h="379020">
                <a:tc>
                  <a:txBody>
                    <a:bodyPr/>
                    <a:lstStyle/>
                    <a:p>
                      <a:r>
                        <a:rPr lang="en-US" sz="1400" dirty="0"/>
                        <a:t>Student1</a:t>
                      </a:r>
                    </a:p>
                  </a:txBody>
                  <a:tcPr/>
                </a:tc>
                <a:tc>
                  <a:txBody>
                    <a:bodyPr/>
                    <a:lstStyle/>
                    <a:p>
                      <a:r>
                        <a:rPr lang="en-US" sz="1400" dirty="0"/>
                        <a:t>Environment</a:t>
                      </a:r>
                    </a:p>
                  </a:txBody>
                  <a:tcPr/>
                </a:tc>
                <a:tc>
                  <a:txBody>
                    <a:bodyPr/>
                    <a:lstStyle/>
                    <a:p>
                      <a:r>
                        <a:rPr lang="en-US" sz="1400" dirty="0"/>
                        <a:t>5</a:t>
                      </a:r>
                    </a:p>
                  </a:txBody>
                  <a:tcPr/>
                </a:tc>
                <a:extLst>
                  <a:ext uri="{0D108BD9-81ED-4DB2-BD59-A6C34878D82A}">
                    <a16:rowId xmlns:a16="http://schemas.microsoft.com/office/drawing/2014/main" val="485057307"/>
                  </a:ext>
                </a:extLst>
              </a:tr>
              <a:tr h="379020">
                <a:tc>
                  <a:txBody>
                    <a:bodyPr/>
                    <a:lstStyle/>
                    <a:p>
                      <a:r>
                        <a:rPr lang="en-US" sz="1400" dirty="0"/>
                        <a:t>Student2</a:t>
                      </a:r>
                    </a:p>
                  </a:txBody>
                  <a:tcPr/>
                </a:tc>
                <a:tc>
                  <a:txBody>
                    <a:bodyPr/>
                    <a:lstStyle/>
                    <a:p>
                      <a:r>
                        <a:rPr lang="en-US" sz="1400" dirty="0"/>
                        <a:t>Environment</a:t>
                      </a:r>
                    </a:p>
                  </a:txBody>
                  <a:tcPr/>
                </a:tc>
                <a:tc>
                  <a:txBody>
                    <a:bodyPr/>
                    <a:lstStyle/>
                    <a:p>
                      <a:r>
                        <a:rPr lang="en-US" sz="1400" dirty="0"/>
                        <a:t>1</a:t>
                      </a:r>
                    </a:p>
                  </a:txBody>
                  <a:tcPr/>
                </a:tc>
                <a:extLst>
                  <a:ext uri="{0D108BD9-81ED-4DB2-BD59-A6C34878D82A}">
                    <a16:rowId xmlns:a16="http://schemas.microsoft.com/office/drawing/2014/main" val="2615027065"/>
                  </a:ext>
                </a:extLst>
              </a:tr>
              <a:tr h="379020">
                <a:tc>
                  <a:txBody>
                    <a:bodyPr/>
                    <a:lstStyle/>
                    <a:p>
                      <a:r>
                        <a:rPr lang="en-US" sz="1400" dirty="0"/>
                        <a:t>Student3</a:t>
                      </a:r>
                    </a:p>
                  </a:txBody>
                  <a:tcPr/>
                </a:tc>
                <a:tc>
                  <a:txBody>
                    <a:bodyPr/>
                    <a:lstStyle/>
                    <a:p>
                      <a:r>
                        <a:rPr lang="en-US" sz="1400" dirty="0"/>
                        <a:t>History</a:t>
                      </a:r>
                    </a:p>
                  </a:txBody>
                  <a:tcPr/>
                </a:tc>
                <a:tc>
                  <a:txBody>
                    <a:bodyPr/>
                    <a:lstStyle/>
                    <a:p>
                      <a:r>
                        <a:rPr lang="en-US" sz="1400" dirty="0"/>
                        <a:t>4</a:t>
                      </a:r>
                    </a:p>
                  </a:txBody>
                  <a:tcPr/>
                </a:tc>
                <a:extLst>
                  <a:ext uri="{0D108BD9-81ED-4DB2-BD59-A6C34878D82A}">
                    <a16:rowId xmlns:a16="http://schemas.microsoft.com/office/drawing/2014/main" val="2172816864"/>
                  </a:ext>
                </a:extLst>
              </a:tr>
              <a:tr h="379020">
                <a:tc>
                  <a:txBody>
                    <a:bodyPr/>
                    <a:lstStyle/>
                    <a:p>
                      <a:r>
                        <a:rPr lang="en-US" sz="1400" dirty="0"/>
                        <a:t>Student4</a:t>
                      </a:r>
                    </a:p>
                  </a:txBody>
                  <a:tcPr/>
                </a:tc>
                <a:tc>
                  <a:txBody>
                    <a:bodyPr/>
                    <a:lstStyle/>
                    <a:p>
                      <a:r>
                        <a:rPr lang="en-US" sz="1400" dirty="0"/>
                        <a:t>Production</a:t>
                      </a:r>
                    </a:p>
                  </a:txBody>
                  <a:tcPr/>
                </a:tc>
                <a:tc>
                  <a:txBody>
                    <a:bodyPr/>
                    <a:lstStyle/>
                    <a:p>
                      <a:r>
                        <a:rPr lang="en-US" sz="1400" dirty="0"/>
                        <a:t>2</a:t>
                      </a:r>
                    </a:p>
                  </a:txBody>
                  <a:tcPr/>
                </a:tc>
                <a:extLst>
                  <a:ext uri="{0D108BD9-81ED-4DB2-BD59-A6C34878D82A}">
                    <a16:rowId xmlns:a16="http://schemas.microsoft.com/office/drawing/2014/main" val="1461413665"/>
                  </a:ext>
                </a:extLst>
              </a:tr>
            </a:tbl>
          </a:graphicData>
        </a:graphic>
      </p:graphicFrame>
      <p:sp>
        <p:nvSpPr>
          <p:cNvPr id="7" name="Right Arrow 6">
            <a:extLst>
              <a:ext uri="{FF2B5EF4-FFF2-40B4-BE49-F238E27FC236}">
                <a16:creationId xmlns:a16="http://schemas.microsoft.com/office/drawing/2014/main" id="{18FC46A3-C2A3-E34E-901F-28A233431B74}"/>
              </a:ext>
            </a:extLst>
          </p:cNvPr>
          <p:cNvSpPr/>
          <p:nvPr/>
        </p:nvSpPr>
        <p:spPr>
          <a:xfrm>
            <a:off x="6105501" y="467318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8" name="TextBox 7">
            <a:extLst>
              <a:ext uri="{FF2B5EF4-FFF2-40B4-BE49-F238E27FC236}">
                <a16:creationId xmlns:a16="http://schemas.microsoft.com/office/drawing/2014/main" id="{F9C91DEB-6982-8247-BA51-7659167F4AF7}"/>
              </a:ext>
            </a:extLst>
          </p:cNvPr>
          <p:cNvSpPr txBox="1"/>
          <p:nvPr/>
        </p:nvSpPr>
        <p:spPr>
          <a:xfrm>
            <a:off x="8174127" y="5792565"/>
            <a:ext cx="3139001" cy="646331"/>
          </a:xfrm>
          <a:prstGeom prst="rect">
            <a:avLst/>
          </a:prstGeom>
          <a:noFill/>
        </p:spPr>
        <p:txBody>
          <a:bodyPr wrap="none" rtlCol="0">
            <a:spAutoFit/>
          </a:bodyPr>
          <a:lstStyle/>
          <a:p>
            <a:r>
              <a:rPr lang="en-US" dirty="0"/>
              <a:t>Student1</a:t>
            </a:r>
            <a:r>
              <a:rPr lang="ja-JP" altLang="en-US"/>
              <a:t>には</a:t>
            </a:r>
            <a:r>
              <a:rPr lang="en-US" altLang="ja-JP" dirty="0"/>
              <a:t>Student3</a:t>
            </a:r>
            <a:r>
              <a:rPr lang="ja-JP" altLang="en-US"/>
              <a:t>を推薦</a:t>
            </a:r>
            <a:endParaRPr lang="en-US" altLang="ja-JP" dirty="0"/>
          </a:p>
          <a:p>
            <a:r>
              <a:rPr lang="en-US" dirty="0"/>
              <a:t>Student2</a:t>
            </a:r>
            <a:r>
              <a:rPr lang="ja-JP" altLang="en-US"/>
              <a:t>には</a:t>
            </a:r>
            <a:r>
              <a:rPr lang="en-US" altLang="ja-JP" dirty="0"/>
              <a:t>Student4</a:t>
            </a:r>
            <a:r>
              <a:rPr lang="ja-JP" altLang="en-US"/>
              <a:t>を推薦</a:t>
            </a:r>
            <a:endParaRPr lang="en-US" dirty="0"/>
          </a:p>
        </p:txBody>
      </p:sp>
      <p:sp>
        <p:nvSpPr>
          <p:cNvPr id="10" name="Rectangle 9">
            <a:extLst>
              <a:ext uri="{FF2B5EF4-FFF2-40B4-BE49-F238E27FC236}">
                <a16:creationId xmlns:a16="http://schemas.microsoft.com/office/drawing/2014/main" id="{A3FC47DF-002C-5144-8E52-4F6A84B90783}"/>
              </a:ext>
            </a:extLst>
          </p:cNvPr>
          <p:cNvSpPr/>
          <p:nvPr/>
        </p:nvSpPr>
        <p:spPr>
          <a:xfrm>
            <a:off x="6803495" y="4413692"/>
            <a:ext cx="1112108" cy="97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t>
            </a:r>
          </a:p>
        </p:txBody>
      </p:sp>
      <p:sp>
        <p:nvSpPr>
          <p:cNvPr id="11" name="TextBox 10">
            <a:extLst>
              <a:ext uri="{FF2B5EF4-FFF2-40B4-BE49-F238E27FC236}">
                <a16:creationId xmlns:a16="http://schemas.microsoft.com/office/drawing/2014/main" id="{DAE3EC1F-9FB4-CA40-81A4-D640D86394A6}"/>
              </a:ext>
            </a:extLst>
          </p:cNvPr>
          <p:cNvSpPr txBox="1"/>
          <p:nvPr/>
        </p:nvSpPr>
        <p:spPr>
          <a:xfrm>
            <a:off x="6379953" y="3700141"/>
            <a:ext cx="1959191" cy="646331"/>
          </a:xfrm>
          <a:prstGeom prst="rect">
            <a:avLst/>
          </a:prstGeom>
          <a:noFill/>
        </p:spPr>
        <p:txBody>
          <a:bodyPr wrap="none" rtlCol="0">
            <a:spAutoFit/>
          </a:bodyPr>
          <a:lstStyle/>
          <a:p>
            <a:r>
              <a:rPr lang="ja-JP" altLang="en-US"/>
              <a:t>ニーズや類似度を</a:t>
            </a:r>
            <a:endParaRPr lang="en-US" altLang="ja-JP" dirty="0"/>
          </a:p>
          <a:p>
            <a:r>
              <a:rPr lang="ja-JP" altLang="en-US"/>
              <a:t>考慮するモデル</a:t>
            </a:r>
            <a:endParaRPr lang="en-US" dirty="0"/>
          </a:p>
        </p:txBody>
      </p:sp>
      <p:sp>
        <p:nvSpPr>
          <p:cNvPr id="12" name="Right Arrow 11">
            <a:extLst>
              <a:ext uri="{FF2B5EF4-FFF2-40B4-BE49-F238E27FC236}">
                <a16:creationId xmlns:a16="http://schemas.microsoft.com/office/drawing/2014/main" id="{78F632DA-0492-5C45-ACEB-0F90ADEB0AC5}"/>
              </a:ext>
            </a:extLst>
          </p:cNvPr>
          <p:cNvSpPr/>
          <p:nvPr/>
        </p:nvSpPr>
        <p:spPr>
          <a:xfrm>
            <a:off x="8312159" y="4673184"/>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13" name="TextBox 12">
            <a:extLst>
              <a:ext uri="{FF2B5EF4-FFF2-40B4-BE49-F238E27FC236}">
                <a16:creationId xmlns:a16="http://schemas.microsoft.com/office/drawing/2014/main" id="{59C76100-35AE-3642-BD36-BAB756FEA554}"/>
              </a:ext>
            </a:extLst>
          </p:cNvPr>
          <p:cNvSpPr txBox="1"/>
          <p:nvPr/>
        </p:nvSpPr>
        <p:spPr>
          <a:xfrm>
            <a:off x="9010094" y="4709211"/>
            <a:ext cx="1467068" cy="400110"/>
          </a:xfrm>
          <a:prstGeom prst="rect">
            <a:avLst/>
          </a:prstGeom>
          <a:noFill/>
        </p:spPr>
        <p:txBody>
          <a:bodyPr wrap="none" rtlCol="0">
            <a:spAutoFit/>
          </a:bodyPr>
          <a:lstStyle/>
          <a:p>
            <a:r>
              <a:rPr lang="ja-JP" altLang="en-US" sz="2000"/>
              <a:t>合致度算出</a:t>
            </a:r>
            <a:endParaRPr lang="en-US" sz="2000" dirty="0"/>
          </a:p>
        </p:txBody>
      </p:sp>
      <p:sp>
        <p:nvSpPr>
          <p:cNvPr id="14" name="Right Arrow 13">
            <a:extLst>
              <a:ext uri="{FF2B5EF4-FFF2-40B4-BE49-F238E27FC236}">
                <a16:creationId xmlns:a16="http://schemas.microsoft.com/office/drawing/2014/main" id="{7BBB0A89-2A2B-EA47-A7DD-3FBD78CEEE1B}"/>
              </a:ext>
            </a:extLst>
          </p:cNvPr>
          <p:cNvSpPr/>
          <p:nvPr/>
        </p:nvSpPr>
        <p:spPr>
          <a:xfrm rot="5400000">
            <a:off x="9477555" y="5212086"/>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17" name="TextBox 16">
            <a:extLst>
              <a:ext uri="{FF2B5EF4-FFF2-40B4-BE49-F238E27FC236}">
                <a16:creationId xmlns:a16="http://schemas.microsoft.com/office/drawing/2014/main" id="{3CC109AE-8146-CA43-9EC1-82304DFBFB76}"/>
              </a:ext>
            </a:extLst>
          </p:cNvPr>
          <p:cNvSpPr txBox="1"/>
          <p:nvPr/>
        </p:nvSpPr>
        <p:spPr>
          <a:xfrm>
            <a:off x="130628" y="6361715"/>
            <a:ext cx="7526419" cy="369332"/>
          </a:xfrm>
          <a:prstGeom prst="rect">
            <a:avLst/>
          </a:prstGeom>
          <a:noFill/>
        </p:spPr>
        <p:txBody>
          <a:bodyPr wrap="none" rtlCol="0">
            <a:spAutoFit/>
          </a:bodyPr>
          <a:lstStyle/>
          <a:p>
            <a:r>
              <a:rPr lang="ja-JP" altLang="en-US"/>
              <a:t>（今回は主にアイテム推薦アルゴリズムを紹介するので，一旦これは忘れて）</a:t>
            </a:r>
            <a:endParaRPr lang="en-US" dirty="0"/>
          </a:p>
        </p:txBody>
      </p:sp>
    </p:spTree>
    <p:extLst>
      <p:ext uri="{BB962C8B-B14F-4D97-AF65-F5344CB8AC3E}">
        <p14:creationId xmlns:p14="http://schemas.microsoft.com/office/powerpoint/2010/main" val="113721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D99-1C87-B345-A06E-B459082D898C}"/>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811D197F-3A5F-DF48-9D76-706D22E2F805}"/>
              </a:ext>
            </a:extLst>
          </p:cNvPr>
          <p:cNvSpPr>
            <a:spLocks noGrp="1"/>
          </p:cNvSpPr>
          <p:nvPr>
            <p:ph idx="1"/>
          </p:nvPr>
        </p:nvSpPr>
        <p:spPr>
          <a:xfrm>
            <a:off x="680321" y="2336872"/>
            <a:ext cx="9808385" cy="4279081"/>
          </a:xfrm>
        </p:spPr>
        <p:txBody>
          <a:bodyPr>
            <a:normAutofit/>
          </a:bodyPr>
          <a:lstStyle/>
          <a:p>
            <a:r>
              <a:rPr lang="ja-JP" altLang="en-US"/>
              <a:t>推薦アルゴリズムは大きく分けて２種類ある</a:t>
            </a:r>
            <a:endParaRPr lang="en-US" altLang="ja-JP" dirty="0"/>
          </a:p>
          <a:p>
            <a:pPr marL="0" indent="0">
              <a:buNone/>
            </a:pPr>
            <a:endParaRPr lang="en-US" altLang="ja-JP" dirty="0"/>
          </a:p>
          <a:p>
            <a:pPr marL="0" indent="0">
              <a:buNone/>
            </a:pPr>
            <a:r>
              <a:rPr lang="ja-JP" altLang="en-US" b="1"/>
              <a:t>１．協調フィルタリング</a:t>
            </a:r>
            <a:endParaRPr lang="en-US" altLang="ja-JP" sz="2000" b="1" dirty="0"/>
          </a:p>
          <a:p>
            <a:pPr lvl="1"/>
            <a:r>
              <a:rPr lang="ja-JP" altLang="en-US"/>
              <a:t>自分と自分以外の評価データを用いた推薦</a:t>
            </a:r>
            <a:endParaRPr lang="en-US" altLang="ja-JP" dirty="0"/>
          </a:p>
          <a:p>
            <a:pPr lvl="1"/>
            <a:r>
              <a:rPr lang="ja-JP" altLang="en-US"/>
              <a:t>アイテムに対する知識が不要</a:t>
            </a:r>
            <a:endParaRPr lang="en-US" altLang="ja-JP" dirty="0"/>
          </a:p>
          <a:p>
            <a:pPr lvl="1"/>
            <a:r>
              <a:rPr lang="ja-JP" altLang="en-US"/>
              <a:t>コールドスタート問題</a:t>
            </a:r>
            <a:endParaRPr lang="en-US" altLang="ja-JP" dirty="0"/>
          </a:p>
          <a:p>
            <a:pPr lvl="2"/>
            <a:r>
              <a:rPr lang="ja-JP" altLang="en-US"/>
              <a:t>ユーザの評価データが足りないと推薦できない</a:t>
            </a:r>
            <a:endParaRPr lang="en-US" dirty="0"/>
          </a:p>
          <a:p>
            <a:pPr marL="0" indent="0">
              <a:buNone/>
            </a:pPr>
            <a:r>
              <a:rPr lang="ja-JP" altLang="en-US" b="1"/>
              <a:t>２．コンテンツベース推薦</a:t>
            </a:r>
            <a:endParaRPr lang="en-US" altLang="ja-JP" b="1" dirty="0"/>
          </a:p>
          <a:p>
            <a:pPr lvl="1"/>
            <a:r>
              <a:rPr lang="ja-JP" altLang="en-US"/>
              <a:t>アイテムの特徴の類似度に基づく推薦</a:t>
            </a:r>
            <a:endParaRPr lang="en-US" altLang="ja-JP" dirty="0"/>
          </a:p>
          <a:p>
            <a:pPr lvl="1"/>
            <a:r>
              <a:rPr lang="ja-JP" altLang="en-US"/>
              <a:t>アイテムに対する知識が必要だが，コールドスタート問題を解決</a:t>
            </a:r>
            <a:endParaRPr lang="en-US" dirty="0"/>
          </a:p>
        </p:txBody>
      </p:sp>
      <p:sp>
        <p:nvSpPr>
          <p:cNvPr id="4" name="Slide Number Placeholder 3">
            <a:extLst>
              <a:ext uri="{FF2B5EF4-FFF2-40B4-BE49-F238E27FC236}">
                <a16:creationId xmlns:a16="http://schemas.microsoft.com/office/drawing/2014/main" id="{59A4A306-A6ED-7B4B-9714-5FAEF22BC73A}"/>
              </a:ext>
            </a:extLst>
          </p:cNvPr>
          <p:cNvSpPr>
            <a:spLocks noGrp="1"/>
          </p:cNvSpPr>
          <p:nvPr>
            <p:ph type="sldNum" sz="quarter" idx="12"/>
          </p:nvPr>
        </p:nvSpPr>
        <p:spPr/>
        <p:txBody>
          <a:bodyPr/>
          <a:lstStyle/>
          <a:p>
            <a:fld id="{BFE4183C-6F3A-9C43-8436-3416D3C0FE9F}" type="slidenum">
              <a:rPr lang="en-US" smtClean="0"/>
              <a:t>4</a:t>
            </a:fld>
            <a:endParaRPr lang="en-US" dirty="0"/>
          </a:p>
        </p:txBody>
      </p:sp>
      <p:graphicFrame>
        <p:nvGraphicFramePr>
          <p:cNvPr id="8" name="Table 7">
            <a:extLst>
              <a:ext uri="{FF2B5EF4-FFF2-40B4-BE49-F238E27FC236}">
                <a16:creationId xmlns:a16="http://schemas.microsoft.com/office/drawing/2014/main" id="{11358258-244E-EB44-8A8D-6CC8BDA3891E}"/>
              </a:ext>
            </a:extLst>
          </p:cNvPr>
          <p:cNvGraphicFramePr>
            <a:graphicFrameLocks noGrp="1"/>
          </p:cNvGraphicFramePr>
          <p:nvPr>
            <p:extLst>
              <p:ext uri="{D42A27DB-BD31-4B8C-83A1-F6EECF244321}">
                <p14:modId xmlns:p14="http://schemas.microsoft.com/office/powerpoint/2010/main" val="532494234"/>
              </p:ext>
            </p:extLst>
          </p:nvPr>
        </p:nvGraphicFramePr>
        <p:xfrm>
          <a:off x="7962374" y="3096261"/>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sp>
        <p:nvSpPr>
          <p:cNvPr id="9" name="TextBox 8">
            <a:extLst>
              <a:ext uri="{FF2B5EF4-FFF2-40B4-BE49-F238E27FC236}">
                <a16:creationId xmlns:a16="http://schemas.microsoft.com/office/drawing/2014/main" id="{5E572A08-5CF5-3745-AFF1-6B7481076220}"/>
              </a:ext>
            </a:extLst>
          </p:cNvPr>
          <p:cNvSpPr txBox="1"/>
          <p:nvPr/>
        </p:nvSpPr>
        <p:spPr>
          <a:xfrm>
            <a:off x="7908840" y="4326421"/>
            <a:ext cx="4246291" cy="1323439"/>
          </a:xfrm>
          <a:prstGeom prst="rect">
            <a:avLst/>
          </a:prstGeom>
          <a:noFill/>
        </p:spPr>
        <p:txBody>
          <a:bodyPr wrap="none" rtlCol="0">
            <a:spAutoFit/>
          </a:bodyPr>
          <a:lstStyle/>
          <a:p>
            <a:r>
              <a:rPr lang="ja-JP" altLang="en-US" sz="1600"/>
              <a:t>協調フィルタリングの場合：</a:t>
            </a:r>
            <a:endParaRPr lang="en-US" altLang="ja-JP" sz="1600" dirty="0"/>
          </a:p>
          <a:p>
            <a:r>
              <a:rPr lang="en-US" sz="1600" dirty="0" err="1"/>
              <a:t>kokit</a:t>
            </a:r>
            <a:r>
              <a:rPr lang="ja-JP" altLang="en-US" sz="1600"/>
              <a:t>に</a:t>
            </a:r>
            <a:r>
              <a:rPr lang="en-US" altLang="ja-JP" sz="1600" dirty="0"/>
              <a:t>Smartphone</a:t>
            </a:r>
            <a:r>
              <a:rPr lang="ja-JP" altLang="en-US" sz="1600"/>
              <a:t>を推薦</a:t>
            </a:r>
            <a:endParaRPr lang="en-US" altLang="ja-JP" sz="1600" dirty="0"/>
          </a:p>
          <a:p>
            <a:endParaRPr lang="en-US" sz="1600" dirty="0"/>
          </a:p>
          <a:p>
            <a:r>
              <a:rPr lang="ja-JP" altLang="en-US" sz="1600"/>
              <a:t>コンテンツベース推薦の場合：</a:t>
            </a:r>
            <a:endParaRPr lang="en-US" altLang="ja-JP" sz="1600" dirty="0"/>
          </a:p>
          <a:p>
            <a:r>
              <a:rPr lang="en-US" sz="1600" dirty="0" err="1"/>
              <a:t>gotoken</a:t>
            </a:r>
            <a:r>
              <a:rPr lang="ja-JP" altLang="en-US" sz="1600"/>
              <a:t>に</a:t>
            </a:r>
            <a:r>
              <a:rPr lang="en-US" altLang="ja-JP" sz="1600" dirty="0"/>
              <a:t>Charger, </a:t>
            </a:r>
            <a:r>
              <a:rPr lang="en-US" altLang="ja-JP" sz="1600" dirty="0" err="1"/>
              <a:t>nishi</a:t>
            </a:r>
            <a:r>
              <a:rPr lang="ja-JP" altLang="en-US" sz="1600"/>
              <a:t>に</a:t>
            </a:r>
            <a:r>
              <a:rPr lang="en-US" altLang="ja-JP" sz="1600" dirty="0"/>
              <a:t>Smartphone</a:t>
            </a:r>
            <a:r>
              <a:rPr lang="ja-JP" altLang="en-US" sz="1600"/>
              <a:t>を推薦</a:t>
            </a:r>
            <a:endParaRPr lang="en-US" sz="1600" dirty="0"/>
          </a:p>
        </p:txBody>
      </p:sp>
      <p:sp>
        <p:nvSpPr>
          <p:cNvPr id="10" name="TextBox 9">
            <a:extLst>
              <a:ext uri="{FF2B5EF4-FFF2-40B4-BE49-F238E27FC236}">
                <a16:creationId xmlns:a16="http://schemas.microsoft.com/office/drawing/2014/main" id="{3B2326B1-AB7B-094A-8C9C-D317524504A3}"/>
              </a:ext>
            </a:extLst>
          </p:cNvPr>
          <p:cNvSpPr txBox="1"/>
          <p:nvPr/>
        </p:nvSpPr>
        <p:spPr>
          <a:xfrm>
            <a:off x="7908840" y="2694994"/>
            <a:ext cx="530915" cy="369332"/>
          </a:xfrm>
          <a:prstGeom prst="rect">
            <a:avLst/>
          </a:prstGeom>
          <a:noFill/>
        </p:spPr>
        <p:txBody>
          <a:bodyPr wrap="none" rtlCol="0">
            <a:spAutoFit/>
          </a:bodyPr>
          <a:lstStyle/>
          <a:p>
            <a:r>
              <a:rPr lang="ja-JP" altLang="en-US"/>
              <a:t>例）</a:t>
            </a:r>
            <a:endParaRPr lang="en-US" dirty="0"/>
          </a:p>
        </p:txBody>
      </p:sp>
    </p:spTree>
    <p:extLst>
      <p:ext uri="{BB962C8B-B14F-4D97-AF65-F5344CB8AC3E}">
        <p14:creationId xmlns:p14="http://schemas.microsoft.com/office/powerpoint/2010/main" val="280730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1817-EFF6-8C42-8213-E9EE2A9E2337}"/>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3E3894EA-3E83-7B46-A954-35F0E0A8C4B4}"/>
              </a:ext>
            </a:extLst>
          </p:cNvPr>
          <p:cNvSpPr>
            <a:spLocks noGrp="1"/>
          </p:cNvSpPr>
          <p:nvPr>
            <p:ph idx="1"/>
          </p:nvPr>
        </p:nvSpPr>
        <p:spPr/>
        <p:txBody>
          <a:bodyPr/>
          <a:lstStyle/>
          <a:p>
            <a:r>
              <a:rPr lang="ja-JP" altLang="en-US"/>
              <a:t>アイテムベース協調フィルタリング</a:t>
            </a:r>
            <a:endParaRPr lang="en-US" altLang="ja-JP" dirty="0"/>
          </a:p>
          <a:p>
            <a:pPr lvl="1"/>
            <a:r>
              <a:rPr lang="en-US" dirty="0"/>
              <a:t>Amazon</a:t>
            </a:r>
            <a:r>
              <a:rPr lang="ja-JP" altLang="en-US"/>
              <a:t>が利用している</a:t>
            </a:r>
            <a:endParaRPr lang="en-US" altLang="ja-JP" dirty="0"/>
          </a:p>
          <a:p>
            <a:pPr lvl="1"/>
            <a:r>
              <a:rPr lang="ja-JP" altLang="en-US"/>
              <a:t>あるアイテムに対する評価値を似ているアイテムの評価値として代用し，最終的に高い評価値のアイテムを推薦</a:t>
            </a:r>
            <a:endParaRPr lang="en-US" altLang="ja-JP" dirty="0"/>
          </a:p>
          <a:p>
            <a:pPr lvl="1"/>
            <a:r>
              <a:rPr lang="ja-JP" altLang="en-US"/>
              <a:t>似ているアイテムかどうかはオフラインで計算しておき，スケーラビリティを確保</a:t>
            </a:r>
            <a:endParaRPr lang="en-US" altLang="ja-JP" dirty="0"/>
          </a:p>
          <a:p>
            <a:pPr lvl="1"/>
            <a:r>
              <a:rPr lang="ja-JP" altLang="en-US"/>
              <a:t>先ほど紹介した協調フィルタリングの例</a:t>
            </a:r>
            <a:endParaRPr lang="en-US" dirty="0"/>
          </a:p>
        </p:txBody>
      </p:sp>
      <p:sp>
        <p:nvSpPr>
          <p:cNvPr id="4" name="Slide Number Placeholder 3">
            <a:extLst>
              <a:ext uri="{FF2B5EF4-FFF2-40B4-BE49-F238E27FC236}">
                <a16:creationId xmlns:a16="http://schemas.microsoft.com/office/drawing/2014/main" id="{5A4CED8E-E392-E941-8E5A-59E3620E7DB6}"/>
              </a:ext>
            </a:extLst>
          </p:cNvPr>
          <p:cNvSpPr>
            <a:spLocks noGrp="1"/>
          </p:cNvSpPr>
          <p:nvPr>
            <p:ph type="sldNum" sz="quarter" idx="12"/>
          </p:nvPr>
        </p:nvSpPr>
        <p:spPr/>
        <p:txBody>
          <a:bodyPr/>
          <a:lstStyle/>
          <a:p>
            <a:fld id="{BFE4183C-6F3A-9C43-8436-3416D3C0FE9F}" type="slidenum">
              <a:rPr lang="en-US" smtClean="0"/>
              <a:t>5</a:t>
            </a:fld>
            <a:endParaRPr lang="en-US" dirty="0"/>
          </a:p>
        </p:txBody>
      </p:sp>
      <p:graphicFrame>
        <p:nvGraphicFramePr>
          <p:cNvPr id="6" name="Table 5">
            <a:extLst>
              <a:ext uri="{FF2B5EF4-FFF2-40B4-BE49-F238E27FC236}">
                <a16:creationId xmlns:a16="http://schemas.microsoft.com/office/drawing/2014/main" id="{467F5604-5C11-9D4F-83AB-499D1066F839}"/>
              </a:ext>
            </a:extLst>
          </p:cNvPr>
          <p:cNvGraphicFramePr>
            <a:graphicFrameLocks noGrp="1"/>
          </p:cNvGraphicFramePr>
          <p:nvPr>
            <p:extLst>
              <p:ext uri="{D42A27DB-BD31-4B8C-83A1-F6EECF244321}">
                <p14:modId xmlns:p14="http://schemas.microsoft.com/office/powerpoint/2010/main" val="252945580"/>
              </p:ext>
            </p:extLst>
          </p:nvPr>
        </p:nvGraphicFramePr>
        <p:xfrm>
          <a:off x="1500396" y="4675013"/>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5</a:t>
                      </a:r>
                    </a:p>
                  </a:txBody>
                  <a:tcPr/>
                </a:tc>
                <a:tc>
                  <a:txBody>
                    <a:bodyPr/>
                    <a:lstStyle/>
                    <a:p>
                      <a:r>
                        <a:rPr lang="en-US" sz="1200" dirty="0"/>
                        <a:t>0</a:t>
                      </a:r>
                    </a:p>
                  </a:txBody>
                  <a:tcPr/>
                </a:tc>
                <a:tc>
                  <a:txBody>
                    <a:bodyPr/>
                    <a:lstStyle/>
                    <a:p>
                      <a:r>
                        <a:rPr lang="en-US" sz="1200" dirty="0"/>
                        <a:t>4</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(4)</a:t>
                      </a:r>
                    </a:p>
                  </a:txBody>
                  <a:tcPr/>
                </a:tc>
                <a:tc>
                  <a:txBody>
                    <a:bodyPr/>
                    <a:lstStyle/>
                    <a:p>
                      <a:r>
                        <a:rPr lang="en-US" sz="1200" dirty="0"/>
                        <a:t>0</a:t>
                      </a:r>
                    </a:p>
                  </a:txBody>
                  <a:tcPr/>
                </a:tc>
                <a:tc>
                  <a:txBody>
                    <a:bodyPr/>
                    <a:lstStyle/>
                    <a:p>
                      <a:r>
                        <a:rPr lang="en-US" sz="1200" dirty="0"/>
                        <a:t>5</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2</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sp>
        <p:nvSpPr>
          <p:cNvPr id="7" name="TextBox 6">
            <a:extLst>
              <a:ext uri="{FF2B5EF4-FFF2-40B4-BE49-F238E27FC236}">
                <a16:creationId xmlns:a16="http://schemas.microsoft.com/office/drawing/2014/main" id="{C565D9CA-9DE9-1D4C-8438-25C98B6F232F}"/>
              </a:ext>
            </a:extLst>
          </p:cNvPr>
          <p:cNvSpPr txBox="1"/>
          <p:nvPr/>
        </p:nvSpPr>
        <p:spPr>
          <a:xfrm>
            <a:off x="6516712" y="5155941"/>
            <a:ext cx="2813591" cy="369332"/>
          </a:xfrm>
          <a:prstGeom prst="rect">
            <a:avLst/>
          </a:prstGeom>
          <a:noFill/>
        </p:spPr>
        <p:txBody>
          <a:bodyPr wrap="none" rtlCol="0">
            <a:spAutoFit/>
          </a:bodyPr>
          <a:lstStyle/>
          <a:p>
            <a:r>
              <a:rPr lang="en-US" dirty="0" err="1"/>
              <a:t>kokit</a:t>
            </a:r>
            <a:r>
              <a:rPr lang="ja-JP" altLang="en-US"/>
              <a:t>に</a:t>
            </a:r>
            <a:r>
              <a:rPr lang="en-US" altLang="ja-JP" dirty="0"/>
              <a:t>Smartphone</a:t>
            </a:r>
            <a:r>
              <a:rPr lang="ja-JP" altLang="en-US"/>
              <a:t>を推薦</a:t>
            </a:r>
            <a:endParaRPr lang="en-US" dirty="0"/>
          </a:p>
        </p:txBody>
      </p:sp>
      <p:sp>
        <p:nvSpPr>
          <p:cNvPr id="8" name="Right Arrow 7">
            <a:extLst>
              <a:ext uri="{FF2B5EF4-FFF2-40B4-BE49-F238E27FC236}">
                <a16:creationId xmlns:a16="http://schemas.microsoft.com/office/drawing/2014/main" id="{4BCB10DC-139E-724D-A9B1-B803AC7CBBB1}"/>
              </a:ext>
            </a:extLst>
          </p:cNvPr>
          <p:cNvSpPr/>
          <p:nvPr/>
        </p:nvSpPr>
        <p:spPr>
          <a:xfrm>
            <a:off x="5911292" y="5112007"/>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Tree>
    <p:extLst>
      <p:ext uri="{BB962C8B-B14F-4D97-AF65-F5344CB8AC3E}">
        <p14:creationId xmlns:p14="http://schemas.microsoft.com/office/powerpoint/2010/main" val="198243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8DE3-1B2F-CB47-A4AA-05B1AEAAAF7D}"/>
              </a:ext>
            </a:extLst>
          </p:cNvPr>
          <p:cNvSpPr>
            <a:spLocks noGrp="1"/>
          </p:cNvSpPr>
          <p:nvPr>
            <p:ph type="title"/>
          </p:nvPr>
        </p:nvSpPr>
        <p:spPr/>
        <p:txBody>
          <a:bodyPr/>
          <a:lstStyle/>
          <a:p>
            <a:r>
              <a:rPr lang="ja-JP" altLang="en-US"/>
              <a:t>推薦アルゴリズムの種類</a:t>
            </a:r>
            <a:endParaRPr lang="en-US" dirty="0"/>
          </a:p>
        </p:txBody>
      </p:sp>
      <p:sp>
        <p:nvSpPr>
          <p:cNvPr id="3" name="Content Placeholder 2">
            <a:extLst>
              <a:ext uri="{FF2B5EF4-FFF2-40B4-BE49-F238E27FC236}">
                <a16:creationId xmlns:a16="http://schemas.microsoft.com/office/drawing/2014/main" id="{58C951A0-6043-9D42-A657-13B8C7C6B862}"/>
              </a:ext>
            </a:extLst>
          </p:cNvPr>
          <p:cNvSpPr>
            <a:spLocks noGrp="1"/>
          </p:cNvSpPr>
          <p:nvPr>
            <p:ph idx="1"/>
          </p:nvPr>
        </p:nvSpPr>
        <p:spPr/>
        <p:txBody>
          <a:bodyPr/>
          <a:lstStyle/>
          <a:p>
            <a:r>
              <a:rPr lang="ja-JP" altLang="en-US"/>
              <a:t>ユーザベース協調フィルタリング</a:t>
            </a:r>
            <a:endParaRPr lang="en-US" altLang="ja-JP" dirty="0"/>
          </a:p>
          <a:p>
            <a:pPr lvl="1"/>
            <a:r>
              <a:rPr lang="ja-JP" altLang="en-US"/>
              <a:t>ユーザ同士の類似度を求めた後に，類似度の高かったユーザの購買商品をユーザに推薦する</a:t>
            </a:r>
            <a:endParaRPr lang="en-US" dirty="0"/>
          </a:p>
        </p:txBody>
      </p:sp>
      <p:sp>
        <p:nvSpPr>
          <p:cNvPr id="4" name="Slide Number Placeholder 3">
            <a:extLst>
              <a:ext uri="{FF2B5EF4-FFF2-40B4-BE49-F238E27FC236}">
                <a16:creationId xmlns:a16="http://schemas.microsoft.com/office/drawing/2014/main" id="{07BCFC8F-FE87-8A42-B4E2-6ED65466781A}"/>
              </a:ext>
            </a:extLst>
          </p:cNvPr>
          <p:cNvSpPr>
            <a:spLocks noGrp="1"/>
          </p:cNvSpPr>
          <p:nvPr>
            <p:ph type="sldNum" sz="quarter" idx="12"/>
          </p:nvPr>
        </p:nvSpPr>
        <p:spPr/>
        <p:txBody>
          <a:bodyPr/>
          <a:lstStyle/>
          <a:p>
            <a:fld id="{BFE4183C-6F3A-9C43-8436-3416D3C0FE9F}" type="slidenum">
              <a:rPr lang="en-US" smtClean="0"/>
              <a:t>6</a:t>
            </a:fld>
            <a:endParaRPr lang="en-US" dirty="0"/>
          </a:p>
        </p:txBody>
      </p:sp>
      <p:pic>
        <p:nvPicPr>
          <p:cNvPr id="6" name="Graphic 5" descr="User">
            <a:extLst>
              <a:ext uri="{FF2B5EF4-FFF2-40B4-BE49-F238E27FC236}">
                <a16:creationId xmlns:a16="http://schemas.microsoft.com/office/drawing/2014/main" id="{C612254A-997D-FE48-8C72-B4A047CFEE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3353364"/>
            <a:ext cx="914400" cy="914400"/>
          </a:xfrm>
          <a:prstGeom prst="rect">
            <a:avLst/>
          </a:prstGeom>
        </p:spPr>
      </p:pic>
      <p:pic>
        <p:nvPicPr>
          <p:cNvPr id="7" name="Graphic 6" descr="User">
            <a:extLst>
              <a:ext uri="{FF2B5EF4-FFF2-40B4-BE49-F238E27FC236}">
                <a16:creationId xmlns:a16="http://schemas.microsoft.com/office/drawing/2014/main" id="{AABBA606-D969-CF40-A8CB-93FB091557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4484933"/>
            <a:ext cx="914400" cy="914400"/>
          </a:xfrm>
          <a:prstGeom prst="rect">
            <a:avLst/>
          </a:prstGeom>
        </p:spPr>
      </p:pic>
      <p:sp>
        <p:nvSpPr>
          <p:cNvPr id="8" name="TextBox 7">
            <a:extLst>
              <a:ext uri="{FF2B5EF4-FFF2-40B4-BE49-F238E27FC236}">
                <a16:creationId xmlns:a16="http://schemas.microsoft.com/office/drawing/2014/main" id="{0D941AE5-C3AC-5B4D-85B2-05B61F84FC69}"/>
              </a:ext>
            </a:extLst>
          </p:cNvPr>
          <p:cNvSpPr txBox="1"/>
          <p:nvPr/>
        </p:nvSpPr>
        <p:spPr>
          <a:xfrm>
            <a:off x="1679558" y="4121811"/>
            <a:ext cx="994183" cy="369332"/>
          </a:xfrm>
          <a:prstGeom prst="rect">
            <a:avLst/>
          </a:prstGeom>
          <a:noFill/>
        </p:spPr>
        <p:txBody>
          <a:bodyPr wrap="none" rtlCol="0">
            <a:spAutoFit/>
          </a:bodyPr>
          <a:lstStyle/>
          <a:p>
            <a:r>
              <a:rPr lang="ja-JP" altLang="en-US"/>
              <a:t>ユーザ</a:t>
            </a:r>
            <a:r>
              <a:rPr lang="en-US" altLang="ja-JP" dirty="0"/>
              <a:t>A</a:t>
            </a:r>
            <a:endParaRPr lang="en-US" dirty="0"/>
          </a:p>
        </p:txBody>
      </p:sp>
      <p:sp>
        <p:nvSpPr>
          <p:cNvPr id="9" name="TextBox 8">
            <a:extLst>
              <a:ext uri="{FF2B5EF4-FFF2-40B4-BE49-F238E27FC236}">
                <a16:creationId xmlns:a16="http://schemas.microsoft.com/office/drawing/2014/main" id="{4F00C95D-A277-B649-AEE9-4D7F33D819BB}"/>
              </a:ext>
            </a:extLst>
          </p:cNvPr>
          <p:cNvSpPr txBox="1"/>
          <p:nvPr/>
        </p:nvSpPr>
        <p:spPr>
          <a:xfrm>
            <a:off x="1677956" y="5225358"/>
            <a:ext cx="987771" cy="369332"/>
          </a:xfrm>
          <a:prstGeom prst="rect">
            <a:avLst/>
          </a:prstGeom>
          <a:noFill/>
        </p:spPr>
        <p:txBody>
          <a:bodyPr wrap="none" rtlCol="0">
            <a:spAutoFit/>
          </a:bodyPr>
          <a:lstStyle/>
          <a:p>
            <a:r>
              <a:rPr lang="ja-JP" altLang="en-US"/>
              <a:t>ユーザ</a:t>
            </a:r>
            <a:r>
              <a:rPr lang="en-US" altLang="ja-JP" dirty="0"/>
              <a:t>B</a:t>
            </a:r>
            <a:endParaRPr lang="en-US" dirty="0"/>
          </a:p>
        </p:txBody>
      </p:sp>
      <p:pic>
        <p:nvPicPr>
          <p:cNvPr id="10" name="Graphic 9" descr="User">
            <a:extLst>
              <a:ext uri="{FF2B5EF4-FFF2-40B4-BE49-F238E27FC236}">
                <a16:creationId xmlns:a16="http://schemas.microsoft.com/office/drawing/2014/main" id="{91C54F3B-A0EF-DC43-8996-8A17347A75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4642" y="5539486"/>
            <a:ext cx="914400" cy="914400"/>
          </a:xfrm>
          <a:prstGeom prst="rect">
            <a:avLst/>
          </a:prstGeom>
        </p:spPr>
      </p:pic>
      <p:sp>
        <p:nvSpPr>
          <p:cNvPr id="11" name="TextBox 10">
            <a:extLst>
              <a:ext uri="{FF2B5EF4-FFF2-40B4-BE49-F238E27FC236}">
                <a16:creationId xmlns:a16="http://schemas.microsoft.com/office/drawing/2014/main" id="{C185897D-1889-8B4F-ADE1-913CED6390A3}"/>
              </a:ext>
            </a:extLst>
          </p:cNvPr>
          <p:cNvSpPr txBox="1"/>
          <p:nvPr/>
        </p:nvSpPr>
        <p:spPr>
          <a:xfrm>
            <a:off x="1677956" y="6308091"/>
            <a:ext cx="995785" cy="369332"/>
          </a:xfrm>
          <a:prstGeom prst="rect">
            <a:avLst/>
          </a:prstGeom>
          <a:noFill/>
        </p:spPr>
        <p:txBody>
          <a:bodyPr wrap="none" rtlCol="0">
            <a:spAutoFit/>
          </a:bodyPr>
          <a:lstStyle/>
          <a:p>
            <a:r>
              <a:rPr lang="ja-JP" altLang="en-US"/>
              <a:t>ユーザ</a:t>
            </a:r>
            <a:r>
              <a:rPr lang="en-US" altLang="ja-JP" dirty="0"/>
              <a:t>C</a:t>
            </a:r>
            <a:endParaRPr lang="en-US" dirty="0"/>
          </a:p>
        </p:txBody>
      </p:sp>
      <p:cxnSp>
        <p:nvCxnSpPr>
          <p:cNvPr id="13" name="Curved Connector 12">
            <a:extLst>
              <a:ext uri="{FF2B5EF4-FFF2-40B4-BE49-F238E27FC236}">
                <a16:creationId xmlns:a16="http://schemas.microsoft.com/office/drawing/2014/main" id="{B6945945-9504-874E-B810-060807D101FC}"/>
              </a:ext>
            </a:extLst>
          </p:cNvPr>
          <p:cNvCxnSpPr>
            <a:stCxn id="6" idx="3"/>
            <a:endCxn id="10" idx="3"/>
          </p:cNvCxnSpPr>
          <p:nvPr/>
        </p:nvCxnSpPr>
        <p:spPr>
          <a:xfrm>
            <a:off x="2629042" y="3810564"/>
            <a:ext cx="12700" cy="2186122"/>
          </a:xfrm>
          <a:prstGeom prst="curvedConnector3">
            <a:avLst>
              <a:gd name="adj1" fmla="val 7347543"/>
            </a:avLst>
          </a:prstGeom>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E0D2F3FD-B979-9C40-A88A-BC60AF9A8391}"/>
              </a:ext>
            </a:extLst>
          </p:cNvPr>
          <p:cNvCxnSpPr>
            <a:cxnSpLocks/>
            <a:stCxn id="6" idx="3"/>
            <a:endCxn id="7" idx="3"/>
          </p:cNvCxnSpPr>
          <p:nvPr/>
        </p:nvCxnSpPr>
        <p:spPr>
          <a:xfrm>
            <a:off x="2629042" y="3810564"/>
            <a:ext cx="12700" cy="1131569"/>
          </a:xfrm>
          <a:prstGeom prst="curved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18" name="Curved Connector 17">
            <a:extLst>
              <a:ext uri="{FF2B5EF4-FFF2-40B4-BE49-F238E27FC236}">
                <a16:creationId xmlns:a16="http://schemas.microsoft.com/office/drawing/2014/main" id="{A53A3303-8C34-8D4F-93FD-3CC768AFFB6D}"/>
              </a:ext>
            </a:extLst>
          </p:cNvPr>
          <p:cNvCxnSpPr>
            <a:cxnSpLocks/>
            <a:stCxn id="7" idx="3"/>
            <a:endCxn id="10" idx="3"/>
          </p:cNvCxnSpPr>
          <p:nvPr/>
        </p:nvCxnSpPr>
        <p:spPr>
          <a:xfrm>
            <a:off x="2629042" y="4942133"/>
            <a:ext cx="12700" cy="1054553"/>
          </a:xfrm>
          <a:prstGeom prst="curvedConnector3">
            <a:avLst>
              <a:gd name="adj1" fmla="val 1800000"/>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AFD3CCE-3514-D64D-A66D-C2537082DFCA}"/>
              </a:ext>
            </a:extLst>
          </p:cNvPr>
          <p:cNvSpPr txBox="1"/>
          <p:nvPr/>
        </p:nvSpPr>
        <p:spPr>
          <a:xfrm>
            <a:off x="3556142" y="4718959"/>
            <a:ext cx="513282" cy="369332"/>
          </a:xfrm>
          <a:prstGeom prst="rect">
            <a:avLst/>
          </a:prstGeom>
          <a:noFill/>
        </p:spPr>
        <p:txBody>
          <a:bodyPr wrap="none" rtlCol="0">
            <a:spAutoFit/>
          </a:bodyPr>
          <a:lstStyle/>
          <a:p>
            <a:r>
              <a:rPr lang="en-US" dirty="0"/>
              <a:t>0.7</a:t>
            </a:r>
          </a:p>
        </p:txBody>
      </p:sp>
      <p:sp>
        <p:nvSpPr>
          <p:cNvPr id="25" name="TextBox 24">
            <a:extLst>
              <a:ext uri="{FF2B5EF4-FFF2-40B4-BE49-F238E27FC236}">
                <a16:creationId xmlns:a16="http://schemas.microsoft.com/office/drawing/2014/main" id="{5D94EA76-9ACA-D84B-88EF-0CF06B86AA0C}"/>
              </a:ext>
            </a:extLst>
          </p:cNvPr>
          <p:cNvSpPr txBox="1"/>
          <p:nvPr/>
        </p:nvSpPr>
        <p:spPr>
          <a:xfrm>
            <a:off x="2829601" y="4199366"/>
            <a:ext cx="513282" cy="369332"/>
          </a:xfrm>
          <a:prstGeom prst="rect">
            <a:avLst/>
          </a:prstGeom>
          <a:noFill/>
        </p:spPr>
        <p:txBody>
          <a:bodyPr wrap="none" rtlCol="0">
            <a:spAutoFit/>
          </a:bodyPr>
          <a:lstStyle/>
          <a:p>
            <a:r>
              <a:rPr lang="en-US" dirty="0"/>
              <a:t>0.5</a:t>
            </a:r>
          </a:p>
        </p:txBody>
      </p:sp>
      <p:sp>
        <p:nvSpPr>
          <p:cNvPr id="26" name="TextBox 25">
            <a:extLst>
              <a:ext uri="{FF2B5EF4-FFF2-40B4-BE49-F238E27FC236}">
                <a16:creationId xmlns:a16="http://schemas.microsoft.com/office/drawing/2014/main" id="{8E55F7C4-6FA8-E54E-9943-34E64EDE9A33}"/>
              </a:ext>
            </a:extLst>
          </p:cNvPr>
          <p:cNvSpPr txBox="1"/>
          <p:nvPr/>
        </p:nvSpPr>
        <p:spPr>
          <a:xfrm>
            <a:off x="2866286" y="5284743"/>
            <a:ext cx="513282" cy="369332"/>
          </a:xfrm>
          <a:prstGeom prst="rect">
            <a:avLst/>
          </a:prstGeom>
          <a:noFill/>
        </p:spPr>
        <p:txBody>
          <a:bodyPr wrap="none" rtlCol="0">
            <a:spAutoFit/>
          </a:bodyPr>
          <a:lstStyle/>
          <a:p>
            <a:r>
              <a:rPr lang="en-US" dirty="0"/>
              <a:t>0.4</a:t>
            </a:r>
          </a:p>
        </p:txBody>
      </p:sp>
      <p:sp>
        <p:nvSpPr>
          <p:cNvPr id="27" name="Right Arrow 26">
            <a:extLst>
              <a:ext uri="{FF2B5EF4-FFF2-40B4-BE49-F238E27FC236}">
                <a16:creationId xmlns:a16="http://schemas.microsoft.com/office/drawing/2014/main" id="{7C23CD23-F3B6-8C46-B751-1F8AC5601B25}"/>
              </a:ext>
            </a:extLst>
          </p:cNvPr>
          <p:cNvSpPr/>
          <p:nvPr/>
        </p:nvSpPr>
        <p:spPr>
          <a:xfrm>
            <a:off x="4309794" y="4675025"/>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28" name="TextBox 27">
            <a:extLst>
              <a:ext uri="{FF2B5EF4-FFF2-40B4-BE49-F238E27FC236}">
                <a16:creationId xmlns:a16="http://schemas.microsoft.com/office/drawing/2014/main" id="{8D3E1651-F437-5149-BBA8-0A80A646D788}"/>
              </a:ext>
            </a:extLst>
          </p:cNvPr>
          <p:cNvSpPr txBox="1"/>
          <p:nvPr/>
        </p:nvSpPr>
        <p:spPr>
          <a:xfrm>
            <a:off x="5044434" y="4675025"/>
            <a:ext cx="4637808" cy="369332"/>
          </a:xfrm>
          <a:prstGeom prst="rect">
            <a:avLst/>
          </a:prstGeom>
          <a:noFill/>
        </p:spPr>
        <p:txBody>
          <a:bodyPr wrap="none" rtlCol="0">
            <a:spAutoFit/>
          </a:bodyPr>
          <a:lstStyle/>
          <a:p>
            <a:r>
              <a:rPr lang="ja-JP" altLang="en-US"/>
              <a:t>ユーザ</a:t>
            </a:r>
            <a:r>
              <a:rPr lang="en-US" altLang="ja-JP" dirty="0"/>
              <a:t>A</a:t>
            </a:r>
            <a:r>
              <a:rPr lang="ja-JP" altLang="en-US"/>
              <a:t>にユーザ</a:t>
            </a:r>
            <a:r>
              <a:rPr lang="en-US" altLang="ja-JP" dirty="0"/>
              <a:t>C</a:t>
            </a:r>
            <a:r>
              <a:rPr lang="ja-JP" altLang="en-US"/>
              <a:t>が購買している商品を推薦</a:t>
            </a:r>
            <a:endParaRPr lang="en-US" dirty="0"/>
          </a:p>
        </p:txBody>
      </p:sp>
    </p:spTree>
    <p:extLst>
      <p:ext uri="{BB962C8B-B14F-4D97-AF65-F5344CB8AC3E}">
        <p14:creationId xmlns:p14="http://schemas.microsoft.com/office/powerpoint/2010/main" val="116198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158D-863A-C44A-8431-5FF0B3F5D003}"/>
              </a:ext>
            </a:extLst>
          </p:cNvPr>
          <p:cNvSpPr>
            <a:spLocks noGrp="1"/>
          </p:cNvSpPr>
          <p:nvPr>
            <p:ph type="title"/>
          </p:nvPr>
        </p:nvSpPr>
        <p:spPr/>
        <p:txBody>
          <a:bodyPr/>
          <a:lstStyle/>
          <a:p>
            <a:r>
              <a:rPr lang="ja-JP" altLang="en-US"/>
              <a:t>推薦アルゴリズム</a:t>
            </a:r>
            <a:endParaRPr lang="en-US" dirty="0"/>
          </a:p>
        </p:txBody>
      </p:sp>
      <p:sp>
        <p:nvSpPr>
          <p:cNvPr id="3" name="Content Placeholder 2">
            <a:extLst>
              <a:ext uri="{FF2B5EF4-FFF2-40B4-BE49-F238E27FC236}">
                <a16:creationId xmlns:a16="http://schemas.microsoft.com/office/drawing/2014/main" id="{30E7B293-F481-5C4F-9D99-C235B6764306}"/>
              </a:ext>
            </a:extLst>
          </p:cNvPr>
          <p:cNvSpPr>
            <a:spLocks noGrp="1"/>
          </p:cNvSpPr>
          <p:nvPr>
            <p:ph idx="1"/>
          </p:nvPr>
        </p:nvSpPr>
        <p:spPr>
          <a:xfrm>
            <a:off x="680321" y="2336873"/>
            <a:ext cx="9613861" cy="3599316"/>
          </a:xfrm>
        </p:spPr>
        <p:txBody>
          <a:bodyPr/>
          <a:lstStyle/>
          <a:p>
            <a:r>
              <a:rPr lang="en-US" dirty="0"/>
              <a:t>Matrix Factorization</a:t>
            </a:r>
          </a:p>
        </p:txBody>
      </p:sp>
      <p:sp>
        <p:nvSpPr>
          <p:cNvPr id="4" name="Slide Number Placeholder 3">
            <a:extLst>
              <a:ext uri="{FF2B5EF4-FFF2-40B4-BE49-F238E27FC236}">
                <a16:creationId xmlns:a16="http://schemas.microsoft.com/office/drawing/2014/main" id="{1DCB1A9C-FB0F-274C-A11B-8B1B11D9C663}"/>
              </a:ext>
            </a:extLst>
          </p:cNvPr>
          <p:cNvSpPr>
            <a:spLocks noGrp="1"/>
          </p:cNvSpPr>
          <p:nvPr>
            <p:ph type="sldNum" sz="quarter" idx="12"/>
          </p:nvPr>
        </p:nvSpPr>
        <p:spPr/>
        <p:txBody>
          <a:bodyPr/>
          <a:lstStyle/>
          <a:p>
            <a:fld id="{BFE4183C-6F3A-9C43-8436-3416D3C0FE9F}" type="slidenum">
              <a:rPr lang="en-US" smtClean="0"/>
              <a:t>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45F460B-8084-E042-A21E-857F00E27F23}"/>
                  </a:ext>
                </a:extLst>
              </p:cNvPr>
              <p:cNvSpPr/>
              <p:nvPr/>
            </p:nvSpPr>
            <p:spPr>
              <a:xfrm>
                <a:off x="1449277" y="3222716"/>
                <a:ext cx="238298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ユーザ数</a:t>
                </a:r>
                <a14:m>
                  <m:oMath xmlns:m="http://schemas.openxmlformats.org/officeDocument/2006/math">
                    <m:r>
                      <a:rPr lang="en-US" sz="1400" b="0" i="1" smtClean="0">
                        <a:latin typeface="Cambria Math" panose="02040503050406030204" pitchFamily="18" charset="0"/>
                      </a:rPr>
                      <m:t>𝑀</m:t>
                    </m:r>
                    <m:r>
                      <a:rPr lang="en-US" sz="1400" b="0" i="1" smtClean="0">
                        <a:latin typeface="Cambria Math" panose="02040503050406030204" pitchFamily="18" charset="0"/>
                      </a:rPr>
                      <m:t> </m:t>
                    </m:r>
                  </m:oMath>
                </a14:m>
                <a:r>
                  <a:rPr lang="ja-JP" altLang="en-US" sz="1400"/>
                  <a:t>，アイテム数</a:t>
                </a:r>
                <a14:m>
                  <m:oMath xmlns:m="http://schemas.openxmlformats.org/officeDocument/2006/math">
                    <m:r>
                      <a:rPr lang="en-US" sz="1400" b="0" i="1" smtClean="0">
                        <a:latin typeface="Cambria Math" panose="02040503050406030204" pitchFamily="18" charset="0"/>
                      </a:rPr>
                      <m:t>𝑁</m:t>
                    </m:r>
                  </m:oMath>
                </a14:m>
                <a:endParaRPr lang="en-US" sz="1400" dirty="0"/>
              </a:p>
              <a:p>
                <a:pPr algn="ctr"/>
                <a:r>
                  <a:rPr lang="ja-JP" altLang="en-US" sz="1400"/>
                  <a:t>の行列</a:t>
                </a:r>
                <a:endParaRPr lang="en-US" sz="1400" dirty="0"/>
              </a:p>
            </p:txBody>
          </p:sp>
        </mc:Choice>
        <mc:Fallback xmlns="">
          <p:sp>
            <p:nvSpPr>
              <p:cNvPr id="5" name="Rectangle 4">
                <a:extLst>
                  <a:ext uri="{FF2B5EF4-FFF2-40B4-BE49-F238E27FC236}">
                    <a16:creationId xmlns:a16="http://schemas.microsoft.com/office/drawing/2014/main" id="{845F460B-8084-E042-A21E-857F00E27F23}"/>
                  </a:ext>
                </a:extLst>
              </p:cNvPr>
              <p:cNvSpPr>
                <a:spLocks noRot="1" noChangeAspect="1" noMove="1" noResize="1" noEditPoints="1" noAdjustHandles="1" noChangeArrowheads="1" noChangeShapeType="1" noTextEdit="1"/>
              </p:cNvSpPr>
              <p:nvPr/>
            </p:nvSpPr>
            <p:spPr>
              <a:xfrm>
                <a:off x="1449277" y="3222716"/>
                <a:ext cx="2382982" cy="21058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2B958C-E4B4-3E49-A6C7-A991A236C961}"/>
                  </a:ext>
                </a:extLst>
              </p:cNvPr>
              <p:cNvSpPr txBox="1"/>
              <p:nvPr/>
            </p:nvSpPr>
            <p:spPr>
              <a:xfrm>
                <a:off x="760062" y="4090994"/>
                <a:ext cx="4564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6" name="TextBox 5">
                <a:extLst>
                  <a:ext uri="{FF2B5EF4-FFF2-40B4-BE49-F238E27FC236}">
                    <a16:creationId xmlns:a16="http://schemas.microsoft.com/office/drawing/2014/main" id="{542B958C-E4B4-3E49-A6C7-A991A236C961}"/>
                  </a:ext>
                </a:extLst>
              </p:cNvPr>
              <p:cNvSpPr txBox="1">
                <a:spLocks noRot="1" noChangeAspect="1" noMove="1" noResize="1" noEditPoints="1" noAdjustHandles="1" noChangeArrowheads="1" noChangeShapeType="1" noTextEdit="1"/>
              </p:cNvSpPr>
              <p:nvPr/>
            </p:nvSpPr>
            <p:spPr>
              <a:xfrm>
                <a:off x="760062" y="4090994"/>
                <a:ext cx="45640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ECD7D0-0856-974D-B2D4-22D0B75CE4BD}"/>
                  </a:ext>
                </a:extLst>
              </p:cNvPr>
              <p:cNvSpPr txBox="1"/>
              <p:nvPr/>
            </p:nvSpPr>
            <p:spPr>
              <a:xfrm>
                <a:off x="2498825" y="2677466"/>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7" name="TextBox 6">
                <a:extLst>
                  <a:ext uri="{FF2B5EF4-FFF2-40B4-BE49-F238E27FC236}">
                    <a16:creationId xmlns:a16="http://schemas.microsoft.com/office/drawing/2014/main" id="{BFECD7D0-0856-974D-B2D4-22D0B75CE4BD}"/>
                  </a:ext>
                </a:extLst>
              </p:cNvPr>
              <p:cNvSpPr txBox="1">
                <a:spLocks noRot="1" noChangeAspect="1" noMove="1" noResize="1" noEditPoints="1" noAdjustHandles="1" noChangeArrowheads="1" noChangeShapeType="1" noTextEdit="1"/>
              </p:cNvSpPr>
              <p:nvPr/>
            </p:nvSpPr>
            <p:spPr>
              <a:xfrm>
                <a:off x="2498825" y="2677466"/>
                <a:ext cx="42755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2DF486-A027-B04F-BA3F-B809F86E3FD9}"/>
                  </a:ext>
                </a:extLst>
              </p:cNvPr>
              <p:cNvSpPr txBox="1"/>
              <p:nvPr/>
            </p:nvSpPr>
            <p:spPr>
              <a:xfrm>
                <a:off x="4041439" y="4044828"/>
                <a:ext cx="5036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 name="TextBox 7">
                <a:extLst>
                  <a:ext uri="{FF2B5EF4-FFF2-40B4-BE49-F238E27FC236}">
                    <a16:creationId xmlns:a16="http://schemas.microsoft.com/office/drawing/2014/main" id="{492DF486-A027-B04F-BA3F-B809F86E3FD9}"/>
                  </a:ext>
                </a:extLst>
              </p:cNvPr>
              <p:cNvSpPr txBox="1">
                <a:spLocks noRot="1" noChangeAspect="1" noMove="1" noResize="1" noEditPoints="1" noAdjustHandles="1" noChangeArrowheads="1" noChangeShapeType="1" noTextEdit="1"/>
              </p:cNvSpPr>
              <p:nvPr/>
            </p:nvSpPr>
            <p:spPr>
              <a:xfrm>
                <a:off x="4041439" y="4044828"/>
                <a:ext cx="503663" cy="461665"/>
              </a:xfrm>
              <a:prstGeom prst="rect">
                <a:avLst/>
              </a:prstGeom>
              <a:blipFill>
                <a:blip r:embed="rId5"/>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64FB87A-55B2-ED41-BF5D-91481B5CC67C}"/>
              </a:ext>
            </a:extLst>
          </p:cNvPr>
          <p:cNvSpPr/>
          <p:nvPr/>
        </p:nvSpPr>
        <p:spPr>
          <a:xfrm>
            <a:off x="5134785" y="3222716"/>
            <a:ext cx="1073031" cy="21058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ユーザ行列</a:t>
            </a:r>
            <a:endParaRPr lang="en-US" sz="1400" dirty="0"/>
          </a:p>
        </p:txBody>
      </p:sp>
      <p:sp>
        <p:nvSpPr>
          <p:cNvPr id="10" name="Rectangle 9">
            <a:extLst>
              <a:ext uri="{FF2B5EF4-FFF2-40B4-BE49-F238E27FC236}">
                <a16:creationId xmlns:a16="http://schemas.microsoft.com/office/drawing/2014/main" id="{64187A64-9E10-DB4C-835B-44813848EC7D}"/>
              </a:ext>
            </a:extLst>
          </p:cNvPr>
          <p:cNvSpPr/>
          <p:nvPr/>
        </p:nvSpPr>
        <p:spPr>
          <a:xfrm>
            <a:off x="7018958" y="3222715"/>
            <a:ext cx="2382982" cy="9836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アイテム行列</a:t>
            </a:r>
            <a:endParaRPr lang="en-US" sz="1400" dirty="0"/>
          </a:p>
        </p:txBody>
      </p:sp>
      <p:sp>
        <p:nvSpPr>
          <p:cNvPr id="11" name="Left Brace 10">
            <a:extLst>
              <a:ext uri="{FF2B5EF4-FFF2-40B4-BE49-F238E27FC236}">
                <a16:creationId xmlns:a16="http://schemas.microsoft.com/office/drawing/2014/main" id="{5B55B927-A466-7E43-8650-D605A33AFB66}"/>
              </a:ext>
            </a:extLst>
          </p:cNvPr>
          <p:cNvSpPr/>
          <p:nvPr/>
        </p:nvSpPr>
        <p:spPr>
          <a:xfrm>
            <a:off x="1116484"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2A7D9759-215A-D647-BE49-5A9CAC0CC552}"/>
              </a:ext>
            </a:extLst>
          </p:cNvPr>
          <p:cNvSpPr/>
          <p:nvPr/>
        </p:nvSpPr>
        <p:spPr>
          <a:xfrm rot="5400000">
            <a:off x="2546206" y="1813425"/>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Multiply 12">
            <a:extLst>
              <a:ext uri="{FF2B5EF4-FFF2-40B4-BE49-F238E27FC236}">
                <a16:creationId xmlns:a16="http://schemas.microsoft.com/office/drawing/2014/main" id="{782E3FFD-AB8F-E44F-8CB0-1523BA4DE6A7}"/>
              </a:ext>
            </a:extLst>
          </p:cNvPr>
          <p:cNvSpPr/>
          <p:nvPr/>
        </p:nvSpPr>
        <p:spPr>
          <a:xfrm>
            <a:off x="6381656" y="3495731"/>
            <a:ext cx="463462" cy="437641"/>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8B60826-5330-7B44-8CC6-E99ED2E69893}"/>
                  </a:ext>
                </a:extLst>
              </p:cNvPr>
              <p:cNvSpPr txBox="1"/>
              <p:nvPr/>
            </p:nvSpPr>
            <p:spPr>
              <a:xfrm>
                <a:off x="4506916" y="4061028"/>
                <a:ext cx="4564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15" name="TextBox 14">
                <a:extLst>
                  <a:ext uri="{FF2B5EF4-FFF2-40B4-BE49-F238E27FC236}">
                    <a16:creationId xmlns:a16="http://schemas.microsoft.com/office/drawing/2014/main" id="{F8B60826-5330-7B44-8CC6-E99ED2E69893}"/>
                  </a:ext>
                </a:extLst>
              </p:cNvPr>
              <p:cNvSpPr txBox="1">
                <a:spLocks noRot="1" noChangeAspect="1" noMove="1" noResize="1" noEditPoints="1" noAdjustHandles="1" noChangeArrowheads="1" noChangeShapeType="1" noTextEdit="1"/>
              </p:cNvSpPr>
              <p:nvPr/>
            </p:nvSpPr>
            <p:spPr>
              <a:xfrm>
                <a:off x="4506916" y="4061028"/>
                <a:ext cx="456407" cy="369332"/>
              </a:xfrm>
              <a:prstGeom prst="rect">
                <a:avLst/>
              </a:prstGeom>
              <a:blipFill>
                <a:blip r:embed="rId6"/>
                <a:stretch>
                  <a:fillRect/>
                </a:stretch>
              </a:blipFill>
            </p:spPr>
            <p:txBody>
              <a:bodyPr/>
              <a:lstStyle/>
              <a:p>
                <a:r>
                  <a:rPr lang="en-US">
                    <a:noFill/>
                  </a:rPr>
                  <a:t> </a:t>
                </a:r>
              </a:p>
            </p:txBody>
          </p:sp>
        </mc:Fallback>
      </mc:AlternateContent>
      <p:sp>
        <p:nvSpPr>
          <p:cNvPr id="16" name="Left Brace 15">
            <a:extLst>
              <a:ext uri="{FF2B5EF4-FFF2-40B4-BE49-F238E27FC236}">
                <a16:creationId xmlns:a16="http://schemas.microsoft.com/office/drawing/2014/main" id="{035627A3-B878-B64C-B5E0-E7D49B79E893}"/>
              </a:ext>
            </a:extLst>
          </p:cNvPr>
          <p:cNvSpPr/>
          <p:nvPr/>
        </p:nvSpPr>
        <p:spPr>
          <a:xfrm>
            <a:off x="4888026"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A4D4A9-A3BB-DC4D-A85B-76F819C80DCB}"/>
                  </a:ext>
                </a:extLst>
              </p:cNvPr>
              <p:cNvSpPr txBox="1"/>
              <p:nvPr/>
            </p:nvSpPr>
            <p:spPr>
              <a:xfrm>
                <a:off x="8066971" y="2628421"/>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17" name="TextBox 16">
                <a:extLst>
                  <a:ext uri="{FF2B5EF4-FFF2-40B4-BE49-F238E27FC236}">
                    <a16:creationId xmlns:a16="http://schemas.microsoft.com/office/drawing/2014/main" id="{DAA4D4A9-A3BB-DC4D-A85B-76F819C80DCB}"/>
                  </a:ext>
                </a:extLst>
              </p:cNvPr>
              <p:cNvSpPr txBox="1">
                <a:spLocks noRot="1" noChangeAspect="1" noMove="1" noResize="1" noEditPoints="1" noAdjustHandles="1" noChangeArrowheads="1" noChangeShapeType="1" noTextEdit="1"/>
              </p:cNvSpPr>
              <p:nvPr/>
            </p:nvSpPr>
            <p:spPr>
              <a:xfrm>
                <a:off x="8066971" y="2628421"/>
                <a:ext cx="427553" cy="369332"/>
              </a:xfrm>
              <a:prstGeom prst="rect">
                <a:avLst/>
              </a:prstGeom>
              <a:blipFill>
                <a:blip r:embed="rId7"/>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B7ED97EC-A8BA-FE49-9039-F348D932A00A}"/>
              </a:ext>
            </a:extLst>
          </p:cNvPr>
          <p:cNvSpPr/>
          <p:nvPr/>
        </p:nvSpPr>
        <p:spPr>
          <a:xfrm rot="5400000">
            <a:off x="8114352" y="1764380"/>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14DE89A3-80F2-0C4D-BC8E-32FD6D70444E}"/>
              </a:ext>
            </a:extLst>
          </p:cNvPr>
          <p:cNvSpPr/>
          <p:nvPr/>
        </p:nvSpPr>
        <p:spPr>
          <a:xfrm rot="16200000">
            <a:off x="5427831" y="4886781"/>
            <a:ext cx="330992" cy="136652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7714002-BD98-F745-A2A1-50B504C4D948}"/>
                  </a:ext>
                </a:extLst>
              </p:cNvPr>
              <p:cNvSpPr/>
              <p:nvPr/>
            </p:nvSpPr>
            <p:spPr>
              <a:xfrm>
                <a:off x="5365123" y="5712034"/>
                <a:ext cx="4224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xmlns="">
          <p:sp>
            <p:nvSpPr>
              <p:cNvPr id="20" name="Rectangle 19">
                <a:extLst>
                  <a:ext uri="{FF2B5EF4-FFF2-40B4-BE49-F238E27FC236}">
                    <a16:creationId xmlns:a16="http://schemas.microsoft.com/office/drawing/2014/main" id="{57714002-BD98-F745-A2A1-50B504C4D948}"/>
                  </a:ext>
                </a:extLst>
              </p:cNvPr>
              <p:cNvSpPr>
                <a:spLocks noRot="1" noChangeAspect="1" noMove="1" noResize="1" noEditPoints="1" noAdjustHandles="1" noChangeArrowheads="1" noChangeShapeType="1" noTextEdit="1"/>
              </p:cNvSpPr>
              <p:nvPr/>
            </p:nvSpPr>
            <p:spPr>
              <a:xfrm>
                <a:off x="5365123" y="5712034"/>
                <a:ext cx="42248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6590F30-4A36-874F-9687-DD7732A02080}"/>
                  </a:ext>
                </a:extLst>
              </p:cNvPr>
              <p:cNvSpPr/>
              <p:nvPr/>
            </p:nvSpPr>
            <p:spPr>
              <a:xfrm>
                <a:off x="9646746" y="3553635"/>
                <a:ext cx="4224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xmlns="">
          <p:sp>
            <p:nvSpPr>
              <p:cNvPr id="21" name="Rectangle 20">
                <a:extLst>
                  <a:ext uri="{FF2B5EF4-FFF2-40B4-BE49-F238E27FC236}">
                    <a16:creationId xmlns:a16="http://schemas.microsoft.com/office/drawing/2014/main" id="{E6590F30-4A36-874F-9687-DD7732A02080}"/>
                  </a:ext>
                </a:extLst>
              </p:cNvPr>
              <p:cNvSpPr>
                <a:spLocks noRot="1" noChangeAspect="1" noMove="1" noResize="1" noEditPoints="1" noAdjustHandles="1" noChangeArrowheads="1" noChangeShapeType="1" noTextEdit="1"/>
              </p:cNvSpPr>
              <p:nvPr/>
            </p:nvSpPr>
            <p:spPr>
              <a:xfrm>
                <a:off x="9646746" y="3553635"/>
                <a:ext cx="422488" cy="369332"/>
              </a:xfrm>
              <a:prstGeom prst="rect">
                <a:avLst/>
              </a:prstGeom>
              <a:blipFill>
                <a:blip r:embed="rId9"/>
                <a:stretch>
                  <a:fillRect/>
                </a:stretch>
              </a:blipFill>
            </p:spPr>
            <p:txBody>
              <a:bodyPr/>
              <a:lstStyle/>
              <a:p>
                <a:r>
                  <a:rPr lang="en-US">
                    <a:noFill/>
                  </a:rPr>
                  <a:t> </a:t>
                </a:r>
              </a:p>
            </p:txBody>
          </p:sp>
        </mc:Fallback>
      </mc:AlternateContent>
      <p:sp>
        <p:nvSpPr>
          <p:cNvPr id="22" name="Left Brace 21">
            <a:extLst>
              <a:ext uri="{FF2B5EF4-FFF2-40B4-BE49-F238E27FC236}">
                <a16:creationId xmlns:a16="http://schemas.microsoft.com/office/drawing/2014/main" id="{1C04FBD5-E6EC-6547-90D5-C83BBE1DB358}"/>
              </a:ext>
            </a:extLst>
          </p:cNvPr>
          <p:cNvSpPr/>
          <p:nvPr/>
        </p:nvSpPr>
        <p:spPr>
          <a:xfrm rot="10800000">
            <a:off x="9371938" y="3151202"/>
            <a:ext cx="304691" cy="1174199"/>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Arrow 22">
            <a:extLst>
              <a:ext uri="{FF2B5EF4-FFF2-40B4-BE49-F238E27FC236}">
                <a16:creationId xmlns:a16="http://schemas.microsoft.com/office/drawing/2014/main" id="{267BB160-950C-394C-9064-4D33E453F8D9}"/>
              </a:ext>
            </a:extLst>
          </p:cNvPr>
          <p:cNvSpPr/>
          <p:nvPr/>
        </p:nvSpPr>
        <p:spPr>
          <a:xfrm>
            <a:off x="622214" y="6047166"/>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24" name="TextBox 23">
            <a:extLst>
              <a:ext uri="{FF2B5EF4-FFF2-40B4-BE49-F238E27FC236}">
                <a16:creationId xmlns:a16="http://schemas.microsoft.com/office/drawing/2014/main" id="{F76B5B16-784B-FA41-9FDA-3B762908510F}"/>
              </a:ext>
            </a:extLst>
          </p:cNvPr>
          <p:cNvSpPr txBox="1"/>
          <p:nvPr/>
        </p:nvSpPr>
        <p:spPr>
          <a:xfrm>
            <a:off x="1216469" y="6079522"/>
            <a:ext cx="9163524" cy="646331"/>
          </a:xfrm>
          <a:prstGeom prst="rect">
            <a:avLst/>
          </a:prstGeom>
          <a:noFill/>
        </p:spPr>
        <p:txBody>
          <a:bodyPr wrap="square" rtlCol="0">
            <a:spAutoFit/>
          </a:bodyPr>
          <a:lstStyle/>
          <a:p>
            <a:r>
              <a:rPr lang="ja-JP" altLang="en-US"/>
              <a:t>元の行列との差が最小になるようにユーザ行列とアイテム行列を学習させると，</a:t>
            </a:r>
            <a:endParaRPr lang="en-US" altLang="ja-JP" dirty="0"/>
          </a:p>
          <a:p>
            <a:r>
              <a:rPr lang="ja-JP" altLang="en-US"/>
              <a:t>ユーザ行列とアイテム行列の積は元の行列で</a:t>
            </a:r>
            <a:r>
              <a:rPr lang="en-US" altLang="ja-JP" dirty="0"/>
              <a:t>0</a:t>
            </a:r>
            <a:r>
              <a:rPr lang="ja-JP" altLang="en-US"/>
              <a:t>だったところが補完されている形になる</a:t>
            </a:r>
            <a:endParaRPr lang="en-US" altLang="ja-JP" dirty="0"/>
          </a:p>
        </p:txBody>
      </p:sp>
    </p:spTree>
    <p:extLst>
      <p:ext uri="{BB962C8B-B14F-4D97-AF65-F5344CB8AC3E}">
        <p14:creationId xmlns:p14="http://schemas.microsoft.com/office/powerpoint/2010/main" val="386568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158D-863A-C44A-8431-5FF0B3F5D003}"/>
              </a:ext>
            </a:extLst>
          </p:cNvPr>
          <p:cNvSpPr>
            <a:spLocks noGrp="1"/>
          </p:cNvSpPr>
          <p:nvPr>
            <p:ph type="title"/>
          </p:nvPr>
        </p:nvSpPr>
        <p:spPr/>
        <p:txBody>
          <a:bodyPr/>
          <a:lstStyle/>
          <a:p>
            <a:r>
              <a:rPr lang="ja-JP" altLang="en-US"/>
              <a:t>推薦アルゴリズム</a:t>
            </a:r>
            <a:endParaRPr lang="en-US" dirty="0"/>
          </a:p>
        </p:txBody>
      </p:sp>
      <p:sp>
        <p:nvSpPr>
          <p:cNvPr id="3" name="Content Placeholder 2">
            <a:extLst>
              <a:ext uri="{FF2B5EF4-FFF2-40B4-BE49-F238E27FC236}">
                <a16:creationId xmlns:a16="http://schemas.microsoft.com/office/drawing/2014/main" id="{30E7B293-F481-5C4F-9D99-C235B6764306}"/>
              </a:ext>
            </a:extLst>
          </p:cNvPr>
          <p:cNvSpPr>
            <a:spLocks noGrp="1"/>
          </p:cNvSpPr>
          <p:nvPr>
            <p:ph idx="1"/>
          </p:nvPr>
        </p:nvSpPr>
        <p:spPr>
          <a:xfrm>
            <a:off x="680321" y="2336873"/>
            <a:ext cx="9613861" cy="3599316"/>
          </a:xfrm>
        </p:spPr>
        <p:txBody>
          <a:bodyPr/>
          <a:lstStyle/>
          <a:p>
            <a:r>
              <a:rPr lang="en-US" dirty="0"/>
              <a:t>Matrix Factorization</a:t>
            </a:r>
          </a:p>
        </p:txBody>
      </p:sp>
      <p:sp>
        <p:nvSpPr>
          <p:cNvPr id="4" name="Slide Number Placeholder 3">
            <a:extLst>
              <a:ext uri="{FF2B5EF4-FFF2-40B4-BE49-F238E27FC236}">
                <a16:creationId xmlns:a16="http://schemas.microsoft.com/office/drawing/2014/main" id="{1DCB1A9C-FB0F-274C-A11B-8B1B11D9C663}"/>
              </a:ext>
            </a:extLst>
          </p:cNvPr>
          <p:cNvSpPr>
            <a:spLocks noGrp="1"/>
          </p:cNvSpPr>
          <p:nvPr>
            <p:ph type="sldNum" sz="quarter" idx="12"/>
          </p:nvPr>
        </p:nvSpPr>
        <p:spPr/>
        <p:txBody>
          <a:bodyPr/>
          <a:lstStyle/>
          <a:p>
            <a:fld id="{BFE4183C-6F3A-9C43-8436-3416D3C0FE9F}" type="slidenum">
              <a:rPr lang="en-US" smtClean="0"/>
              <a:t>8</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45F460B-8084-E042-A21E-857F00E27F23}"/>
                  </a:ext>
                </a:extLst>
              </p:cNvPr>
              <p:cNvSpPr/>
              <p:nvPr/>
            </p:nvSpPr>
            <p:spPr>
              <a:xfrm>
                <a:off x="1449277" y="3222716"/>
                <a:ext cx="238298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ユーザ数</a:t>
                </a:r>
                <a14:m>
                  <m:oMath xmlns:m="http://schemas.openxmlformats.org/officeDocument/2006/math">
                    <m:r>
                      <a:rPr lang="en-US" sz="1400" b="0" i="1" smtClean="0">
                        <a:latin typeface="Cambria Math" panose="02040503050406030204" pitchFamily="18" charset="0"/>
                      </a:rPr>
                      <m:t>𝑀</m:t>
                    </m:r>
                    <m:r>
                      <a:rPr lang="en-US" sz="1400" b="0" i="1" smtClean="0">
                        <a:latin typeface="Cambria Math" panose="02040503050406030204" pitchFamily="18" charset="0"/>
                      </a:rPr>
                      <m:t> </m:t>
                    </m:r>
                  </m:oMath>
                </a14:m>
                <a:r>
                  <a:rPr lang="ja-JP" altLang="en-US" sz="1400"/>
                  <a:t>，アイテム数</a:t>
                </a:r>
                <a14:m>
                  <m:oMath xmlns:m="http://schemas.openxmlformats.org/officeDocument/2006/math">
                    <m:r>
                      <a:rPr lang="en-US" sz="1400" b="0" i="1" smtClean="0">
                        <a:latin typeface="Cambria Math" panose="02040503050406030204" pitchFamily="18" charset="0"/>
                      </a:rPr>
                      <m:t>𝑁</m:t>
                    </m:r>
                  </m:oMath>
                </a14:m>
                <a:endParaRPr lang="en-US" sz="1400" dirty="0"/>
              </a:p>
              <a:p>
                <a:pPr algn="ctr"/>
                <a:r>
                  <a:rPr lang="ja-JP" altLang="en-US" sz="1400"/>
                  <a:t>の行列</a:t>
                </a:r>
                <a:endParaRPr lang="en-US" sz="1400" dirty="0"/>
              </a:p>
            </p:txBody>
          </p:sp>
        </mc:Choice>
        <mc:Fallback xmlns="">
          <p:sp>
            <p:nvSpPr>
              <p:cNvPr id="5" name="Rectangle 4">
                <a:extLst>
                  <a:ext uri="{FF2B5EF4-FFF2-40B4-BE49-F238E27FC236}">
                    <a16:creationId xmlns:a16="http://schemas.microsoft.com/office/drawing/2014/main" id="{845F460B-8084-E042-A21E-857F00E27F23}"/>
                  </a:ext>
                </a:extLst>
              </p:cNvPr>
              <p:cNvSpPr>
                <a:spLocks noRot="1" noChangeAspect="1" noMove="1" noResize="1" noEditPoints="1" noAdjustHandles="1" noChangeArrowheads="1" noChangeShapeType="1" noTextEdit="1"/>
              </p:cNvSpPr>
              <p:nvPr/>
            </p:nvSpPr>
            <p:spPr>
              <a:xfrm>
                <a:off x="1449277" y="3222716"/>
                <a:ext cx="2382982" cy="21058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2B958C-E4B4-3E49-A6C7-A991A236C961}"/>
                  </a:ext>
                </a:extLst>
              </p:cNvPr>
              <p:cNvSpPr txBox="1"/>
              <p:nvPr/>
            </p:nvSpPr>
            <p:spPr>
              <a:xfrm>
                <a:off x="760062" y="4090994"/>
                <a:ext cx="4564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6" name="TextBox 5">
                <a:extLst>
                  <a:ext uri="{FF2B5EF4-FFF2-40B4-BE49-F238E27FC236}">
                    <a16:creationId xmlns:a16="http://schemas.microsoft.com/office/drawing/2014/main" id="{542B958C-E4B4-3E49-A6C7-A991A236C961}"/>
                  </a:ext>
                </a:extLst>
              </p:cNvPr>
              <p:cNvSpPr txBox="1">
                <a:spLocks noRot="1" noChangeAspect="1" noMove="1" noResize="1" noEditPoints="1" noAdjustHandles="1" noChangeArrowheads="1" noChangeShapeType="1" noTextEdit="1"/>
              </p:cNvSpPr>
              <p:nvPr/>
            </p:nvSpPr>
            <p:spPr>
              <a:xfrm>
                <a:off x="760062" y="4090994"/>
                <a:ext cx="45640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ECD7D0-0856-974D-B2D4-22D0B75CE4BD}"/>
                  </a:ext>
                </a:extLst>
              </p:cNvPr>
              <p:cNvSpPr txBox="1"/>
              <p:nvPr/>
            </p:nvSpPr>
            <p:spPr>
              <a:xfrm>
                <a:off x="2498825" y="2677466"/>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7" name="TextBox 6">
                <a:extLst>
                  <a:ext uri="{FF2B5EF4-FFF2-40B4-BE49-F238E27FC236}">
                    <a16:creationId xmlns:a16="http://schemas.microsoft.com/office/drawing/2014/main" id="{BFECD7D0-0856-974D-B2D4-22D0B75CE4BD}"/>
                  </a:ext>
                </a:extLst>
              </p:cNvPr>
              <p:cNvSpPr txBox="1">
                <a:spLocks noRot="1" noChangeAspect="1" noMove="1" noResize="1" noEditPoints="1" noAdjustHandles="1" noChangeArrowheads="1" noChangeShapeType="1" noTextEdit="1"/>
              </p:cNvSpPr>
              <p:nvPr/>
            </p:nvSpPr>
            <p:spPr>
              <a:xfrm>
                <a:off x="2498825" y="2677466"/>
                <a:ext cx="42755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2DF486-A027-B04F-BA3F-B809F86E3FD9}"/>
                  </a:ext>
                </a:extLst>
              </p:cNvPr>
              <p:cNvSpPr txBox="1"/>
              <p:nvPr/>
            </p:nvSpPr>
            <p:spPr>
              <a:xfrm>
                <a:off x="4041439" y="4044828"/>
                <a:ext cx="5036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8" name="TextBox 7">
                <a:extLst>
                  <a:ext uri="{FF2B5EF4-FFF2-40B4-BE49-F238E27FC236}">
                    <a16:creationId xmlns:a16="http://schemas.microsoft.com/office/drawing/2014/main" id="{492DF486-A027-B04F-BA3F-B809F86E3FD9}"/>
                  </a:ext>
                </a:extLst>
              </p:cNvPr>
              <p:cNvSpPr txBox="1">
                <a:spLocks noRot="1" noChangeAspect="1" noMove="1" noResize="1" noEditPoints="1" noAdjustHandles="1" noChangeArrowheads="1" noChangeShapeType="1" noTextEdit="1"/>
              </p:cNvSpPr>
              <p:nvPr/>
            </p:nvSpPr>
            <p:spPr>
              <a:xfrm>
                <a:off x="4041439" y="4044828"/>
                <a:ext cx="503663" cy="461665"/>
              </a:xfrm>
              <a:prstGeom prst="rect">
                <a:avLst/>
              </a:prstGeom>
              <a:blipFill>
                <a:blip r:embed="rId5"/>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64FB87A-55B2-ED41-BF5D-91481B5CC67C}"/>
              </a:ext>
            </a:extLst>
          </p:cNvPr>
          <p:cNvSpPr/>
          <p:nvPr/>
        </p:nvSpPr>
        <p:spPr>
          <a:xfrm>
            <a:off x="5134785" y="3222716"/>
            <a:ext cx="1073031" cy="21058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ユーザ行列</a:t>
            </a:r>
            <a:endParaRPr lang="en-US" sz="1400" dirty="0"/>
          </a:p>
        </p:txBody>
      </p:sp>
      <p:sp>
        <p:nvSpPr>
          <p:cNvPr id="10" name="Rectangle 9">
            <a:extLst>
              <a:ext uri="{FF2B5EF4-FFF2-40B4-BE49-F238E27FC236}">
                <a16:creationId xmlns:a16="http://schemas.microsoft.com/office/drawing/2014/main" id="{64187A64-9E10-DB4C-835B-44813848EC7D}"/>
              </a:ext>
            </a:extLst>
          </p:cNvPr>
          <p:cNvSpPr/>
          <p:nvPr/>
        </p:nvSpPr>
        <p:spPr>
          <a:xfrm>
            <a:off x="7018958" y="3222715"/>
            <a:ext cx="2382982" cy="98367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アイテム行列</a:t>
            </a:r>
            <a:endParaRPr lang="en-US" sz="1400" dirty="0"/>
          </a:p>
        </p:txBody>
      </p:sp>
      <p:sp>
        <p:nvSpPr>
          <p:cNvPr id="11" name="Left Brace 10">
            <a:extLst>
              <a:ext uri="{FF2B5EF4-FFF2-40B4-BE49-F238E27FC236}">
                <a16:creationId xmlns:a16="http://schemas.microsoft.com/office/drawing/2014/main" id="{5B55B927-A466-7E43-8650-D605A33AFB66}"/>
              </a:ext>
            </a:extLst>
          </p:cNvPr>
          <p:cNvSpPr/>
          <p:nvPr/>
        </p:nvSpPr>
        <p:spPr>
          <a:xfrm>
            <a:off x="1116484"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2A7D9759-215A-D647-BE49-5A9CAC0CC552}"/>
              </a:ext>
            </a:extLst>
          </p:cNvPr>
          <p:cNvSpPr/>
          <p:nvPr/>
        </p:nvSpPr>
        <p:spPr>
          <a:xfrm rot="5400000">
            <a:off x="2546206" y="1813425"/>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Multiply 12">
            <a:extLst>
              <a:ext uri="{FF2B5EF4-FFF2-40B4-BE49-F238E27FC236}">
                <a16:creationId xmlns:a16="http://schemas.microsoft.com/office/drawing/2014/main" id="{782E3FFD-AB8F-E44F-8CB0-1523BA4DE6A7}"/>
              </a:ext>
            </a:extLst>
          </p:cNvPr>
          <p:cNvSpPr/>
          <p:nvPr/>
        </p:nvSpPr>
        <p:spPr>
          <a:xfrm>
            <a:off x="6381656" y="3495731"/>
            <a:ext cx="463462" cy="437641"/>
          </a:xfrm>
          <a:prstGeom prst="mathMultiply">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8B60826-5330-7B44-8CC6-E99ED2E69893}"/>
                  </a:ext>
                </a:extLst>
              </p:cNvPr>
              <p:cNvSpPr txBox="1"/>
              <p:nvPr/>
            </p:nvSpPr>
            <p:spPr>
              <a:xfrm>
                <a:off x="4506916" y="4061028"/>
                <a:ext cx="4564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15" name="TextBox 14">
                <a:extLst>
                  <a:ext uri="{FF2B5EF4-FFF2-40B4-BE49-F238E27FC236}">
                    <a16:creationId xmlns:a16="http://schemas.microsoft.com/office/drawing/2014/main" id="{F8B60826-5330-7B44-8CC6-E99ED2E69893}"/>
                  </a:ext>
                </a:extLst>
              </p:cNvPr>
              <p:cNvSpPr txBox="1">
                <a:spLocks noRot="1" noChangeAspect="1" noMove="1" noResize="1" noEditPoints="1" noAdjustHandles="1" noChangeArrowheads="1" noChangeShapeType="1" noTextEdit="1"/>
              </p:cNvSpPr>
              <p:nvPr/>
            </p:nvSpPr>
            <p:spPr>
              <a:xfrm>
                <a:off x="4506916" y="4061028"/>
                <a:ext cx="456407" cy="369332"/>
              </a:xfrm>
              <a:prstGeom prst="rect">
                <a:avLst/>
              </a:prstGeom>
              <a:blipFill>
                <a:blip r:embed="rId6"/>
                <a:stretch>
                  <a:fillRect/>
                </a:stretch>
              </a:blipFill>
            </p:spPr>
            <p:txBody>
              <a:bodyPr/>
              <a:lstStyle/>
              <a:p>
                <a:r>
                  <a:rPr lang="en-US">
                    <a:noFill/>
                  </a:rPr>
                  <a:t> </a:t>
                </a:r>
              </a:p>
            </p:txBody>
          </p:sp>
        </mc:Fallback>
      </mc:AlternateContent>
      <p:sp>
        <p:nvSpPr>
          <p:cNvPr id="16" name="Left Brace 15">
            <a:extLst>
              <a:ext uri="{FF2B5EF4-FFF2-40B4-BE49-F238E27FC236}">
                <a16:creationId xmlns:a16="http://schemas.microsoft.com/office/drawing/2014/main" id="{035627A3-B878-B64C-B5E0-E7D49B79E893}"/>
              </a:ext>
            </a:extLst>
          </p:cNvPr>
          <p:cNvSpPr/>
          <p:nvPr/>
        </p:nvSpPr>
        <p:spPr>
          <a:xfrm>
            <a:off x="4888026" y="3086841"/>
            <a:ext cx="332793" cy="235260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A4D4A9-A3BB-DC4D-A85B-76F819C80DCB}"/>
                  </a:ext>
                </a:extLst>
              </p:cNvPr>
              <p:cNvSpPr txBox="1"/>
              <p:nvPr/>
            </p:nvSpPr>
            <p:spPr>
              <a:xfrm>
                <a:off x="8066971" y="2628421"/>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oMath>
                  </m:oMathPara>
                </a14:m>
                <a:endParaRPr lang="en-US" dirty="0"/>
              </a:p>
            </p:txBody>
          </p:sp>
        </mc:Choice>
        <mc:Fallback xmlns="">
          <p:sp>
            <p:nvSpPr>
              <p:cNvPr id="17" name="TextBox 16">
                <a:extLst>
                  <a:ext uri="{FF2B5EF4-FFF2-40B4-BE49-F238E27FC236}">
                    <a16:creationId xmlns:a16="http://schemas.microsoft.com/office/drawing/2014/main" id="{DAA4D4A9-A3BB-DC4D-A85B-76F819C80DCB}"/>
                  </a:ext>
                </a:extLst>
              </p:cNvPr>
              <p:cNvSpPr txBox="1">
                <a:spLocks noRot="1" noChangeAspect="1" noMove="1" noResize="1" noEditPoints="1" noAdjustHandles="1" noChangeArrowheads="1" noChangeShapeType="1" noTextEdit="1"/>
              </p:cNvSpPr>
              <p:nvPr/>
            </p:nvSpPr>
            <p:spPr>
              <a:xfrm>
                <a:off x="8066971" y="2628421"/>
                <a:ext cx="427553" cy="369332"/>
              </a:xfrm>
              <a:prstGeom prst="rect">
                <a:avLst/>
              </a:prstGeom>
              <a:blipFill>
                <a:blip r:embed="rId7"/>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B7ED97EC-A8BA-FE49-9039-F348D932A00A}"/>
              </a:ext>
            </a:extLst>
          </p:cNvPr>
          <p:cNvSpPr/>
          <p:nvPr/>
        </p:nvSpPr>
        <p:spPr>
          <a:xfrm rot="5400000">
            <a:off x="8114352" y="1764380"/>
            <a:ext cx="332793" cy="2657671"/>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14DE89A3-80F2-0C4D-BC8E-32FD6D70444E}"/>
              </a:ext>
            </a:extLst>
          </p:cNvPr>
          <p:cNvSpPr/>
          <p:nvPr/>
        </p:nvSpPr>
        <p:spPr>
          <a:xfrm rot="16200000">
            <a:off x="5427831" y="4886781"/>
            <a:ext cx="330992" cy="1366522"/>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7714002-BD98-F745-A2A1-50B504C4D948}"/>
                  </a:ext>
                </a:extLst>
              </p:cNvPr>
              <p:cNvSpPr/>
              <p:nvPr/>
            </p:nvSpPr>
            <p:spPr>
              <a:xfrm>
                <a:off x="5365123" y="5712034"/>
                <a:ext cx="4224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xmlns="">
          <p:sp>
            <p:nvSpPr>
              <p:cNvPr id="20" name="Rectangle 19">
                <a:extLst>
                  <a:ext uri="{FF2B5EF4-FFF2-40B4-BE49-F238E27FC236}">
                    <a16:creationId xmlns:a16="http://schemas.microsoft.com/office/drawing/2014/main" id="{57714002-BD98-F745-A2A1-50B504C4D948}"/>
                  </a:ext>
                </a:extLst>
              </p:cNvPr>
              <p:cNvSpPr>
                <a:spLocks noRot="1" noChangeAspect="1" noMove="1" noResize="1" noEditPoints="1" noAdjustHandles="1" noChangeArrowheads="1" noChangeShapeType="1" noTextEdit="1"/>
              </p:cNvSpPr>
              <p:nvPr/>
            </p:nvSpPr>
            <p:spPr>
              <a:xfrm>
                <a:off x="5365123" y="5712034"/>
                <a:ext cx="42248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6590F30-4A36-874F-9687-DD7732A02080}"/>
                  </a:ext>
                </a:extLst>
              </p:cNvPr>
              <p:cNvSpPr/>
              <p:nvPr/>
            </p:nvSpPr>
            <p:spPr>
              <a:xfrm>
                <a:off x="9646746" y="3553635"/>
                <a:ext cx="4224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xmlns="">
          <p:sp>
            <p:nvSpPr>
              <p:cNvPr id="21" name="Rectangle 20">
                <a:extLst>
                  <a:ext uri="{FF2B5EF4-FFF2-40B4-BE49-F238E27FC236}">
                    <a16:creationId xmlns:a16="http://schemas.microsoft.com/office/drawing/2014/main" id="{E6590F30-4A36-874F-9687-DD7732A02080}"/>
                  </a:ext>
                </a:extLst>
              </p:cNvPr>
              <p:cNvSpPr>
                <a:spLocks noRot="1" noChangeAspect="1" noMove="1" noResize="1" noEditPoints="1" noAdjustHandles="1" noChangeArrowheads="1" noChangeShapeType="1" noTextEdit="1"/>
              </p:cNvSpPr>
              <p:nvPr/>
            </p:nvSpPr>
            <p:spPr>
              <a:xfrm>
                <a:off x="9646746" y="3553635"/>
                <a:ext cx="422488" cy="369332"/>
              </a:xfrm>
              <a:prstGeom prst="rect">
                <a:avLst/>
              </a:prstGeom>
              <a:blipFill>
                <a:blip r:embed="rId9"/>
                <a:stretch>
                  <a:fillRect/>
                </a:stretch>
              </a:blipFill>
            </p:spPr>
            <p:txBody>
              <a:bodyPr/>
              <a:lstStyle/>
              <a:p>
                <a:r>
                  <a:rPr lang="en-US">
                    <a:noFill/>
                  </a:rPr>
                  <a:t> </a:t>
                </a:r>
              </a:p>
            </p:txBody>
          </p:sp>
        </mc:Fallback>
      </mc:AlternateContent>
      <p:sp>
        <p:nvSpPr>
          <p:cNvPr id="22" name="Left Brace 21">
            <a:extLst>
              <a:ext uri="{FF2B5EF4-FFF2-40B4-BE49-F238E27FC236}">
                <a16:creationId xmlns:a16="http://schemas.microsoft.com/office/drawing/2014/main" id="{1C04FBD5-E6EC-6547-90D5-C83BBE1DB358}"/>
              </a:ext>
            </a:extLst>
          </p:cNvPr>
          <p:cNvSpPr/>
          <p:nvPr/>
        </p:nvSpPr>
        <p:spPr>
          <a:xfrm rot="10800000">
            <a:off x="9371938" y="3151202"/>
            <a:ext cx="304691" cy="1174199"/>
          </a:xfrm>
          <a:prstGeom prst="lef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Arrow 22">
            <a:extLst>
              <a:ext uri="{FF2B5EF4-FFF2-40B4-BE49-F238E27FC236}">
                <a16:creationId xmlns:a16="http://schemas.microsoft.com/office/drawing/2014/main" id="{267BB160-950C-394C-9064-4D33E453F8D9}"/>
              </a:ext>
            </a:extLst>
          </p:cNvPr>
          <p:cNvSpPr/>
          <p:nvPr/>
        </p:nvSpPr>
        <p:spPr>
          <a:xfrm>
            <a:off x="622214" y="6047166"/>
            <a:ext cx="494270" cy="457200"/>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75000"/>
                </a:schemeClr>
              </a:solidFill>
            </a:endParaRPr>
          </a:p>
        </p:txBody>
      </p:sp>
      <p:sp>
        <p:nvSpPr>
          <p:cNvPr id="24" name="TextBox 23">
            <a:extLst>
              <a:ext uri="{FF2B5EF4-FFF2-40B4-BE49-F238E27FC236}">
                <a16:creationId xmlns:a16="http://schemas.microsoft.com/office/drawing/2014/main" id="{F76B5B16-784B-FA41-9FDA-3B762908510F}"/>
              </a:ext>
            </a:extLst>
          </p:cNvPr>
          <p:cNvSpPr txBox="1"/>
          <p:nvPr/>
        </p:nvSpPr>
        <p:spPr>
          <a:xfrm>
            <a:off x="1216469" y="6079522"/>
            <a:ext cx="9163524" cy="646331"/>
          </a:xfrm>
          <a:prstGeom prst="rect">
            <a:avLst/>
          </a:prstGeom>
          <a:noFill/>
        </p:spPr>
        <p:txBody>
          <a:bodyPr wrap="square" rtlCol="0">
            <a:spAutoFit/>
          </a:bodyPr>
          <a:lstStyle/>
          <a:p>
            <a:r>
              <a:rPr lang="ja-JP" altLang="en-US"/>
              <a:t>元の行列との差が最小になるようにユーザ行列とアイテム行列を学習させると，</a:t>
            </a:r>
            <a:endParaRPr lang="en-US" altLang="ja-JP" dirty="0"/>
          </a:p>
          <a:p>
            <a:r>
              <a:rPr lang="ja-JP" altLang="en-US"/>
              <a:t>ユーザ行列とアイテム行列の積は元の行列で</a:t>
            </a:r>
            <a:r>
              <a:rPr lang="en-US" altLang="ja-JP" dirty="0"/>
              <a:t>0</a:t>
            </a:r>
            <a:r>
              <a:rPr lang="ja-JP" altLang="en-US"/>
              <a:t>だったところが補完されている形になる</a:t>
            </a:r>
            <a:endParaRPr lang="en-US" altLang="ja-JP" dirty="0"/>
          </a:p>
        </p:txBody>
      </p:sp>
      <p:graphicFrame>
        <p:nvGraphicFramePr>
          <p:cNvPr id="25" name="Table 24">
            <a:extLst>
              <a:ext uri="{FF2B5EF4-FFF2-40B4-BE49-F238E27FC236}">
                <a16:creationId xmlns:a16="http://schemas.microsoft.com/office/drawing/2014/main" id="{27234001-12B8-5E49-9818-B6BC71CAB000}"/>
              </a:ext>
            </a:extLst>
          </p:cNvPr>
          <p:cNvGraphicFramePr>
            <a:graphicFrameLocks noGrp="1"/>
          </p:cNvGraphicFramePr>
          <p:nvPr>
            <p:extLst>
              <p:ext uri="{D42A27DB-BD31-4B8C-83A1-F6EECF244321}">
                <p14:modId xmlns:p14="http://schemas.microsoft.com/office/powerpoint/2010/main" val="2745508634"/>
              </p:ext>
            </p:extLst>
          </p:nvPr>
        </p:nvGraphicFramePr>
        <p:xfrm>
          <a:off x="-9042" y="3630614"/>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0</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graphicFrame>
        <p:nvGraphicFramePr>
          <p:cNvPr id="27" name="Table 26">
            <a:extLst>
              <a:ext uri="{FF2B5EF4-FFF2-40B4-BE49-F238E27FC236}">
                <a16:creationId xmlns:a16="http://schemas.microsoft.com/office/drawing/2014/main" id="{091CB935-A7A2-E447-8277-7DF3ACF827C5}"/>
              </a:ext>
            </a:extLst>
          </p:cNvPr>
          <p:cNvGraphicFramePr>
            <a:graphicFrameLocks noGrp="1"/>
          </p:cNvGraphicFramePr>
          <p:nvPr>
            <p:extLst>
              <p:ext uri="{D42A27DB-BD31-4B8C-83A1-F6EECF244321}">
                <p14:modId xmlns:p14="http://schemas.microsoft.com/office/powerpoint/2010/main" val="1980777781"/>
              </p:ext>
            </p:extLst>
          </p:nvPr>
        </p:nvGraphicFramePr>
        <p:xfrm>
          <a:off x="4431984" y="3662976"/>
          <a:ext cx="4176092" cy="1230160"/>
        </p:xfrm>
        <a:graphic>
          <a:graphicData uri="http://schemas.openxmlformats.org/drawingml/2006/table">
            <a:tbl>
              <a:tblPr firstRow="1" bandRow="1">
                <a:tableStyleId>{5C22544A-7EE6-4342-B048-85BDC9FD1C3A}</a:tableStyleId>
              </a:tblPr>
              <a:tblGrid>
                <a:gridCol w="1044023">
                  <a:extLst>
                    <a:ext uri="{9D8B030D-6E8A-4147-A177-3AD203B41FA5}">
                      <a16:colId xmlns:a16="http://schemas.microsoft.com/office/drawing/2014/main" val="3868577412"/>
                    </a:ext>
                  </a:extLst>
                </a:gridCol>
                <a:gridCol w="1044023">
                  <a:extLst>
                    <a:ext uri="{9D8B030D-6E8A-4147-A177-3AD203B41FA5}">
                      <a16:colId xmlns:a16="http://schemas.microsoft.com/office/drawing/2014/main" val="1128340210"/>
                    </a:ext>
                  </a:extLst>
                </a:gridCol>
                <a:gridCol w="1044023">
                  <a:extLst>
                    <a:ext uri="{9D8B030D-6E8A-4147-A177-3AD203B41FA5}">
                      <a16:colId xmlns:a16="http://schemas.microsoft.com/office/drawing/2014/main" val="1815707632"/>
                    </a:ext>
                  </a:extLst>
                </a:gridCol>
                <a:gridCol w="1044023">
                  <a:extLst>
                    <a:ext uri="{9D8B030D-6E8A-4147-A177-3AD203B41FA5}">
                      <a16:colId xmlns:a16="http://schemas.microsoft.com/office/drawing/2014/main" val="897117690"/>
                    </a:ext>
                  </a:extLst>
                </a:gridCol>
              </a:tblGrid>
              <a:tr h="307540">
                <a:tc>
                  <a:txBody>
                    <a:bodyPr/>
                    <a:lstStyle/>
                    <a:p>
                      <a:r>
                        <a:rPr lang="en-US" sz="1200" dirty="0" err="1"/>
                        <a:t>user_id</a:t>
                      </a:r>
                      <a:endParaRPr lang="en-US" sz="1200" dirty="0"/>
                    </a:p>
                  </a:txBody>
                  <a:tcPr/>
                </a:tc>
                <a:tc>
                  <a:txBody>
                    <a:bodyPr/>
                    <a:lstStyle/>
                    <a:p>
                      <a:r>
                        <a:rPr lang="en-US" sz="1200" dirty="0"/>
                        <a:t>Smartphone</a:t>
                      </a:r>
                    </a:p>
                  </a:txBody>
                  <a:tcPr/>
                </a:tc>
                <a:tc>
                  <a:txBody>
                    <a:bodyPr/>
                    <a:lstStyle/>
                    <a:p>
                      <a:r>
                        <a:rPr lang="en-US" sz="1200" dirty="0"/>
                        <a:t>Charger</a:t>
                      </a:r>
                    </a:p>
                  </a:txBody>
                  <a:tcPr/>
                </a:tc>
                <a:tc>
                  <a:txBody>
                    <a:bodyPr/>
                    <a:lstStyle/>
                    <a:p>
                      <a:r>
                        <a:rPr lang="en-US" sz="1200" dirty="0"/>
                        <a:t>Banana</a:t>
                      </a:r>
                    </a:p>
                  </a:txBody>
                  <a:tcPr/>
                </a:tc>
                <a:extLst>
                  <a:ext uri="{0D108BD9-81ED-4DB2-BD59-A6C34878D82A}">
                    <a16:rowId xmlns:a16="http://schemas.microsoft.com/office/drawing/2014/main" val="3149062355"/>
                  </a:ext>
                </a:extLst>
              </a:tr>
              <a:tr h="307540">
                <a:tc>
                  <a:txBody>
                    <a:bodyPr/>
                    <a:lstStyle/>
                    <a:p>
                      <a:r>
                        <a:rPr lang="en-US" sz="1200" dirty="0" err="1"/>
                        <a:t>gotoken</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3392038757"/>
                  </a:ext>
                </a:extLst>
              </a:tr>
              <a:tr h="307540">
                <a:tc>
                  <a:txBody>
                    <a:bodyPr/>
                    <a:lstStyle/>
                    <a:p>
                      <a:r>
                        <a:rPr lang="en-US" sz="1200" dirty="0" err="1"/>
                        <a:t>kokit</a:t>
                      </a:r>
                      <a:endParaRPr lang="en-US" sz="1200" dirty="0"/>
                    </a:p>
                  </a:txBody>
                  <a:tcPr/>
                </a:tc>
                <a:tc>
                  <a:txBody>
                    <a:bodyPr/>
                    <a:lstStyle/>
                    <a:p>
                      <a:r>
                        <a:rPr lang="en-US" sz="1200" dirty="0"/>
                        <a:t>1</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184583459"/>
                  </a:ext>
                </a:extLst>
              </a:tr>
              <a:tr h="307540">
                <a:tc>
                  <a:txBody>
                    <a:bodyPr/>
                    <a:lstStyle/>
                    <a:p>
                      <a:r>
                        <a:rPr lang="en-US" sz="1200" dirty="0" err="1"/>
                        <a:t>nishi</a:t>
                      </a:r>
                      <a:endParaRPr lang="en-US" sz="1200" dirty="0"/>
                    </a:p>
                  </a:txBody>
                  <a:tcPr/>
                </a:tc>
                <a:tc>
                  <a:txBody>
                    <a:bodyPr/>
                    <a:lstStyle/>
                    <a:p>
                      <a:r>
                        <a:rPr lang="en-US" sz="1200" dirty="0"/>
                        <a:t>0</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99415085"/>
                  </a:ext>
                </a:extLst>
              </a:tr>
            </a:tbl>
          </a:graphicData>
        </a:graphic>
      </p:graphicFrame>
    </p:spTree>
    <p:extLst>
      <p:ext uri="{BB962C8B-B14F-4D97-AF65-F5344CB8AC3E}">
        <p14:creationId xmlns:p14="http://schemas.microsoft.com/office/powerpoint/2010/main" val="3539478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777</Words>
  <Application>Microsoft Macintosh PowerPoint</Application>
  <PresentationFormat>Widescreen</PresentationFormat>
  <Paragraphs>206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Cambria Math</vt:lpstr>
      <vt:lpstr>Trebuchet MS</vt:lpstr>
      <vt:lpstr>Berlin</vt:lpstr>
      <vt:lpstr>テーマ：推薦アルゴリズム</vt:lpstr>
      <vt:lpstr>目次</vt:lpstr>
      <vt:lpstr>推薦アルゴリズムとは（一般的）</vt:lpstr>
      <vt:lpstr>推薦アルゴリズムとは（dokata）</vt:lpstr>
      <vt:lpstr>推薦アルゴリズムの種類</vt:lpstr>
      <vt:lpstr>推薦アルゴリズムの種類</vt:lpstr>
      <vt:lpstr>推薦アルゴリズムの種類</vt:lpstr>
      <vt:lpstr>推薦アルゴリズム</vt:lpstr>
      <vt:lpstr>推薦アルゴリズム</vt:lpstr>
      <vt:lpstr>推薦アルゴリズム</vt:lpstr>
      <vt:lpstr>推薦アルゴリズムをどう活用するか</vt:lpstr>
      <vt:lpstr>参考文献</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第3回目dokata-lecture  テーマ：推薦アルゴリズム</dc:title>
  <dc:creator>Microsoft Office User</dc:creator>
  <cp:lastModifiedBy>Microsoft Office User</cp:lastModifiedBy>
  <cp:revision>137</cp:revision>
  <dcterms:created xsi:type="dcterms:W3CDTF">2018-08-28T08:47:25Z</dcterms:created>
  <dcterms:modified xsi:type="dcterms:W3CDTF">2018-08-29T13:47:43Z</dcterms:modified>
</cp:coreProperties>
</file>