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La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n.teldevice.co.jp/column/10509/" TargetMode="External"/><Relationship Id="rId3" Type="http://schemas.openxmlformats.org/officeDocument/2006/relationships/hyperlink" Target="https://knowledge.sakura.ad.jp/13265/"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a:t>従来のサーバ仮想化</a:t>
            </a:r>
            <a:endParaRPr/>
          </a:p>
          <a:p>
            <a:pPr indent="0" lvl="0" marL="0" rtl="0" algn="l">
              <a:spcBef>
                <a:spcPts val="0"/>
              </a:spcBef>
              <a:spcAft>
                <a:spcPts val="0"/>
              </a:spcAft>
              <a:buNone/>
            </a:pPr>
            <a:r>
              <a:rPr lang="en"/>
              <a:t>物理サーバの上に「仮想サーバ」を複数作成する</a:t>
            </a:r>
            <a:endParaRPr/>
          </a:p>
          <a:p>
            <a:pPr indent="0" lvl="0" marL="0" rtl="0" algn="l">
              <a:spcBef>
                <a:spcPts val="0"/>
              </a:spcBef>
              <a:spcAft>
                <a:spcPts val="0"/>
              </a:spcAft>
              <a:buNone/>
            </a:pPr>
            <a:r>
              <a:rPr lang="en"/>
              <a:t>これらは互いに独立して動作できる</a:t>
            </a:r>
            <a:endParaRPr/>
          </a:p>
          <a:p>
            <a:pPr indent="0" lvl="0" marL="0" rtl="0" algn="l">
              <a:spcBef>
                <a:spcPts val="0"/>
              </a:spcBef>
              <a:spcAft>
                <a:spcPts val="0"/>
              </a:spcAft>
              <a:buNone/>
            </a:pPr>
            <a:r>
              <a:rPr lang="en"/>
              <a:t>実装するにあたってハードの機能を全てソフトで実装するという高度で複雑な仕組みが必要</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コンテナによるサーバ仮想化</a:t>
            </a:r>
            <a:endParaRPr/>
          </a:p>
          <a:p>
            <a:pPr indent="0" lvl="0" marL="0" rtl="0" algn="l">
              <a:spcBef>
                <a:spcPts val="0"/>
              </a:spcBef>
              <a:spcAft>
                <a:spcPts val="0"/>
              </a:spcAft>
              <a:buNone/>
            </a:pPr>
            <a:r>
              <a:rPr lang="en"/>
              <a:t>単一OS上に「コンテナ」という「仮想的なユーザ空間」を複数提供する</a:t>
            </a:r>
            <a:endParaRPr/>
          </a:p>
          <a:p>
            <a:pPr indent="0" lvl="0" marL="0" rtl="0" algn="l">
              <a:spcBef>
                <a:spcPts val="0"/>
              </a:spcBef>
              <a:spcAft>
                <a:spcPts val="0"/>
              </a:spcAft>
              <a:buNone/>
            </a:pPr>
            <a:r>
              <a:rPr lang="en"/>
              <a:t>この「ユーザ空間」がコンテナとよばれ, appを実行するのに必要なリソースが提供される空間</a:t>
            </a:r>
            <a:endParaRPr/>
          </a:p>
          <a:p>
            <a:pPr indent="0" lvl="0" marL="0" rtl="0" algn="l">
              <a:spcBef>
                <a:spcPts val="0"/>
              </a:spcBef>
              <a:spcAft>
                <a:spcPts val="0"/>
              </a:spcAft>
              <a:buNone/>
            </a:pPr>
            <a:r>
              <a:rPr lang="en"/>
              <a:t>→ソフトでハードの機能を実現するよりもシンプルで効率の良い実装</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2516bf4b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2516bf4b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25ba79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25ba79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25ba79c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25ba79c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Roboto"/>
                <a:ea typeface="Roboto"/>
                <a:cs typeface="Roboto"/>
                <a:sym typeface="Roboto"/>
                <a:hlinkClick r:id="rId2"/>
              </a:rPr>
              <a:t>https://cn.teldevice.co.jp/column/10509/</a:t>
            </a:r>
            <a:endParaRPr sz="1600">
              <a:latin typeface="Roboto"/>
              <a:ea typeface="Roboto"/>
              <a:cs typeface="Roboto"/>
              <a:sym typeface="Roboto"/>
            </a:endParaRPr>
          </a:p>
          <a:p>
            <a:pPr indent="0" lvl="0" marL="0" rtl="0" algn="l">
              <a:spcBef>
                <a:spcPts val="0"/>
              </a:spcBef>
              <a:spcAft>
                <a:spcPts val="0"/>
              </a:spcAft>
              <a:buNone/>
            </a:pPr>
            <a:r>
              <a:rPr lang="en" sz="1600" u="sng">
                <a:solidFill>
                  <a:schemeClr val="hlink"/>
                </a:solidFill>
                <a:latin typeface="Roboto"/>
                <a:ea typeface="Roboto"/>
                <a:cs typeface="Roboto"/>
                <a:sym typeface="Roboto"/>
                <a:hlinkClick r:id="rId3"/>
              </a:rPr>
              <a:t>https://knowledge.sakura.ad.jp/13265/</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469700" y="2319100"/>
            <a:ext cx="26967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に</a:t>
            </a:r>
            <a:r>
              <a:rPr lang="en"/>
              <a:t>ついて</a:t>
            </a:r>
            <a:endParaRPr/>
          </a:p>
        </p:txBody>
      </p:sp>
      <p:sp>
        <p:nvSpPr>
          <p:cNvPr id="68" name="Google Shape;68;p13"/>
          <p:cNvSpPr txBox="1"/>
          <p:nvPr>
            <p:ph idx="1" type="subTitle"/>
          </p:nvPr>
        </p:nvSpPr>
        <p:spPr>
          <a:xfrm>
            <a:off x="1699317" y="3282550"/>
            <a:ext cx="63315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2400"/>
            </a:br>
            <a:endParaRPr sz="2400"/>
          </a:p>
          <a:p>
            <a:pPr indent="0" lvl="0" marL="0" rtl="0" algn="r">
              <a:spcBef>
                <a:spcPts val="0"/>
              </a:spcBef>
              <a:spcAft>
                <a:spcPts val="0"/>
              </a:spcAft>
              <a:buNone/>
            </a:pPr>
            <a:r>
              <a:rPr lang="en" sz="2400"/>
              <a:t>12/09</a:t>
            </a:r>
            <a:endParaRPr sz="2400"/>
          </a:p>
          <a:p>
            <a:pPr indent="0" lvl="0" marL="0" rtl="0" algn="r">
              <a:spcBef>
                <a:spcPts val="0"/>
              </a:spcBef>
              <a:spcAft>
                <a:spcPts val="0"/>
              </a:spcAft>
              <a:buNone/>
            </a:pPr>
            <a:r>
              <a:rPr lang="en" sz="2400"/>
              <a:t>五島健太朗</a:t>
            </a:r>
            <a:endParaRPr b="1" sz="2400"/>
          </a:p>
        </p:txBody>
      </p:sp>
      <p:pic>
        <p:nvPicPr>
          <p:cNvPr id="69" name="Google Shape;69;p13"/>
          <p:cNvPicPr preferRelativeResize="0"/>
          <p:nvPr/>
        </p:nvPicPr>
        <p:blipFill>
          <a:blip r:embed="rId3">
            <a:alphaModFix/>
          </a:blip>
          <a:stretch>
            <a:fillRect/>
          </a:stretch>
        </p:blipFill>
        <p:spPr>
          <a:xfrm>
            <a:off x="539525" y="1400375"/>
            <a:ext cx="4758800" cy="267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目次</a:t>
            </a:r>
            <a:endParaRPr sz="2400"/>
          </a:p>
        </p:txBody>
      </p:sp>
      <p:sp>
        <p:nvSpPr>
          <p:cNvPr id="75" name="Google Shape;75;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Font typeface="Lato"/>
              <a:buChar char="●"/>
            </a:pPr>
            <a:r>
              <a:rPr b="0" lang="en" sz="1800">
                <a:solidFill>
                  <a:srgbClr val="000000"/>
                </a:solidFill>
                <a:latin typeface="Lato"/>
                <a:ea typeface="Lato"/>
                <a:cs typeface="Lato"/>
                <a:sym typeface="Lato"/>
              </a:rPr>
              <a:t>Dockerとは</a:t>
            </a:r>
            <a:endParaRPr b="0" sz="1800">
              <a:solidFill>
                <a:srgbClr val="000000"/>
              </a:solidFill>
              <a:latin typeface="Lato"/>
              <a:ea typeface="Lato"/>
              <a:cs typeface="Lato"/>
              <a:sym typeface="Lato"/>
            </a:endParaRPr>
          </a:p>
          <a:p>
            <a:pPr indent="-342900" lvl="0" marL="457200" rtl="0" algn="l">
              <a:lnSpc>
                <a:spcPct val="150000"/>
              </a:lnSpc>
              <a:spcBef>
                <a:spcPts val="0"/>
              </a:spcBef>
              <a:spcAft>
                <a:spcPts val="0"/>
              </a:spcAft>
              <a:buClr>
                <a:srgbClr val="000000"/>
              </a:buClr>
              <a:buSzPts val="1800"/>
              <a:buFont typeface="Lato"/>
              <a:buChar char="●"/>
            </a:pPr>
            <a:r>
              <a:rPr b="0" lang="en" sz="1800">
                <a:solidFill>
                  <a:srgbClr val="000000"/>
                </a:solidFill>
                <a:latin typeface="Lato"/>
                <a:ea typeface="Lato"/>
                <a:cs typeface="Lato"/>
                <a:sym typeface="Lato"/>
              </a:rPr>
              <a:t>Dockerファイル</a:t>
            </a:r>
            <a:endParaRPr b="0" sz="1800">
              <a:solidFill>
                <a:srgbClr val="000000"/>
              </a:solidFill>
              <a:latin typeface="Lato"/>
              <a:ea typeface="Lato"/>
              <a:cs typeface="Lato"/>
              <a:sym typeface="Lato"/>
            </a:endParaRPr>
          </a:p>
          <a:p>
            <a:pPr indent="-342900" lvl="0" marL="457200" rtl="0" algn="l">
              <a:lnSpc>
                <a:spcPct val="150000"/>
              </a:lnSpc>
              <a:spcBef>
                <a:spcPts val="0"/>
              </a:spcBef>
              <a:spcAft>
                <a:spcPts val="0"/>
              </a:spcAft>
              <a:buClr>
                <a:srgbClr val="000000"/>
              </a:buClr>
              <a:buSzPts val="1800"/>
              <a:buFont typeface="Lato"/>
              <a:buChar char="●"/>
            </a:pPr>
            <a:r>
              <a:rPr b="0" lang="en" sz="1800">
                <a:solidFill>
                  <a:srgbClr val="000000"/>
                </a:solidFill>
                <a:latin typeface="Lato"/>
                <a:ea typeface="Lato"/>
                <a:cs typeface="Lato"/>
                <a:sym typeface="Lato"/>
              </a:rPr>
              <a:t>Docker Hub</a:t>
            </a:r>
            <a:endParaRPr b="0" sz="1800">
              <a:solidFill>
                <a:srgbClr val="000000"/>
              </a:solidFill>
              <a:latin typeface="Lato"/>
              <a:ea typeface="Lato"/>
              <a:cs typeface="Lato"/>
              <a:sym typeface="Lato"/>
            </a:endParaRPr>
          </a:p>
          <a:p>
            <a:pPr indent="-342900" lvl="0" marL="457200" rtl="0" algn="l">
              <a:lnSpc>
                <a:spcPct val="150000"/>
              </a:lnSpc>
              <a:spcBef>
                <a:spcPts val="0"/>
              </a:spcBef>
              <a:spcAft>
                <a:spcPts val="0"/>
              </a:spcAft>
              <a:buClr>
                <a:srgbClr val="000000"/>
              </a:buClr>
              <a:buSzPts val="1800"/>
              <a:buFont typeface="Lato"/>
              <a:buChar char="●"/>
            </a:pPr>
            <a:r>
              <a:rPr b="0" lang="en" sz="1800">
                <a:solidFill>
                  <a:srgbClr val="000000"/>
                </a:solidFill>
                <a:latin typeface="Lato"/>
                <a:ea typeface="Lato"/>
                <a:cs typeface="Lato"/>
                <a:sym typeface="Lato"/>
              </a:rPr>
              <a:t>Dockerの欠点</a:t>
            </a:r>
            <a:endParaRPr b="0" sz="1800">
              <a:solidFill>
                <a:srgbClr val="000000"/>
              </a:solidFill>
              <a:latin typeface="Lato"/>
              <a:ea typeface="Lato"/>
              <a:cs typeface="Lato"/>
              <a:sym typeface="Lato"/>
            </a:endParaRPr>
          </a:p>
          <a:p>
            <a:pPr indent="-342900" lvl="0" marL="457200" rtl="0" algn="l">
              <a:lnSpc>
                <a:spcPct val="150000"/>
              </a:lnSpc>
              <a:spcBef>
                <a:spcPts val="0"/>
              </a:spcBef>
              <a:spcAft>
                <a:spcPts val="0"/>
              </a:spcAft>
              <a:buClr>
                <a:srgbClr val="000000"/>
              </a:buClr>
              <a:buSzPts val="1800"/>
              <a:buFont typeface="Lato"/>
              <a:buChar char="●"/>
            </a:pPr>
            <a:r>
              <a:rPr b="0" lang="en" sz="1800">
                <a:solidFill>
                  <a:srgbClr val="000000"/>
                </a:solidFill>
                <a:latin typeface="Lato"/>
                <a:ea typeface="Lato"/>
                <a:cs typeface="Lato"/>
                <a:sym typeface="Lato"/>
              </a:rPr>
              <a:t>用途</a:t>
            </a:r>
            <a:endParaRPr b="0" sz="1800">
              <a:solidFill>
                <a:srgbClr val="000000"/>
              </a:solidFill>
              <a:latin typeface="Lato"/>
              <a:ea typeface="Lato"/>
              <a:cs typeface="Lato"/>
              <a:sym typeface="Lato"/>
            </a:endParaRPr>
          </a:p>
        </p:txBody>
      </p:sp>
      <p:pic>
        <p:nvPicPr>
          <p:cNvPr id="76" name="Google Shape;76;p14"/>
          <p:cNvPicPr preferRelativeResize="0"/>
          <p:nvPr/>
        </p:nvPicPr>
        <p:blipFill>
          <a:blip r:embed="rId3">
            <a:alphaModFix/>
          </a:blip>
          <a:stretch>
            <a:fillRect/>
          </a:stretch>
        </p:blipFill>
        <p:spPr>
          <a:xfrm>
            <a:off x="6620825" y="2883250"/>
            <a:ext cx="2085467" cy="18456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a:t>
            </a:r>
            <a:r>
              <a:rPr lang="en"/>
              <a:t>とは</a:t>
            </a:r>
            <a:endParaRPr/>
          </a:p>
        </p:txBody>
      </p:sp>
      <p:sp>
        <p:nvSpPr>
          <p:cNvPr id="82" name="Google Shape;82;p15"/>
          <p:cNvSpPr txBox="1"/>
          <p:nvPr/>
        </p:nvSpPr>
        <p:spPr>
          <a:xfrm>
            <a:off x="2704975" y="543925"/>
            <a:ext cx="6093600" cy="104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「コンテナ型仮想化」という技術の実装の1つ</a:t>
            </a:r>
            <a:endParaRPr sz="1800"/>
          </a:p>
          <a:p>
            <a:pPr indent="0" lvl="0" marL="0" rtl="0" algn="ctr">
              <a:spcBef>
                <a:spcPts val="0"/>
              </a:spcBef>
              <a:spcAft>
                <a:spcPts val="0"/>
              </a:spcAft>
              <a:buNone/>
            </a:pPr>
            <a:br>
              <a:rPr lang="en" sz="1800"/>
            </a:br>
            <a:r>
              <a:rPr lang="en" sz="1800"/>
              <a:t>サーバの仮想化に</a:t>
            </a:r>
            <a:endParaRPr sz="1800"/>
          </a:p>
        </p:txBody>
      </p:sp>
      <p:sp>
        <p:nvSpPr>
          <p:cNvPr id="83" name="Google Shape;83;p15"/>
          <p:cNvSpPr txBox="1"/>
          <p:nvPr/>
        </p:nvSpPr>
        <p:spPr>
          <a:xfrm>
            <a:off x="205800" y="1918475"/>
            <a:ext cx="4469100" cy="108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従来のサーバ仮想化</a:t>
            </a:r>
            <a:endParaRPr/>
          </a:p>
          <a:p>
            <a:pPr indent="0" lvl="0" marL="457200" rtl="0" algn="l">
              <a:spcBef>
                <a:spcPts val="0"/>
              </a:spcBef>
              <a:spcAft>
                <a:spcPts val="0"/>
              </a:spcAft>
              <a:buNone/>
            </a:pPr>
            <a:r>
              <a:rPr lang="en"/>
              <a:t>待ちはmin単位</a:t>
            </a:r>
            <a:br>
              <a:rPr lang="en"/>
            </a:br>
            <a:endParaRPr/>
          </a:p>
          <a:p>
            <a:pPr indent="-317500" lvl="0" marL="457200" rtl="0" algn="l">
              <a:spcBef>
                <a:spcPts val="0"/>
              </a:spcBef>
              <a:spcAft>
                <a:spcPts val="0"/>
              </a:spcAft>
              <a:buSzPts val="1400"/>
              <a:buChar char="●"/>
            </a:pPr>
            <a:r>
              <a:rPr lang="en"/>
              <a:t>コンテナによるサーバ仮想化</a:t>
            </a:r>
            <a:endParaRPr/>
          </a:p>
          <a:p>
            <a:pPr indent="0" lvl="0" marL="457200" rtl="0" algn="l">
              <a:spcBef>
                <a:spcPts val="0"/>
              </a:spcBef>
              <a:spcAft>
                <a:spcPts val="0"/>
              </a:spcAft>
              <a:buNone/>
            </a:pPr>
            <a:r>
              <a:rPr lang="en"/>
              <a:t>待ちはsec単位</a:t>
            </a:r>
            <a:endParaRPr/>
          </a:p>
        </p:txBody>
      </p:sp>
      <p:grpSp>
        <p:nvGrpSpPr>
          <p:cNvPr id="84" name="Google Shape;84;p15"/>
          <p:cNvGrpSpPr/>
          <p:nvPr/>
        </p:nvGrpSpPr>
        <p:grpSpPr>
          <a:xfrm>
            <a:off x="2755350" y="2080200"/>
            <a:ext cx="6126325" cy="2964274"/>
            <a:chOff x="2638975" y="1918475"/>
            <a:chExt cx="6126325" cy="2964274"/>
          </a:xfrm>
        </p:grpSpPr>
        <p:pic>
          <p:nvPicPr>
            <p:cNvPr id="85" name="Google Shape;85;p15"/>
            <p:cNvPicPr preferRelativeResize="0"/>
            <p:nvPr/>
          </p:nvPicPr>
          <p:blipFill>
            <a:blip r:embed="rId3">
              <a:alphaModFix/>
            </a:blip>
            <a:stretch>
              <a:fillRect/>
            </a:stretch>
          </p:blipFill>
          <p:spPr>
            <a:xfrm>
              <a:off x="3511575" y="1918475"/>
              <a:ext cx="4540624" cy="2964274"/>
            </a:xfrm>
            <a:prstGeom prst="rect">
              <a:avLst/>
            </a:prstGeom>
            <a:noFill/>
            <a:ln>
              <a:noFill/>
            </a:ln>
          </p:spPr>
        </p:pic>
        <p:sp>
          <p:nvSpPr>
            <p:cNvPr id="86" name="Google Shape;86;p15"/>
            <p:cNvSpPr/>
            <p:nvPr/>
          </p:nvSpPr>
          <p:spPr>
            <a:xfrm>
              <a:off x="5880375" y="2668225"/>
              <a:ext cx="713100" cy="544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5814250" y="2373150"/>
              <a:ext cx="9114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コンテナ</a:t>
              </a:r>
              <a:endParaRPr sz="1200"/>
            </a:p>
          </p:txBody>
        </p:sp>
        <p:sp>
          <p:nvSpPr>
            <p:cNvPr id="88" name="Google Shape;88;p15"/>
            <p:cNvSpPr/>
            <p:nvPr/>
          </p:nvSpPr>
          <p:spPr>
            <a:xfrm>
              <a:off x="5814250" y="3438475"/>
              <a:ext cx="2271300" cy="35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8052200" y="3438475"/>
              <a:ext cx="7131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単一OS</a:t>
              </a:r>
              <a:endParaRPr sz="1200"/>
            </a:p>
          </p:txBody>
        </p:sp>
        <p:sp>
          <p:nvSpPr>
            <p:cNvPr id="90" name="Google Shape;90;p15"/>
            <p:cNvSpPr/>
            <p:nvPr/>
          </p:nvSpPr>
          <p:spPr>
            <a:xfrm>
              <a:off x="3511575" y="2444925"/>
              <a:ext cx="713100" cy="767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nvSpPr>
          <p:spPr>
            <a:xfrm>
              <a:off x="2638975" y="2884425"/>
              <a:ext cx="9114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個別のOS</a:t>
              </a:r>
              <a:endParaRPr sz="1200"/>
            </a:p>
          </p:txBody>
        </p:sp>
      </p:grpSp>
      <p:sp>
        <p:nvSpPr>
          <p:cNvPr id="92" name="Google Shape;92;p15"/>
          <p:cNvSpPr/>
          <p:nvPr/>
        </p:nvSpPr>
        <p:spPr>
          <a:xfrm>
            <a:off x="4341050" y="2606650"/>
            <a:ext cx="713100" cy="767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5054150" y="2606650"/>
            <a:ext cx="713100" cy="767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7" name="Shape 97"/>
        <p:cNvGrpSpPr/>
        <p:nvPr/>
      </p:nvGrpSpPr>
      <p:grpSpPr>
        <a:xfrm>
          <a:off x="0" y="0"/>
          <a:ext cx="0" cy="0"/>
          <a:chOff x="0" y="0"/>
          <a:chExt cx="0" cy="0"/>
        </a:xfrm>
      </p:grpSpPr>
      <p:sp>
        <p:nvSpPr>
          <p:cNvPr id="98" name="Google Shape;9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a:t>
            </a:r>
            <a:r>
              <a:rPr lang="en"/>
              <a:t>ファイル</a:t>
            </a:r>
            <a:endParaRPr/>
          </a:p>
        </p:txBody>
      </p:sp>
      <p:sp>
        <p:nvSpPr>
          <p:cNvPr id="99" name="Google Shape;99;p16"/>
          <p:cNvSpPr txBox="1"/>
          <p:nvPr>
            <p:ph idx="1" type="body"/>
          </p:nvPr>
        </p:nvSpPr>
        <p:spPr>
          <a:xfrm>
            <a:off x="378825" y="1981125"/>
            <a:ext cx="3927000" cy="140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Docker</a:t>
            </a:r>
            <a:r>
              <a:rPr lang="en" sz="1600">
                <a:solidFill>
                  <a:srgbClr val="000000"/>
                </a:solidFill>
              </a:rPr>
              <a:t>ファイル</a:t>
            </a:r>
            <a:br>
              <a:rPr lang="en" sz="1600">
                <a:solidFill>
                  <a:srgbClr val="000000"/>
                </a:solidFill>
              </a:rPr>
            </a:br>
            <a:r>
              <a:rPr lang="en" sz="1600">
                <a:solidFill>
                  <a:srgbClr val="000000"/>
                </a:solidFill>
              </a:rPr>
              <a:t>　コンテナの内容をコード記述したもの</a:t>
            </a:r>
            <a:endParaRPr sz="1600">
              <a:solidFill>
                <a:srgbClr val="000000"/>
              </a:solidFill>
            </a:endParaRPr>
          </a:p>
          <a:p>
            <a:pPr indent="0" lvl="0" marL="0" rtl="0" algn="l">
              <a:lnSpc>
                <a:spcPct val="100000"/>
              </a:lnSpc>
              <a:spcBef>
                <a:spcPts val="1600"/>
              </a:spcBef>
              <a:spcAft>
                <a:spcPts val="1600"/>
              </a:spcAft>
              <a:buNone/>
            </a:pPr>
            <a:r>
              <a:rPr lang="en" sz="1600">
                <a:solidFill>
                  <a:srgbClr val="000000"/>
                </a:solidFill>
              </a:rPr>
              <a:t>　ライブラリ, 環境変数等を</a:t>
            </a:r>
            <a:br>
              <a:rPr lang="en" sz="1600">
                <a:solidFill>
                  <a:srgbClr val="000000"/>
                </a:solidFill>
              </a:rPr>
            </a:br>
            <a:r>
              <a:rPr lang="en" sz="1600">
                <a:solidFill>
                  <a:srgbClr val="000000"/>
                </a:solidFill>
              </a:rPr>
              <a:t>　パッケージング, 保存, 移動できる</a:t>
            </a:r>
            <a:endParaRPr sz="1600">
              <a:solidFill>
                <a:srgbClr val="000000"/>
              </a:solidFill>
            </a:endParaRPr>
          </a:p>
        </p:txBody>
      </p:sp>
      <p:sp>
        <p:nvSpPr>
          <p:cNvPr id="100" name="Google Shape;100;p16"/>
          <p:cNvSpPr txBox="1"/>
          <p:nvPr>
            <p:ph idx="2" type="body"/>
          </p:nvPr>
        </p:nvSpPr>
        <p:spPr>
          <a:xfrm>
            <a:off x="4694100" y="1981125"/>
            <a:ext cx="4163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Dockerイメージ</a:t>
            </a:r>
            <a:br>
              <a:rPr lang="en" sz="1600">
                <a:solidFill>
                  <a:srgbClr val="000000"/>
                </a:solidFill>
              </a:rPr>
            </a:br>
            <a:r>
              <a:rPr lang="en" sz="1600">
                <a:solidFill>
                  <a:srgbClr val="000000"/>
                </a:solidFill>
              </a:rPr>
              <a:t>　binファイル化するとコレ</a:t>
            </a:r>
            <a:br>
              <a:rPr lang="en" sz="1600">
                <a:solidFill>
                  <a:srgbClr val="000000"/>
                </a:solidFill>
              </a:rPr>
            </a:br>
            <a:br>
              <a:rPr lang="en" sz="1600">
                <a:solidFill>
                  <a:srgbClr val="000000"/>
                </a:solidFill>
              </a:rPr>
            </a:br>
            <a:r>
              <a:rPr lang="en" sz="1600">
                <a:solidFill>
                  <a:srgbClr val="000000"/>
                </a:solidFill>
              </a:rPr>
              <a:t>　コンテナを実行するのに必要な</a:t>
            </a:r>
            <a:br>
              <a:rPr lang="en" sz="1600">
                <a:solidFill>
                  <a:srgbClr val="000000"/>
                </a:solidFill>
              </a:rPr>
            </a:br>
            <a:r>
              <a:rPr lang="en" sz="1600">
                <a:solidFill>
                  <a:srgbClr val="000000"/>
                </a:solidFill>
              </a:rPr>
              <a:t>　ファイルシステムや設定をまとめたもの</a:t>
            </a:r>
            <a:endParaRPr sz="1600">
              <a:solidFill>
                <a:srgbClr val="000000"/>
              </a:solidFill>
            </a:endParaRPr>
          </a:p>
        </p:txBody>
      </p:sp>
      <p:pic>
        <p:nvPicPr>
          <p:cNvPr id="101" name="Google Shape;101;p16"/>
          <p:cNvPicPr preferRelativeResize="0"/>
          <p:nvPr/>
        </p:nvPicPr>
        <p:blipFill>
          <a:blip r:embed="rId3">
            <a:alphaModFix/>
          </a:blip>
          <a:stretch>
            <a:fillRect/>
          </a:stretch>
        </p:blipFill>
        <p:spPr>
          <a:xfrm>
            <a:off x="2324625" y="3436725"/>
            <a:ext cx="1038225" cy="981075"/>
          </a:xfrm>
          <a:prstGeom prst="rect">
            <a:avLst/>
          </a:prstGeom>
          <a:noFill/>
          <a:ln>
            <a:noFill/>
          </a:ln>
        </p:spPr>
      </p:pic>
      <p:sp>
        <p:nvSpPr>
          <p:cNvPr id="102" name="Google Shape;102;p16"/>
          <p:cNvSpPr/>
          <p:nvPr/>
        </p:nvSpPr>
        <p:spPr>
          <a:xfrm rot="5400000">
            <a:off x="1435225" y="3591900"/>
            <a:ext cx="558600" cy="605100"/>
          </a:xfrm>
          <a:prstGeom prst="bentUpArrow">
            <a:avLst>
              <a:gd fmla="val 25000" name="adj1"/>
              <a:gd fmla="val 25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Hub</a:t>
            </a:r>
            <a:endParaRPr/>
          </a:p>
        </p:txBody>
      </p:sp>
      <p:sp>
        <p:nvSpPr>
          <p:cNvPr id="108" name="Google Shape;108;p17"/>
          <p:cNvSpPr txBox="1"/>
          <p:nvPr>
            <p:ph idx="1" type="body"/>
          </p:nvPr>
        </p:nvSpPr>
        <p:spPr>
          <a:xfrm>
            <a:off x="202525" y="1871100"/>
            <a:ext cx="3504300" cy="181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WordPress, MySQLなどのappの公式dockerファイルを入れてある</a:t>
            </a:r>
            <a:endParaRPr sz="1600">
              <a:solidFill>
                <a:srgbClr val="000000"/>
              </a:solidFill>
            </a:endParaRPr>
          </a:p>
          <a:p>
            <a:pPr indent="0" lvl="0" marL="0" rtl="0" algn="l">
              <a:lnSpc>
                <a:spcPct val="100000"/>
              </a:lnSpc>
              <a:spcBef>
                <a:spcPts val="1600"/>
              </a:spcBef>
              <a:spcAft>
                <a:spcPts val="1600"/>
              </a:spcAft>
              <a:buNone/>
            </a:pPr>
            <a:r>
              <a:rPr lang="en" sz="1600">
                <a:solidFill>
                  <a:srgbClr val="000000"/>
                </a:solidFill>
              </a:rPr>
              <a:t>→ユーザはDocker Hubにアクセスさえすれば, 自前でのOSやappなどのインストール不要</a:t>
            </a:r>
            <a:endParaRPr sz="1600">
              <a:solidFill>
                <a:srgbClr val="000000"/>
              </a:solidFill>
            </a:endParaRPr>
          </a:p>
        </p:txBody>
      </p:sp>
      <p:sp>
        <p:nvSpPr>
          <p:cNvPr id="109" name="Google Shape;109;p17"/>
          <p:cNvSpPr txBox="1"/>
          <p:nvPr/>
        </p:nvSpPr>
        <p:spPr>
          <a:xfrm>
            <a:off x="2704975" y="770075"/>
            <a:ext cx="6093600" cy="70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ミドルウェアやappがインストール済みの</a:t>
            </a:r>
            <a:br>
              <a:rPr lang="en" sz="1800"/>
            </a:br>
            <a:r>
              <a:rPr lang="en" sz="1800"/>
              <a:t>dockerファイルを多数登録したサービス</a:t>
            </a:r>
            <a:endParaRPr sz="1800"/>
          </a:p>
        </p:txBody>
      </p:sp>
      <p:pic>
        <p:nvPicPr>
          <p:cNvPr id="110" name="Google Shape;110;p17"/>
          <p:cNvPicPr preferRelativeResize="0"/>
          <p:nvPr/>
        </p:nvPicPr>
        <p:blipFill>
          <a:blip r:embed="rId3">
            <a:alphaModFix/>
          </a:blip>
          <a:stretch>
            <a:fillRect/>
          </a:stretch>
        </p:blipFill>
        <p:spPr>
          <a:xfrm>
            <a:off x="3706825" y="1859150"/>
            <a:ext cx="5272248" cy="296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Dockerの</a:t>
            </a:r>
            <a:r>
              <a:rPr lang="en"/>
              <a:t>欠点</a:t>
            </a:r>
            <a:endParaRPr/>
          </a:p>
        </p:txBody>
      </p:sp>
      <p:sp>
        <p:nvSpPr>
          <p:cNvPr id="116" name="Google Shape;116;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全</a:t>
            </a:r>
            <a:r>
              <a:rPr lang="en">
                <a:solidFill>
                  <a:srgbClr val="000000"/>
                </a:solidFill>
              </a:rPr>
              <a:t>コンテナが同一OS上</a:t>
            </a:r>
            <a:br>
              <a:rPr lang="en">
                <a:solidFill>
                  <a:srgbClr val="000000"/>
                </a:solidFill>
              </a:rPr>
            </a:br>
            <a:r>
              <a:rPr lang="en">
                <a:solidFill>
                  <a:srgbClr val="000000"/>
                </a:solidFill>
              </a:rPr>
              <a:t>→個別に選んで使用することができない</a:t>
            </a:r>
            <a:endParaRPr>
              <a:solidFill>
                <a:srgbClr val="000000"/>
              </a:solidFill>
            </a:endParaRPr>
          </a:p>
        </p:txBody>
      </p:sp>
      <p:sp>
        <p:nvSpPr>
          <p:cNvPr id="117" name="Google Shape;117;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(余談的)</a:t>
            </a:r>
            <a:endParaRPr>
              <a:solidFill>
                <a:srgbClr val="000000"/>
              </a:solidFill>
            </a:endParaRPr>
          </a:p>
          <a:p>
            <a:pPr indent="0" lvl="0" marL="0" rtl="0" algn="l">
              <a:spcBef>
                <a:spcPts val="1600"/>
              </a:spcBef>
              <a:spcAft>
                <a:spcPts val="1600"/>
              </a:spcAft>
              <a:buNone/>
            </a:pPr>
            <a:r>
              <a:rPr lang="en">
                <a:solidFill>
                  <a:srgbClr val="000000"/>
                </a:solidFill>
              </a:rPr>
              <a:t>コンテナ間の分離のレベルが低くて</a:t>
            </a:r>
            <a:br>
              <a:rPr lang="en">
                <a:solidFill>
                  <a:srgbClr val="000000"/>
                </a:solidFill>
              </a:rPr>
            </a:br>
            <a:r>
              <a:rPr lang="en">
                <a:solidFill>
                  <a:srgbClr val="000000"/>
                </a:solidFill>
              </a:rPr>
              <a:t>セキュリティ上問題になることもあるらしい</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用途</a:t>
            </a:r>
            <a:endParaRPr/>
          </a:p>
        </p:txBody>
      </p:sp>
      <p:sp>
        <p:nvSpPr>
          <p:cNvPr id="123" name="Google Shape;123;p19"/>
          <p:cNvSpPr txBox="1"/>
          <p:nvPr>
            <p:ph idx="1" type="body"/>
          </p:nvPr>
        </p:nvSpPr>
        <p:spPr>
          <a:xfrm>
            <a:off x="160175" y="1837775"/>
            <a:ext cx="4847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現在は...</a:t>
            </a:r>
            <a:br>
              <a:rPr lang="en">
                <a:solidFill>
                  <a:srgbClr val="000000"/>
                </a:solidFill>
              </a:rPr>
            </a:br>
            <a:r>
              <a:rPr lang="en">
                <a:solidFill>
                  <a:srgbClr val="000000"/>
                </a:solidFill>
              </a:rPr>
              <a:t>開発環境としての利用が多数</a:t>
            </a:r>
            <a:endParaRPr>
              <a:solidFill>
                <a:srgbClr val="000000"/>
              </a:solidFill>
            </a:endParaRPr>
          </a:p>
          <a:p>
            <a:pPr indent="0" lvl="0" marL="0" rtl="0" algn="l">
              <a:spcBef>
                <a:spcPts val="1600"/>
              </a:spcBef>
              <a:spcAft>
                <a:spcPts val="1600"/>
              </a:spcAft>
              <a:buNone/>
            </a:pPr>
            <a:r>
              <a:rPr lang="en">
                <a:solidFill>
                  <a:srgbClr val="000000"/>
                </a:solidFill>
              </a:rPr>
              <a:t>今後は...</a:t>
            </a:r>
            <a:br>
              <a:rPr lang="en">
                <a:solidFill>
                  <a:srgbClr val="000000"/>
                </a:solidFill>
              </a:rPr>
            </a:br>
            <a:r>
              <a:rPr lang="en">
                <a:solidFill>
                  <a:srgbClr val="000000"/>
                </a:solidFill>
              </a:rPr>
              <a:t>開発/テスト環境で使われているDockerコンテナの環境を, そのまま本番環境にまで展開できれば</a:t>
            </a:r>
            <a:br>
              <a:rPr lang="en">
                <a:solidFill>
                  <a:srgbClr val="000000"/>
                </a:solidFill>
              </a:rPr>
            </a:br>
            <a:r>
              <a:rPr lang="en">
                <a:solidFill>
                  <a:srgbClr val="000000"/>
                </a:solidFill>
              </a:rPr>
              <a:t>→環境の差異による不具合を解決しやすくなる</a:t>
            </a:r>
            <a:endParaRPr>
              <a:solidFill>
                <a:srgbClr val="000000"/>
              </a:solidFill>
            </a:endParaRPr>
          </a:p>
        </p:txBody>
      </p:sp>
      <p:pic>
        <p:nvPicPr>
          <p:cNvPr id="124" name="Google Shape;124;p19"/>
          <p:cNvPicPr preferRelativeResize="0"/>
          <p:nvPr/>
        </p:nvPicPr>
        <p:blipFill>
          <a:blip r:embed="rId3">
            <a:alphaModFix/>
          </a:blip>
          <a:stretch>
            <a:fillRect/>
          </a:stretch>
        </p:blipFill>
        <p:spPr>
          <a:xfrm>
            <a:off x="4865575" y="2173825"/>
            <a:ext cx="3954173" cy="222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