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3"/>
    <p:sldId id="334" r:id="rId4"/>
    <p:sldId id="337" r:id="rId5"/>
    <p:sldId id="335" r:id="rId6"/>
    <p:sldId id="336" r:id="rId7"/>
    <p:sldId id="339" r:id="rId8"/>
    <p:sldId id="340" r:id="rId9"/>
    <p:sldId id="279" r:id="rId10"/>
    <p:sldId id="278" r:id="rId11"/>
    <p:sldId id="280" r:id="rId12"/>
    <p:sldId id="281" r:id="rId13"/>
    <p:sldId id="343" r:id="rId14"/>
    <p:sldId id="344" r:id="rId15"/>
    <p:sldId id="346" r:id="rId16"/>
    <p:sldId id="345" r:id="rId17"/>
    <p:sldId id="270" r:id="rId18"/>
    <p:sldId id="351" r:id="rId19"/>
    <p:sldId id="274" r:id="rId20"/>
    <p:sldId id="338" r:id="rId21"/>
    <p:sldId id="341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8EC"/>
    <a:srgbClr val="EEF7E9"/>
    <a:srgbClr val="F02E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037BE-93DC-4EBB-8E4F-DD1E10354910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1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74017-B598-4EC2-B7F1-976BE2D6CFD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D8D17-212D-49DA-AB2C-442A73A99961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1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A6FC5-4739-495A-94F0-69AA41414C5E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6B3C-BEAA-4E0D-827C-F8FBA728DED7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Mr R.Jayaraj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4BF9-FE69-4706-8DBB-CC6B0A80D722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F59C4-BB21-4749-BADE-55924A3E5FEB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Mr R.Jayaraj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4BF9-FE69-4706-8DBB-CC6B0A80D722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E3F0-7FC6-40CD-B671-B6B7CB46C62D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Mr R.Jayaraj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4BF9-FE69-4706-8DBB-CC6B0A80D722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9331-00F4-4A6A-8D08-4DAEE19E23E3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Mr R.Jayaraj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4BF9-FE69-4706-8DBB-CC6B0A80D722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92E9-7709-4853-BEFF-D61EB65AF81F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Mr R.Jayaraj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4BF9-FE69-4706-8DBB-CC6B0A80D722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396D-D3EB-445A-BC42-DE914869AC65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Mr R.Jayaraj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4BF9-FE69-4706-8DBB-CC6B0A80D722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F85-8EF2-4BE4-9C47-612E53ABBAD2}" type="datetime1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Mr R.Jayaraj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4BF9-FE69-4706-8DBB-CC6B0A80D722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EEB4-0CF0-41A1-A965-9EF434D04FCD}" type="datetime1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Mr R.Jayaraj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4BF9-FE69-4706-8DBB-CC6B0A80D722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ED12-3702-4F09-8525-C6F556A7BAFA}" type="datetime1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Mr R.Jayaraj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4BF9-FE69-4706-8DBB-CC6B0A80D722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68F0-7C55-4379-AA56-AFF8BD9FDD0C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Mr R.Jayaraj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4BF9-FE69-4706-8DBB-CC6B0A80D722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DBF5-7592-4DE1-885F-1CBD4F439358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Mr R.Jayaraj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4BF9-FE69-4706-8DBB-CC6B0A80D722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EDA0E-5C85-4EB9-89E5-894548A895AB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Mr R.Jayaraj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14BF9-FE69-4706-8DBB-CC6B0A80D72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267" y="808891"/>
            <a:ext cx="10552981" cy="1524001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altLang="zh-CN" sz="5400" dirty="0" smtClean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zh-CN" sz="5400" b="1" dirty="0" smtClean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HOTEL </a:t>
            </a:r>
            <a:r>
              <a:rPr lang="en-US" altLang="zh-CN" sz="5400" b="1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MANAGEMENT </a:t>
            </a:r>
            <a:r>
              <a:rPr lang="en-US" altLang="zh-CN" sz="5400" b="1" dirty="0" smtClean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SYSTEM </a:t>
            </a:r>
            <a:endParaRPr lang="en-IN" sz="5400" b="1" dirty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7224" y="3633047"/>
            <a:ext cx="4226944" cy="339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altLang="zh-CN" sz="2100" b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Presented by</a:t>
            </a:r>
            <a:endParaRPr lang="en-IN" altLang="zh-CN" sz="2100" b="1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</a:pPr>
            <a:r>
              <a:rPr lang="en-IN" altLang="zh-CN" sz="21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Anisha S C(20104009)</a:t>
            </a:r>
            <a:endParaRPr lang="en-IN" altLang="zh-CN" sz="21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</a:pPr>
            <a:r>
              <a:rPr lang="en-IN" altLang="zh-CN" sz="21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Rakshanaa R(20104047)</a:t>
            </a:r>
            <a:endParaRPr lang="en-IN" altLang="zh-CN" sz="21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</a:pPr>
            <a:r>
              <a:rPr lang="en-IN" altLang="zh-CN" sz="21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Yoshitha Sri H A(20104064)</a:t>
            </a:r>
            <a:r>
              <a:rPr lang="en-IN" altLang="zh-CN" sz="2100" dirty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IN" altLang="zh-CN" sz="2100" dirty="0">
              <a:solidFill>
                <a:schemeClr val="accent3">
                  <a:lumMod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endParaRPr lang="en-US" sz="3200" b="1" dirty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endParaRPr lang="en-US" sz="3200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IN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842" name="AutoShape 2" descr="Hindusthan College of Engineering &amp; Technology | Coimbato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844" name="AutoShape 4" descr="Hindusthan College of Engineering &amp; Technology | Coimbato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0087" y="3803261"/>
            <a:ext cx="3491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Guided by </a:t>
            </a:r>
            <a:endParaRPr lang="en-US" sz="2000" b="1" dirty="0" smtClean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Mr.Jayaraj R  M.E (PhD)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2" y="1872956"/>
            <a:ext cx="1493520" cy="243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734" y="209124"/>
            <a:ext cx="10794603" cy="62886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MODULE 1:</a:t>
            </a:r>
            <a:r>
              <a:rPr lang="en-US" sz="4000" b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4000" b="1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4BF9-FE69-4706-8DBB-CC6B0A80D722}" type="slidenum">
              <a:rPr lang="en-IN" smtClean="0">
                <a:solidFill>
                  <a:schemeClr val="tx1"/>
                </a:solidFill>
                <a:latin typeface="Tahoma" panose="020B0604030504040204" pitchFamily="34" charset="0"/>
                <a:ea typeface="Roboto" panose="02000000000000000000" pitchFamily="2" charset="0"/>
                <a:cs typeface="Tahoma" panose="020B0604030504040204" pitchFamily="34" charset="0"/>
              </a:rPr>
            </a:fld>
            <a:endParaRPr lang="en-IN" dirty="0" smtClean="0">
              <a:solidFill>
                <a:schemeClr val="tx1"/>
              </a:solidFill>
              <a:latin typeface="Tahoma" panose="020B0604030504040204" pitchFamily="34" charset="0"/>
              <a:ea typeface="Roboto" panose="02000000000000000000" pitchFamily="2" charset="0"/>
              <a:cs typeface="Tahoma" panose="020B060403050404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27734" y="1091953"/>
            <a:ext cx="1153283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843404" y="104775"/>
            <a:ext cx="904426" cy="961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85953" y="1394467"/>
            <a:ext cx="11056189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Administrator module:</a:t>
            </a:r>
            <a:endParaRPr lang="en-US" sz="2000" dirty="0" smtClean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397" y="2167183"/>
            <a:ext cx="6353175" cy="341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15" y="344805"/>
            <a:ext cx="10820399" cy="1477108"/>
          </a:xfrm>
        </p:spPr>
        <p:txBody>
          <a:bodyPr>
            <a:normAutofit fontScale="90000"/>
          </a:bodyPr>
          <a:lstStyle/>
          <a:p>
            <a:r>
              <a:rPr lang="en-IN" sz="3555" b="1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The Functionalities of the Administrator module </a:t>
            </a:r>
            <a:br>
              <a:rPr lang="en-IN" sz="4000" b="1" dirty="0">
                <a:solidFill>
                  <a:schemeClr val="accent2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endParaRPr lang="en-IN" sz="4000" b="1" dirty="0">
              <a:solidFill>
                <a:schemeClr val="accent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590915" y="6701155"/>
            <a:ext cx="2743200" cy="365125"/>
          </a:xfrm>
        </p:spPr>
        <p:txBody>
          <a:bodyPr/>
          <a:lstStyle/>
          <a:p>
            <a:fld id="{C5214BF9-FE69-4706-8DBB-CC6B0A80D722}" type="slidenum">
              <a:rPr lang="en-IN" smtClean="0">
                <a:latin typeface="Tahoma" panose="020B0604030504040204" pitchFamily="34" charset="0"/>
                <a:ea typeface="Roboto" panose="02000000000000000000" pitchFamily="2" charset="0"/>
                <a:cs typeface="Tahoma" panose="020B0604030504040204" pitchFamily="34" charset="0"/>
              </a:rPr>
            </a:fld>
            <a:endParaRPr lang="en-IN" dirty="0" smtClean="0">
              <a:latin typeface="Tahoma" panose="020B0604030504040204" pitchFamily="34" charset="0"/>
              <a:ea typeface="Roboto" panose="02000000000000000000" pitchFamily="2" charset="0"/>
              <a:cs typeface="Tahoma" panose="020B060403050404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8049" y="1436758"/>
            <a:ext cx="1153283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37455" y="448322"/>
            <a:ext cx="818162" cy="87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28889" y="1716406"/>
            <a:ext cx="11411993" cy="316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Blip>
                <a:blip r:embed="rId2"/>
              </a:buBlip>
            </a:pPr>
            <a:r>
              <a:rPr lang="en-IN" sz="2000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IN" sz="20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administrator should log in to the system with a unique his/her password and username.</a:t>
            </a:r>
            <a:endParaRPr lang="en-IN" sz="20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200000"/>
              </a:lnSpc>
              <a:buBlip>
                <a:blip r:embed="rId2"/>
              </a:buBlip>
            </a:pPr>
            <a:r>
              <a:rPr lang="en-IN" sz="20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If the username and password are validated, he can gain access to the system.</a:t>
            </a:r>
            <a:endParaRPr lang="en-IN" sz="20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200000"/>
              </a:lnSpc>
              <a:buBlip>
                <a:blip r:embed="rId2"/>
              </a:buBlip>
            </a:pPr>
            <a:r>
              <a:rPr lang="en-IN" sz="20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View the rooms,  update and delete the rooms.</a:t>
            </a:r>
            <a:endParaRPr lang="en-IN" sz="20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200000"/>
              </a:lnSpc>
              <a:buBlip>
                <a:blip r:embed="rId2"/>
              </a:buBlip>
            </a:pPr>
            <a:r>
              <a:rPr lang="en-IN" sz="20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Post the special offers, and add a new room to the hotel list.</a:t>
            </a:r>
            <a:endParaRPr lang="en-IN" sz="20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200000"/>
              </a:lnSpc>
              <a:buBlip>
                <a:blip r:embed="rId2"/>
              </a:buBlip>
            </a:pPr>
            <a:r>
              <a:rPr lang="en-IN" sz="20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Insert /View the Availability and Price</a:t>
            </a:r>
            <a:r>
              <a:rPr lang="en-IN" sz="2000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IN" sz="2000" dirty="0" smtClean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734" y="209124"/>
            <a:ext cx="10794603" cy="62886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MODULE </a:t>
            </a:r>
            <a:r>
              <a:rPr lang="en-US" sz="4000" b="1" dirty="0" smtClean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4000" b="1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IN" sz="4000" b="1" dirty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4BF9-FE69-4706-8DBB-CC6B0A80D722}" type="slidenum">
              <a:rPr lang="en-IN" smtClean="0">
                <a:latin typeface="Tahoma" panose="020B0604030504040204" pitchFamily="34" charset="0"/>
                <a:ea typeface="Roboto" panose="02000000000000000000" pitchFamily="2" charset="0"/>
                <a:cs typeface="Tahoma" panose="020B0604030504040204" pitchFamily="34" charset="0"/>
              </a:rPr>
            </a:fld>
            <a:endParaRPr lang="en-IN" dirty="0" smtClean="0">
              <a:latin typeface="Tahoma" panose="020B0604030504040204" pitchFamily="34" charset="0"/>
              <a:ea typeface="Roboto" panose="02000000000000000000" pitchFamily="2" charset="0"/>
              <a:cs typeface="Tahoma" panose="020B060403050404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27734" y="1091953"/>
            <a:ext cx="1153283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57140" y="146649"/>
            <a:ext cx="818162" cy="87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353683" y="1639019"/>
            <a:ext cx="10481094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User module</a:t>
            </a:r>
            <a:r>
              <a:rPr lang="en-IN" altLang="en-US" dirty="0" smtClean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IN" altLang="en-US" dirty="0" smtClean="0">
              <a:solidFill>
                <a:schemeClr val="accent3">
                  <a:lumMod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006" y="1823685"/>
            <a:ext cx="6138863" cy="371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734" y="209124"/>
            <a:ext cx="10794603" cy="939738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The Functionalities of the User </a:t>
            </a:r>
            <a:r>
              <a:rPr lang="en-IN" sz="4000" b="1" dirty="0" smtClean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module</a:t>
            </a:r>
            <a:r>
              <a:rPr lang="en-IN" sz="4000" b="1" dirty="0" smtClean="0">
                <a:solidFill>
                  <a:schemeClr val="accent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br>
              <a:rPr lang="en-IN" sz="4000" b="1" dirty="0">
                <a:solidFill>
                  <a:schemeClr val="accent2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endParaRPr lang="en-IN" sz="4000" b="1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4BF9-FE69-4706-8DBB-CC6B0A80D722}" type="slidenum">
              <a:rPr lang="en-IN" smtClean="0">
                <a:latin typeface="Tahoma" panose="020B0604030504040204" pitchFamily="34" charset="0"/>
                <a:ea typeface="Roboto" panose="02000000000000000000" pitchFamily="2" charset="0"/>
                <a:cs typeface="Tahoma" panose="020B0604030504040204" pitchFamily="34" charset="0"/>
              </a:rPr>
            </a:fld>
            <a:endParaRPr lang="en-IN" dirty="0" smtClean="0">
              <a:latin typeface="Tahoma" panose="020B0604030504040204" pitchFamily="34" charset="0"/>
              <a:ea typeface="Roboto" panose="02000000000000000000" pitchFamily="2" charset="0"/>
              <a:cs typeface="Tahoma" panose="020B060403050404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27734" y="1091953"/>
            <a:ext cx="1153283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57140" y="146649"/>
            <a:ext cx="818162" cy="87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433755" y="1369148"/>
            <a:ext cx="11426812" cy="239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50000"/>
              </a:lnSpc>
              <a:buBlip>
                <a:blip r:embed="rId2"/>
              </a:buBlip>
            </a:pP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new User can register with the application by entering his appropriate details. </a:t>
            </a:r>
            <a:endParaRPr lang="en-US" sz="20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250000"/>
              </a:lnSpc>
              <a:buBlip>
                <a:blip r:embed="rId2"/>
              </a:buBlip>
            </a:pP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User should log in to the system with a unique his/her password and username.</a:t>
            </a:r>
            <a:endParaRPr lang="en-US" sz="20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250000"/>
              </a:lnSpc>
              <a:buBlip>
                <a:blip r:embed="rId2"/>
              </a:buBlip>
            </a:pP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username and password are validated, he can gain access to the system</a:t>
            </a:r>
            <a:endParaRPr lang="en-US" sz="20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734" y="209124"/>
            <a:ext cx="10794603" cy="62886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MODULE 3</a:t>
            </a:r>
            <a:r>
              <a:rPr lang="en-US" sz="4000" b="1" dirty="0" smtClean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IN" sz="4000" b="1" dirty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4BF9-FE69-4706-8DBB-CC6B0A80D722}" type="slidenum">
              <a:rPr lang="en-IN" smtClean="0">
                <a:latin typeface="Tahoma" panose="020B0604030504040204" pitchFamily="34" charset="0"/>
                <a:ea typeface="Roboto" panose="02000000000000000000" pitchFamily="2" charset="0"/>
                <a:cs typeface="Tahoma" panose="020B0604030504040204" pitchFamily="34" charset="0"/>
              </a:rPr>
            </a:fld>
            <a:endParaRPr lang="en-IN" dirty="0" smtClean="0">
              <a:latin typeface="Tahoma" panose="020B0604030504040204" pitchFamily="34" charset="0"/>
              <a:ea typeface="Roboto" panose="02000000000000000000" pitchFamily="2" charset="0"/>
              <a:cs typeface="Tahoma" panose="020B060403050404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27734" y="1091953"/>
            <a:ext cx="1153283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57140" y="146649"/>
            <a:ext cx="818162" cy="87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945" y="2353286"/>
            <a:ext cx="5986463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5637" y="1614512"/>
            <a:ext cx="20688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Booking module</a:t>
            </a:r>
            <a:r>
              <a:rPr lang="en-IN" altLang="en-US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IN" altLang="en-US" sz="20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734" y="209124"/>
            <a:ext cx="10794603" cy="628863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The functionalities of Booking:</a:t>
            </a:r>
            <a:endParaRPr lang="en-US" sz="4000" b="1" dirty="0" smtClean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4BF9-FE69-4706-8DBB-CC6B0A80D722}" type="slidenum">
              <a:rPr lang="en-IN" smtClean="0">
                <a:latin typeface="Tahoma" panose="020B0604030504040204" pitchFamily="34" charset="0"/>
                <a:ea typeface="Roboto" panose="02000000000000000000" pitchFamily="2" charset="0"/>
                <a:cs typeface="Tahoma" panose="020B0604030504040204" pitchFamily="34" charset="0"/>
              </a:rPr>
            </a:fld>
            <a:endParaRPr lang="en-IN" dirty="0" smtClean="0">
              <a:latin typeface="Tahoma" panose="020B0604030504040204" pitchFamily="34" charset="0"/>
              <a:ea typeface="Roboto" panose="02000000000000000000" pitchFamily="2" charset="0"/>
              <a:cs typeface="Tahoma" panose="020B060403050404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27734" y="1091953"/>
            <a:ext cx="1153283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57140" y="146649"/>
            <a:ext cx="818162" cy="87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327733" y="1325269"/>
            <a:ext cx="11532833" cy="372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Blip>
                <a:blip r:embed="rId2"/>
              </a:buBlip>
            </a:pPr>
            <a:r>
              <a:rPr lang="en-IN" sz="2000" dirty="0">
                <a:latin typeface="Tahoma" panose="020B0604030504040204" pitchFamily="34" charset="0"/>
                <a:cs typeface="Tahoma" panose="020B0604030504040204" pitchFamily="34" charset="0"/>
              </a:rPr>
              <a:t>The user can book the room by making a request if the room is available.</a:t>
            </a:r>
            <a:endParaRPr lang="en-IN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200000"/>
              </a:lnSpc>
              <a:buBlip>
                <a:blip r:embed="rId2"/>
              </a:buBlip>
            </a:pPr>
            <a:r>
              <a:rPr lang="en-IN" sz="2000" dirty="0">
                <a:latin typeface="Tahoma" panose="020B0604030504040204" pitchFamily="34" charset="0"/>
                <a:cs typeface="Tahoma" panose="020B0604030504040204" pitchFamily="34" charset="0"/>
              </a:rPr>
              <a:t>If the room is available then the response is sent to the user and asked to proceed with the payment</a:t>
            </a:r>
            <a:endParaRPr lang="en-IN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200000"/>
              </a:lnSpc>
              <a:buBlip>
                <a:blip r:embed="rId2"/>
              </a:buBlip>
            </a:pPr>
            <a:r>
              <a:rPr lang="en-IN" sz="2000" dirty="0">
                <a:latin typeface="Tahoma" panose="020B0604030504040204" pitchFamily="34" charset="0"/>
                <a:cs typeface="Tahoma" panose="020B0604030504040204" pitchFamily="34" charset="0"/>
              </a:rPr>
              <a:t>The user can confirm his booking by proceeding with the payment.</a:t>
            </a:r>
            <a:endParaRPr lang="en-IN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200000"/>
              </a:lnSpc>
              <a:buBlip>
                <a:blip r:embed="rId2"/>
              </a:buBlip>
            </a:pPr>
            <a:r>
              <a:rPr lang="en-IN" sz="2000" dirty="0">
                <a:latin typeface="Tahoma" panose="020B0604030504040204" pitchFamily="34" charset="0"/>
                <a:cs typeface="Tahoma" panose="020B0604030504040204" pitchFamily="34" charset="0"/>
              </a:rPr>
              <a:t>Payment method can be done as per the user’s interest </a:t>
            </a:r>
            <a:r>
              <a:rPr lang="en-IN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IN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200000"/>
              </a:lnSpc>
              <a:buBlip>
                <a:blip r:embed="rId2"/>
              </a:buBlip>
            </a:pPr>
            <a:endParaRPr lang="en-IN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734" y="209124"/>
            <a:ext cx="10794603" cy="628863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SCREENSHOT</a:t>
            </a:r>
            <a:endParaRPr lang="en-US" sz="4000" b="1" dirty="0" smtClean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27734" y="1091953"/>
            <a:ext cx="1153283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4BF9-FE69-4706-8DBB-CC6B0A80D722}" type="slidenum">
              <a:rPr lang="en-IN" smtClean="0">
                <a:latin typeface="Tahoma" panose="020B0604030504040204" pitchFamily="34" charset="0"/>
                <a:ea typeface="Roboto" panose="02000000000000000000" pitchFamily="2" charset="0"/>
                <a:cs typeface="Tahoma" panose="020B0604030504040204" pitchFamily="34" charset="0"/>
              </a:rPr>
            </a:fld>
            <a:endParaRPr lang="en-IN" dirty="0" smtClean="0">
              <a:latin typeface="Tahoma" panose="020B0604030504040204" pitchFamily="34" charset="0"/>
              <a:ea typeface="Roboto" panose="02000000000000000000" pitchFamily="2" charset="0"/>
              <a:cs typeface="Tahoma" panose="020B0604030504040204" pitchFamily="34" charset="0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57140" y="146649"/>
            <a:ext cx="818162" cy="87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1817688"/>
            <a:ext cx="5522913" cy="282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734" y="209124"/>
            <a:ext cx="10794603" cy="628863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SCREENSHOT</a:t>
            </a:r>
            <a:endParaRPr lang="en-US" sz="4000" b="1" dirty="0" smtClean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27734" y="1091953"/>
            <a:ext cx="1153283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4BF9-FE69-4706-8DBB-CC6B0A80D722}" type="slidenum">
              <a:rPr lang="en-IN" smtClean="0">
                <a:latin typeface="Tahoma" panose="020B0604030504040204" pitchFamily="34" charset="0"/>
                <a:ea typeface="Roboto" panose="02000000000000000000" pitchFamily="2" charset="0"/>
                <a:cs typeface="Tahoma" panose="020B0604030504040204" pitchFamily="34" charset="0"/>
              </a:rPr>
            </a:fld>
            <a:endParaRPr lang="en-IN" dirty="0" smtClean="0">
              <a:latin typeface="Tahoma" panose="020B0604030504040204" pitchFamily="34" charset="0"/>
              <a:ea typeface="Roboto" panose="02000000000000000000" pitchFamily="2" charset="0"/>
              <a:cs typeface="Tahoma" panose="020B0604030504040204" pitchFamily="34" charset="0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57140" y="146649"/>
            <a:ext cx="818162" cy="87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75" y="1677988"/>
            <a:ext cx="5681663" cy="310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734" y="209124"/>
            <a:ext cx="10794603" cy="628863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SCREENSHOT</a:t>
            </a:r>
            <a:endParaRPr lang="en-US" sz="4000" b="1" dirty="0" smtClean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27734" y="1091953"/>
            <a:ext cx="1153283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4BF9-FE69-4706-8DBB-CC6B0A80D722}" type="slidenum">
              <a:rPr lang="en-IN" smtClean="0">
                <a:latin typeface="Tahoma" panose="020B0604030504040204" pitchFamily="34" charset="0"/>
                <a:ea typeface="Roboto" panose="02000000000000000000" pitchFamily="2" charset="0"/>
                <a:cs typeface="Tahoma" panose="020B0604030504040204" pitchFamily="34" charset="0"/>
              </a:rPr>
            </a:fld>
            <a:endParaRPr lang="en-IN" dirty="0" smtClean="0">
              <a:latin typeface="Tahoma" panose="020B0604030504040204" pitchFamily="34" charset="0"/>
              <a:ea typeface="Roboto" panose="02000000000000000000" pitchFamily="2" charset="0"/>
              <a:cs typeface="Tahoma" panose="020B0604030504040204" pitchFamily="34" charset="0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57140" y="146649"/>
            <a:ext cx="818162" cy="87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932" y="1664067"/>
            <a:ext cx="5730875" cy="174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2" y="3413492"/>
            <a:ext cx="5737225" cy="263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734" y="209124"/>
            <a:ext cx="10794603" cy="628863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SCREENSHOT</a:t>
            </a:r>
            <a:endParaRPr lang="en-US" sz="4000" b="1" dirty="0" smtClean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4BF9-FE69-4706-8DBB-CC6B0A80D722}" type="slidenum">
              <a:rPr lang="en-IN" smtClean="0">
                <a:latin typeface="Tahoma" panose="020B0604030504040204" pitchFamily="34" charset="0"/>
                <a:ea typeface="Roboto" panose="02000000000000000000" pitchFamily="2" charset="0"/>
                <a:cs typeface="Tahoma" panose="020B0604030504040204" pitchFamily="34" charset="0"/>
              </a:rPr>
            </a:fld>
            <a:endParaRPr lang="en-IN" dirty="0" smtClean="0">
              <a:latin typeface="Tahoma" panose="020B0604030504040204" pitchFamily="34" charset="0"/>
              <a:ea typeface="Roboto" panose="02000000000000000000" pitchFamily="2" charset="0"/>
              <a:cs typeface="Tahoma" panose="020B060403050404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27734" y="1091953"/>
            <a:ext cx="1153283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697150" y="138022"/>
            <a:ext cx="835019" cy="887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610" y="1457078"/>
            <a:ext cx="5730875" cy="2450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645" y="4272964"/>
            <a:ext cx="5730875" cy="2172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734" y="209124"/>
            <a:ext cx="10794603" cy="628863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lang="en-IN" sz="4000" b="1" dirty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4BF9-FE69-4706-8DBB-CC6B0A80D722}" type="slidenum">
              <a:rPr lang="en-IN" smtClean="0">
                <a:latin typeface="Roboto" panose="02000000000000000000" pitchFamily="2" charset="0"/>
                <a:ea typeface="Roboto" panose="02000000000000000000" pitchFamily="2" charset="0"/>
              </a:rPr>
            </a:fld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27734" y="1091953"/>
            <a:ext cx="1153283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27805" y="1452437"/>
            <a:ext cx="11033184" cy="430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50000"/>
              </a:lnSpc>
              <a:buBlip>
                <a:blip r:embed="rId1"/>
              </a:buBlip>
            </a:pP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Hotel management system is a system that allows us to book a room in a hotel for a short stay online.</a:t>
            </a:r>
            <a:endParaRPr lang="en-IN" sz="20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250000"/>
              </a:lnSpc>
              <a:buBlip>
                <a:blip r:embed="rId1"/>
              </a:buBlip>
            </a:pPr>
            <a:r>
              <a:rPr lang="en-IN" sz="20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Most people find it hard to book a hotel during certain times due to less availability of rooms.</a:t>
            </a:r>
            <a:endParaRPr lang="en-IN" sz="20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250000"/>
              </a:lnSpc>
              <a:buBlip>
                <a:blip r:embed="rId1"/>
              </a:buBlip>
            </a:pPr>
            <a:r>
              <a:rPr lang="en-IN" sz="20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Pre-booking is also done to make it easier for people.</a:t>
            </a:r>
            <a:endParaRPr lang="en-IN" sz="20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250000"/>
              </a:lnSpc>
              <a:buBlip>
                <a:blip r:embed="rId1"/>
              </a:buBlip>
            </a:pPr>
            <a:r>
              <a:rPr lang="en-IN" sz="20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Not just booking a hotel but you can also check if any room is available suited to your taste.</a:t>
            </a:r>
            <a:endParaRPr lang="en-IN" sz="20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20000"/>
              </a:lnSpc>
              <a:buBlip>
                <a:blip r:embed="rId1"/>
              </a:buBlip>
            </a:pPr>
            <a:endParaRPr lang="en-IN" sz="2000" dirty="0" smtClean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231" y="136523"/>
            <a:ext cx="681266" cy="879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734" y="209124"/>
            <a:ext cx="10794603" cy="628863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SCREENSHOT</a:t>
            </a:r>
            <a:endParaRPr lang="en-US" sz="4000" b="1" dirty="0" smtClean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4BF9-FE69-4706-8DBB-CC6B0A80D722}" type="slidenum">
              <a:rPr lang="en-IN" smtClean="0">
                <a:latin typeface="Tahoma" panose="020B0604030504040204" pitchFamily="34" charset="0"/>
                <a:ea typeface="Roboto" panose="02000000000000000000" pitchFamily="2" charset="0"/>
                <a:cs typeface="Tahoma" panose="020B0604030504040204" pitchFamily="34" charset="0"/>
              </a:rPr>
            </a:fld>
            <a:endParaRPr lang="en-IN" dirty="0" smtClean="0">
              <a:latin typeface="Tahoma" panose="020B0604030504040204" pitchFamily="34" charset="0"/>
              <a:ea typeface="Roboto" panose="02000000000000000000" pitchFamily="2" charset="0"/>
              <a:cs typeface="Tahoma" panose="020B060403050404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27734" y="1091953"/>
            <a:ext cx="1153283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688128" y="130655"/>
            <a:ext cx="852668" cy="906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1552575"/>
            <a:ext cx="6608763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9970" y="2372266"/>
            <a:ext cx="4830792" cy="177704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THANK YOU</a:t>
            </a:r>
            <a:endParaRPr lang="en-US" sz="4800" b="1" dirty="0" smtClean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4BF9-FE69-4706-8DBB-CC6B0A80D722}" type="slidenum">
              <a:rPr lang="en-IN" smtClean="0">
                <a:latin typeface="Tahoma" panose="020B0604030504040204" pitchFamily="34" charset="0"/>
                <a:ea typeface="Roboto" panose="02000000000000000000" pitchFamily="2" charset="0"/>
                <a:cs typeface="Tahoma" panose="020B0604030504040204" pitchFamily="34" charset="0"/>
              </a:rPr>
            </a:fld>
            <a:endParaRPr lang="en-IN" dirty="0" smtClean="0">
              <a:latin typeface="Tahoma" panose="020B0604030504040204" pitchFamily="34" charset="0"/>
              <a:ea typeface="Roboto" panose="02000000000000000000" pitchFamily="2" charset="0"/>
              <a:cs typeface="Tahoma" panose="020B0604030504040204" pitchFamily="34" charset="0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28799" y="1587261"/>
            <a:ext cx="2928431" cy="311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734" y="209124"/>
            <a:ext cx="10794603" cy="628863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ABSTRACT</a:t>
            </a:r>
            <a:endParaRPr lang="en-US" sz="4000" b="1" dirty="0" smtClean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4BF9-FE69-4706-8DBB-CC6B0A80D722}" type="slidenum">
              <a:rPr lang="en-IN" smtClean="0">
                <a:latin typeface="Tahoma" panose="020B0604030504040204" pitchFamily="34" charset="0"/>
                <a:ea typeface="Roboto" panose="02000000000000000000" pitchFamily="2" charset="0"/>
                <a:cs typeface="Tahoma" panose="020B0604030504040204" pitchFamily="34" charset="0"/>
              </a:rPr>
            </a:fld>
            <a:endParaRPr lang="en-IN" dirty="0" smtClean="0">
              <a:latin typeface="Tahoma" panose="020B0604030504040204" pitchFamily="34" charset="0"/>
              <a:ea typeface="Roboto" panose="02000000000000000000" pitchFamily="2" charset="0"/>
              <a:cs typeface="Tahoma" panose="020B060403050404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27734" y="1091953"/>
            <a:ext cx="1153283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14068" y="1507262"/>
            <a:ext cx="11446499" cy="4707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Blip>
                <a:blip r:embed="rId1"/>
              </a:buBlip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Hotel Management system is a web-based application.</a:t>
            </a:r>
            <a:endParaRPr lang="en-IN" sz="20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200000"/>
              </a:lnSpc>
              <a:buBlip>
                <a:blip r:embed="rId1"/>
              </a:buBlip>
            </a:pPr>
            <a:r>
              <a:rPr lang="en-IN" sz="20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Interactive GUI and the ability to manage various hotel bookings and rooms make this system very flexible and convenient.</a:t>
            </a:r>
            <a:endParaRPr lang="en-IN" sz="20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200000"/>
              </a:lnSpc>
              <a:buBlip>
                <a:blip r:embed="rId1"/>
              </a:buBlip>
            </a:pPr>
            <a:r>
              <a:rPr lang="en-IN" sz="20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Through this web application one can check the availability of rooms, price, and other details.</a:t>
            </a:r>
            <a:endParaRPr lang="en-IN" sz="20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200000"/>
              </a:lnSpc>
              <a:buBlip>
                <a:blip r:embed="rId1"/>
              </a:buBlip>
            </a:pPr>
            <a:r>
              <a:rPr lang="en-IN" sz="20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Customers can view and book the room online, admin has the power of either approving or disapproving the customer's booking request.</a:t>
            </a:r>
            <a:endParaRPr lang="en-IN" sz="20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20000"/>
              </a:lnSpc>
            </a:pPr>
            <a:endParaRPr lang="en-IN" sz="20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609600" lvl="1" indent="-508000" algn="just">
              <a:lnSpc>
                <a:spcPct val="150000"/>
              </a:lnSpc>
              <a:buClr>
                <a:srgbClr val="A458FF"/>
              </a:buClr>
              <a:buSzPts val="2400"/>
              <a:buBlip>
                <a:blip r:embed="rId1"/>
              </a:buBlip>
              <a:defRPr/>
            </a:pPr>
            <a:endParaRPr lang="en-US" sz="2400" kern="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Roboto" panose="02000000000000000000" pitchFamily="2" charset="0"/>
              <a:cs typeface="Tahoma" panose="020B0604030504040204" pitchFamily="34" charset="0"/>
            </a:endParaRPr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66586" y="109538"/>
            <a:ext cx="895607" cy="899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734" y="209124"/>
            <a:ext cx="10794603" cy="628863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SYSTEM ARCHITECTURE</a:t>
            </a:r>
            <a:endParaRPr lang="en-IN" sz="4000" b="1" dirty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4BF9-FE69-4706-8DBB-CC6B0A80D722}" type="slidenum">
              <a:rPr lang="en-IN" smtClean="0">
                <a:latin typeface="Roboto" panose="02000000000000000000" pitchFamily="2" charset="0"/>
                <a:ea typeface="Roboto" panose="02000000000000000000" pitchFamily="2" charset="0"/>
              </a:rPr>
            </a:fld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27734" y="1091953"/>
            <a:ext cx="1153283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670876" y="204428"/>
            <a:ext cx="741152" cy="744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415" y="1786890"/>
            <a:ext cx="8700770" cy="3934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734" y="209124"/>
            <a:ext cx="10794603" cy="628863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ER DIAGRAM</a:t>
            </a:r>
            <a:endParaRPr lang="en-IN" sz="4000" b="1" dirty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4BF9-FE69-4706-8DBB-CC6B0A80D722}" type="slidenum">
              <a:rPr lang="en-IN" smtClean="0">
                <a:latin typeface="Roboto" panose="02000000000000000000" pitchFamily="2" charset="0"/>
                <a:ea typeface="Roboto" panose="02000000000000000000" pitchFamily="2" charset="0"/>
              </a:rPr>
            </a:fld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27734" y="1091953"/>
            <a:ext cx="1153283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666125" y="163903"/>
            <a:ext cx="762528" cy="810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ounded Rectangle 2"/>
          <p:cNvSpPr/>
          <p:nvPr/>
        </p:nvSpPr>
        <p:spPr>
          <a:xfrm>
            <a:off x="2028825" y="1783715"/>
            <a:ext cx="1541145" cy="6921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764145" y="1834515"/>
            <a:ext cx="1709420" cy="5924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769860" y="5331460"/>
            <a:ext cx="1976755" cy="63246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74825" y="5203825"/>
            <a:ext cx="1795145" cy="7600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896110" y="1945640"/>
            <a:ext cx="1805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/>
              <a:t>HOTEL</a:t>
            </a:r>
            <a:endParaRPr lang="en-IN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7850505" y="1940560"/>
            <a:ext cx="1623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/>
              <a:t>ROOMS</a:t>
            </a:r>
            <a:endParaRPr lang="en-IN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8063230" y="5449570"/>
            <a:ext cx="1805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CUSTOMERS</a:t>
            </a:r>
            <a:endParaRPr lang="en-IN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1850390" y="5446395"/>
            <a:ext cx="1643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/>
              <a:t>PAYMENT</a:t>
            </a:r>
            <a:endParaRPr lang="en-IN" altLang="en-US"/>
          </a:p>
        </p:txBody>
      </p:sp>
      <p:sp>
        <p:nvSpPr>
          <p:cNvPr id="16" name="Flowchart: Decision 15"/>
          <p:cNvSpPr/>
          <p:nvPr/>
        </p:nvSpPr>
        <p:spPr>
          <a:xfrm>
            <a:off x="4847590" y="1876425"/>
            <a:ext cx="914400" cy="61150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041265" y="1998345"/>
            <a:ext cx="527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has</a:t>
            </a:r>
            <a:endParaRPr lang="en-IN" altLang="en-US"/>
          </a:p>
        </p:txBody>
      </p:sp>
      <p:sp>
        <p:nvSpPr>
          <p:cNvPr id="18" name="Flowchart: Decision 17"/>
          <p:cNvSpPr/>
          <p:nvPr/>
        </p:nvSpPr>
        <p:spPr>
          <a:xfrm>
            <a:off x="8286750" y="3514090"/>
            <a:ext cx="1043940" cy="73025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8357235" y="3695065"/>
            <a:ext cx="902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reserve</a:t>
            </a:r>
            <a:endParaRPr lang="en-IN" altLang="en-US"/>
          </a:p>
        </p:txBody>
      </p:sp>
      <p:sp>
        <p:nvSpPr>
          <p:cNvPr id="20" name="Flowchart: Decision 19"/>
          <p:cNvSpPr/>
          <p:nvPr/>
        </p:nvSpPr>
        <p:spPr>
          <a:xfrm>
            <a:off x="4918710" y="5203190"/>
            <a:ext cx="914400" cy="61150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5102860" y="5325110"/>
            <a:ext cx="730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pay</a:t>
            </a:r>
            <a:endParaRPr lang="en-IN" altLang="en-US"/>
          </a:p>
        </p:txBody>
      </p:sp>
      <p:sp>
        <p:nvSpPr>
          <p:cNvPr id="22" name="Oval 21"/>
          <p:cNvSpPr/>
          <p:nvPr/>
        </p:nvSpPr>
        <p:spPr>
          <a:xfrm>
            <a:off x="232410" y="1450340"/>
            <a:ext cx="953135" cy="3854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32410" y="2219325"/>
            <a:ext cx="953135" cy="3962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32410" y="2969260"/>
            <a:ext cx="1024255" cy="456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386060" y="1460500"/>
            <a:ext cx="1267460" cy="4635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576705" y="3421380"/>
            <a:ext cx="953135" cy="3962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457815" y="2235835"/>
            <a:ext cx="1195705" cy="3962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457815" y="3029585"/>
            <a:ext cx="1195705" cy="3962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457815" y="4655185"/>
            <a:ext cx="1195705" cy="3962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457815" y="5446395"/>
            <a:ext cx="1195705" cy="3962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46685" y="4655185"/>
            <a:ext cx="1195705" cy="3962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46685" y="5421630"/>
            <a:ext cx="1195705" cy="3962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46685" y="6188075"/>
            <a:ext cx="1195705" cy="3962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22" idx="6"/>
            <a:endCxn id="10" idx="1"/>
          </p:cNvCxnSpPr>
          <p:nvPr/>
        </p:nvCxnSpPr>
        <p:spPr>
          <a:xfrm>
            <a:off x="1185545" y="1643380"/>
            <a:ext cx="710565" cy="4864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6"/>
          </p:cNvCxnSpPr>
          <p:nvPr/>
        </p:nvCxnSpPr>
        <p:spPr>
          <a:xfrm flipV="1">
            <a:off x="1185545" y="2150110"/>
            <a:ext cx="659765" cy="267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6"/>
          </p:cNvCxnSpPr>
          <p:nvPr/>
        </p:nvCxnSpPr>
        <p:spPr>
          <a:xfrm flipV="1">
            <a:off x="1256665" y="2231390"/>
            <a:ext cx="619125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0"/>
          </p:cNvCxnSpPr>
          <p:nvPr/>
        </p:nvCxnSpPr>
        <p:spPr>
          <a:xfrm flipH="1" flipV="1">
            <a:off x="1906270" y="2221230"/>
            <a:ext cx="147320" cy="1200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6" idx="1"/>
          </p:cNvCxnSpPr>
          <p:nvPr/>
        </p:nvCxnSpPr>
        <p:spPr>
          <a:xfrm>
            <a:off x="3539490" y="2170430"/>
            <a:ext cx="1308100" cy="120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3"/>
          </p:cNvCxnSpPr>
          <p:nvPr/>
        </p:nvCxnSpPr>
        <p:spPr>
          <a:xfrm>
            <a:off x="5761990" y="2182495"/>
            <a:ext cx="2026920" cy="18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5" idx="2"/>
          </p:cNvCxnSpPr>
          <p:nvPr/>
        </p:nvCxnSpPr>
        <p:spPr>
          <a:xfrm flipV="1">
            <a:off x="9535160" y="1692275"/>
            <a:ext cx="850900" cy="4254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7" idx="2"/>
          </p:cNvCxnSpPr>
          <p:nvPr/>
        </p:nvCxnSpPr>
        <p:spPr>
          <a:xfrm>
            <a:off x="9535160" y="2124710"/>
            <a:ext cx="922655" cy="3092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8" idx="2"/>
          </p:cNvCxnSpPr>
          <p:nvPr/>
        </p:nvCxnSpPr>
        <p:spPr>
          <a:xfrm>
            <a:off x="9535160" y="2117725"/>
            <a:ext cx="922655" cy="1109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</p:cNvCxnSpPr>
          <p:nvPr/>
        </p:nvCxnSpPr>
        <p:spPr>
          <a:xfrm flipH="1" flipV="1">
            <a:off x="8783320" y="2495550"/>
            <a:ext cx="25400" cy="1018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8" idx="2"/>
          </p:cNvCxnSpPr>
          <p:nvPr/>
        </p:nvCxnSpPr>
        <p:spPr>
          <a:xfrm flipH="1" flipV="1">
            <a:off x="8808720" y="4244340"/>
            <a:ext cx="15240" cy="1070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 flipV="1">
            <a:off x="9746615" y="4853305"/>
            <a:ext cx="711200" cy="7886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9746615" y="5639435"/>
            <a:ext cx="7200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1" idx="3"/>
          </p:cNvCxnSpPr>
          <p:nvPr/>
        </p:nvCxnSpPr>
        <p:spPr>
          <a:xfrm flipH="1" flipV="1">
            <a:off x="5833110" y="5509260"/>
            <a:ext cx="1925955" cy="8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0" idx="1"/>
          </p:cNvCxnSpPr>
          <p:nvPr/>
        </p:nvCxnSpPr>
        <p:spPr>
          <a:xfrm flipH="1">
            <a:off x="3539490" y="5509260"/>
            <a:ext cx="1379220" cy="8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1358265" y="4913630"/>
            <a:ext cx="365760" cy="7258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2" idx="6"/>
          </p:cNvCxnSpPr>
          <p:nvPr/>
        </p:nvCxnSpPr>
        <p:spPr>
          <a:xfrm flipH="1" flipV="1">
            <a:off x="1342390" y="5619750"/>
            <a:ext cx="432435" cy="73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3" idx="6"/>
          </p:cNvCxnSpPr>
          <p:nvPr/>
        </p:nvCxnSpPr>
        <p:spPr>
          <a:xfrm flipH="1">
            <a:off x="1342390" y="5649595"/>
            <a:ext cx="401320" cy="736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51"/>
          <p:cNvSpPr txBox="1"/>
          <p:nvPr/>
        </p:nvSpPr>
        <p:spPr>
          <a:xfrm>
            <a:off x="461010" y="1467485"/>
            <a:ext cx="496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id</a:t>
            </a:r>
            <a:endParaRPr lang="en-IN" altLang="en-US"/>
          </a:p>
        </p:txBody>
      </p:sp>
      <p:sp>
        <p:nvSpPr>
          <p:cNvPr id="53" name="Text Box 52"/>
          <p:cNvSpPr txBox="1"/>
          <p:nvPr/>
        </p:nvSpPr>
        <p:spPr>
          <a:xfrm>
            <a:off x="318770" y="2235835"/>
            <a:ext cx="851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name</a:t>
            </a:r>
            <a:endParaRPr lang="en-IN" altLang="en-US"/>
          </a:p>
        </p:txBody>
      </p:sp>
      <p:sp>
        <p:nvSpPr>
          <p:cNvPr id="54" name="Text Box 53"/>
          <p:cNvSpPr txBox="1"/>
          <p:nvPr/>
        </p:nvSpPr>
        <p:spPr>
          <a:xfrm>
            <a:off x="461010" y="3053080"/>
            <a:ext cx="577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add</a:t>
            </a:r>
            <a:endParaRPr lang="en-IN" altLang="en-US"/>
          </a:p>
        </p:txBody>
      </p:sp>
      <p:sp>
        <p:nvSpPr>
          <p:cNvPr id="55" name="Text Box 54"/>
          <p:cNvSpPr txBox="1"/>
          <p:nvPr/>
        </p:nvSpPr>
        <p:spPr>
          <a:xfrm>
            <a:off x="1675765" y="3449320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ph no</a:t>
            </a:r>
            <a:endParaRPr lang="en-IN" altLang="en-US"/>
          </a:p>
        </p:txBody>
      </p:sp>
      <p:sp>
        <p:nvSpPr>
          <p:cNvPr id="56" name="Text Box 55"/>
          <p:cNvSpPr txBox="1"/>
          <p:nvPr/>
        </p:nvSpPr>
        <p:spPr>
          <a:xfrm>
            <a:off x="10666095" y="1508125"/>
            <a:ext cx="953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type</a:t>
            </a:r>
            <a:endParaRPr lang="en-IN" altLang="en-US"/>
          </a:p>
        </p:txBody>
      </p:sp>
      <p:sp>
        <p:nvSpPr>
          <p:cNvPr id="57" name="Text Box 56"/>
          <p:cNvSpPr txBox="1"/>
          <p:nvPr/>
        </p:nvSpPr>
        <p:spPr>
          <a:xfrm>
            <a:off x="10670540" y="2263775"/>
            <a:ext cx="77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price</a:t>
            </a:r>
            <a:endParaRPr lang="en-IN" altLang="en-US"/>
          </a:p>
        </p:txBody>
      </p:sp>
      <p:sp>
        <p:nvSpPr>
          <p:cNvPr id="58" name="Text Box 57"/>
          <p:cNvSpPr txBox="1"/>
          <p:nvPr/>
        </p:nvSpPr>
        <p:spPr>
          <a:xfrm>
            <a:off x="10615295" y="3057525"/>
            <a:ext cx="1054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room no</a:t>
            </a:r>
            <a:endParaRPr lang="en-IN" altLang="en-US"/>
          </a:p>
        </p:txBody>
      </p:sp>
      <p:sp>
        <p:nvSpPr>
          <p:cNvPr id="59" name="Text Box 58"/>
          <p:cNvSpPr txBox="1"/>
          <p:nvPr/>
        </p:nvSpPr>
        <p:spPr>
          <a:xfrm>
            <a:off x="10593705" y="4669155"/>
            <a:ext cx="85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Id,add</a:t>
            </a:r>
            <a:endParaRPr lang="en-IN" altLang="en-US"/>
          </a:p>
        </p:txBody>
      </p:sp>
      <p:sp>
        <p:nvSpPr>
          <p:cNvPr id="60" name="Text Box 59"/>
          <p:cNvSpPr txBox="1"/>
          <p:nvPr/>
        </p:nvSpPr>
        <p:spPr>
          <a:xfrm>
            <a:off x="10666095" y="5435600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ph no</a:t>
            </a:r>
            <a:endParaRPr lang="en-IN" altLang="en-US"/>
          </a:p>
        </p:txBody>
      </p:sp>
      <p:sp>
        <p:nvSpPr>
          <p:cNvPr id="62" name="Oval 61"/>
          <p:cNvSpPr/>
          <p:nvPr/>
        </p:nvSpPr>
        <p:spPr>
          <a:xfrm>
            <a:off x="10474325" y="6080760"/>
            <a:ext cx="1195705" cy="3962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Text Box 62"/>
          <p:cNvSpPr txBox="1"/>
          <p:nvPr/>
        </p:nvSpPr>
        <p:spPr>
          <a:xfrm>
            <a:off x="10670540" y="6080760"/>
            <a:ext cx="851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name</a:t>
            </a:r>
            <a:endParaRPr lang="en-IN" altLang="en-US"/>
          </a:p>
        </p:txBody>
      </p:sp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9756775" y="5649595"/>
            <a:ext cx="717550" cy="6292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64"/>
          <p:cNvSpPr txBox="1"/>
          <p:nvPr/>
        </p:nvSpPr>
        <p:spPr>
          <a:xfrm>
            <a:off x="409575" y="4669155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cash</a:t>
            </a:r>
            <a:endParaRPr lang="en-IN" altLang="en-US"/>
          </a:p>
        </p:txBody>
      </p:sp>
      <p:sp>
        <p:nvSpPr>
          <p:cNvPr id="66" name="Text Box 65"/>
          <p:cNvSpPr txBox="1"/>
          <p:nvPr/>
        </p:nvSpPr>
        <p:spPr>
          <a:xfrm>
            <a:off x="409575" y="5456555"/>
            <a:ext cx="841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credit</a:t>
            </a:r>
            <a:endParaRPr lang="en-IN" altLang="en-US"/>
          </a:p>
        </p:txBody>
      </p:sp>
      <p:sp>
        <p:nvSpPr>
          <p:cNvPr id="67" name="Text Box 66"/>
          <p:cNvSpPr txBox="1"/>
          <p:nvPr/>
        </p:nvSpPr>
        <p:spPr>
          <a:xfrm>
            <a:off x="374015" y="6202045"/>
            <a:ext cx="740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e-pay</a:t>
            </a: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734" y="209124"/>
            <a:ext cx="10794603" cy="628863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HARDWARE SPECIFICATION</a:t>
            </a:r>
            <a:endParaRPr lang="en-US" sz="4000" b="1" dirty="0" smtClean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4BF9-FE69-4706-8DBB-CC6B0A80D722}" type="slidenum">
              <a:rPr lang="en-IN" smtClean="0">
                <a:latin typeface="Tahoma" panose="020B0604030504040204" pitchFamily="34" charset="0"/>
                <a:ea typeface="Roboto" panose="02000000000000000000" pitchFamily="2" charset="0"/>
                <a:cs typeface="Tahoma" panose="020B0604030504040204" pitchFamily="34" charset="0"/>
              </a:rPr>
            </a:fld>
            <a:endParaRPr lang="en-IN" dirty="0" smtClean="0">
              <a:latin typeface="Tahoma" panose="020B0604030504040204" pitchFamily="34" charset="0"/>
              <a:ea typeface="Roboto" panose="02000000000000000000" pitchFamily="2" charset="0"/>
              <a:cs typeface="Tahoma" panose="020B060403050404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27734" y="1091953"/>
            <a:ext cx="1153283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90275" y="1225679"/>
            <a:ext cx="11458903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algn="just">
              <a:lnSpc>
                <a:spcPct val="150000"/>
              </a:lnSpc>
              <a:buClr>
                <a:srgbClr val="A458FF"/>
              </a:buClr>
              <a:buSzPts val="2400"/>
              <a:defRPr/>
            </a:pPr>
            <a:endParaRPr lang="en-US" sz="2400" kern="0" dirty="0">
              <a:solidFill>
                <a:srgbClr val="00B050"/>
              </a:solidFill>
              <a:latin typeface="Tahoma" panose="020B0604030504040204" pitchFamily="34" charset="0"/>
              <a:ea typeface="Roboto" panose="02000000000000000000" pitchFamily="2" charset="0"/>
              <a:cs typeface="Tahoma" panose="020B0604030504040204" pitchFamily="34" charset="0"/>
            </a:endParaRPr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765767" y="127463"/>
            <a:ext cx="731898" cy="778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508958" y="1293963"/>
            <a:ext cx="7556740" cy="267652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285750" indent="-285750">
              <a:lnSpc>
                <a:spcPct val="100000"/>
              </a:lnSpc>
              <a:buBlip>
                <a:blip r:embed="rId2"/>
              </a:buBlip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Processor	: Intel and AMD processor</a:t>
            </a: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00000"/>
              </a:lnSpc>
              <a:buBlip>
                <a:blip r:embed="rId2"/>
              </a:buBlip>
            </a:pP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00000"/>
              </a:lnSpc>
              <a:buBlip>
                <a:blip r:embed="rId2"/>
              </a:buBlip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Hard disk	: minimum 80 GB</a:t>
            </a: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00000"/>
              </a:lnSpc>
              <a:buBlip>
                <a:blip r:embed="rId2"/>
              </a:buBlip>
            </a:pP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00000"/>
              </a:lnSpc>
              <a:buBlip>
                <a:blip r:embed="rId2"/>
              </a:buBlip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RAM	: minimum 2 GB</a:t>
            </a: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00000"/>
              </a:lnSpc>
              <a:buBlip>
                <a:blip r:embed="rId2"/>
              </a:buBlip>
            </a:pP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00000"/>
              </a:lnSpc>
              <a:buBlip>
                <a:blip r:embed="rId2"/>
              </a:buBlip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Keyboard	: 110 keys enhanced</a:t>
            </a: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734" y="209124"/>
            <a:ext cx="10794603" cy="628863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SOFTWARE SPECIFICATION</a:t>
            </a:r>
            <a:endParaRPr lang="en-US" sz="4000" b="1" dirty="0" smtClean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4BF9-FE69-4706-8DBB-CC6B0A80D722}" type="slidenum">
              <a:rPr lang="en-IN" smtClean="0">
                <a:latin typeface="Tahoma" panose="020B0604030504040204" pitchFamily="34" charset="0"/>
                <a:ea typeface="Roboto" panose="02000000000000000000" pitchFamily="2" charset="0"/>
                <a:cs typeface="Tahoma" panose="020B0604030504040204" pitchFamily="34" charset="0"/>
              </a:rPr>
            </a:fld>
            <a:endParaRPr lang="en-IN" dirty="0" smtClean="0">
              <a:latin typeface="Tahoma" panose="020B0604030504040204" pitchFamily="34" charset="0"/>
              <a:ea typeface="Roboto" panose="02000000000000000000" pitchFamily="2" charset="0"/>
              <a:cs typeface="Tahoma" panose="020B060403050404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27734" y="1091953"/>
            <a:ext cx="1153283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07472" y="112143"/>
            <a:ext cx="850577" cy="90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45889" y="1167473"/>
            <a:ext cx="6096000" cy="52622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Blip>
                <a:blip r:embed="rId2"/>
              </a:buBlip>
            </a:pPr>
            <a:r>
              <a:rPr lang="en-IN" sz="20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Operating </a:t>
            </a:r>
            <a:r>
              <a:rPr lang="en-IN" sz="2000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System   : </a:t>
            </a:r>
            <a:r>
              <a:rPr lang="en-IN" sz="20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Microsoft Windows 11</a:t>
            </a:r>
            <a:endParaRPr lang="en-IN" sz="20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200000"/>
              </a:lnSpc>
              <a:buBlip>
                <a:blip r:embed="rId2"/>
              </a:buBlip>
            </a:pPr>
            <a:r>
              <a:rPr lang="en-IN" sz="20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Browser                : </a:t>
            </a:r>
            <a:r>
              <a:rPr lang="en-IN" sz="20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Chrome Version 108.0.5359.95                                        </a:t>
            </a:r>
            <a:endParaRPr lang="en-IN" sz="20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200000"/>
              </a:lnSpc>
              <a:buBlip>
                <a:blip r:embed="rId2"/>
              </a:buBlip>
            </a:pPr>
            <a:r>
              <a:rPr lang="en-IN" sz="20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Database               : MySQL</a:t>
            </a:r>
            <a:endParaRPr lang="en-IN" sz="2000" dirty="0" smtClean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TOOL USED</a:t>
            </a:r>
            <a:endParaRPr lang="en-US" sz="2400" b="1" dirty="0" smtClean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XAMPP Server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FRAMEWORK USED</a:t>
            </a:r>
            <a:endParaRPr lang="en-US" sz="2400" b="1" dirty="0" smtClean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Bootstrap</a:t>
            </a:r>
            <a:endParaRPr lang="en-US" sz="2000" dirty="0" smtClean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734" y="209124"/>
            <a:ext cx="10794603" cy="62886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PROGRAMMING LANGUAGE </a:t>
            </a:r>
            <a:r>
              <a:rPr lang="en-US" sz="4000" b="1" dirty="0" smtClean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USED</a:t>
            </a:r>
            <a:endParaRPr lang="en-IN" sz="4000" b="1" dirty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4BF9-FE69-4706-8DBB-CC6B0A80D722}" type="slidenum">
              <a:rPr lang="en-IN" smtClean="0">
                <a:latin typeface="Tahoma" panose="020B0604030504040204" pitchFamily="34" charset="0"/>
                <a:ea typeface="Roboto" panose="02000000000000000000" pitchFamily="2" charset="0"/>
                <a:cs typeface="Tahoma" panose="020B0604030504040204" pitchFamily="34" charset="0"/>
              </a:rPr>
            </a:fld>
            <a:endParaRPr lang="en-IN" dirty="0" smtClean="0">
              <a:latin typeface="Tahoma" panose="020B0604030504040204" pitchFamily="34" charset="0"/>
              <a:ea typeface="Roboto" panose="02000000000000000000" pitchFamily="2" charset="0"/>
              <a:cs typeface="Tahoma" panose="020B060403050404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27734" y="1091953"/>
            <a:ext cx="1153283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31261" y="122028"/>
            <a:ext cx="818162" cy="87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91706" y="1328468"/>
            <a:ext cx="8652294" cy="470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50000"/>
              </a:lnSpc>
              <a:buBlip>
                <a:blip r:embed="rId2"/>
              </a:buBlip>
            </a:pP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Html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250000"/>
              </a:lnSpc>
              <a:buBlip>
                <a:blip r:embed="rId2"/>
              </a:buBlip>
            </a:pP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CSS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250000"/>
              </a:lnSpc>
              <a:buBlip>
                <a:blip r:embed="rId2"/>
              </a:buBlip>
            </a:pP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JAVA SCRIPT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250000"/>
              </a:lnSpc>
              <a:buBlip>
                <a:blip r:embed="rId2"/>
              </a:buBlip>
            </a:pP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DATABASE(MySQL)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250000"/>
              </a:lnSpc>
              <a:buBlip>
                <a:blip r:embed="rId2"/>
              </a:buBlip>
            </a:pP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SERVER(APACHE)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250000"/>
              </a:lnSpc>
              <a:buBlip>
                <a:blip r:embed="rId2"/>
              </a:buBlip>
            </a:pP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PROGRAMMING LANGUAGE (PHP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sz="2000" dirty="0" smtClean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734" y="209124"/>
            <a:ext cx="10794603" cy="628863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MODULES </a:t>
            </a:r>
            <a:endParaRPr lang="en-US" sz="3600" b="1" dirty="0" smtClean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4BF9-FE69-4706-8DBB-CC6B0A80D722}" type="slidenum">
              <a:rPr lang="en-IN" smtClean="0">
                <a:latin typeface="Tahoma" panose="020B0604030504040204" pitchFamily="34" charset="0"/>
                <a:ea typeface="Roboto" panose="02000000000000000000" pitchFamily="2" charset="0"/>
                <a:cs typeface="Tahoma" panose="020B0604030504040204" pitchFamily="34" charset="0"/>
              </a:rPr>
            </a:fld>
            <a:endParaRPr lang="en-IN" dirty="0" smtClean="0">
              <a:latin typeface="Tahoma" panose="020B0604030504040204" pitchFamily="34" charset="0"/>
              <a:ea typeface="Roboto" panose="02000000000000000000" pitchFamily="2" charset="0"/>
              <a:cs typeface="Tahoma" panose="020B060403050404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27734" y="1091953"/>
            <a:ext cx="1153283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59745" y="113402"/>
            <a:ext cx="858689" cy="913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539439" y="1496970"/>
            <a:ext cx="7668883" cy="239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Blip>
                <a:blip r:embed="rId2"/>
              </a:buBlip>
            </a:pP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Administrator 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module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250000"/>
              </a:lnSpc>
              <a:buBlip>
                <a:blip r:embed="rId2"/>
              </a:buBlip>
            </a:pP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User module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250000"/>
              </a:lnSpc>
              <a:buBlip>
                <a:blip r:embed="rId2"/>
              </a:buBlip>
            </a:pP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Booking module</a:t>
            </a:r>
            <a:endParaRPr lang="en-US" sz="2000" dirty="0" smtClean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2678</Words>
  <Application>WPS Presentation</Application>
  <PresentationFormat>Custom</PresentationFormat>
  <Paragraphs>195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3" baseType="lpstr">
      <vt:lpstr>Arial</vt:lpstr>
      <vt:lpstr>SimSun</vt:lpstr>
      <vt:lpstr>Wingdings</vt:lpstr>
      <vt:lpstr>Roboto</vt:lpstr>
      <vt:lpstr>Segoe Print</vt:lpstr>
      <vt:lpstr>Times New Roman</vt:lpstr>
      <vt:lpstr>Raleway Bold</vt:lpstr>
      <vt:lpstr>Roboto</vt:lpstr>
      <vt:lpstr>Calibri</vt:lpstr>
      <vt:lpstr>Microsoft YaHei</vt:lpstr>
      <vt:lpstr>Arial Unicode MS</vt:lpstr>
      <vt:lpstr>Calibri Light</vt:lpstr>
      <vt:lpstr>Tahoma</vt:lpstr>
      <vt:lpstr>Wide Latin</vt:lpstr>
      <vt:lpstr>Rockwell</vt:lpstr>
      <vt:lpstr>Bahnschrift</vt:lpstr>
      <vt:lpstr>Bahnschrift Light SemiCondensed</vt:lpstr>
      <vt:lpstr>Bahnschrift SemiLight SemiCondensed</vt:lpstr>
      <vt:lpstr>Bernard MT Condensed</vt:lpstr>
      <vt:lpstr>Blackadder ITC</vt:lpstr>
      <vt:lpstr>Bodoni MT</vt:lpstr>
      <vt:lpstr>Office Theme</vt:lpstr>
      <vt:lpstr>  HOTEL MANAGEMENT SYSTEM </vt:lpstr>
      <vt:lpstr>INTRODUCTION</vt:lpstr>
      <vt:lpstr>ABSTRACT</vt:lpstr>
      <vt:lpstr>SYSTEM ARCHITECTURE</vt:lpstr>
      <vt:lpstr>ER DIAGRAM</vt:lpstr>
      <vt:lpstr>HARDWARE SPECIFICATION</vt:lpstr>
      <vt:lpstr>SOFTWARE SPECIFICATION</vt:lpstr>
      <vt:lpstr>PROGRAMMING LANGUAGE USED</vt:lpstr>
      <vt:lpstr>MODULES </vt:lpstr>
      <vt:lpstr>MODULE 1: </vt:lpstr>
      <vt:lpstr>The Functionalities of the Administrator module  </vt:lpstr>
      <vt:lpstr>MODULE 2:</vt:lpstr>
      <vt:lpstr>The Functionalities of the User module: </vt:lpstr>
      <vt:lpstr>MODULE 3:</vt:lpstr>
      <vt:lpstr>The functionalities of Booking:</vt:lpstr>
      <vt:lpstr>SCREENSHOT</vt:lpstr>
      <vt:lpstr>SCREENSHOT</vt:lpstr>
      <vt:lpstr>SCREENSHOT</vt:lpstr>
      <vt:lpstr>SCREENSHOT</vt:lpstr>
      <vt:lpstr>SCREENSHOT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jayaraj</dc:title>
  <dc:creator>JAYARAJ R</dc:creator>
  <cp:lastModifiedBy>Yoshi</cp:lastModifiedBy>
  <cp:revision>833</cp:revision>
  <dcterms:created xsi:type="dcterms:W3CDTF">2021-06-05T15:03:00Z</dcterms:created>
  <dcterms:modified xsi:type="dcterms:W3CDTF">2022-12-20T05:01:06Z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DBCC9D14257E4C0D94C92D531959C8AD</vt:lpwstr>
  </property>
  <property fmtid="{D5CDD505-2E9C-101B-9397-08002B2CF9AE}" pid="3" name="KSOProductBuildVer">
    <vt:lpwstr>1033-11.2.0.11440</vt:lpwstr>
  </property>
</Properties>
</file>