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708" r:id="rId5"/>
    <p:sldMasterId id="2147483696" r:id="rId6"/>
  </p:sldMasterIdLst>
  <p:notesMasterIdLst>
    <p:notesMasterId r:id="rId49"/>
  </p:notesMasterIdLst>
  <p:handoutMasterIdLst>
    <p:handoutMasterId r:id="rId50"/>
  </p:handoutMasterIdLst>
  <p:sldIdLst>
    <p:sldId id="256" r:id="rId7"/>
    <p:sldId id="426" r:id="rId8"/>
    <p:sldId id="509" r:id="rId9"/>
    <p:sldId id="536" r:id="rId10"/>
    <p:sldId id="537" r:id="rId11"/>
    <p:sldId id="538" r:id="rId12"/>
    <p:sldId id="540" r:id="rId13"/>
    <p:sldId id="541" r:id="rId14"/>
    <p:sldId id="473" r:id="rId15"/>
    <p:sldId id="475" r:id="rId16"/>
    <p:sldId id="511" r:id="rId17"/>
    <p:sldId id="479" r:id="rId18"/>
    <p:sldId id="480" r:id="rId19"/>
    <p:sldId id="481" r:id="rId20"/>
    <p:sldId id="482" r:id="rId21"/>
    <p:sldId id="483" r:id="rId22"/>
    <p:sldId id="484" r:id="rId23"/>
    <p:sldId id="512" r:id="rId24"/>
    <p:sldId id="513" r:id="rId25"/>
    <p:sldId id="514" r:id="rId26"/>
    <p:sldId id="515" r:id="rId27"/>
    <p:sldId id="489" r:id="rId28"/>
    <p:sldId id="516" r:id="rId29"/>
    <p:sldId id="542" r:id="rId30"/>
    <p:sldId id="493" r:id="rId31"/>
    <p:sldId id="518" r:id="rId32"/>
    <p:sldId id="519" r:id="rId33"/>
    <p:sldId id="520" r:id="rId34"/>
    <p:sldId id="521" r:id="rId35"/>
    <p:sldId id="522" r:id="rId36"/>
    <p:sldId id="523" r:id="rId37"/>
    <p:sldId id="524" r:id="rId38"/>
    <p:sldId id="525" r:id="rId39"/>
    <p:sldId id="502" r:id="rId40"/>
    <p:sldId id="526" r:id="rId41"/>
    <p:sldId id="535" r:id="rId42"/>
    <p:sldId id="527" r:id="rId43"/>
    <p:sldId id="528" r:id="rId44"/>
    <p:sldId id="530" r:id="rId45"/>
    <p:sldId id="532" r:id="rId46"/>
    <p:sldId id="506" r:id="rId47"/>
    <p:sldId id="30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41" autoAdjust="0"/>
  </p:normalViewPr>
  <p:slideViewPr>
    <p:cSldViewPr>
      <p:cViewPr varScale="1">
        <p:scale>
          <a:sx n="73" d="100"/>
          <a:sy n="73" d="100"/>
        </p:scale>
        <p:origin x="11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pPr/>
              <a:t>2/22/2023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pPr/>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pPr/>
              <a:t>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pPr/>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pPr/>
              <a:t>1</a:t>
            </a:fld>
            <a:endParaRPr lang="en-US"/>
          </a:p>
        </p:txBody>
      </p:sp>
    </p:spTree>
    <p:extLst>
      <p:ext uri="{BB962C8B-B14F-4D97-AF65-F5344CB8AC3E}">
        <p14:creationId xmlns:p14="http://schemas.microsoft.com/office/powerpoint/2010/main" val="2187980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smtClean="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AC5A33-9226-4376-B906-4B0C7752F3F3}" type="datetime1">
              <a:rPr lang="en-US" smtClean="0"/>
              <a:pPr/>
              <a:t>2/22/2023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5CB118-406F-4C5F-971C-D01C2075A44F}" type="datetime1">
              <a:rPr lang="en-US" smtClean="0"/>
              <a:pPr/>
              <a:t>2/22/2023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891AAB5-29E3-454A-8B27-82FAF9AA8D2C}" type="datetime1">
              <a:rPr lang="en-US" smtClean="0"/>
              <a:pPr/>
              <a:t>2/22/2023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B4AA9-1E79-4606-A4C0-240EC114678E}"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B4AA9-1E79-4606-A4C0-240EC114678E}"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FB4AA9-1E79-4606-A4C0-240EC114678E}" type="datetimeFigureOut">
              <a:rPr lang="en-US" smtClean="0"/>
              <a:pPr/>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B4AA9-1E79-4606-A4C0-240EC114678E}" type="datetimeFigureOut">
              <a:rPr lang="en-US" smtClean="0"/>
              <a:pPr/>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4AA9-1E79-4606-A4C0-240EC114678E}" type="datetimeFigureOut">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latin typeface="Calibri" pitchFamily="34" charset="0"/>
                <a:ea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sz="2400">
                <a:solidFill>
                  <a:srgbClr val="00B050"/>
                </a:solidFill>
                <a:latin typeface="Calibri" pitchFamily="34" charset="0"/>
                <a:ea typeface="Calibri" pitchFamily="34" charset="0"/>
                <a:cs typeface="Calibri" pitchFamily="34" charset="0"/>
              </a:defRPr>
            </a:lvl2pPr>
            <a:lvl3pPr>
              <a:defRPr>
                <a:solidFill>
                  <a:srgbClr val="0070C0"/>
                </a:solidFill>
                <a:latin typeface="Calibri" pitchFamily="34" charset="0"/>
                <a:ea typeface="Calibri" pitchFamily="34" charset="0"/>
                <a:cs typeface="Calibri"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724AADF8-674F-4E37-AEDC-92DD750D1173}" type="datetime1">
              <a:rPr lang="en-US" smtClean="0"/>
              <a:pPr/>
              <a:t>2/22/2023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B4AA9-1E79-4606-A4C0-240EC114678E}"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B4AA9-1E79-4606-A4C0-240EC114678E}"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F270E-B805-4DA1-9C5D-829F2A953EF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F270E-B805-4DA1-9C5D-829F2A953EF6}"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F270E-B805-4DA1-9C5D-829F2A953EF6}" type="datetimeFigureOut">
              <a:rPr lang="en-US" smtClean="0"/>
              <a:pPr/>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F270E-B805-4DA1-9C5D-829F2A953EF6}" type="datetimeFigureOut">
              <a:rPr lang="en-US" smtClean="0"/>
              <a:pPr/>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F270E-B805-4DA1-9C5D-829F2A953EF6}" type="datetimeFigureOut">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0B81AED-7B70-496A-A12E-823AEFD5C0BB}" type="datetime1">
              <a:rPr lang="en-US" smtClean="0"/>
              <a:pPr/>
              <a:t>2/22/2023</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F270E-B805-4DA1-9C5D-829F2A953EF6}"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F270E-B805-4DA1-9C5D-829F2A953EF6}"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27E8D6D-3A91-4BD0-9248-7F8660A8F09B}" type="datetime1">
              <a:rPr lang="en-US" smtClean="0"/>
              <a:pPr/>
              <a:t>2/22/2023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5BBFFE7-CAC9-497A-AAF7-C2922785C649}" type="datetime1">
              <a:rPr lang="en-US" smtClean="0"/>
              <a:pPr/>
              <a:t>2/22/2023</a:t>
            </a:fld>
            <a:endParaRPr lang="en-US"/>
          </a:p>
        </p:txBody>
      </p:sp>
      <p:sp>
        <p:nvSpPr>
          <p:cNvPr id="8" name="Footer Placeholder 4"/>
          <p:cNvSpPr>
            <a:spLocks noGrp="1"/>
          </p:cNvSpPr>
          <p:nvPr>
            <p:ph type="ftr" sz="quarter" idx="11"/>
          </p:nvPr>
        </p:nvSpPr>
        <p:spPr/>
        <p:txBody>
          <a:bodyPr/>
          <a:lstStyle>
            <a:lvl1pPr>
              <a:defRPr/>
            </a:lvl1pPr>
          </a:lstStyle>
          <a:p>
            <a:r>
              <a:rPr lang="en-US"/>
              <a:t>CSE-367 Data Visualization</a:t>
            </a:r>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1E3908D-C920-449F-B38A-64963E2B48E8}" type="datetime1">
              <a:rPr lang="en-US" smtClean="0"/>
              <a:pPr/>
              <a:t>2/22/2023</a:t>
            </a:fld>
            <a:endParaRPr lang="en-US"/>
          </a:p>
        </p:txBody>
      </p:sp>
      <p:sp>
        <p:nvSpPr>
          <p:cNvPr id="4" name="Footer Placeholder 4"/>
          <p:cNvSpPr>
            <a:spLocks noGrp="1"/>
          </p:cNvSpPr>
          <p:nvPr>
            <p:ph type="ftr" sz="quarter" idx="11"/>
          </p:nvPr>
        </p:nvSpPr>
        <p:spPr/>
        <p:txBody>
          <a:bodyPr/>
          <a:lstStyle>
            <a:lvl1pPr>
              <a:defRPr/>
            </a:lvl1pPr>
          </a:lstStyle>
          <a:p>
            <a:r>
              <a:rPr lang="en-US"/>
              <a:t>CSE-367 Data Visualization</a:t>
            </a:r>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EFBD9F8-5A17-427A-BB04-9A98943668E8}" type="datetime1">
              <a:rPr lang="en-US" smtClean="0"/>
              <a:pPr/>
              <a:t>2/22/2023</a:t>
            </a:fld>
            <a:endParaRPr lang="en-US"/>
          </a:p>
        </p:txBody>
      </p:sp>
      <p:sp>
        <p:nvSpPr>
          <p:cNvPr id="3" name="Footer Placeholder 4"/>
          <p:cNvSpPr>
            <a:spLocks noGrp="1"/>
          </p:cNvSpPr>
          <p:nvPr>
            <p:ph type="ftr" sz="quarter" idx="11"/>
          </p:nvPr>
        </p:nvSpPr>
        <p:spPr/>
        <p:txBody>
          <a:bodyPr/>
          <a:lstStyle>
            <a:lvl1pPr>
              <a:defRPr/>
            </a:lvl1pPr>
          </a:lstStyle>
          <a:p>
            <a:r>
              <a:rPr lang="en-US"/>
              <a:t>CSE-367 Data Visualization</a:t>
            </a:r>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12DEC6A-E0EE-4392-B80F-E55C5E1190FC}" type="datetime1">
              <a:rPr lang="en-US" smtClean="0"/>
              <a:pPr/>
              <a:t>2/22/2023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2A688D0-D902-44CB-BD46-3F634243F429}" type="datetime1">
              <a:rPr lang="en-US" smtClean="0"/>
              <a:pPr/>
              <a:t>2/22/2023</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1075A-DF51-44C7-B71F-F968B902E6D0}" type="datetime1">
              <a:rPr lang="en-US" smtClean="0"/>
              <a:pPr/>
              <a:t>2/22/2023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CSE-367 Data Visualization</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B4AA9-1E79-4606-A4C0-240EC114678E}" type="datetimeFigureOut">
              <a:rPr lang="en-US" smtClean="0"/>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C865-F789-4B1E-99B3-356EB7B629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F270E-B805-4DA1-9C5D-829F2A953EF6}" type="datetimeFigureOut">
              <a:rPr lang="en-US" smtClean="0"/>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5027E-4F1D-495B-A62F-8E67E3D23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about:blank"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smtClean="0">
                <a:hlinkClick r:id="rId6">
                  <a:extLst>
                    <a:ext uri="{A12FA001-AC4F-418D-AE19-62706E023703}">
                      <ahyp:hlinkClr xmlns:ahyp="http://schemas.microsoft.com/office/drawing/2018/hyperlinkcolor" xmlns="" val="tx"/>
                    </a:ext>
                  </a:extLst>
                </a:hlinkClick>
              </a:rPr>
              <a:t>CSE3150 – Front-end Full Stack Development</a:t>
            </a:r>
            <a:endParaRPr lang="en-IN" sz="2800" dirty="0">
              <a:hlinkClick r:id="rId6">
                <a:extLst>
                  <a:ext uri="{A12FA001-AC4F-418D-AE19-62706E023703}">
                    <ahyp:hlinkClr xmlns:ahyp="http://schemas.microsoft.com/office/drawing/2018/hyperlinkcolor" xmlns="" val="tx"/>
                  </a:ext>
                </a:extLst>
              </a:hlinkClick>
            </a:endParaRPr>
          </a:p>
          <a:p>
            <a:r>
              <a:rPr lang="en-IN" dirty="0"/>
              <a:t/>
            </a:r>
            <a:br>
              <a:rPr lang="en-IN" dirty="0"/>
            </a:br>
            <a:endParaRPr lang="en-IN" dirty="0"/>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a:solidFill>
                  <a:srgbClr val="FF0000"/>
                </a:solidFill>
                <a:latin typeface="+mj-lt"/>
              </a:rPr>
              <a:t>Scrum FUNDAMENTALS</a:t>
            </a:r>
          </a:p>
        </p:txBody>
      </p:sp>
      <p:sp>
        <p:nvSpPr>
          <p:cNvPr id="3" name="Subtitle 2"/>
          <p:cNvSpPr>
            <a:spLocks noGrp="1"/>
          </p:cNvSpPr>
          <p:nvPr>
            <p:ph type="subTitle" idx="1"/>
          </p:nvPr>
        </p:nvSpPr>
        <p:spPr>
          <a:xfrm>
            <a:off x="838200" y="1143000"/>
            <a:ext cx="7391400" cy="4495800"/>
          </a:xfrm>
        </p:spPr>
        <p:txBody>
          <a:bodyPr>
            <a:normAutofit fontScale="25000" lnSpcReduction="20000"/>
          </a:bodyPr>
          <a:lstStyle/>
          <a:p>
            <a:pPr marL="342900" indent="-342900" algn="l"/>
            <a:r>
              <a:rPr lang="en-US" sz="7200" dirty="0" smtClean="0"/>
              <a:t>1</a:t>
            </a:r>
            <a:r>
              <a:rPr lang="en-US" sz="7200" dirty="0" smtClean="0">
                <a:solidFill>
                  <a:schemeClr val="tx1"/>
                </a:solidFill>
              </a:rPr>
              <a:t>. </a:t>
            </a:r>
            <a:r>
              <a:rPr lang="en-US" sz="8400" dirty="0" smtClean="0">
                <a:solidFill>
                  <a:schemeClr val="tx1"/>
                </a:solidFill>
                <a:latin typeface="+mj-lt"/>
                <a:ea typeface="+mj-ea"/>
                <a:cs typeface="+mj-cs"/>
              </a:rPr>
              <a:t>Empirical Process Control: Scrum is based on the principle of empirical process control, which means that it relies on experience and experimentation to continuously improve the process. </a:t>
            </a:r>
          </a:p>
          <a:p>
            <a:pPr marL="342900" indent="-342900" algn="l"/>
            <a:r>
              <a:rPr lang="en-US" sz="8400" dirty="0" smtClean="0">
                <a:solidFill>
                  <a:schemeClr val="tx1"/>
                </a:solidFill>
                <a:latin typeface="+mj-lt"/>
                <a:ea typeface="+mj-ea"/>
                <a:cs typeface="+mj-cs"/>
              </a:rPr>
              <a:t>2. Cross-functional Teams: Scrum teams are cross-functional, meaning they consist of individuals with a range of skills and expertise. </a:t>
            </a:r>
          </a:p>
          <a:p>
            <a:pPr marL="342900" indent="-342900" algn="l"/>
            <a:r>
              <a:rPr lang="en-US" sz="8400" dirty="0" smtClean="0">
                <a:solidFill>
                  <a:schemeClr val="tx1"/>
                </a:solidFill>
                <a:latin typeface="+mj-lt"/>
                <a:ea typeface="+mj-ea"/>
                <a:cs typeface="+mj-cs"/>
              </a:rPr>
              <a:t>3. Sprint: A sprint is a time-boxed period, usually one to four weeks, during which the team works on completing a set of tasks. </a:t>
            </a:r>
          </a:p>
          <a:p>
            <a:pPr marL="342900" indent="-342900" algn="l"/>
            <a:r>
              <a:rPr lang="en-US" sz="8400" dirty="0" smtClean="0">
                <a:solidFill>
                  <a:schemeClr val="tx1"/>
                </a:solidFill>
                <a:latin typeface="+mj-lt"/>
                <a:ea typeface="+mj-ea"/>
                <a:cs typeface="+mj-cs"/>
              </a:rPr>
              <a:t>4. Incremental Delivery: Scrum allows for the delivery of a usable product increment at the end of each sprint. </a:t>
            </a:r>
          </a:p>
          <a:p>
            <a:pPr marL="342900" indent="-342900" algn="l"/>
            <a:r>
              <a:rPr lang="en-US" sz="8400" dirty="0" smtClean="0">
                <a:solidFill>
                  <a:schemeClr val="tx1"/>
                </a:solidFill>
                <a:latin typeface="+mj-lt"/>
                <a:ea typeface="+mj-ea"/>
                <a:cs typeface="+mj-cs"/>
              </a:rPr>
              <a:t>5. Transparency: Scrum emphasizes transparency in all aspects of the process, from the work being done by the team to the progress being made.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smtClean="0">
                <a:solidFill>
                  <a:srgbClr val="FF0000"/>
                </a:solidFill>
                <a:latin typeface="+mj-lt"/>
              </a:rPr>
              <a:t>Scrum Methodology</a:t>
            </a:r>
            <a:endParaRPr lang="en-US" dirty="0">
              <a:solidFill>
                <a:srgbClr val="FF0000"/>
              </a:solidFill>
              <a:latin typeface="+mj-lt"/>
            </a:endParaRPr>
          </a:p>
        </p:txBody>
      </p:sp>
      <p:sp>
        <p:nvSpPr>
          <p:cNvPr id="3" name="Subtitle 2"/>
          <p:cNvSpPr>
            <a:spLocks noGrp="1"/>
          </p:cNvSpPr>
          <p:nvPr>
            <p:ph type="subTitle" idx="1"/>
          </p:nvPr>
        </p:nvSpPr>
        <p:spPr>
          <a:xfrm>
            <a:off x="609600" y="1143000"/>
            <a:ext cx="7239000" cy="4495800"/>
          </a:xfrm>
        </p:spPr>
        <p:txBody>
          <a:bodyPr>
            <a:normAutofit/>
          </a:bodyPr>
          <a:lstStyle/>
          <a:p>
            <a:pPr marL="342900" indent="-342900" algn="just"/>
            <a:r>
              <a:rPr lang="en-US" sz="5300" dirty="0" smtClean="0">
                <a:solidFill>
                  <a:srgbClr val="002060"/>
                </a:solidFill>
                <a:latin typeface="+mj-lt"/>
                <a:ea typeface="+mj-ea"/>
                <a:cs typeface="+mj-cs"/>
              </a:rPr>
              <a:t>  </a:t>
            </a:r>
            <a:r>
              <a:rPr lang="en-US" sz="1800" dirty="0" smtClean="0">
                <a:solidFill>
                  <a:schemeClr val="tx1"/>
                </a:solidFill>
                <a:latin typeface="+mj-lt"/>
                <a:ea typeface="+mj-ea"/>
                <a:cs typeface="+mj-cs"/>
              </a:rPr>
              <a:t>Scrum is simple light weighted agile project management methodology that enables product teams to build products incrementally in an iterative fashion through effective team collaboration.</a:t>
            </a:r>
          </a:p>
          <a:p>
            <a:pPr marL="342900" indent="-342900" algn="just"/>
            <a:r>
              <a:rPr lang="en-US" sz="1800" dirty="0" smtClean="0">
                <a:solidFill>
                  <a:schemeClr val="tx1"/>
                </a:solidFill>
                <a:latin typeface="+mj-lt"/>
                <a:ea typeface="+mj-ea"/>
                <a:cs typeface="+mj-cs"/>
              </a:rPr>
              <a:t>      Scrum forms the base for many of the other frameworks and hence it is important for an agile practitioner to understand this methodology.</a:t>
            </a:r>
          </a:p>
          <a:p>
            <a:pPr algn="l"/>
            <a:r>
              <a:rPr lang="en-US" sz="1800" dirty="0" smtClean="0">
                <a:solidFill>
                  <a:schemeClr val="tx1"/>
                </a:solidFill>
                <a:latin typeface="+mj-lt"/>
              </a:rPr>
              <a:t>    The </a:t>
            </a:r>
            <a:r>
              <a:rPr lang="en-US" sz="1800" dirty="0">
                <a:solidFill>
                  <a:schemeClr val="tx1"/>
                </a:solidFill>
                <a:latin typeface="+mj-lt"/>
              </a:rPr>
              <a:t>Scrum Methodology is defined by:</a:t>
            </a: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a:t>
            </a:r>
            <a:r>
              <a:rPr lang="fr-FR" sz="1800" dirty="0" err="1">
                <a:solidFill>
                  <a:schemeClr val="tx1"/>
                </a:solidFill>
                <a:latin typeface="+mj-lt"/>
              </a:rPr>
              <a:t>Roles</a:t>
            </a:r>
            <a:endParaRPr lang="fr-FR" sz="1800" dirty="0">
              <a:solidFill>
                <a:schemeClr val="tx1"/>
              </a:solidFill>
              <a:latin typeface="+mj-lt"/>
            </a:endParaRP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Events</a:t>
            </a:r>
          </a:p>
          <a:p>
            <a:pPr marL="285750" indent="-285750" algn="l">
              <a:buFont typeface="Arial" panose="020B0604020202020204" pitchFamily="34" charset="0"/>
              <a:buChar char="•"/>
            </a:pPr>
            <a:r>
              <a:rPr lang="fr-FR" sz="1800" dirty="0" err="1">
                <a:solidFill>
                  <a:schemeClr val="tx1"/>
                </a:solidFill>
                <a:latin typeface="+mj-lt"/>
              </a:rPr>
              <a:t>Scrum</a:t>
            </a:r>
            <a:r>
              <a:rPr lang="fr-FR" sz="1800" dirty="0">
                <a:solidFill>
                  <a:schemeClr val="tx1"/>
                </a:solidFill>
                <a:latin typeface="+mj-lt"/>
              </a:rPr>
              <a:t> </a:t>
            </a:r>
            <a:r>
              <a:rPr lang="fr-FR" sz="1800" dirty="0" err="1">
                <a:solidFill>
                  <a:schemeClr val="tx1"/>
                </a:solidFill>
                <a:latin typeface="+mj-lt"/>
              </a:rPr>
              <a:t>Artifacts</a:t>
            </a:r>
            <a:endParaRPr lang="fr-FR" sz="1800" dirty="0">
              <a:solidFill>
                <a:schemeClr val="tx1"/>
              </a:solidFill>
              <a:latin typeface="+mj-lt"/>
            </a:endParaRPr>
          </a:p>
          <a:p>
            <a:pPr marL="342900" indent="-342900" algn="just"/>
            <a:endParaRPr lang="en-US" sz="1800" dirty="0" smtClean="0">
              <a:solidFill>
                <a:schemeClr val="tx1"/>
              </a:solidFill>
              <a:latin typeface="+mj-lt"/>
              <a:ea typeface="+mj-ea"/>
              <a:cs typeface="+mj-cs"/>
            </a:endParaRPr>
          </a:p>
          <a:p>
            <a:pPr algn="just"/>
            <a:endParaRPr lang="en-US" sz="96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rPr>
              <a:t>Scrum Methodology</a:t>
            </a:r>
          </a:p>
        </p:txBody>
      </p:sp>
      <p:sp>
        <p:nvSpPr>
          <p:cNvPr id="3" name="Subtitle 2"/>
          <p:cNvSpPr>
            <a:spLocks noGrp="1"/>
          </p:cNvSpPr>
          <p:nvPr>
            <p:ph type="subTitle" idx="1"/>
          </p:nvPr>
        </p:nvSpPr>
        <p:spPr>
          <a:xfrm>
            <a:off x="838200" y="1143000"/>
            <a:ext cx="7391400" cy="4495800"/>
          </a:xfrm>
        </p:spPr>
        <p:txBody>
          <a:bodyPr>
            <a:normAutofit/>
          </a:bodyPr>
          <a:lstStyle/>
          <a:p>
            <a:pPr algn="just" fontAlgn="base"/>
            <a:endParaRPr lang="en-US" sz="25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14338" y="1271588"/>
            <a:ext cx="8315325"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lnSpc>
                <a:spcPct val="80000"/>
              </a:lnSpc>
            </a:pPr>
            <a:r>
              <a:rPr lang="en-US" sz="2400" dirty="0" smtClean="0">
                <a:solidFill>
                  <a:srgbClr val="002060"/>
                </a:solidFill>
                <a:latin typeface="+mj-lt"/>
                <a:cs typeface="Times New Roman" pitchFamily="18" charset="0"/>
              </a:rPr>
              <a:t>The </a:t>
            </a:r>
            <a:r>
              <a:rPr lang="en-US" sz="2400" dirty="0">
                <a:solidFill>
                  <a:srgbClr val="002060"/>
                </a:solidFill>
                <a:latin typeface="+mj-lt"/>
                <a:cs typeface="Times New Roman" pitchFamily="18" charset="0"/>
              </a:rPr>
              <a:t>scrum team is made up of three roles: </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Product Owner</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Scrum Master </a:t>
            </a:r>
          </a:p>
          <a:p>
            <a:pPr marL="457200" indent="-457200" algn="l" fontAlgn="base">
              <a:lnSpc>
                <a:spcPct val="80000"/>
              </a:lnSpc>
              <a:buFont typeface="+mj-lt"/>
              <a:buAutoNum type="arabicPeriod"/>
            </a:pPr>
            <a:r>
              <a:rPr lang="en-US" sz="2400" dirty="0" smtClean="0">
                <a:solidFill>
                  <a:srgbClr val="002060"/>
                </a:solidFill>
                <a:latin typeface="+mj-lt"/>
                <a:cs typeface="Times New Roman" pitchFamily="18" charset="0"/>
              </a:rPr>
              <a:t>The </a:t>
            </a:r>
            <a:r>
              <a:rPr lang="en-US" sz="2400" dirty="0">
                <a:solidFill>
                  <a:srgbClr val="002060"/>
                </a:solidFill>
                <a:latin typeface="+mj-lt"/>
                <a:cs typeface="Times New Roman" pitchFamily="18" charset="0"/>
              </a:rPr>
              <a:t>Development Team.</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r>
              <a:rPr lang="en-US" sz="2400" dirty="0">
                <a:solidFill>
                  <a:srgbClr val="C00000"/>
                </a:solidFill>
                <a:latin typeface="+mj-lt"/>
                <a:cs typeface="Times New Roman" pitchFamily="18" charset="0"/>
              </a:rPr>
              <a:t>1. Product Owner:</a:t>
            </a:r>
          </a:p>
          <a:p>
            <a:pPr algn="l" fontAlgn="base"/>
            <a:r>
              <a:rPr lang="en-US" sz="1800" dirty="0">
                <a:solidFill>
                  <a:srgbClr val="002060"/>
                </a:solidFill>
                <a:latin typeface="+mj-lt"/>
                <a:cs typeface="Times New Roman" pitchFamily="18" charset="0"/>
              </a:rPr>
              <a:t>A Product Owner in a scrum team decides what needs to be built.</a:t>
            </a:r>
          </a:p>
          <a:p>
            <a:pPr algn="l" fontAlgn="base"/>
            <a:r>
              <a:rPr lang="en-US" sz="1800" dirty="0">
                <a:solidFill>
                  <a:srgbClr val="002060"/>
                </a:solidFill>
                <a:latin typeface="+mj-lt"/>
                <a:cs typeface="Times New Roman" pitchFamily="18" charset="0"/>
              </a:rPr>
              <a:t>Unlike traditional delivery, this person is a part of the team that delivers the product.</a:t>
            </a:r>
          </a:p>
          <a:p>
            <a:pPr algn="l" fontAlgn="base"/>
            <a:r>
              <a:rPr lang="en-US" sz="1800" dirty="0">
                <a:solidFill>
                  <a:srgbClr val="002060"/>
                </a:solidFill>
                <a:latin typeface="+mj-lt"/>
                <a:cs typeface="Times New Roman" pitchFamily="18" charset="0"/>
              </a:rPr>
              <a:t>Following are the key responsibilities of the Product Owner:</a:t>
            </a:r>
          </a:p>
          <a:p>
            <a:pPr algn="l" fontAlgn="base">
              <a:buFont typeface="Arial" pitchFamily="34" charset="0"/>
              <a:buChar char="•"/>
            </a:pPr>
            <a:r>
              <a:rPr lang="en-US" sz="1800" dirty="0">
                <a:solidFill>
                  <a:srgbClr val="002060"/>
                </a:solidFill>
                <a:latin typeface="+mj-lt"/>
                <a:cs typeface="Times New Roman" pitchFamily="18" charset="0"/>
              </a:rPr>
              <a:t>Creates the vision</a:t>
            </a:r>
          </a:p>
          <a:p>
            <a:pPr algn="l" fontAlgn="base">
              <a:buFont typeface="Arial" pitchFamily="34" charset="0"/>
              <a:buChar char="•"/>
            </a:pPr>
            <a:r>
              <a:rPr lang="en-US" sz="1800" dirty="0">
                <a:solidFill>
                  <a:srgbClr val="002060"/>
                </a:solidFill>
                <a:latin typeface="+mj-lt"/>
                <a:cs typeface="Times New Roman" pitchFamily="18" charset="0"/>
              </a:rPr>
              <a:t>Represents business, and is responsible for the ROI</a:t>
            </a:r>
          </a:p>
          <a:p>
            <a:pPr algn="l" fontAlgn="base">
              <a:buFont typeface="Arial" pitchFamily="34" charset="0"/>
              <a:buChar char="•"/>
            </a:pPr>
            <a:r>
              <a:rPr lang="en-US" sz="1800" dirty="0">
                <a:solidFill>
                  <a:srgbClr val="002060"/>
                </a:solidFill>
                <a:latin typeface="+mj-lt"/>
                <a:cs typeface="Times New Roman" pitchFamily="18" charset="0"/>
              </a:rPr>
              <a:t>Cascades the vision to the teams</a:t>
            </a:r>
          </a:p>
          <a:p>
            <a:pPr algn="l" fontAlgn="base">
              <a:buFont typeface="Arial" pitchFamily="34" charset="0"/>
              <a:buChar char="•"/>
            </a:pPr>
            <a:r>
              <a:rPr lang="en-US" sz="1800" dirty="0">
                <a:solidFill>
                  <a:srgbClr val="002060"/>
                </a:solidFill>
                <a:latin typeface="+mj-lt"/>
                <a:cs typeface="Times New Roman" pitchFamily="18" charset="0"/>
              </a:rPr>
              <a:t>Owns the backlog of features</a:t>
            </a:r>
          </a:p>
          <a:p>
            <a:pPr algn="l" fontAlgn="base">
              <a:buFont typeface="Arial" pitchFamily="34" charset="0"/>
              <a:buChar char="•"/>
            </a:pPr>
            <a:r>
              <a:rPr lang="en-US" sz="1800" dirty="0">
                <a:solidFill>
                  <a:srgbClr val="002060"/>
                </a:solidFill>
                <a:latin typeface="+mj-lt"/>
                <a:cs typeface="Times New Roman" pitchFamily="18" charset="0"/>
              </a:rPr>
              <a:t>Prioritizes features by market value</a:t>
            </a:r>
          </a:p>
          <a:p>
            <a:pPr algn="l" fontAlgn="base">
              <a:buFont typeface="Arial" pitchFamily="34" charset="0"/>
              <a:buChar char="•"/>
            </a:pPr>
            <a:r>
              <a:rPr lang="en-US" sz="1800" dirty="0">
                <a:solidFill>
                  <a:srgbClr val="002060"/>
                </a:solidFill>
                <a:latin typeface="+mj-lt"/>
                <a:cs typeface="Times New Roman" pitchFamily="18" charset="0"/>
              </a:rPr>
              <a:t>Is empowered to take decisions</a:t>
            </a:r>
          </a:p>
          <a:p>
            <a:pPr algn="l" fontAlgn="base">
              <a:buFont typeface="Arial" pitchFamily="34" charset="0"/>
              <a:buChar char="•"/>
            </a:pPr>
            <a:r>
              <a:rPr lang="en-US" sz="1800" dirty="0">
                <a:solidFill>
                  <a:srgbClr val="002060"/>
                </a:solidFill>
                <a:latin typeface="+mj-lt"/>
                <a:cs typeface="Times New Roman" pitchFamily="18" charset="0"/>
              </a:rPr>
              <a:t>Negotiates with the team and business to deliver the right product at the right time</a:t>
            </a:r>
          </a:p>
          <a:p>
            <a:pPr algn="just" fontAlgn="base"/>
            <a:endParaRPr lang="en-US" sz="1800" dirty="0">
              <a:solidFill>
                <a:srgbClr val="002060"/>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fontScale="85000" lnSpcReduction="20000"/>
          </a:bodyPr>
          <a:lstStyle/>
          <a:p>
            <a:pPr algn="l" fontAlgn="base"/>
            <a:r>
              <a:rPr lang="en-US" sz="4400" dirty="0">
                <a:solidFill>
                  <a:srgbClr val="C00000"/>
                </a:solidFill>
                <a:latin typeface="+mj-lt"/>
                <a:cs typeface="Times New Roman" pitchFamily="18" charset="0"/>
              </a:rPr>
              <a:t>2. Scrum Master:</a:t>
            </a:r>
          </a:p>
          <a:p>
            <a:pPr algn="just"/>
            <a:r>
              <a:rPr lang="en-US" sz="2600" dirty="0">
                <a:solidFill>
                  <a:srgbClr val="002060"/>
                </a:solidFill>
                <a:latin typeface="+mj-lt"/>
                <a:cs typeface="Times New Roman" pitchFamily="18" charset="0"/>
              </a:rPr>
              <a:t>The Scrum Master's major responsibility is to ensure that scrum is understood and practiced by every team member in the true spirit.</a:t>
            </a:r>
          </a:p>
          <a:p>
            <a:pPr algn="just"/>
            <a:r>
              <a:rPr lang="en-US" sz="2600" dirty="0">
                <a:solidFill>
                  <a:srgbClr val="002060"/>
                </a:solidFill>
                <a:latin typeface="+mj-lt"/>
                <a:cs typeface="Times New Roman" pitchFamily="18" charset="0"/>
              </a:rPr>
              <a:t>Following are the key responsibilities of the Scrum Master :</a:t>
            </a:r>
          </a:p>
          <a:p>
            <a:pPr algn="just">
              <a:buFont typeface="Arial" panose="020B0604020202020204" pitchFamily="34" charset="0"/>
              <a:buChar char="•"/>
            </a:pPr>
            <a:r>
              <a:rPr lang="en-US" sz="2600" dirty="0">
                <a:solidFill>
                  <a:srgbClr val="002060"/>
                </a:solidFill>
                <a:latin typeface="+mj-lt"/>
                <a:cs typeface="Times New Roman" pitchFamily="18" charset="0"/>
              </a:rPr>
              <a:t>Is a servant leader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Helps </a:t>
            </a:r>
            <a:r>
              <a:rPr lang="en-US" sz="2600" dirty="0">
                <a:solidFill>
                  <a:srgbClr val="002060"/>
                </a:solidFill>
                <a:latin typeface="+mj-lt"/>
                <a:cs typeface="Times New Roman" pitchFamily="18" charset="0"/>
              </a:rPr>
              <a:t>remove obstacles/impediments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Facilitates </a:t>
            </a:r>
            <a:r>
              <a:rPr lang="en-US" sz="2600" dirty="0">
                <a:solidFill>
                  <a:srgbClr val="002060"/>
                </a:solidFill>
                <a:latin typeface="+mj-lt"/>
                <a:cs typeface="Times New Roman" pitchFamily="18" charset="0"/>
              </a:rPr>
              <a:t>collaboration </a:t>
            </a:r>
            <a:endParaRPr lang="en-US" sz="2600" dirty="0" smtClean="0">
              <a:solidFill>
                <a:srgbClr val="002060"/>
              </a:solidFill>
              <a:latin typeface="+mj-lt"/>
              <a:cs typeface="Times New Roman" pitchFamily="18" charset="0"/>
            </a:endParaRPr>
          </a:p>
          <a:p>
            <a:pPr algn="just">
              <a:buFont typeface="Arial" panose="020B0604020202020204" pitchFamily="34" charset="0"/>
              <a:buChar char="•"/>
            </a:pPr>
            <a:r>
              <a:rPr lang="en-US" sz="2600" dirty="0" smtClean="0">
                <a:solidFill>
                  <a:srgbClr val="002060"/>
                </a:solidFill>
                <a:latin typeface="+mj-lt"/>
                <a:cs typeface="Times New Roman" pitchFamily="18" charset="0"/>
              </a:rPr>
              <a:t>Teaches scrum</a:t>
            </a:r>
            <a:r>
              <a:rPr lang="en-US" sz="2600" dirty="0">
                <a:solidFill>
                  <a:srgbClr val="002060"/>
                </a:solidFill>
                <a:latin typeface="+mj-lt"/>
                <a:cs typeface="Times New Roman" pitchFamily="18" charset="0"/>
              </a:rPr>
              <a:t> to the team.</a:t>
            </a:r>
          </a:p>
          <a:p>
            <a:pPr algn="just">
              <a:buFont typeface="Arial" panose="020B0604020202020204" pitchFamily="34" charset="0"/>
              <a:buChar char="•"/>
            </a:pPr>
            <a:r>
              <a:rPr lang="en-US" sz="2600" dirty="0">
                <a:solidFill>
                  <a:srgbClr val="002060"/>
                </a:solidFill>
                <a:latin typeface="+mj-lt"/>
                <a:cs typeface="Times New Roman" pitchFamily="18" charset="0"/>
              </a:rPr>
              <a:t>Protects the </a:t>
            </a:r>
            <a:r>
              <a:rPr lang="en-US" sz="2600" dirty="0" smtClean="0">
                <a:solidFill>
                  <a:srgbClr val="002060"/>
                </a:solidFill>
                <a:latin typeface="+mj-lt"/>
                <a:cs typeface="Times New Roman" pitchFamily="18" charset="0"/>
              </a:rPr>
              <a:t>teams</a:t>
            </a:r>
            <a:r>
              <a:rPr lang="en-US" sz="2600" dirty="0">
                <a:solidFill>
                  <a:srgbClr val="002060"/>
                </a:solidFill>
                <a:latin typeface="+mj-lt"/>
                <a:cs typeface="Times New Roman" pitchFamily="18" charset="0"/>
              </a:rPr>
              <a:t> from external disruptions such as changes to stories in the current sprint.</a:t>
            </a:r>
          </a:p>
          <a:p>
            <a:pPr algn="just">
              <a:buFont typeface="Arial" panose="020B0604020202020204" pitchFamily="34" charset="0"/>
              <a:buChar char="•"/>
            </a:pPr>
            <a:r>
              <a:rPr lang="en-US" sz="2600" dirty="0">
                <a:solidFill>
                  <a:srgbClr val="002060"/>
                </a:solidFill>
                <a:latin typeface="+mj-lt"/>
                <a:cs typeface="Times New Roman" pitchFamily="18" charset="0"/>
              </a:rPr>
              <a:t>Is a change agent </a:t>
            </a:r>
            <a:r>
              <a:rPr lang="en-US" sz="2600" dirty="0" smtClean="0">
                <a:solidFill>
                  <a:srgbClr val="002060"/>
                </a:solidFill>
                <a:latin typeface="+mj-lt"/>
                <a:cs typeface="Times New Roman" pitchFamily="18" charset="0"/>
              </a:rPr>
              <a:t>in </a:t>
            </a:r>
            <a:r>
              <a:rPr lang="en-US" sz="2600" dirty="0">
                <a:solidFill>
                  <a:srgbClr val="002060"/>
                </a:solidFill>
                <a:latin typeface="+mj-lt"/>
                <a:cs typeface="Times New Roman" pitchFamily="18" charset="0"/>
              </a:rPr>
              <a:t>growing the organization to deliver early and often, and removing waste.</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762000"/>
            <a:ext cx="7391400" cy="4724400"/>
          </a:xfrm>
        </p:spPr>
        <p:txBody>
          <a:bodyPr>
            <a:normAutofit fontScale="40000" lnSpcReduction="20000"/>
          </a:bodyPr>
          <a:lstStyle/>
          <a:p>
            <a:pPr algn="l" fontAlgn="base"/>
            <a:endParaRPr lang="en-US" sz="4200" dirty="0" smtClean="0">
              <a:solidFill>
                <a:srgbClr val="FF0000"/>
              </a:solidFill>
              <a:latin typeface="Times New Roman" pitchFamily="18" charset="0"/>
              <a:cs typeface="Times New Roman" pitchFamily="18" charset="0"/>
            </a:endParaRPr>
          </a:p>
          <a:p>
            <a:pPr algn="l" fontAlgn="base"/>
            <a:endParaRPr lang="en-US" sz="4200" dirty="0" smtClean="0">
              <a:solidFill>
                <a:srgbClr val="FF0000"/>
              </a:solidFill>
              <a:latin typeface="Times New Roman" pitchFamily="18" charset="0"/>
              <a:cs typeface="Times New Roman" pitchFamily="18" charset="0"/>
            </a:endParaRPr>
          </a:p>
          <a:p>
            <a:pPr algn="l" fontAlgn="base"/>
            <a:r>
              <a:rPr lang="en-US" sz="9600" dirty="0" smtClean="0">
                <a:solidFill>
                  <a:srgbClr val="C00000"/>
                </a:solidFill>
                <a:latin typeface="+mj-lt"/>
                <a:cs typeface="Times New Roman" pitchFamily="18" charset="0"/>
              </a:rPr>
              <a:t>3</a:t>
            </a:r>
            <a:r>
              <a:rPr lang="en-US" sz="9600" dirty="0">
                <a:solidFill>
                  <a:srgbClr val="C00000"/>
                </a:solidFill>
                <a:latin typeface="+mj-lt"/>
                <a:cs typeface="Times New Roman" pitchFamily="18" charset="0"/>
              </a:rPr>
              <a:t>. The Development team:</a:t>
            </a:r>
          </a:p>
          <a:p>
            <a:pPr algn="just" fontAlgn="base"/>
            <a:r>
              <a:rPr lang="en-US" sz="4500" dirty="0">
                <a:solidFill>
                  <a:srgbClr val="002060"/>
                </a:solidFill>
                <a:latin typeface="+mj-lt"/>
                <a:cs typeface="Times New Roman" pitchFamily="18" charset="0"/>
              </a:rPr>
              <a:t>The Development team in scrum is the team that has all the skills necessary to execute the backlog items.</a:t>
            </a:r>
          </a:p>
          <a:p>
            <a:pPr algn="just" fontAlgn="base"/>
            <a:r>
              <a:rPr lang="en-US" sz="4500" dirty="0">
                <a:solidFill>
                  <a:srgbClr val="002060"/>
                </a:solidFill>
                <a:latin typeface="+mj-lt"/>
                <a:cs typeface="Times New Roman" pitchFamily="18" charset="0"/>
              </a:rPr>
              <a:t>The following are the special characteristics of 'The Development team':</a:t>
            </a:r>
          </a:p>
          <a:p>
            <a:pPr algn="just" fontAlgn="base">
              <a:buFont typeface="Arial" pitchFamily="34" charset="0"/>
              <a:buChar char="•"/>
            </a:pPr>
            <a:r>
              <a:rPr lang="en-US" sz="4500" dirty="0">
                <a:solidFill>
                  <a:srgbClr val="002060"/>
                </a:solidFill>
                <a:latin typeface="+mj-lt"/>
                <a:cs typeface="Times New Roman" pitchFamily="18" charset="0"/>
              </a:rPr>
              <a:t>Self-organizing </a:t>
            </a:r>
            <a:endParaRPr lang="en-US" sz="4500" dirty="0" smtClean="0">
              <a:solidFill>
                <a:srgbClr val="002060"/>
              </a:solidFill>
              <a:latin typeface="+mj-lt"/>
              <a:cs typeface="Times New Roman" pitchFamily="18" charset="0"/>
            </a:endParaRPr>
          </a:p>
          <a:p>
            <a:pPr algn="just" fontAlgn="base">
              <a:buFont typeface="Arial" pitchFamily="34" charset="0"/>
              <a:buChar char="•"/>
            </a:pPr>
            <a:r>
              <a:rPr lang="en-US" sz="4500" dirty="0" smtClean="0">
                <a:solidFill>
                  <a:srgbClr val="002060"/>
                </a:solidFill>
                <a:latin typeface="+mj-lt"/>
                <a:cs typeface="Times New Roman" pitchFamily="18" charset="0"/>
              </a:rPr>
              <a:t>Empowered </a:t>
            </a:r>
          </a:p>
          <a:p>
            <a:pPr algn="just" fontAlgn="base">
              <a:buFont typeface="Arial" pitchFamily="34" charset="0"/>
              <a:buChar char="•"/>
            </a:pPr>
            <a:r>
              <a:rPr lang="en-US" sz="4500" dirty="0" smtClean="0">
                <a:solidFill>
                  <a:srgbClr val="002060"/>
                </a:solidFill>
                <a:latin typeface="+mj-lt"/>
                <a:cs typeface="Times New Roman" pitchFamily="18" charset="0"/>
              </a:rPr>
              <a:t>Cross-functional </a:t>
            </a:r>
          </a:p>
          <a:p>
            <a:pPr algn="just" fontAlgn="base">
              <a:buFont typeface="Arial" pitchFamily="34" charset="0"/>
              <a:buChar char="•"/>
            </a:pPr>
            <a:r>
              <a:rPr lang="en-US" sz="4500" dirty="0" smtClean="0">
                <a:solidFill>
                  <a:srgbClr val="002060"/>
                </a:solidFill>
                <a:latin typeface="+mj-lt"/>
                <a:cs typeface="Times New Roman" pitchFamily="18" charset="0"/>
              </a:rPr>
              <a:t>Small-sized </a:t>
            </a:r>
          </a:p>
          <a:p>
            <a:pPr algn="just" fontAlgn="base">
              <a:buFont typeface="Arial" pitchFamily="34" charset="0"/>
              <a:buChar char="•"/>
            </a:pPr>
            <a:r>
              <a:rPr lang="en-US" sz="4500" dirty="0" smtClean="0">
                <a:solidFill>
                  <a:srgbClr val="002060"/>
                </a:solidFill>
                <a:latin typeface="+mj-lt"/>
                <a:cs typeface="Times New Roman" pitchFamily="18" charset="0"/>
              </a:rPr>
              <a:t>Co-located</a:t>
            </a:r>
            <a:endParaRPr lang="en-US" sz="4500" dirty="0">
              <a:solidFill>
                <a:srgbClr val="002060"/>
              </a:solidFill>
              <a:latin typeface="+mj-lt"/>
              <a:cs typeface="Times New Roman" pitchFamily="18" charset="0"/>
            </a:endParaRPr>
          </a:p>
          <a:p>
            <a:pPr algn="just" fontAlgn="base">
              <a:buFont typeface="Arial" pitchFamily="34" charset="0"/>
              <a:buChar char="•"/>
            </a:pPr>
            <a:r>
              <a:rPr lang="en-US" sz="4500" dirty="0">
                <a:solidFill>
                  <a:srgbClr val="002060"/>
                </a:solidFill>
                <a:latin typeface="+mj-lt"/>
                <a:cs typeface="Times New Roman" pitchFamily="18" charset="0"/>
              </a:rPr>
              <a:t>Committed </a:t>
            </a:r>
            <a:endParaRPr lang="en-US" sz="4500" dirty="0" smtClean="0">
              <a:solidFill>
                <a:srgbClr val="002060"/>
              </a:solidFill>
              <a:latin typeface="+mj-lt"/>
              <a:cs typeface="Times New Roman" pitchFamily="18" charset="0"/>
            </a:endParaRPr>
          </a:p>
          <a:p>
            <a:pPr algn="just" fontAlgn="base">
              <a:buFont typeface="Arial" pitchFamily="34" charset="0"/>
              <a:buChar char="•"/>
            </a:pPr>
            <a:r>
              <a:rPr lang="en-US" sz="4500" dirty="0" smtClean="0">
                <a:solidFill>
                  <a:srgbClr val="002060"/>
                </a:solidFill>
                <a:latin typeface="+mj-lt"/>
                <a:cs typeface="Times New Roman" pitchFamily="18" charset="0"/>
              </a:rPr>
              <a:t>Dedicated</a:t>
            </a:r>
            <a:endParaRPr lang="en-US" sz="4500" dirty="0">
              <a:solidFill>
                <a:schemeClr val="tx1"/>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b="1" dirty="0" smtClean="0">
                <a:solidFill>
                  <a:srgbClr val="FF0000"/>
                </a:solidFill>
                <a:latin typeface="+mj-lt"/>
              </a:rPr>
              <a:t>What </a:t>
            </a:r>
            <a:r>
              <a:rPr lang="en-US" b="1" dirty="0">
                <a:solidFill>
                  <a:srgbClr val="FF0000"/>
                </a:solidFill>
                <a:latin typeface="+mj-lt"/>
              </a:rPr>
              <a:t>are Scrum Artifacts</a:t>
            </a:r>
            <a:r>
              <a:rPr lang="en-US" b="1" dirty="0" smtClean="0">
                <a:solidFill>
                  <a:srgbClr val="FF0000"/>
                </a:solidFill>
                <a:latin typeface="+mj-lt"/>
              </a:rPr>
              <a:t>?</a:t>
            </a:r>
            <a:endParaRPr lang="en-US" dirty="0">
              <a:solidFill>
                <a:srgbClr val="FF0000"/>
              </a:solidFill>
              <a:latin typeface="+mj-lt"/>
            </a:endParaRPr>
          </a:p>
        </p:txBody>
      </p:sp>
      <p:sp>
        <p:nvSpPr>
          <p:cNvPr id="3" name="Subtitle 2"/>
          <p:cNvSpPr>
            <a:spLocks noGrp="1"/>
          </p:cNvSpPr>
          <p:nvPr>
            <p:ph type="subTitle" idx="1"/>
          </p:nvPr>
        </p:nvSpPr>
        <p:spPr>
          <a:xfrm>
            <a:off x="685800" y="1219200"/>
            <a:ext cx="6400800" cy="1752600"/>
          </a:xfrm>
        </p:spPr>
        <p:txBody>
          <a:bodyPr>
            <a:noAutofit/>
          </a:bodyPr>
          <a:lstStyle/>
          <a:p>
            <a:pPr algn="l" fontAlgn="base"/>
            <a:r>
              <a:rPr lang="en-US" sz="1800" dirty="0">
                <a:solidFill>
                  <a:schemeClr val="tx1"/>
                </a:solidFill>
                <a:latin typeface="+mj-lt"/>
                <a:cs typeface="Times New Roman" pitchFamily="18" charset="0"/>
              </a:rPr>
              <a:t>Scrum is an Agile framework for managing software development projects. It involves a set of practices and principles designed to help teams deliver high-quality products in a fast and efficient manner. </a:t>
            </a:r>
            <a:endParaRPr lang="en-US" sz="1800" dirty="0" smtClean="0">
              <a:solidFill>
                <a:schemeClr val="tx1"/>
              </a:solidFill>
              <a:latin typeface="+mj-lt"/>
              <a:cs typeface="Times New Roman" pitchFamily="18" charset="0"/>
            </a:endParaRPr>
          </a:p>
          <a:p>
            <a:pPr algn="l" fontAlgn="base"/>
            <a:r>
              <a:rPr lang="en-US" sz="1800" dirty="0" smtClean="0">
                <a:solidFill>
                  <a:schemeClr val="tx1"/>
                </a:solidFill>
                <a:latin typeface="+mj-lt"/>
                <a:cs typeface="Times New Roman" pitchFamily="18" charset="0"/>
              </a:rPr>
              <a:t>The </a:t>
            </a:r>
            <a:r>
              <a:rPr lang="en-US" sz="1800" dirty="0">
                <a:solidFill>
                  <a:schemeClr val="tx1"/>
                </a:solidFill>
                <a:latin typeface="+mj-lt"/>
                <a:cs typeface="Times New Roman" pitchFamily="18" charset="0"/>
              </a:rPr>
              <a:t>following are the three main artifacts in Scrum:</a:t>
            </a:r>
          </a:p>
          <a:p>
            <a:pPr marL="342900" indent="-342900" algn="l" fontAlgn="base">
              <a:buFont typeface="+mj-lt"/>
              <a:buAutoNum type="arabicPeriod"/>
            </a:pPr>
            <a:r>
              <a:rPr lang="en-US" sz="1800" dirty="0">
                <a:solidFill>
                  <a:schemeClr val="tx1"/>
                </a:solidFill>
                <a:latin typeface="+mj-lt"/>
                <a:cs typeface="Times New Roman" pitchFamily="18" charset="0"/>
              </a:rPr>
              <a:t>Product </a:t>
            </a:r>
            <a:r>
              <a:rPr lang="en-US" sz="1800" dirty="0" smtClean="0">
                <a:solidFill>
                  <a:schemeClr val="tx1"/>
                </a:solidFill>
                <a:latin typeface="+mj-lt"/>
                <a:cs typeface="Times New Roman" pitchFamily="18" charset="0"/>
              </a:rPr>
              <a:t>Backlog</a:t>
            </a:r>
            <a:endParaRPr lang="en-US" sz="1800" dirty="0">
              <a:solidFill>
                <a:schemeClr val="tx1"/>
              </a:solidFill>
              <a:latin typeface="+mj-lt"/>
              <a:cs typeface="Times New Roman" pitchFamily="18" charset="0"/>
            </a:endParaRPr>
          </a:p>
          <a:p>
            <a:pPr marL="342900" indent="-342900" algn="l" fontAlgn="base">
              <a:buFont typeface="+mj-lt"/>
              <a:buAutoNum type="arabicPeriod"/>
            </a:pPr>
            <a:r>
              <a:rPr lang="en-US" sz="1800" dirty="0">
                <a:solidFill>
                  <a:schemeClr val="tx1"/>
                </a:solidFill>
                <a:latin typeface="+mj-lt"/>
                <a:cs typeface="Times New Roman" pitchFamily="18" charset="0"/>
              </a:rPr>
              <a:t>Sprint </a:t>
            </a:r>
            <a:r>
              <a:rPr lang="en-US" sz="1800" dirty="0" smtClean="0">
                <a:solidFill>
                  <a:schemeClr val="tx1"/>
                </a:solidFill>
                <a:latin typeface="+mj-lt"/>
                <a:cs typeface="Times New Roman" pitchFamily="18" charset="0"/>
              </a:rPr>
              <a:t>Backlog</a:t>
            </a:r>
          </a:p>
          <a:p>
            <a:pPr marL="342900" indent="-342900" algn="l" fontAlgn="base">
              <a:buFont typeface="+mj-lt"/>
              <a:buAutoNum type="arabicPeriod"/>
            </a:pPr>
            <a:r>
              <a:rPr lang="en-US" sz="1800" dirty="0" smtClean="0">
                <a:solidFill>
                  <a:schemeClr val="tx1"/>
                </a:solidFill>
                <a:latin typeface="+mj-lt"/>
                <a:cs typeface="Times New Roman" pitchFamily="18" charset="0"/>
              </a:rPr>
              <a:t>Increment</a:t>
            </a:r>
            <a:endParaRPr lang="en-US" sz="1800" dirty="0">
              <a:solidFill>
                <a:schemeClr val="tx1"/>
              </a:solidFill>
              <a:latin typeface="+mj-lt"/>
              <a:cs typeface="Times New Roman" pitchFamily="18" charset="0"/>
            </a:endParaRPr>
          </a:p>
          <a:p>
            <a:pPr algn="l" fontAlgn="base"/>
            <a:endParaRPr lang="en-US" sz="1800" dirty="0">
              <a:solidFill>
                <a:srgbClr val="002060"/>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8001000" cy="2743200"/>
          </a:xfrm>
        </p:spPr>
        <p:txBody>
          <a:bodyPr>
            <a:noAutofit/>
          </a:bodyPr>
          <a:lstStyle/>
          <a:p>
            <a:pPr algn="l"/>
            <a:r>
              <a:rPr lang="en-US" sz="2000" b="1" dirty="0" smtClean="0">
                <a:solidFill>
                  <a:srgbClr val="C00000"/>
                </a:solidFill>
                <a:latin typeface="+mj-lt"/>
              </a:rPr>
              <a:t>1.Product backlog</a:t>
            </a:r>
          </a:p>
          <a:p>
            <a:pPr algn="just"/>
            <a:r>
              <a:rPr lang="en-US" sz="1800" dirty="0" smtClean="0"/>
              <a:t> </a:t>
            </a:r>
            <a:r>
              <a:rPr lang="en-US" sz="1800" dirty="0" smtClean="0">
                <a:solidFill>
                  <a:schemeClr val="tx1"/>
                </a:solidFill>
                <a:latin typeface="+mj-lt"/>
              </a:rPr>
              <a:t>A product backlog is a dynamic list of functionalities the product might include, such that it provides value to users.</a:t>
            </a:r>
          </a:p>
          <a:p>
            <a:pPr algn="just"/>
            <a:r>
              <a:rPr lang="en-US" sz="1800" dirty="0" smtClean="0">
                <a:solidFill>
                  <a:schemeClr val="tx1"/>
                </a:solidFill>
                <a:latin typeface="+mj-lt"/>
              </a:rPr>
              <a:t>These are a few unique characteristics of a product backlog:</a:t>
            </a:r>
          </a:p>
          <a:p>
            <a:pPr algn="just">
              <a:buFont typeface="Arial" pitchFamily="34" charset="0"/>
              <a:buChar char="•"/>
            </a:pPr>
            <a:r>
              <a:rPr lang="en-US" sz="1800" dirty="0" smtClean="0">
                <a:solidFill>
                  <a:schemeClr val="tx1"/>
                </a:solidFill>
                <a:latin typeface="+mj-lt"/>
              </a:rPr>
              <a:t>It is dynamic in nature as it evolves based on changing market needs</a:t>
            </a:r>
          </a:p>
          <a:p>
            <a:pPr algn="just">
              <a:buFont typeface="Arial" pitchFamily="34" charset="0"/>
              <a:buChar char="•"/>
            </a:pPr>
            <a:r>
              <a:rPr lang="en-US" sz="1800" dirty="0" smtClean="0">
                <a:solidFill>
                  <a:schemeClr val="tx1"/>
                </a:solidFill>
                <a:latin typeface="+mj-lt"/>
              </a:rPr>
              <a:t>Lists all the features and capabilities that will be taken up in iteration and delivered as a product increment</a:t>
            </a:r>
          </a:p>
          <a:p>
            <a:pPr algn="just">
              <a:buFont typeface="Arial" pitchFamily="34" charset="0"/>
              <a:buChar char="•"/>
            </a:pPr>
            <a:r>
              <a:rPr lang="en-US" sz="1800" dirty="0" smtClean="0">
                <a:solidFill>
                  <a:schemeClr val="tx1"/>
                </a:solidFill>
                <a:latin typeface="+mj-lt"/>
              </a:rPr>
              <a:t>It is refined on a continuous basis. The Product Owner and Development team collaborate and update the details, estimate, and prioritize based on business value and size</a:t>
            </a:r>
          </a:p>
          <a:p>
            <a:pPr algn="l" fontAlgn="base"/>
            <a:endParaRPr lang="en-US" sz="1800" dirty="0">
              <a:solidFill>
                <a:srgbClr val="002060"/>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7924800" cy="1752600"/>
          </a:xfrm>
        </p:spPr>
        <p:txBody>
          <a:bodyPr>
            <a:noAutofit/>
          </a:bodyPr>
          <a:lstStyle/>
          <a:p>
            <a:pPr algn="just"/>
            <a:r>
              <a:rPr lang="en-US" sz="2400" b="1" dirty="0" smtClean="0">
                <a:solidFill>
                  <a:srgbClr val="C00000"/>
                </a:solidFill>
              </a:rPr>
              <a:t>2. Sprint backlog:</a:t>
            </a:r>
          </a:p>
          <a:p>
            <a:pPr algn="just"/>
            <a:r>
              <a:rPr lang="en-US" sz="1800" dirty="0" smtClean="0">
                <a:solidFill>
                  <a:schemeClr val="tx1"/>
                </a:solidFill>
                <a:latin typeface="+mj-lt"/>
              </a:rPr>
              <a:t>Sprint backlog is a subset of the entire product </a:t>
            </a:r>
            <a:r>
              <a:rPr lang="en-US" sz="1800" dirty="0" err="1" smtClean="0">
                <a:solidFill>
                  <a:schemeClr val="tx1"/>
                </a:solidFill>
                <a:latin typeface="+mj-lt"/>
              </a:rPr>
              <a:t>backlogthat</a:t>
            </a:r>
            <a:r>
              <a:rPr lang="en-US" sz="1800" dirty="0" smtClean="0">
                <a:solidFill>
                  <a:schemeClr val="tx1"/>
                </a:solidFill>
                <a:latin typeface="+mj-lt"/>
              </a:rPr>
              <a:t> the scrum team plans to implement in one iteration or sprint.</a:t>
            </a:r>
          </a:p>
          <a:p>
            <a:pPr algn="just"/>
            <a:r>
              <a:rPr lang="en-US" sz="1800" dirty="0" smtClean="0">
                <a:solidFill>
                  <a:schemeClr val="tx1"/>
                </a:solidFill>
                <a:latin typeface="+mj-lt"/>
              </a:rPr>
              <a:t> Sprint backlog has:</a:t>
            </a:r>
          </a:p>
          <a:p>
            <a:pPr algn="just">
              <a:buFont typeface="Arial" pitchFamily="34" charset="0"/>
              <a:buChar char="•"/>
            </a:pPr>
            <a:r>
              <a:rPr lang="en-US" sz="1800" dirty="0" smtClean="0">
                <a:solidFill>
                  <a:schemeClr val="tx1"/>
                </a:solidFill>
                <a:latin typeface="+mj-lt"/>
              </a:rPr>
              <a:t>Subset of product backlog items that the teams commit to implement in one sprint</a:t>
            </a:r>
          </a:p>
          <a:p>
            <a:pPr algn="just">
              <a:buFont typeface="Arial" pitchFamily="34" charset="0"/>
              <a:buChar char="•"/>
            </a:pPr>
            <a:r>
              <a:rPr lang="en-US" sz="1800" dirty="0" smtClean="0">
                <a:solidFill>
                  <a:schemeClr val="tx1"/>
                </a:solidFill>
                <a:latin typeface="+mj-lt"/>
              </a:rPr>
              <a:t>Items broken into smaller pieces of work as tasks</a:t>
            </a:r>
          </a:p>
          <a:p>
            <a:pPr algn="just">
              <a:buFont typeface="Arial" pitchFamily="34" charset="0"/>
              <a:buChar char="•"/>
            </a:pPr>
            <a:r>
              <a:rPr lang="en-US" sz="1800" dirty="0" smtClean="0">
                <a:solidFill>
                  <a:schemeClr val="tx1"/>
                </a:solidFill>
                <a:latin typeface="+mj-lt"/>
              </a:rPr>
              <a:t>A focus on 'HOW' the team does the work and delivers the value in one sprint</a:t>
            </a:r>
          </a:p>
          <a:p>
            <a:pPr algn="just">
              <a:buFont typeface="Arial" pitchFamily="34" charset="0"/>
              <a:buChar char="•"/>
            </a:pPr>
            <a:r>
              <a:rPr lang="en-US" sz="1800" dirty="0" smtClean="0">
                <a:solidFill>
                  <a:schemeClr val="tx1"/>
                </a:solidFill>
                <a:latin typeface="+mj-lt"/>
              </a:rPr>
              <a:t>A story or task board that is used by the teams to view backlog and what the individuals sign up for work after backlog prioritization</a:t>
            </a:r>
          </a:p>
          <a:p>
            <a:pPr algn="just">
              <a:buFont typeface="Arial" pitchFamily="34" charset="0"/>
              <a:buChar char="•"/>
            </a:pPr>
            <a:r>
              <a:rPr lang="en-US" sz="1800" dirty="0" smtClean="0">
                <a:solidFill>
                  <a:schemeClr val="tx1"/>
                </a:solidFill>
                <a:latin typeface="+mj-lt"/>
              </a:rPr>
              <a:t>Provision for the Development teams to track the sprint progress and check their alignment with sprint goals</a:t>
            </a:r>
          </a:p>
          <a:p>
            <a:pPr algn="just" fontAlgn="base"/>
            <a:endParaRPr lang="en-US" sz="1800" dirty="0">
              <a:solidFill>
                <a:schemeClr val="tx1"/>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Module I - Syllabus </a:t>
            </a:r>
            <a:endParaRPr lang="en-US" sz="3200" dirty="0"/>
          </a:p>
        </p:txBody>
      </p:sp>
      <p:sp>
        <p:nvSpPr>
          <p:cNvPr id="3" name="Content Placeholder 2"/>
          <p:cNvSpPr>
            <a:spLocks noGrp="1"/>
          </p:cNvSpPr>
          <p:nvPr>
            <p:ph idx="1"/>
          </p:nvPr>
        </p:nvSpPr>
        <p:spPr>
          <a:xfrm>
            <a:off x="457200" y="1143000"/>
            <a:ext cx="8229600" cy="4114800"/>
          </a:xfrm>
        </p:spPr>
        <p:txBody>
          <a:bodyPr>
            <a:noAutofit/>
          </a:bodyPr>
          <a:lstStyle/>
          <a:p>
            <a:pPr marL="0" indent="0" algn="r">
              <a:spcBef>
                <a:spcPts val="910"/>
              </a:spcBef>
              <a:spcAft>
                <a:spcPts val="700"/>
              </a:spcAft>
              <a:buNone/>
            </a:pPr>
            <a:r>
              <a:rPr lang="en-US" sz="2800" b="1" dirty="0" smtClean="0">
                <a:solidFill>
                  <a:srgbClr val="00B050"/>
                </a:solidFill>
                <a:latin typeface="+mj-lt"/>
              </a:rPr>
              <a:t>    [Lecture-5Hrs, Practical-4Hrs,Knowledge]</a:t>
            </a:r>
          </a:p>
          <a:p>
            <a:pPr marL="0" indent="0">
              <a:lnSpc>
                <a:spcPct val="150000"/>
              </a:lnSpc>
              <a:spcBef>
                <a:spcPts val="910"/>
              </a:spcBef>
              <a:spcAft>
                <a:spcPts val="700"/>
              </a:spcAft>
              <a:buNone/>
            </a:pPr>
            <a:r>
              <a:rPr lang="en-US" sz="1800" dirty="0" smtClean="0">
                <a:solidFill>
                  <a:srgbClr val="002060"/>
                </a:solidFill>
              </a:rPr>
              <a:t>Introduction to Agile Methodology; Scrum Fundamentals; Scrum Roles, Artifacts and Rituals; </a:t>
            </a:r>
            <a:r>
              <a:rPr lang="en-US" sz="1800" dirty="0" err="1" smtClean="0">
                <a:solidFill>
                  <a:srgbClr val="002060"/>
                </a:solidFill>
              </a:rPr>
              <a:t>DevOps</a:t>
            </a:r>
            <a:r>
              <a:rPr lang="en-US" sz="1800" dirty="0" smtClean="0">
                <a:solidFill>
                  <a:srgbClr val="002060"/>
                </a:solidFill>
              </a:rPr>
              <a:t> – Architecture, Lifecycle, Workflow &amp; Principles; </a:t>
            </a:r>
            <a:r>
              <a:rPr lang="en-US" sz="1800" dirty="0" err="1" smtClean="0">
                <a:solidFill>
                  <a:srgbClr val="002060"/>
                </a:solidFill>
              </a:rPr>
              <a:t>DevOps</a:t>
            </a:r>
            <a:r>
              <a:rPr lang="en-US" sz="1800" dirty="0" smtClean="0">
                <a:solidFill>
                  <a:srgbClr val="002060"/>
                </a:solidFill>
              </a:rPr>
              <a:t> Tools Overview – Jenkins, </a:t>
            </a:r>
            <a:r>
              <a:rPr lang="en-US" sz="1800" dirty="0" err="1" smtClean="0">
                <a:solidFill>
                  <a:srgbClr val="002060"/>
                </a:solidFill>
              </a:rPr>
              <a:t>Docker</a:t>
            </a:r>
            <a:r>
              <a:rPr lang="en-US" sz="1800" dirty="0" smtClean="0">
                <a:solidFill>
                  <a:srgbClr val="002060"/>
                </a:solidFill>
              </a:rPr>
              <a:t>, </a:t>
            </a:r>
            <a:r>
              <a:rPr lang="en-US" sz="1800" dirty="0" err="1" smtClean="0">
                <a:solidFill>
                  <a:srgbClr val="002060"/>
                </a:solidFill>
              </a:rPr>
              <a:t>Kubernetes</a:t>
            </a:r>
            <a:r>
              <a:rPr lang="en-US" sz="1800" dirty="0" smtClean="0">
                <a:solidFill>
                  <a:srgbClr val="002060"/>
                </a:solidFill>
              </a:rPr>
              <a:t>.</a:t>
            </a:r>
            <a:br>
              <a:rPr lang="en-US" sz="1800" dirty="0" smtClean="0">
                <a:solidFill>
                  <a:srgbClr val="002060"/>
                </a:solidFill>
              </a:rPr>
            </a:br>
            <a:r>
              <a:rPr lang="en-US" sz="1800" dirty="0" smtClean="0">
                <a:solidFill>
                  <a:srgbClr val="002060"/>
                </a:solidFill>
              </a:rPr>
              <a:t>Review of GIT source control. HTML5 – Syntax, Attributes, Events, Web Forms 2.0, Web Storage, Canvas, Web Sockets; CSS3 – Colors, Gradients, Text, Transform</a:t>
            </a:r>
          </a:p>
          <a:p>
            <a:pPr marL="0" indent="0">
              <a:lnSpc>
                <a:spcPct val="150000"/>
              </a:lnSpc>
              <a:spcBef>
                <a:spcPts val="910"/>
              </a:spcBef>
              <a:spcAft>
                <a:spcPts val="700"/>
              </a:spcAft>
              <a:buNone/>
            </a:pPr>
            <a:r>
              <a:rPr lang="en-US" sz="900" dirty="0" smtClean="0"/>
              <a:t/>
            </a:r>
            <a:br>
              <a:rPr lang="en-US" sz="900" dirty="0" smtClean="0"/>
            </a:br>
            <a:endParaRPr lang="en-US" sz="900" dirty="0" smtClean="0"/>
          </a:p>
        </p:txBody>
      </p:sp>
    </p:spTree>
    <p:extLst>
      <p:ext uri="{BB962C8B-B14F-4D97-AF65-F5344CB8AC3E}">
        <p14:creationId xmlns:p14="http://schemas.microsoft.com/office/powerpoint/2010/main"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latin typeface="+mj-lt"/>
              </a:rPr>
              <a:t>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7620000" cy="1752600"/>
          </a:xfrm>
        </p:spPr>
        <p:txBody>
          <a:bodyPr>
            <a:noAutofit/>
          </a:bodyPr>
          <a:lstStyle/>
          <a:p>
            <a:pPr algn="l"/>
            <a:r>
              <a:rPr lang="en-US" sz="2400" b="1" dirty="0" smtClean="0">
                <a:solidFill>
                  <a:srgbClr val="C00000"/>
                </a:solidFill>
              </a:rPr>
              <a:t>3. Increment:</a:t>
            </a:r>
          </a:p>
          <a:p>
            <a:pPr algn="just"/>
            <a:r>
              <a:rPr lang="en-US" sz="1800" dirty="0" smtClean="0">
                <a:solidFill>
                  <a:schemeClr val="tx1"/>
                </a:solidFill>
                <a:latin typeface="+mj-lt"/>
              </a:rPr>
              <a:t>An increment is the work delivered at the end of every sprint. Typically, after every iteration there will be a Product Increment (PI) that delivers value and the final product will be a working software.</a:t>
            </a:r>
          </a:p>
          <a:p>
            <a:pPr algn="just"/>
            <a:r>
              <a:rPr lang="en-US" sz="1800" dirty="0" smtClean="0">
                <a:solidFill>
                  <a:schemeClr val="tx1"/>
                </a:solidFill>
                <a:latin typeface="+mj-lt"/>
              </a:rPr>
              <a:t>This increment is a sum of all the capabilities that were delivered in the previous sprints as a part of the PI. At the end of every sprint, the Product Owner decides whether to release the working product increment or wait until the next release</a:t>
            </a:r>
            <a:r>
              <a:rPr lang="en-US" sz="1800" dirty="0" smtClean="0">
                <a:solidFill>
                  <a:srgbClr val="0070C0"/>
                </a:solidFill>
                <a:latin typeface="+mj-lt"/>
              </a:rPr>
              <a:t>.</a:t>
            </a:r>
          </a:p>
          <a:p>
            <a:pPr algn="l" fontAlgn="base"/>
            <a:endParaRPr lang="en-US" sz="1800" dirty="0">
              <a:solidFill>
                <a:srgbClr val="0070C0"/>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solidFill>
                  <a:srgbClr val="FF0000"/>
                </a:solidFill>
              </a:rPr>
              <a:t>Scrum</a:t>
            </a:r>
            <a:endParaRPr lang="en-US" dirty="0">
              <a:solidFill>
                <a:srgbClr val="FF0000"/>
              </a:solidFill>
              <a:latin typeface="+mj-lt"/>
            </a:endParaRPr>
          </a:p>
        </p:txBody>
      </p:sp>
      <p:sp>
        <p:nvSpPr>
          <p:cNvPr id="3" name="Subtitle 2"/>
          <p:cNvSpPr>
            <a:spLocks noGrp="1"/>
          </p:cNvSpPr>
          <p:nvPr>
            <p:ph type="subTitle" idx="1"/>
          </p:nvPr>
        </p:nvSpPr>
        <p:spPr>
          <a:xfrm>
            <a:off x="685800" y="1219200"/>
            <a:ext cx="7696200" cy="1752600"/>
          </a:xfrm>
        </p:spPr>
        <p:txBody>
          <a:bodyPr>
            <a:noAutofit/>
          </a:bodyPr>
          <a:lstStyle/>
          <a:p>
            <a:pPr algn="just"/>
            <a:r>
              <a:rPr lang="en-US" sz="2000" dirty="0" smtClean="0">
                <a:solidFill>
                  <a:srgbClr val="C00000"/>
                </a:solidFill>
                <a:latin typeface="+mj-lt"/>
              </a:rPr>
              <a:t>Scrum events and rituals</a:t>
            </a:r>
          </a:p>
          <a:p>
            <a:pPr algn="just"/>
            <a:r>
              <a:rPr lang="en-US" sz="1800" dirty="0" smtClean="0">
                <a:solidFill>
                  <a:schemeClr val="tx1"/>
                </a:solidFill>
                <a:latin typeface="+mj-lt"/>
              </a:rPr>
              <a:t>Events: Events are time-boxed activities with specific agendas and outcomes that must be achieved within the time frame. There are four main events in Scrum: Sprint, Sprint Planning, Daily Scrum, and Sprint Review.</a:t>
            </a:r>
          </a:p>
          <a:p>
            <a:pPr algn="just"/>
            <a:r>
              <a:rPr lang="en-US" sz="1800" dirty="0" smtClean="0">
                <a:solidFill>
                  <a:schemeClr val="tx1"/>
                </a:solidFill>
                <a:latin typeface="+mj-lt"/>
              </a:rPr>
              <a:t>Rituals: Rituals are repeated activities that are performed regularly to reinforce the principles and values of Scrum. Rituals are less formal and less time-boxed than events and do not have specific agendas or outcomes. Examples of Scrum rituals include the product backlog refinement, sprint retrospectives, and product demos.</a:t>
            </a:r>
          </a:p>
          <a:p>
            <a:pPr algn="just"/>
            <a:endParaRPr lang="en-US" sz="1800" dirty="0">
              <a:solidFill>
                <a:schemeClr val="tx1"/>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smtClean="0">
                <a:solidFill>
                  <a:srgbClr val="FF0000"/>
                </a:solidFill>
                <a:latin typeface="+mj-lt"/>
              </a:rPr>
              <a:t>SRUM Rituals</a:t>
            </a:r>
            <a:endParaRPr lang="en-US" dirty="0">
              <a:solidFill>
                <a:srgbClr val="FF0000"/>
              </a:solidFill>
              <a:latin typeface="+mj-lt"/>
            </a:endParaRPr>
          </a:p>
        </p:txBody>
      </p:sp>
      <p:sp>
        <p:nvSpPr>
          <p:cNvPr id="3" name="Subtitle 2"/>
          <p:cNvSpPr>
            <a:spLocks noGrp="1"/>
          </p:cNvSpPr>
          <p:nvPr>
            <p:ph type="subTitle" idx="1"/>
          </p:nvPr>
        </p:nvSpPr>
        <p:spPr>
          <a:xfrm>
            <a:off x="228600" y="1295400"/>
            <a:ext cx="8534400" cy="4724400"/>
          </a:xfrm>
        </p:spPr>
        <p:txBody>
          <a:bodyPr>
            <a:normAutofit/>
          </a:bodyPr>
          <a:lstStyle/>
          <a:p>
            <a:pPr algn="just"/>
            <a:r>
              <a:rPr lang="en-US" sz="1800" dirty="0">
                <a:solidFill>
                  <a:schemeClr val="tx1"/>
                </a:solidFill>
                <a:latin typeface="+mj-lt"/>
              </a:rPr>
              <a:t>Scrum rituals are regular activities that help reinforce the principles and values of </a:t>
            </a:r>
            <a:endParaRPr lang="en-US" sz="1800" dirty="0" smtClean="0">
              <a:solidFill>
                <a:schemeClr val="tx1"/>
              </a:solidFill>
              <a:latin typeface="+mj-lt"/>
            </a:endParaRPr>
          </a:p>
          <a:p>
            <a:pPr algn="just"/>
            <a:r>
              <a:rPr lang="en-US" sz="1800" dirty="0" smtClean="0">
                <a:solidFill>
                  <a:schemeClr val="tx1"/>
                </a:solidFill>
                <a:latin typeface="+mj-lt"/>
              </a:rPr>
              <a:t>Scrum </a:t>
            </a:r>
            <a:r>
              <a:rPr lang="en-US" sz="1800" dirty="0">
                <a:solidFill>
                  <a:schemeClr val="tx1"/>
                </a:solidFill>
                <a:latin typeface="+mj-lt"/>
              </a:rPr>
              <a:t>and improve the development process</a:t>
            </a:r>
            <a:r>
              <a:rPr lang="en-US" sz="1800" dirty="0" smtClean="0">
                <a:solidFill>
                  <a:schemeClr val="tx1"/>
                </a:solidFill>
                <a:latin typeface="+mj-lt"/>
              </a:rPr>
              <a:t>.</a:t>
            </a:r>
          </a:p>
          <a:p>
            <a:pPr algn="just"/>
            <a:r>
              <a:rPr lang="en-US" sz="1800" dirty="0" smtClean="0">
                <a:solidFill>
                  <a:schemeClr val="tx1"/>
                </a:solidFill>
                <a:latin typeface="+mj-lt"/>
              </a:rPr>
              <a:t>Some </a:t>
            </a:r>
            <a:r>
              <a:rPr lang="en-US" sz="1800" dirty="0">
                <a:solidFill>
                  <a:schemeClr val="tx1"/>
                </a:solidFill>
                <a:latin typeface="+mj-lt"/>
              </a:rPr>
              <a:t>of the main Scrum rituals</a:t>
            </a:r>
            <a:r>
              <a:rPr lang="en-US" sz="1800" dirty="0" smtClean="0">
                <a:solidFill>
                  <a:schemeClr val="tx1"/>
                </a:solidFill>
                <a:latin typeface="+mj-lt"/>
              </a:rPr>
              <a:t>:</a:t>
            </a:r>
          </a:p>
          <a:p>
            <a:pPr algn="just"/>
            <a:r>
              <a:rPr lang="en-US" sz="1800" dirty="0" smtClean="0">
                <a:solidFill>
                  <a:schemeClr val="tx1"/>
                </a:solidFill>
                <a:latin typeface="+mj-lt"/>
              </a:rPr>
              <a:t>Sprint Planning: The team meets to plan the upcoming sprint, review the product backlog, and determine which items can be completed during the sprint. This is a collaborative effort between the development team and the product owner.</a:t>
            </a:r>
          </a:p>
          <a:p>
            <a:pPr algn="just"/>
            <a:r>
              <a:rPr lang="en-US" sz="1800" dirty="0" smtClean="0">
                <a:solidFill>
                  <a:schemeClr val="tx1"/>
                </a:solidFill>
                <a:latin typeface="+mj-lt"/>
              </a:rPr>
              <a:t>Daily Scrum: Also known as the "stand-up," this is a daily meeting where the development team members share updates on their progress and discuss any obstacles they may be facing. The purpose of the Daily Scrum is to increase transparency and accountability within the team.</a:t>
            </a: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smtClean="0">
                <a:solidFill>
                  <a:srgbClr val="FF0000"/>
                </a:solidFill>
                <a:latin typeface="+mj-lt"/>
              </a:rPr>
              <a:t>SRUM Rituals</a:t>
            </a:r>
            <a:endParaRPr lang="en-US" dirty="0">
              <a:solidFill>
                <a:srgbClr val="FF0000"/>
              </a:solidFill>
              <a:latin typeface="+mj-lt"/>
            </a:endParaRPr>
          </a:p>
        </p:txBody>
      </p:sp>
      <p:sp>
        <p:nvSpPr>
          <p:cNvPr id="3" name="Subtitle 2"/>
          <p:cNvSpPr>
            <a:spLocks noGrp="1"/>
          </p:cNvSpPr>
          <p:nvPr>
            <p:ph type="subTitle" idx="1"/>
          </p:nvPr>
        </p:nvSpPr>
        <p:spPr>
          <a:xfrm>
            <a:off x="228600" y="1295400"/>
            <a:ext cx="8382000" cy="4724400"/>
          </a:xfrm>
        </p:spPr>
        <p:txBody>
          <a:bodyPr>
            <a:normAutofit/>
          </a:bodyPr>
          <a:lstStyle/>
          <a:p>
            <a:pPr algn="just"/>
            <a:r>
              <a:rPr lang="en-US" sz="1800" dirty="0" smtClean="0">
                <a:solidFill>
                  <a:schemeClr val="tx1"/>
                </a:solidFill>
                <a:latin typeface="+mj-lt"/>
              </a:rPr>
              <a:t>Sprint Review: The team meets to review the work completed during the sprint and demonstrate the product increments to stakeholders. This is an opportunity for the team to receive feedback and make improvements for the next sprint.</a:t>
            </a:r>
          </a:p>
          <a:p>
            <a:pPr algn="just"/>
            <a:r>
              <a:rPr lang="en-US" sz="1800" dirty="0" smtClean="0">
                <a:solidFill>
                  <a:schemeClr val="tx1"/>
                </a:solidFill>
                <a:latin typeface="+mj-lt"/>
              </a:rPr>
              <a:t>Sprint Retrospective: The team meets to reflect on the past sprint and identify ways to improve the development process for the next sprint. The Sprint Retrospective is an opportunity for the team to continuously improve and adapt to changing circumstances.</a:t>
            </a:r>
          </a:p>
          <a:p>
            <a:pPr algn="just"/>
            <a:r>
              <a:rPr lang="en-US" sz="1800" dirty="0" smtClean="0">
                <a:solidFill>
                  <a:schemeClr val="tx1"/>
                </a:solidFill>
                <a:latin typeface="+mj-lt"/>
              </a:rPr>
              <a:t>Product Backlog Refinement: The product backlog is regularly reviewed and updated to ensure that it accurately reflects the priorities and goals of the project. This helps to ensure that the team is focused on delivering the most valuable features and functionality to the customer.</a:t>
            </a:r>
          </a:p>
          <a:p>
            <a:pPr algn="l"/>
            <a:endParaRPr lang="en-US" sz="1800" dirty="0" smtClean="0">
              <a:latin typeface="+mj-lt"/>
            </a:endParaRP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7" name="Rectangle 6"/>
          <p:cNvSpPr/>
          <p:nvPr/>
        </p:nvSpPr>
        <p:spPr>
          <a:xfrm>
            <a:off x="342900" y="395885"/>
            <a:ext cx="8458200" cy="369332"/>
          </a:xfrm>
          <a:prstGeom prst="rect">
            <a:avLst/>
          </a:prstGeom>
        </p:spPr>
        <p:txBody>
          <a:bodyPr wrap="square">
            <a:spAutoFit/>
          </a:bodyPr>
          <a:lstStyle/>
          <a:p>
            <a:r>
              <a:rPr lang="en-GB" dirty="0">
                <a:solidFill>
                  <a:srgbClr val="222222"/>
                </a:solidFill>
                <a:latin typeface="Source Sans Pro"/>
              </a:rPr>
              <a:t>Agile addresses gaps in Customer and Developer communications</a:t>
            </a:r>
            <a:endParaRPr lang="en-GB" dirty="0"/>
          </a:p>
        </p:txBody>
      </p:sp>
      <p:pic>
        <p:nvPicPr>
          <p:cNvPr id="1029" name="Picture 5" descr="https://www.guru99.com/images/2-2017/092917_0812_DevOpsTrain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7" y="1195428"/>
            <a:ext cx="8115300" cy="19621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97068" y="3403123"/>
            <a:ext cx="8286750" cy="369332"/>
          </a:xfrm>
          <a:prstGeom prst="rect">
            <a:avLst/>
          </a:prstGeom>
        </p:spPr>
        <p:txBody>
          <a:bodyPr wrap="square">
            <a:spAutoFit/>
          </a:bodyPr>
          <a:lstStyle/>
          <a:p>
            <a:r>
              <a:rPr lang="en-GB" dirty="0">
                <a:solidFill>
                  <a:srgbClr val="222222"/>
                </a:solidFill>
                <a:latin typeface="Source Sans Pro"/>
              </a:rPr>
              <a:t>DevOps addresses gaps in Developer and IT Operations communications</a:t>
            </a:r>
            <a:endParaRPr lang="en-GB" dirty="0"/>
          </a:p>
        </p:txBody>
      </p:sp>
      <p:pic>
        <p:nvPicPr>
          <p:cNvPr id="1031" name="Picture 7" descr="https://www.guru99.com/images/2-2017/092917_0812_DevOpsTrain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 y="4191000"/>
            <a:ext cx="8162925"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428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What </a:t>
            </a:r>
            <a:r>
              <a:rPr lang="en-US" dirty="0"/>
              <a:t>is </a:t>
            </a:r>
            <a:r>
              <a:rPr lang="en-US" dirty="0" err="1"/>
              <a:t>DevOps</a:t>
            </a:r>
            <a:r>
              <a:rPr lang="en-US" dirty="0"/>
              <a:t>?</a:t>
            </a:r>
            <a:br>
              <a:rPr lang="en-US" dirty="0"/>
            </a:br>
            <a:endParaRPr lang="en-US" dirty="0"/>
          </a:p>
        </p:txBody>
      </p:sp>
      <p:sp>
        <p:nvSpPr>
          <p:cNvPr id="3" name="Content Placeholder 2"/>
          <p:cNvSpPr>
            <a:spLocks noGrp="1"/>
          </p:cNvSpPr>
          <p:nvPr>
            <p:ph idx="1"/>
          </p:nvPr>
        </p:nvSpPr>
        <p:spPr>
          <a:xfrm>
            <a:off x="228600" y="1110762"/>
            <a:ext cx="8458200" cy="4680431"/>
          </a:xfrm>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800" dirty="0" smtClean="0">
                <a:latin typeface="+mj-lt"/>
              </a:rPr>
              <a:t>      The </a:t>
            </a:r>
            <a:r>
              <a:rPr lang="en-US" sz="1800" dirty="0" err="1" smtClean="0">
                <a:latin typeface="+mj-lt"/>
              </a:rPr>
              <a:t>DevOps</a:t>
            </a:r>
            <a:r>
              <a:rPr lang="en-US" sz="1800" dirty="0" smtClean="0">
                <a:latin typeface="+mj-lt"/>
              </a:rPr>
              <a:t> is a combination of two words, one is software Development, and second is Operations. This allows a single team to handle the entire application lifecycle, from development to </a:t>
            </a:r>
            <a:r>
              <a:rPr lang="en-US" sz="1800" b="1" dirty="0" smtClean="0">
                <a:latin typeface="+mj-lt"/>
              </a:rPr>
              <a:t>testing, deployment</a:t>
            </a:r>
            <a:r>
              <a:rPr lang="en-US" sz="1800" dirty="0" smtClean="0">
                <a:latin typeface="+mj-lt"/>
              </a:rPr>
              <a:t>, and </a:t>
            </a:r>
            <a:r>
              <a:rPr lang="en-US" sz="1800" b="1" dirty="0" smtClean="0">
                <a:latin typeface="+mj-lt"/>
              </a:rPr>
              <a:t>operations</a:t>
            </a:r>
            <a:r>
              <a:rPr lang="en-US" sz="1800" dirty="0" smtClean="0">
                <a:latin typeface="+mj-lt"/>
              </a:rPr>
              <a:t>. </a:t>
            </a:r>
            <a:r>
              <a:rPr lang="en-US" sz="1800" dirty="0" err="1" smtClean="0">
                <a:latin typeface="+mj-lt"/>
              </a:rPr>
              <a:t>DevOps</a:t>
            </a:r>
            <a:r>
              <a:rPr lang="en-US" sz="1800" dirty="0" smtClean="0">
                <a:latin typeface="+mj-lt"/>
              </a:rPr>
              <a:t> helps you to reduce the disconnection between software developers, quality assurance (QA) engineers and system administrators.</a:t>
            </a:r>
            <a:endParaRPr lang="en-US" sz="1800" dirty="0"/>
          </a:p>
        </p:txBody>
      </p:sp>
      <p:pic>
        <p:nvPicPr>
          <p:cNvPr id="4" name="Picture 3" descr="devops-tutorial.png"/>
          <p:cNvPicPr>
            <a:picLocks noChangeAspect="1"/>
          </p:cNvPicPr>
          <p:nvPr/>
        </p:nvPicPr>
        <p:blipFill>
          <a:blip r:embed="rId2"/>
          <a:stretch>
            <a:fillRect/>
          </a:stretch>
        </p:blipFill>
        <p:spPr>
          <a:xfrm>
            <a:off x="5029200" y="2667000"/>
            <a:ext cx="3657600" cy="3429000"/>
          </a:xfrm>
          <a:prstGeom prst="rect">
            <a:avLst/>
          </a:prstGeom>
        </p:spPr>
      </p:pic>
      <p:sp>
        <p:nvSpPr>
          <p:cNvPr id="5" name="Rectangle 4"/>
          <p:cNvSpPr/>
          <p:nvPr/>
        </p:nvSpPr>
        <p:spPr>
          <a:xfrm>
            <a:off x="457200" y="3276600"/>
            <a:ext cx="2590800" cy="1477328"/>
          </a:xfrm>
          <a:prstGeom prst="rect">
            <a:avLst/>
          </a:prstGeom>
        </p:spPr>
        <p:txBody>
          <a:bodyPr wrap="square">
            <a:spAutoFit/>
          </a:bodyPr>
          <a:lstStyle/>
          <a:p>
            <a:r>
              <a:rPr lang="en-US" dirty="0"/>
              <a:t>V</a:t>
            </a:r>
            <a:r>
              <a:rPr lang="en-US" dirty="0" smtClean="0"/>
              <a:t>arious </a:t>
            </a:r>
            <a:r>
              <a:rPr lang="en-US" dirty="0" err="1"/>
              <a:t>DevOps</a:t>
            </a:r>
            <a:r>
              <a:rPr lang="en-US" dirty="0"/>
              <a:t> tools such as </a:t>
            </a:r>
            <a:r>
              <a:rPr lang="en-US" dirty="0" err="1"/>
              <a:t>Git</a:t>
            </a:r>
            <a:r>
              <a:rPr lang="en-US" dirty="0"/>
              <a:t>, </a:t>
            </a:r>
            <a:r>
              <a:rPr lang="en-US" dirty="0" err="1"/>
              <a:t>Ansible</a:t>
            </a:r>
            <a:r>
              <a:rPr lang="en-US" dirty="0"/>
              <a:t>, </a:t>
            </a:r>
            <a:r>
              <a:rPr lang="en-US" dirty="0" err="1"/>
              <a:t>Docker</a:t>
            </a:r>
            <a:r>
              <a:rPr lang="en-US" dirty="0"/>
              <a:t>, Puppet, Jenkins, Chef, </a:t>
            </a:r>
            <a:r>
              <a:rPr lang="en-US" dirty="0" err="1"/>
              <a:t>Nagios</a:t>
            </a:r>
            <a:r>
              <a:rPr lang="en-US" dirty="0"/>
              <a:t>, and </a:t>
            </a:r>
            <a:r>
              <a:rPr lang="en-US" dirty="0" err="1"/>
              <a:t>Kubernetes</a:t>
            </a:r>
            <a:r>
              <a:rPr lang="en-US" dirty="0">
                <a:solidFill>
                  <a:srgbClr val="0070C0"/>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solidFill>
                  <a:srgbClr val="002060"/>
                </a:solidFill>
                <a:latin typeface="+mj-lt"/>
              </a:rPr>
              <a:t>	</a:t>
            </a:r>
            <a:r>
              <a:rPr lang="en-US" sz="1800" dirty="0" smtClean="0">
                <a:latin typeface="+mj-lt"/>
              </a:rPr>
              <a:t>The operation consists of the administrative processes, services, and support for the software. When both the development and operations are combined with collaborating, then the </a:t>
            </a:r>
            <a:r>
              <a:rPr lang="en-US" sz="1800" dirty="0" err="1" smtClean="0">
                <a:latin typeface="+mj-lt"/>
              </a:rPr>
              <a:t>DevOps</a:t>
            </a:r>
            <a:r>
              <a:rPr lang="en-US" sz="1800" dirty="0" smtClean="0">
                <a:latin typeface="+mj-lt"/>
              </a:rPr>
              <a:t> architecture is the solution to fix the gap between deployment and operation terms; therefore, delivery can be faster.</a:t>
            </a:r>
          </a:p>
          <a:p>
            <a:pPr algn="just">
              <a:buNone/>
            </a:pPr>
            <a:endParaRPr lang="en-US" sz="1600" dirty="0"/>
          </a:p>
        </p:txBody>
      </p:sp>
      <p:pic>
        <p:nvPicPr>
          <p:cNvPr id="6" name="Picture 5" descr="devops-tutorial-2.png"/>
          <p:cNvPicPr>
            <a:picLocks noChangeAspect="1"/>
          </p:cNvPicPr>
          <p:nvPr/>
        </p:nvPicPr>
        <p:blipFill>
          <a:blip r:embed="rId2"/>
          <a:stretch>
            <a:fillRect/>
          </a:stretch>
        </p:blipFill>
        <p:spPr>
          <a:xfrm>
            <a:off x="1524000" y="2819400"/>
            <a:ext cx="6457244" cy="2514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solidFill>
                  <a:srgbClr val="002060"/>
                </a:solidFill>
                <a:latin typeface="+mj-lt"/>
              </a:rPr>
              <a:t>	</a:t>
            </a:r>
            <a:r>
              <a:rPr lang="en-US" sz="1800" dirty="0" smtClean="0">
                <a:latin typeface="+mj-lt"/>
              </a:rPr>
              <a:t>The various components that are used in the </a:t>
            </a:r>
            <a:r>
              <a:rPr lang="en-US" sz="1800" dirty="0" err="1" smtClean="0">
                <a:latin typeface="+mj-lt"/>
              </a:rPr>
              <a:t>DevOps</a:t>
            </a:r>
            <a:r>
              <a:rPr lang="en-US" sz="1800" dirty="0" smtClean="0">
                <a:latin typeface="+mj-lt"/>
              </a:rPr>
              <a:t> architecture:</a:t>
            </a:r>
          </a:p>
          <a:p>
            <a:pPr algn="just">
              <a:buNone/>
            </a:pPr>
            <a:endParaRPr lang="en-US" sz="1800" dirty="0" smtClean="0">
              <a:latin typeface="+mj-lt"/>
            </a:endParaRPr>
          </a:p>
          <a:p>
            <a:pPr algn="just">
              <a:buNone/>
            </a:pPr>
            <a:endParaRPr lang="en-US" sz="1600" dirty="0"/>
          </a:p>
        </p:txBody>
      </p:sp>
      <p:pic>
        <p:nvPicPr>
          <p:cNvPr id="5" name="Picture 4" descr="devops-tutorial-3.png"/>
          <p:cNvPicPr>
            <a:picLocks noChangeAspect="1"/>
          </p:cNvPicPr>
          <p:nvPr/>
        </p:nvPicPr>
        <p:blipFill>
          <a:blip r:embed="rId2"/>
          <a:stretch>
            <a:fillRect/>
          </a:stretch>
        </p:blipFill>
        <p:spPr>
          <a:xfrm>
            <a:off x="2819400" y="1981200"/>
            <a:ext cx="3175000" cy="2540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Architecture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sz="1600" dirty="0" smtClean="0"/>
              <a:t>      </a:t>
            </a:r>
            <a:endParaRPr lang="en-US" sz="1800" dirty="0" smtClean="0">
              <a:solidFill>
                <a:srgbClr val="002060"/>
              </a:solidFill>
              <a:latin typeface="+mj-lt"/>
            </a:endParaRPr>
          </a:p>
          <a:p>
            <a:pPr>
              <a:buNone/>
            </a:pPr>
            <a:r>
              <a:rPr lang="en-US" sz="1600" dirty="0" smtClean="0">
                <a:solidFill>
                  <a:srgbClr val="002060"/>
                </a:solidFill>
                <a:latin typeface="+mj-lt"/>
              </a:rPr>
              <a:t>	</a:t>
            </a:r>
            <a:r>
              <a:rPr lang="en-US" sz="1800" dirty="0" smtClean="0"/>
              <a:t>The various components that are used in the </a:t>
            </a:r>
            <a:r>
              <a:rPr lang="en-US" sz="1800" dirty="0" err="1" smtClean="0"/>
              <a:t>DevOps</a:t>
            </a:r>
            <a:r>
              <a:rPr lang="en-US" sz="1800" dirty="0" smtClean="0"/>
              <a:t> architecture:</a:t>
            </a:r>
          </a:p>
          <a:p>
            <a:r>
              <a:rPr lang="en-US" sz="1800" dirty="0" smtClean="0"/>
              <a:t>Build: Cloud and shared resources are used to control resource usage.</a:t>
            </a:r>
          </a:p>
          <a:p>
            <a:r>
              <a:rPr lang="en-US" sz="1800" dirty="0" smtClean="0"/>
              <a:t>Code: Good practices like </a:t>
            </a:r>
            <a:r>
              <a:rPr lang="en-US" sz="1800" dirty="0" err="1" smtClean="0"/>
              <a:t>Git</a:t>
            </a:r>
            <a:r>
              <a:rPr lang="en-US" sz="1800" dirty="0" smtClean="0"/>
              <a:t> make code use, tracking, and reusability easier.</a:t>
            </a:r>
          </a:p>
          <a:p>
            <a:r>
              <a:rPr lang="en-US" sz="1800" dirty="0" smtClean="0"/>
              <a:t>Test: Automated testing saves time and prepares the app for production.</a:t>
            </a:r>
          </a:p>
          <a:p>
            <a:r>
              <a:rPr lang="en-US" sz="1800" dirty="0" smtClean="0"/>
              <a:t>Plan: Agile methodology helps plan development and improve productivity.</a:t>
            </a:r>
          </a:p>
          <a:p>
            <a:r>
              <a:rPr lang="en-US" sz="1800" dirty="0" smtClean="0"/>
              <a:t>Monitor: Continuous monitoring reduces risk of failure and tracks app health.</a:t>
            </a:r>
          </a:p>
          <a:p>
            <a:r>
              <a:rPr lang="en-US" sz="1800" dirty="0" smtClean="0"/>
              <a:t>Deploy: Automated deployment captures insights and optimizes performance</a:t>
            </a:r>
            <a:r>
              <a:rPr lang="en-US" sz="1800" dirty="0" smtClean="0"/>
              <a:t>. </a:t>
            </a:r>
            <a:r>
              <a:rPr lang="en-GB" sz="1400" b="1" dirty="0"/>
              <a:t>Deployment is when you install a software version on an environment</a:t>
            </a:r>
            <a:r>
              <a:rPr lang="en-GB" sz="1400" dirty="0"/>
              <a:t>. </a:t>
            </a:r>
            <a:r>
              <a:rPr lang="en-GB" sz="1400" b="1" dirty="0"/>
              <a:t>Release is when you make software available to a user</a:t>
            </a:r>
            <a:r>
              <a:rPr lang="en-GB" sz="1400" dirty="0"/>
              <a:t>.</a:t>
            </a:r>
            <a:endParaRPr lang="en-US" sz="1400" dirty="0" smtClean="0"/>
          </a:p>
          <a:p>
            <a:r>
              <a:rPr lang="en-US" sz="1800" dirty="0" smtClean="0"/>
              <a:t>Operate: </a:t>
            </a:r>
            <a:r>
              <a:rPr lang="en-US" sz="1800" dirty="0" err="1" smtClean="0"/>
              <a:t>DevOps</a:t>
            </a:r>
            <a:r>
              <a:rPr lang="en-US" sz="1800" dirty="0" smtClean="0"/>
              <a:t> collaborates throughout the service lifecycle.</a:t>
            </a:r>
          </a:p>
          <a:p>
            <a:r>
              <a:rPr lang="en-US" sz="1800" dirty="0" smtClean="0"/>
              <a:t>Release: Deployment to production is done manually to minimize impact.</a:t>
            </a:r>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buNone/>
            </a:pPr>
            <a:r>
              <a:rPr lang="en-US" sz="1600" dirty="0" smtClean="0">
                <a:latin typeface="+mj-lt"/>
              </a:rPr>
              <a:t>       </a:t>
            </a:r>
            <a:r>
              <a:rPr lang="en-US" sz="1800" dirty="0" err="1" smtClean="0"/>
              <a:t>DevOps</a:t>
            </a:r>
            <a:r>
              <a:rPr lang="en-US" sz="1800" dirty="0" smtClean="0"/>
              <a:t> defines an agile relationship between operations and Development. It is a process that is practiced by the development team and operational engineers together from beginning to the final stage of the product</a:t>
            </a:r>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pic>
        <p:nvPicPr>
          <p:cNvPr id="4" name="Picture 3" descr="devops-tutorial-6.png"/>
          <p:cNvPicPr>
            <a:picLocks noChangeAspect="1"/>
          </p:cNvPicPr>
          <p:nvPr/>
        </p:nvPicPr>
        <p:blipFill>
          <a:blip r:embed="rId2"/>
          <a:stretch>
            <a:fillRect/>
          </a:stretch>
        </p:blipFill>
        <p:spPr>
          <a:xfrm>
            <a:off x="2743200" y="3124200"/>
            <a:ext cx="3175000" cy="1974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US" sz="3200" dirty="0" smtClean="0"/>
              <a:t>Introduction to Agile Methodology:</a:t>
            </a:r>
            <a:endParaRPr lang="en-US" sz="3200" dirty="0"/>
          </a:p>
        </p:txBody>
      </p:sp>
      <p:sp>
        <p:nvSpPr>
          <p:cNvPr id="3" name="Content Placeholder 2"/>
          <p:cNvSpPr>
            <a:spLocks noGrp="1"/>
          </p:cNvSpPr>
          <p:nvPr>
            <p:ph idx="1"/>
          </p:nvPr>
        </p:nvSpPr>
        <p:spPr>
          <a:xfrm>
            <a:off x="533400" y="1066800"/>
            <a:ext cx="8229600" cy="3422176"/>
          </a:xfrm>
        </p:spPr>
        <p:txBody>
          <a:bodyPr>
            <a:noAutofit/>
          </a:bodyPr>
          <a:lstStyle/>
          <a:p>
            <a:pPr marL="0" indent="0" algn="just">
              <a:spcBef>
                <a:spcPts val="910"/>
              </a:spcBef>
              <a:spcAft>
                <a:spcPts val="700"/>
              </a:spcAft>
              <a:buNone/>
            </a:pPr>
            <a:endParaRPr lang="en-US" sz="1200" b="1" dirty="0">
              <a:solidFill>
                <a:srgbClr val="00B050"/>
              </a:solidFill>
              <a:latin typeface="+mj-lt"/>
            </a:endParaRPr>
          </a:p>
          <a:p>
            <a:pPr>
              <a:lnSpc>
                <a:spcPct val="80000"/>
              </a:lnSpc>
            </a:pPr>
            <a:r>
              <a:rPr lang="en-US" sz="1800" dirty="0" smtClean="0">
                <a:latin typeface="+mj-lt"/>
                <a:ea typeface="+mj-ea"/>
                <a:cs typeface="+mj-cs"/>
              </a:rPr>
              <a:t>Agile is a project management approach that emphasizes collaboration, flexibility, and customer satisfaction. It values delivering a working product incrementally and embracing change.</a:t>
            </a:r>
          </a:p>
          <a:p>
            <a:pPr>
              <a:lnSpc>
                <a:spcPct val="80000"/>
              </a:lnSpc>
            </a:pPr>
            <a:endParaRPr lang="en-US" sz="2400" dirty="0" smtClean="0">
              <a:solidFill>
                <a:srgbClr val="002060"/>
              </a:solidFill>
              <a:latin typeface="+mj-lt"/>
              <a:ea typeface="+mj-ea"/>
              <a:cs typeface="+mj-cs"/>
            </a:endParaRPr>
          </a:p>
          <a:p>
            <a:pPr marL="0" indent="0">
              <a:lnSpc>
                <a:spcPct val="150000"/>
              </a:lnSpc>
              <a:spcBef>
                <a:spcPts val="910"/>
              </a:spcBef>
              <a:spcAft>
                <a:spcPts val="700"/>
              </a:spcAft>
              <a:buNone/>
            </a:pPr>
            <a:r>
              <a:rPr lang="en-US" sz="900" dirty="0" smtClean="0"/>
              <a:t/>
            </a:r>
            <a:br>
              <a:rPr lang="en-US" sz="900" dirty="0" smtClean="0"/>
            </a:br>
            <a:endParaRPr lang="en-US" sz="900" dirty="0" smtClean="0"/>
          </a:p>
        </p:txBody>
      </p:sp>
      <p:pic>
        <p:nvPicPr>
          <p:cNvPr id="4" name="Picture 3" descr="Agile-Methodology-Infographic-v2-1536x529.jpg"/>
          <p:cNvPicPr>
            <a:picLocks noChangeAspect="1"/>
          </p:cNvPicPr>
          <p:nvPr/>
        </p:nvPicPr>
        <p:blipFill>
          <a:blip r:embed="rId2"/>
          <a:stretch>
            <a:fillRect/>
          </a:stretch>
        </p:blipFill>
        <p:spPr>
          <a:xfrm>
            <a:off x="0" y="2819400"/>
            <a:ext cx="9144000" cy="3149203"/>
          </a:xfrm>
          <a:prstGeom prst="rect">
            <a:avLst/>
          </a:prstGeom>
        </p:spPr>
      </p:pic>
    </p:spTree>
    <p:extLst>
      <p:ext uri="{BB962C8B-B14F-4D97-AF65-F5344CB8AC3E}">
        <p14:creationId xmlns:p14="http://schemas.microsoft.com/office/powerpoint/2010/main" val="1796290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r>
              <a:rPr lang="en-US" sz="1800" dirty="0" smtClean="0">
                <a:latin typeface="+mj-lt"/>
              </a:rPr>
              <a:t>The </a:t>
            </a:r>
            <a:r>
              <a:rPr lang="en-US" sz="1800" dirty="0" err="1" smtClean="0">
                <a:latin typeface="+mj-lt"/>
              </a:rPr>
              <a:t>DevOps</a:t>
            </a:r>
            <a:r>
              <a:rPr lang="en-US" sz="1800" dirty="0" smtClean="0">
                <a:latin typeface="+mj-lt"/>
              </a:rPr>
              <a:t> lifecycle consists of seven phases: Continuous Development, Continuous Integration, Continuous Testing, Continuous Monitoring, Continuous Feedback, Continuous Deployment, and Continuous Operations. Each phase plays a crucial role in the software development process and contributes to the overall efficiency and effectiveness of the </a:t>
            </a:r>
            <a:r>
              <a:rPr lang="en-US" sz="1800" dirty="0" err="1" smtClean="0">
                <a:latin typeface="+mj-lt"/>
              </a:rPr>
              <a:t>DevOps</a:t>
            </a:r>
            <a:r>
              <a:rPr lang="en-US" sz="1800" dirty="0" smtClean="0">
                <a:latin typeface="+mj-lt"/>
              </a:rPr>
              <a:t>  approach.</a:t>
            </a:r>
          </a:p>
          <a:p>
            <a:pPr algn="just"/>
            <a:r>
              <a:rPr lang="en-US" sz="1800" dirty="0" smtClean="0">
                <a:latin typeface="+mj-lt"/>
              </a:rPr>
              <a:t>Continuous Development involves planning and coding the software, where the vision of the project is decided and the developers begin coding the application. </a:t>
            </a:r>
          </a:p>
          <a:p>
            <a:pPr algn="just"/>
            <a:r>
              <a:rPr lang="en-US" sz="1800" dirty="0" smtClean="0">
                <a:latin typeface="+mj-lt"/>
              </a:rPr>
              <a:t>Continuous Integration is the heart of the </a:t>
            </a:r>
            <a:r>
              <a:rPr lang="en-US" sz="1800" dirty="0" err="1" smtClean="0">
                <a:latin typeface="+mj-lt"/>
              </a:rPr>
              <a:t>DevOps</a:t>
            </a:r>
            <a:r>
              <a:rPr lang="en-US" sz="1800" dirty="0" smtClean="0">
                <a:latin typeface="+mj-lt"/>
              </a:rPr>
              <a:t> lifecycle and involves committing changes to the source code frequently and building the code, including unit testing, integration testing, code review, and packaging.</a:t>
            </a:r>
          </a:p>
          <a:p>
            <a:pPr algn="just"/>
            <a:r>
              <a:rPr lang="en-US" sz="1800" dirty="0" smtClean="0">
                <a:latin typeface="+mj-lt"/>
              </a:rPr>
              <a:t>Continuous Testing involves constantly testing the developed software for bugs using automation testing tools such as </a:t>
            </a:r>
            <a:r>
              <a:rPr lang="en-US" sz="1800" dirty="0" err="1" smtClean="0">
                <a:latin typeface="+mj-lt"/>
              </a:rPr>
              <a:t>TestNG</a:t>
            </a:r>
            <a:r>
              <a:rPr lang="en-US" sz="1800" dirty="0" smtClean="0">
                <a:latin typeface="+mj-lt"/>
              </a:rPr>
              <a:t>, </a:t>
            </a:r>
            <a:r>
              <a:rPr lang="en-US" sz="1800" dirty="0" err="1" smtClean="0">
                <a:latin typeface="+mj-lt"/>
              </a:rPr>
              <a:t>JUnit</a:t>
            </a:r>
            <a:r>
              <a:rPr lang="en-US" sz="1800" dirty="0" smtClean="0">
                <a:latin typeface="+mj-lt"/>
              </a:rPr>
              <a:t>, and Selenium. </a:t>
            </a: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Lifecycle contd..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lgn="just"/>
            <a:r>
              <a:rPr lang="en-US" sz="1800" dirty="0" smtClean="0">
                <a:latin typeface="+mj-lt"/>
              </a:rPr>
              <a:t>Continuous Monitoring involves monitoring the operational factors of the </a:t>
            </a:r>
            <a:r>
              <a:rPr lang="en-US" sz="1800" dirty="0" err="1" smtClean="0">
                <a:latin typeface="+mj-lt"/>
              </a:rPr>
              <a:t>DevOps</a:t>
            </a:r>
            <a:r>
              <a:rPr lang="en-US" sz="1800" dirty="0" smtClean="0">
                <a:latin typeface="+mj-lt"/>
              </a:rPr>
              <a:t> process and recording important information about the use of the software.</a:t>
            </a:r>
          </a:p>
          <a:p>
            <a:pPr algn="just"/>
            <a:r>
              <a:rPr lang="en-US" sz="1800" dirty="0" smtClean="0">
                <a:latin typeface="+mj-lt"/>
              </a:rPr>
              <a:t>Continuous Feedback involves analyzing the results from the operations of the software to continuously improve the application development. Continuous Deployment involves deploying the code to the production servers and ensuring that the code is correctly used on all servers. Configuration management tools play a crucial role in executing tasks frequently and quickly in this phase.</a:t>
            </a:r>
          </a:p>
          <a:p>
            <a:pPr algn="just"/>
            <a:r>
              <a:rPr lang="en-US" sz="1800" dirty="0" smtClean="0">
                <a:latin typeface="+mj-lt"/>
              </a:rPr>
              <a:t>Continuous Operations are based on continuity with complete automation of the release process and allow organizations to accelerate the overall time to market. With </a:t>
            </a:r>
            <a:r>
              <a:rPr lang="en-US" sz="1800" dirty="0" err="1" smtClean="0">
                <a:latin typeface="+mj-lt"/>
              </a:rPr>
              <a:t>DevOps</a:t>
            </a:r>
            <a:r>
              <a:rPr lang="en-US" sz="1800" dirty="0" smtClean="0">
                <a:latin typeface="+mj-lt"/>
              </a:rPr>
              <a:t>, the software product becomes more efficient and increases the overall count of interested customers.</a:t>
            </a:r>
          </a:p>
          <a:p>
            <a:endParaRPr lang="en-US" sz="1800" dirty="0" smtClean="0">
              <a:solidFill>
                <a:srgbClr val="0070C0"/>
              </a:solidFill>
            </a:endParaRP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DevOps</a:t>
            </a:r>
            <a:r>
              <a:rPr lang="en-US" sz="3100" dirty="0" smtClean="0"/>
              <a:t> Workflow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r>
              <a:rPr lang="en-US" sz="1800" dirty="0" err="1" smtClean="0">
                <a:latin typeface="+mj-lt"/>
              </a:rPr>
              <a:t>DevOps</a:t>
            </a:r>
            <a:r>
              <a:rPr lang="en-US" sz="1800" dirty="0" smtClean="0">
                <a:latin typeface="+mj-lt"/>
              </a:rPr>
              <a:t> workflow provides a visual overview of the sequence in which input is provided. Also, it tells about which one action is performed, and output is generated for an operations process</a:t>
            </a:r>
          </a:p>
          <a:p>
            <a:pPr algn="just"/>
            <a:r>
              <a:rPr lang="en-US" sz="1800" dirty="0" err="1" smtClean="0">
                <a:latin typeface="+mj-lt"/>
              </a:rPr>
              <a:t>DevOps</a:t>
            </a:r>
            <a:r>
              <a:rPr lang="en-US" sz="1800" dirty="0" smtClean="0">
                <a:latin typeface="+mj-lt"/>
              </a:rPr>
              <a:t> workflow allows the ability to separate and arrange the jobs which are top requested by the users. Also, it gives the ability to mirror their ideal process in the configuration jobs.</a:t>
            </a:r>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pic>
        <p:nvPicPr>
          <p:cNvPr id="4" name="Picture 3" descr="devops-tutorial-10.png"/>
          <p:cNvPicPr>
            <a:picLocks noChangeAspect="1"/>
          </p:cNvPicPr>
          <p:nvPr/>
        </p:nvPicPr>
        <p:blipFill>
          <a:blip r:embed="rId2"/>
          <a:stretch>
            <a:fillRect/>
          </a:stretch>
        </p:blipFill>
        <p:spPr>
          <a:xfrm>
            <a:off x="2971800" y="3429000"/>
            <a:ext cx="3175000" cy="1936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200" dirty="0" err="1" smtClean="0"/>
              <a:t>DevOps</a:t>
            </a:r>
            <a:r>
              <a:rPr lang="en-US" sz="3200" dirty="0" smtClean="0"/>
              <a:t> Principles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endParaRPr lang="en-US" sz="1800" dirty="0" smtClean="0">
              <a:solidFill>
                <a:srgbClr val="002060"/>
              </a:solidFill>
              <a:latin typeface="+mj-lt"/>
            </a:endParaRPr>
          </a:p>
          <a:p>
            <a:pPr>
              <a:buNone/>
            </a:pPr>
            <a:r>
              <a:rPr lang="en-US" sz="2100" dirty="0" smtClean="0">
                <a:latin typeface="+mj-lt"/>
              </a:rPr>
              <a:t>The main principles of </a:t>
            </a:r>
            <a:r>
              <a:rPr lang="en-US" sz="2100" dirty="0" err="1" smtClean="0">
                <a:latin typeface="+mj-lt"/>
              </a:rPr>
              <a:t>DevOps</a:t>
            </a:r>
            <a:r>
              <a:rPr lang="en-US" sz="2100" dirty="0" smtClean="0">
                <a:latin typeface="+mj-lt"/>
              </a:rPr>
              <a:t> are Continuous delivery, automation, and fast reaction to the feedback.</a:t>
            </a:r>
          </a:p>
          <a:p>
            <a:r>
              <a:rPr lang="en-US" sz="2100" b="1" dirty="0" smtClean="0">
                <a:latin typeface="+mj-lt"/>
              </a:rPr>
              <a:t>End to End Responsibility</a:t>
            </a:r>
          </a:p>
          <a:p>
            <a:r>
              <a:rPr lang="en-US" sz="2100" b="1" dirty="0" smtClean="0">
                <a:latin typeface="+mj-lt"/>
              </a:rPr>
              <a:t>Continuous Improvement</a:t>
            </a:r>
          </a:p>
          <a:p>
            <a:r>
              <a:rPr lang="en-US" sz="2100" b="1" dirty="0" smtClean="0">
                <a:latin typeface="+mj-lt"/>
              </a:rPr>
              <a:t>Automate Everything</a:t>
            </a:r>
          </a:p>
          <a:p>
            <a:r>
              <a:rPr lang="en-US" sz="2100" b="1" dirty="0" smtClean="0">
                <a:latin typeface="+mj-lt"/>
              </a:rPr>
              <a:t>Custom Centric Action</a:t>
            </a:r>
          </a:p>
          <a:p>
            <a:r>
              <a:rPr lang="en-US" sz="2100" b="1" dirty="0" smtClean="0">
                <a:latin typeface="+mj-lt"/>
              </a:rPr>
              <a:t>Monitor and test everything</a:t>
            </a:r>
          </a:p>
          <a:p>
            <a:r>
              <a:rPr lang="en-US" sz="2100" b="1" dirty="0" smtClean="0">
                <a:latin typeface="+mj-lt"/>
              </a:rPr>
              <a:t>Work as one team</a:t>
            </a:r>
            <a:endParaRPr lang="en-US" sz="1800" dirty="0" smtClean="0"/>
          </a:p>
          <a:p>
            <a:endParaRPr lang="en-US" sz="1800" dirty="0" smtClean="0"/>
          </a:p>
          <a:p>
            <a:pPr algn="just"/>
            <a:endParaRPr lang="en-US" sz="1800" dirty="0" smtClean="0"/>
          </a:p>
          <a:p>
            <a:pPr algn="just">
              <a:buNone/>
            </a:pPr>
            <a:endParaRPr lang="en-US" sz="1800" dirty="0" smtClean="0"/>
          </a:p>
          <a:p>
            <a:pPr algn="just">
              <a:buNone/>
            </a:pPr>
            <a:endParaRPr lang="en-US" sz="1800" dirty="0" smtClean="0">
              <a:latin typeface="+mj-lt"/>
            </a:endParaRPr>
          </a:p>
          <a:p>
            <a:pPr algn="just">
              <a:buNone/>
            </a:pPr>
            <a:endParaRPr lang="en-US" sz="1800" dirty="0" smtClean="0">
              <a:latin typeface="+mj-lt"/>
            </a:endParaRPr>
          </a:p>
          <a:p>
            <a:pPr algn="just">
              <a:buNone/>
            </a:pP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a:bodyPr>
          <a:lstStyle/>
          <a:p>
            <a:pPr>
              <a:buNone/>
            </a:pPr>
            <a:r>
              <a:rPr lang="en-US" sz="2600" dirty="0" smtClean="0"/>
              <a:t>   </a:t>
            </a:r>
            <a:r>
              <a:rPr lang="en-US" sz="1900" dirty="0" err="1" smtClean="0">
                <a:latin typeface="+mj-lt"/>
              </a:rPr>
              <a:t>Docker</a:t>
            </a:r>
            <a:endParaRPr lang="en-US" sz="1900" dirty="0">
              <a:latin typeface="+mj-lt"/>
            </a:endParaRPr>
          </a:p>
          <a:p>
            <a:r>
              <a:rPr lang="en-US" sz="1900" dirty="0" err="1">
                <a:latin typeface="+mj-lt"/>
              </a:rPr>
              <a:t>Docker</a:t>
            </a:r>
            <a:r>
              <a:rPr lang="en-US" sz="1900" dirty="0">
                <a:latin typeface="+mj-lt"/>
              </a:rPr>
              <a:t> is a high-end </a:t>
            </a:r>
            <a:r>
              <a:rPr lang="en-US" sz="1900" dirty="0" err="1">
                <a:latin typeface="+mj-lt"/>
              </a:rPr>
              <a:t>DevOps</a:t>
            </a:r>
            <a:r>
              <a:rPr lang="en-US" sz="1900" dirty="0">
                <a:latin typeface="+mj-lt"/>
              </a:rPr>
              <a:t> tool that allows building, ship, and run distributed applications on multiple systems. It also helps to assemble the apps quickly from the components, and it is typically suitable for container management.</a:t>
            </a:r>
          </a:p>
          <a:p>
            <a:pPr>
              <a:buNone/>
            </a:pPr>
            <a:r>
              <a:rPr lang="en-US" sz="1900" dirty="0" smtClean="0">
                <a:latin typeface="+mj-lt"/>
              </a:rPr>
              <a:t>    Features</a:t>
            </a:r>
            <a:endParaRPr lang="en-US" sz="1900" dirty="0">
              <a:latin typeface="+mj-lt"/>
            </a:endParaRPr>
          </a:p>
          <a:p>
            <a:r>
              <a:rPr lang="en-US" sz="1900" dirty="0">
                <a:latin typeface="+mj-lt"/>
              </a:rPr>
              <a:t>It configures the system more comfortable and faster.</a:t>
            </a:r>
          </a:p>
          <a:p>
            <a:r>
              <a:rPr lang="en-US" sz="1900" dirty="0">
                <a:latin typeface="+mj-lt"/>
              </a:rPr>
              <a:t>It increases productivity.</a:t>
            </a:r>
          </a:p>
          <a:p>
            <a:r>
              <a:rPr lang="en-US" sz="1900" dirty="0">
                <a:latin typeface="+mj-lt"/>
              </a:rPr>
              <a:t>It provides containers that are used to run the application in an isolated environment.</a:t>
            </a:r>
          </a:p>
          <a:p>
            <a:r>
              <a:rPr lang="en-US" sz="1900" dirty="0">
                <a:latin typeface="+mj-lt"/>
              </a:rPr>
              <a:t>It routes the incoming request for published ports on available nodes to an active container. This feature enables the connection even if there is no task running on the node.</a:t>
            </a:r>
          </a:p>
          <a:p>
            <a:r>
              <a:rPr lang="en-US" sz="1900" dirty="0">
                <a:latin typeface="+mj-lt"/>
              </a:rPr>
              <a:t>It allows saving secrets into the swarm itself.</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a:bodyPr>
          <a:lstStyle/>
          <a:p>
            <a:pPr>
              <a:buNone/>
            </a:pPr>
            <a:r>
              <a:rPr lang="en-US" sz="2600" dirty="0" smtClean="0"/>
              <a:t>    </a:t>
            </a:r>
            <a:r>
              <a:rPr lang="en-US" sz="2800" dirty="0" smtClean="0">
                <a:solidFill>
                  <a:srgbClr val="C00000"/>
                </a:solidFill>
                <a:latin typeface="+mj-lt"/>
              </a:rPr>
              <a:t>Jenkins </a:t>
            </a:r>
            <a:endParaRPr lang="en-US" sz="2600" dirty="0">
              <a:solidFill>
                <a:srgbClr val="C00000"/>
              </a:solidFill>
              <a:latin typeface="+mj-lt"/>
            </a:endParaRPr>
          </a:p>
          <a:p>
            <a:pPr algn="just">
              <a:buNone/>
            </a:pPr>
            <a:r>
              <a:rPr lang="en-US" sz="2400" dirty="0" smtClean="0">
                <a:latin typeface="+mj-lt"/>
              </a:rPr>
              <a:t>    </a:t>
            </a:r>
            <a:r>
              <a:rPr lang="en-US" sz="1800" dirty="0" smtClean="0">
                <a:latin typeface="+mj-lt"/>
              </a:rPr>
              <a:t>Jenkins is a </a:t>
            </a:r>
            <a:r>
              <a:rPr lang="en-US" sz="1800" dirty="0" err="1" smtClean="0">
                <a:latin typeface="+mj-lt"/>
              </a:rPr>
              <a:t>DevOps</a:t>
            </a:r>
            <a:r>
              <a:rPr lang="en-US" sz="1800" dirty="0" smtClean="0">
                <a:latin typeface="+mj-lt"/>
              </a:rPr>
              <a:t> tool for monitoring the execution of repeated tasks. Jenkins is a software that allows continuous integration. Jenkins will be installed on a server where the central build will take place. It helps to integrate project changes more efficiently by finding the issues quickly</a:t>
            </a:r>
            <a:r>
              <a:rPr lang="en-US" sz="1800" dirty="0" smtClean="0">
                <a:solidFill>
                  <a:srgbClr val="C00000"/>
                </a:solidFill>
                <a:latin typeface="+mj-lt"/>
              </a:rPr>
              <a:t>   </a:t>
            </a:r>
          </a:p>
          <a:p>
            <a:pPr>
              <a:buNone/>
            </a:pPr>
            <a:r>
              <a:rPr lang="en-US" sz="2800" dirty="0" smtClean="0">
                <a:solidFill>
                  <a:srgbClr val="C00000"/>
                </a:solidFill>
                <a:latin typeface="+mj-lt"/>
              </a:rPr>
              <a:t>     Features</a:t>
            </a:r>
          </a:p>
          <a:p>
            <a:r>
              <a:rPr lang="en-US" sz="1900" dirty="0" smtClean="0">
                <a:latin typeface="+mj-lt"/>
              </a:rPr>
              <a:t>Jenkins increases the scale of automation.</a:t>
            </a:r>
          </a:p>
          <a:p>
            <a:r>
              <a:rPr lang="en-US" sz="1900" dirty="0" smtClean="0">
                <a:latin typeface="+mj-lt"/>
              </a:rPr>
              <a:t>It can easily set up and configure via a web interface.</a:t>
            </a:r>
          </a:p>
          <a:p>
            <a:r>
              <a:rPr lang="en-US" sz="1900" dirty="0" smtClean="0">
                <a:latin typeface="+mj-lt"/>
              </a:rPr>
              <a:t>It can distribute the tasks across multiple machines, thereby increasing concurrency.</a:t>
            </a:r>
          </a:p>
          <a:p>
            <a:r>
              <a:rPr lang="en-US" sz="1900" dirty="0" smtClean="0">
                <a:latin typeface="+mj-lt"/>
              </a:rPr>
              <a:t>It supports continuous integration and continuous delivery.</a:t>
            </a:r>
          </a:p>
          <a:p>
            <a:r>
              <a:rPr lang="en-US" sz="1900" dirty="0" smtClean="0">
                <a:latin typeface="+mj-lt"/>
              </a:rPr>
              <a:t>It offers 400 </a:t>
            </a:r>
            <a:r>
              <a:rPr lang="en-US" sz="1900" dirty="0" err="1" smtClean="0">
                <a:latin typeface="+mj-lt"/>
              </a:rPr>
              <a:t>plugins</a:t>
            </a:r>
            <a:r>
              <a:rPr lang="en-US" sz="1900" dirty="0" smtClean="0">
                <a:latin typeface="+mj-lt"/>
              </a:rPr>
              <a:t> to support the building and testing any project virtually.</a:t>
            </a:r>
          </a:p>
          <a:p>
            <a:r>
              <a:rPr lang="en-US" sz="1900" dirty="0" smtClean="0">
                <a:latin typeface="+mj-lt"/>
              </a:rPr>
              <a:t>It requires little maintenance and has a built-in GUI tool for easy updates.</a:t>
            </a:r>
          </a:p>
          <a:p>
            <a:endParaRPr lang="en-US" sz="2600" dirty="0">
              <a:solidFill>
                <a:srgbClr val="C00000"/>
              </a:solidFill>
              <a:latin typeface="+mj-lt"/>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lnSpcReduction="10000"/>
          </a:bodyPr>
          <a:lstStyle/>
          <a:p>
            <a:pPr>
              <a:buNone/>
            </a:pPr>
            <a:r>
              <a:rPr lang="en-US" sz="2600" dirty="0" smtClean="0"/>
              <a:t>    </a:t>
            </a:r>
            <a:r>
              <a:rPr lang="en-US" sz="2800" dirty="0" err="1" smtClean="0">
                <a:latin typeface="+mj-lt"/>
              </a:rPr>
              <a:t>Kubernetes</a:t>
            </a:r>
            <a:r>
              <a:rPr lang="en-US" sz="2800" dirty="0" smtClean="0">
                <a:solidFill>
                  <a:srgbClr val="C00000"/>
                </a:solidFill>
                <a:latin typeface="+mj-lt"/>
              </a:rPr>
              <a:t> </a:t>
            </a:r>
            <a:endParaRPr lang="en-US" sz="2600" dirty="0">
              <a:solidFill>
                <a:srgbClr val="C00000"/>
              </a:solidFill>
              <a:latin typeface="+mj-lt"/>
            </a:endParaRPr>
          </a:p>
          <a:p>
            <a:pPr algn="just">
              <a:buNone/>
            </a:pPr>
            <a:r>
              <a:rPr lang="en-US" sz="1400" dirty="0" smtClean="0">
                <a:latin typeface="+mj-lt"/>
              </a:rPr>
              <a:t>       </a:t>
            </a:r>
            <a:r>
              <a:rPr lang="en-US" sz="1400" dirty="0" err="1" smtClean="0">
                <a:latin typeface="+mj-lt"/>
              </a:rPr>
              <a:t>Kubernetes</a:t>
            </a:r>
            <a:r>
              <a:rPr lang="en-US" sz="1400" dirty="0" smtClean="0">
                <a:latin typeface="+mj-lt"/>
              </a:rPr>
              <a:t> is a powerful and feature-rich platform for managing containerized applications</a:t>
            </a:r>
          </a:p>
          <a:p>
            <a:pPr algn="just">
              <a:buNone/>
            </a:pPr>
            <a:r>
              <a:rPr lang="en-US" sz="2800" dirty="0" smtClean="0">
                <a:solidFill>
                  <a:srgbClr val="C00000"/>
                </a:solidFill>
                <a:latin typeface="+mj-lt"/>
              </a:rPr>
              <a:t>     Features</a:t>
            </a:r>
          </a:p>
          <a:p>
            <a:r>
              <a:rPr lang="en-US" sz="2000" dirty="0" smtClean="0">
                <a:latin typeface="+mj-lt"/>
              </a:rPr>
              <a:t>Container orchestration: </a:t>
            </a:r>
            <a:r>
              <a:rPr lang="en-US" sz="2000" dirty="0" err="1" smtClean="0">
                <a:latin typeface="+mj-lt"/>
              </a:rPr>
              <a:t>Kubernetes</a:t>
            </a:r>
            <a:r>
              <a:rPr lang="en-US" sz="2000" dirty="0" smtClean="0">
                <a:latin typeface="+mj-lt"/>
              </a:rPr>
              <a:t> provides a platform for deploying, scaling, and managing containers, making it easier to manage and scale applications.</a:t>
            </a:r>
          </a:p>
          <a:p>
            <a:r>
              <a:rPr lang="en-US" sz="2000" dirty="0" smtClean="0">
                <a:latin typeface="+mj-lt"/>
              </a:rPr>
              <a:t>Self-healing: </a:t>
            </a:r>
            <a:r>
              <a:rPr lang="en-US" sz="2000" dirty="0" err="1" smtClean="0">
                <a:latin typeface="+mj-lt"/>
              </a:rPr>
              <a:t>Kubernetes</a:t>
            </a:r>
            <a:r>
              <a:rPr lang="en-US" sz="2000" dirty="0" smtClean="0">
                <a:latin typeface="+mj-lt"/>
              </a:rPr>
              <a:t> has built-in mechanisms for automatically replacing failed containers, ensuring that applications remain available and running even in the face of failures.</a:t>
            </a:r>
          </a:p>
          <a:p>
            <a:r>
              <a:rPr lang="en-US" sz="2000" dirty="0" smtClean="0">
                <a:latin typeface="+mj-lt"/>
              </a:rPr>
              <a:t>Automatic scaling: </a:t>
            </a:r>
            <a:r>
              <a:rPr lang="en-US" sz="2000" dirty="0" err="1" smtClean="0">
                <a:latin typeface="+mj-lt"/>
              </a:rPr>
              <a:t>Kubernetes</a:t>
            </a:r>
            <a:r>
              <a:rPr lang="en-US" sz="2000" dirty="0" smtClean="0">
                <a:latin typeface="+mj-lt"/>
              </a:rPr>
              <a:t> can automatically scale the number of containers running based on demand, providing a way to ensure that applications can handle increased traffic and load.</a:t>
            </a:r>
          </a:p>
          <a:p>
            <a:r>
              <a:rPr lang="en-US" sz="2000" dirty="0" smtClean="0">
                <a:latin typeface="+mj-lt"/>
              </a:rPr>
              <a:t>Load balancing: </a:t>
            </a:r>
            <a:r>
              <a:rPr lang="en-US" sz="2000" dirty="0" err="1" smtClean="0">
                <a:latin typeface="+mj-lt"/>
              </a:rPr>
              <a:t>Kubernetes</a:t>
            </a:r>
            <a:r>
              <a:rPr lang="en-US" sz="2000" dirty="0" smtClean="0">
                <a:latin typeface="+mj-lt"/>
              </a:rPr>
              <a:t> provides built-in load balancing capabilities, making it easy to distribute incoming traffic across multiple containers.</a:t>
            </a:r>
          </a:p>
          <a:p>
            <a:endParaRPr lang="en-US" sz="2000" dirty="0" smtClean="0"/>
          </a:p>
          <a:p>
            <a:endParaRPr lang="en-US" sz="1900" dirty="0" smtClean="0">
              <a:latin typeface="+mj-lt"/>
            </a:endParaRPr>
          </a:p>
          <a:p>
            <a:endParaRPr lang="en-US" sz="2600" dirty="0">
              <a:solidFill>
                <a:srgbClr val="C00000"/>
              </a:solidFill>
              <a:latin typeface="+mj-lt"/>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err="1" smtClean="0"/>
              <a:t>DevOps</a:t>
            </a:r>
            <a:r>
              <a:rPr lang="en-US" dirty="0" smtClean="0"/>
              <a:t> Tools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600" dirty="0" smtClean="0">
                <a:latin typeface="+mj-lt"/>
              </a:rPr>
              <a:t>    </a:t>
            </a:r>
            <a:r>
              <a:rPr lang="en-US" sz="2800" dirty="0" err="1" smtClean="0">
                <a:solidFill>
                  <a:srgbClr val="C00000"/>
                </a:solidFill>
                <a:latin typeface="+mj-lt"/>
              </a:rPr>
              <a:t>Kubernetes</a:t>
            </a:r>
            <a:r>
              <a:rPr lang="en-US" sz="2800" dirty="0" smtClean="0">
                <a:solidFill>
                  <a:srgbClr val="C00000"/>
                </a:solidFill>
                <a:latin typeface="+mj-lt"/>
              </a:rPr>
              <a:t>  contd..</a:t>
            </a:r>
            <a:endParaRPr lang="en-US" sz="2600" dirty="0">
              <a:solidFill>
                <a:srgbClr val="C00000"/>
              </a:solidFill>
              <a:latin typeface="+mj-lt"/>
            </a:endParaRPr>
          </a:p>
          <a:p>
            <a:pPr algn="just">
              <a:buNone/>
            </a:pPr>
            <a:r>
              <a:rPr lang="en-US" sz="1400" dirty="0" smtClean="0">
                <a:latin typeface="+mj-lt"/>
              </a:rPr>
              <a:t>       </a:t>
            </a:r>
            <a:r>
              <a:rPr lang="en-US" sz="1400" dirty="0" err="1" smtClean="0">
                <a:latin typeface="+mj-lt"/>
              </a:rPr>
              <a:t>Kubernetes</a:t>
            </a:r>
            <a:r>
              <a:rPr lang="en-US" sz="1400" dirty="0" smtClean="0">
                <a:latin typeface="+mj-lt"/>
              </a:rPr>
              <a:t> is a powerful and feature-rich platform for managing containerized applications</a:t>
            </a:r>
          </a:p>
          <a:p>
            <a:pPr algn="just">
              <a:buNone/>
            </a:pPr>
            <a:r>
              <a:rPr lang="en-US" sz="2800" dirty="0" smtClean="0">
                <a:solidFill>
                  <a:srgbClr val="C00000"/>
                </a:solidFill>
                <a:latin typeface="+mj-lt"/>
              </a:rPr>
              <a:t>     Features</a:t>
            </a:r>
          </a:p>
          <a:p>
            <a:r>
              <a:rPr lang="en-US" sz="2000" dirty="0" smtClean="0">
                <a:latin typeface="+mj-lt"/>
              </a:rPr>
              <a:t>Configuration management: </a:t>
            </a:r>
            <a:r>
              <a:rPr lang="en-US" sz="2000" dirty="0" err="1" smtClean="0">
                <a:latin typeface="+mj-lt"/>
              </a:rPr>
              <a:t>Kubernetes</a:t>
            </a:r>
            <a:r>
              <a:rPr lang="en-US" sz="2000" dirty="0" smtClean="0">
                <a:latin typeface="+mj-lt"/>
              </a:rPr>
              <a:t> provides a way to manage the configuration of containers, making it easier to deploy and manage applications at scale.</a:t>
            </a:r>
          </a:p>
          <a:p>
            <a:r>
              <a:rPr lang="en-US" sz="2000" dirty="0" smtClean="0">
                <a:latin typeface="+mj-lt"/>
              </a:rPr>
              <a:t>Secret and configuration management: </a:t>
            </a:r>
            <a:r>
              <a:rPr lang="en-US" sz="2000" dirty="0" err="1" smtClean="0">
                <a:latin typeface="+mj-lt"/>
              </a:rPr>
              <a:t>Kubernetes</a:t>
            </a:r>
            <a:r>
              <a:rPr lang="en-US" sz="2000" dirty="0" smtClean="0">
                <a:latin typeface="+mj-lt"/>
              </a:rPr>
              <a:t> provides a secure way to manage secrets and configuration data, helping to ensure that sensitive information is kept secure.</a:t>
            </a:r>
          </a:p>
          <a:p>
            <a:r>
              <a:rPr lang="en-US" sz="2000" dirty="0" smtClean="0">
                <a:latin typeface="+mj-lt"/>
              </a:rPr>
              <a:t>Resource management: </a:t>
            </a:r>
            <a:r>
              <a:rPr lang="en-US" sz="2000" dirty="0" err="1" smtClean="0">
                <a:latin typeface="+mj-lt"/>
              </a:rPr>
              <a:t>Kubernetes</a:t>
            </a:r>
            <a:r>
              <a:rPr lang="en-US" sz="2000" dirty="0" smtClean="0">
                <a:latin typeface="+mj-lt"/>
              </a:rPr>
              <a:t> provides a way to manage the resources required by containers, including CPU, memory, and storage. This helps to ensure that applications get the resources they need to run effectively.</a:t>
            </a:r>
          </a:p>
          <a:p>
            <a:r>
              <a:rPr lang="en-US" sz="2000" dirty="0" smtClean="0">
                <a:latin typeface="+mj-lt"/>
              </a:rPr>
              <a:t>Rollouts and rollbacks: </a:t>
            </a:r>
            <a:r>
              <a:rPr lang="en-US" sz="2000" dirty="0" err="1" smtClean="0">
                <a:latin typeface="+mj-lt"/>
              </a:rPr>
              <a:t>Kubernetes</a:t>
            </a:r>
            <a:r>
              <a:rPr lang="en-US" sz="2000" dirty="0" smtClean="0">
                <a:latin typeface="+mj-lt"/>
              </a:rPr>
              <a:t> provides a way to easily perform rolling updates and rollbacks of applications, making it easier to manage the deployment of updates.</a:t>
            </a:r>
          </a:p>
          <a:p>
            <a:r>
              <a:rPr lang="en-US" sz="2000" dirty="0" smtClean="0">
                <a:latin typeface="+mj-lt"/>
              </a:rPr>
              <a:t>Batch processing: </a:t>
            </a:r>
            <a:r>
              <a:rPr lang="en-US" sz="2000" dirty="0" err="1" smtClean="0">
                <a:latin typeface="+mj-lt"/>
              </a:rPr>
              <a:t>Kubernetes</a:t>
            </a:r>
            <a:r>
              <a:rPr lang="en-US" sz="2000" dirty="0" smtClean="0">
                <a:latin typeface="+mj-lt"/>
              </a:rPr>
              <a:t> provides a platform for running batch processing jobs, making it a great choice for organizations that need to process large amounts of data.</a:t>
            </a:r>
          </a:p>
          <a:p>
            <a:r>
              <a:rPr lang="en-US" sz="2000" dirty="0" smtClean="0">
                <a:latin typeface="+mj-lt"/>
              </a:rPr>
              <a:t>Service discovery: </a:t>
            </a:r>
            <a:r>
              <a:rPr lang="en-US" sz="2000" dirty="0" err="1" smtClean="0">
                <a:latin typeface="+mj-lt"/>
              </a:rPr>
              <a:t>Kubernetes</a:t>
            </a:r>
            <a:r>
              <a:rPr lang="en-US" sz="2000" dirty="0" smtClean="0">
                <a:latin typeface="+mj-lt"/>
              </a:rPr>
              <a:t> provides a way to discover and access services running within the cluster, making it easier to build distributed applications.</a:t>
            </a:r>
          </a:p>
          <a:p>
            <a:endParaRPr lang="en-US" sz="1900" dirty="0" smtClean="0">
              <a:latin typeface="+mj-lt"/>
            </a:endParaRPr>
          </a:p>
          <a:p>
            <a:endParaRPr lang="en-US" sz="2600" dirty="0">
              <a:solidFill>
                <a:srgbClr val="C00000"/>
              </a:solidFill>
              <a:latin typeface="+mj-lt"/>
            </a:endParaRPr>
          </a:p>
          <a:p>
            <a:endParaRPr lang="en-US"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1999"/>
          </a:xfrm>
        </p:spPr>
        <p:txBody>
          <a:bodyPr/>
          <a:lstStyle/>
          <a:p>
            <a:r>
              <a:rPr lang="en-US" dirty="0" smtClean="0">
                <a:solidFill>
                  <a:srgbClr val="FF0000"/>
                </a:solidFill>
              </a:rPr>
              <a:t>What Is Source Control? </a:t>
            </a:r>
            <a:r>
              <a:rPr lang="en-US" dirty="0" smtClean="0"/>
              <a:t/>
            </a:r>
            <a:br>
              <a:rPr lang="en-US" dirty="0" smtClean="0"/>
            </a:br>
            <a:endParaRPr lang="en-US" dirty="0"/>
          </a:p>
        </p:txBody>
      </p:sp>
      <p:sp>
        <p:nvSpPr>
          <p:cNvPr id="3" name="Subtitle 2"/>
          <p:cNvSpPr>
            <a:spLocks noGrp="1"/>
          </p:cNvSpPr>
          <p:nvPr>
            <p:ph type="subTitle" idx="1"/>
          </p:nvPr>
        </p:nvSpPr>
        <p:spPr>
          <a:xfrm>
            <a:off x="533400" y="1447800"/>
            <a:ext cx="8077200" cy="4191000"/>
          </a:xfrm>
        </p:spPr>
        <p:txBody>
          <a:bodyPr/>
          <a:lstStyle/>
          <a:p>
            <a:pPr algn="just"/>
            <a:r>
              <a:rPr lang="en-US" sz="1800" dirty="0" smtClean="0">
                <a:solidFill>
                  <a:schemeClr val="tx1"/>
                </a:solidFill>
                <a:latin typeface="+mj-lt"/>
              </a:rPr>
              <a:t>Source control, also known as version control, is a system for managing changes to a codebase or other collection of files over time. It provides a way to track the history of changes made to the code, making it easier to manage and collaborate on software development projects.</a:t>
            </a:r>
          </a:p>
          <a:p>
            <a:pPr algn="just"/>
            <a:endParaRPr lang="en-US" sz="1800" dirty="0" smtClean="0">
              <a:solidFill>
                <a:schemeClr val="tx1"/>
              </a:solidFill>
              <a:latin typeface="+mj-lt"/>
            </a:endParaRPr>
          </a:p>
          <a:p>
            <a:r>
              <a:rPr lang="en-US" sz="1800" b="1" dirty="0" smtClean="0">
                <a:solidFill>
                  <a:srgbClr val="C00000"/>
                </a:solidFill>
                <a:latin typeface="+mj-lt"/>
              </a:rPr>
              <a:t>Source Control vs. Version Control</a:t>
            </a:r>
          </a:p>
          <a:p>
            <a:pPr algn="just"/>
            <a:r>
              <a:rPr lang="en-US" sz="1800" dirty="0" smtClean="0">
                <a:solidFill>
                  <a:schemeClr val="tx1"/>
                </a:solidFill>
                <a:latin typeface="+mj-lt"/>
              </a:rPr>
              <a:t>These two terms are used interchangeably. However, source control is specific to source code. Version control also covers large binary files and digital assets.</a:t>
            </a:r>
          </a:p>
          <a:p>
            <a:endParaRPr lang="en-US" sz="2000"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Features</a:t>
            </a:r>
            <a:endParaRPr lang="en-US" dirty="0"/>
          </a:p>
        </p:txBody>
      </p:sp>
      <p:sp>
        <p:nvSpPr>
          <p:cNvPr id="3" name="Content Placeholder 2"/>
          <p:cNvSpPr>
            <a:spLocks noGrp="1"/>
          </p:cNvSpPr>
          <p:nvPr>
            <p:ph idx="1"/>
          </p:nvPr>
        </p:nvSpPr>
        <p:spPr/>
        <p:txBody>
          <a:bodyPr/>
          <a:lstStyle/>
          <a:p>
            <a:pPr>
              <a:buNone/>
            </a:pPr>
            <a:r>
              <a:rPr lang="en-US" sz="1800" dirty="0" smtClean="0">
                <a:solidFill>
                  <a:srgbClr val="C00000"/>
                </a:solidFill>
                <a:latin typeface="+mj-lt"/>
              </a:rPr>
              <a:t>Features</a:t>
            </a:r>
          </a:p>
          <a:p>
            <a:r>
              <a:rPr lang="en-US" sz="1800" dirty="0" smtClean="0">
                <a:latin typeface="+mj-lt"/>
              </a:rPr>
              <a:t>Versioning</a:t>
            </a:r>
          </a:p>
          <a:p>
            <a:r>
              <a:rPr lang="en-US" sz="1800" dirty="0" smtClean="0">
                <a:latin typeface="+mj-lt"/>
              </a:rPr>
              <a:t>Branching and Merging</a:t>
            </a:r>
          </a:p>
          <a:p>
            <a:r>
              <a:rPr lang="en-US" sz="1800" dirty="0" smtClean="0">
                <a:latin typeface="+mj-lt"/>
              </a:rPr>
              <a:t>Collaboration</a:t>
            </a:r>
          </a:p>
          <a:p>
            <a:r>
              <a:rPr lang="en-US" sz="1800" dirty="0"/>
              <a:t>Conflict resolution</a:t>
            </a:r>
          </a:p>
          <a:p>
            <a:r>
              <a:rPr lang="en-US" sz="1800" dirty="0"/>
              <a:t>Continuous integration and delivery</a:t>
            </a:r>
          </a:p>
          <a:p>
            <a:r>
              <a:rPr lang="en-US" sz="1800" dirty="0"/>
              <a:t>Auditing</a:t>
            </a:r>
          </a:p>
          <a:p>
            <a:r>
              <a:rPr lang="en-US" sz="1800" dirty="0"/>
              <a:t>Security</a:t>
            </a:r>
          </a:p>
          <a:p>
            <a:endParaRPr lang="en-US" sz="1800" dirty="0" smtClean="0">
              <a:latin typeface="+mj-lt"/>
            </a:endParaRP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Manifesto for Agile Software Development</a:t>
            </a:r>
            <a:br>
              <a:rPr lang="en-US" dirty="0"/>
            </a:br>
            <a:endParaRPr lang="en-US" dirty="0"/>
          </a:p>
        </p:txBody>
      </p:sp>
      <p:sp>
        <p:nvSpPr>
          <p:cNvPr id="3" name="Content Placeholder 2"/>
          <p:cNvSpPr>
            <a:spLocks noGrp="1"/>
          </p:cNvSpPr>
          <p:nvPr>
            <p:ph idx="1"/>
          </p:nvPr>
        </p:nvSpPr>
        <p:spPr/>
        <p:txBody>
          <a:bodyPr/>
          <a:lstStyle/>
          <a:p>
            <a:pPr marL="0" indent="0">
              <a:buNone/>
            </a:pPr>
            <a:r>
              <a:rPr lang="en-US" sz="1800" dirty="0">
                <a:latin typeface="+mj-lt"/>
              </a:rPr>
              <a:t>We are uncovering better ways of </a:t>
            </a:r>
            <a:r>
              <a:rPr lang="en-US" sz="1800" dirty="0" smtClean="0">
                <a:latin typeface="+mj-lt"/>
              </a:rPr>
              <a:t>developing software </a:t>
            </a:r>
            <a:r>
              <a:rPr lang="en-US" sz="1800" dirty="0">
                <a:latin typeface="+mj-lt"/>
              </a:rPr>
              <a:t>by doing it and helping others do </a:t>
            </a:r>
            <a:r>
              <a:rPr lang="en-US" sz="1800" dirty="0" smtClean="0">
                <a:latin typeface="+mj-lt"/>
              </a:rPr>
              <a:t>it. Through </a:t>
            </a:r>
            <a:r>
              <a:rPr lang="en-US" sz="1800" dirty="0">
                <a:latin typeface="+mj-lt"/>
              </a:rPr>
              <a:t>this work we have come to value:</a:t>
            </a:r>
            <a:br>
              <a:rPr lang="en-US" sz="1800" dirty="0">
                <a:latin typeface="+mj-lt"/>
              </a:rPr>
            </a:br>
            <a:endParaRPr lang="en-US" sz="1800" dirty="0">
              <a:latin typeface="+mj-lt"/>
            </a:endParaRPr>
          </a:p>
          <a:p>
            <a:r>
              <a:rPr lang="en-US" sz="1800" b="1" dirty="0">
                <a:latin typeface="+mj-lt"/>
              </a:rPr>
              <a:t>Individuals and interactions</a:t>
            </a:r>
            <a:r>
              <a:rPr lang="en-US" sz="1800" dirty="0">
                <a:latin typeface="+mj-lt"/>
              </a:rPr>
              <a:t> over processes and </a:t>
            </a:r>
            <a:r>
              <a:rPr lang="en-US" sz="1800" dirty="0" smtClean="0">
                <a:latin typeface="+mj-lt"/>
              </a:rPr>
              <a:t>tools</a:t>
            </a:r>
          </a:p>
          <a:p>
            <a:r>
              <a:rPr lang="en-US" sz="1800" b="1" dirty="0" smtClean="0">
                <a:latin typeface="+mj-lt"/>
              </a:rPr>
              <a:t>Working </a:t>
            </a:r>
            <a:r>
              <a:rPr lang="en-US" sz="1800" b="1" dirty="0">
                <a:latin typeface="+mj-lt"/>
              </a:rPr>
              <a:t>software </a:t>
            </a:r>
            <a:r>
              <a:rPr lang="en-US" sz="1800" dirty="0">
                <a:latin typeface="+mj-lt"/>
              </a:rPr>
              <a:t>over comprehensive </a:t>
            </a:r>
            <a:r>
              <a:rPr lang="en-US" sz="1800" dirty="0" smtClean="0">
                <a:latin typeface="+mj-lt"/>
              </a:rPr>
              <a:t>documentation</a:t>
            </a:r>
          </a:p>
          <a:p>
            <a:r>
              <a:rPr lang="en-US" sz="1800" b="1" dirty="0" smtClean="0">
                <a:latin typeface="+mj-lt"/>
              </a:rPr>
              <a:t>Customer </a:t>
            </a:r>
            <a:r>
              <a:rPr lang="en-US" sz="1800" b="1" dirty="0">
                <a:latin typeface="+mj-lt"/>
              </a:rPr>
              <a:t>collaboration</a:t>
            </a:r>
            <a:r>
              <a:rPr lang="en-US" sz="1800" dirty="0">
                <a:latin typeface="+mj-lt"/>
              </a:rPr>
              <a:t> over contract negotiation</a:t>
            </a:r>
            <a:br>
              <a:rPr lang="en-US" sz="1800" dirty="0">
                <a:latin typeface="+mj-lt"/>
              </a:rPr>
            </a:br>
            <a:r>
              <a:rPr lang="en-US" sz="1800" dirty="0">
                <a:latin typeface="+mj-lt"/>
              </a:rPr>
              <a:t>Responding to change over following a plan</a:t>
            </a:r>
          </a:p>
          <a:p>
            <a:endParaRPr lang="en-US" sz="2400" dirty="0"/>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23460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Source Control Management?</a:t>
            </a:r>
            <a:br>
              <a:rPr lang="en-US" dirty="0" smtClean="0"/>
            </a:br>
            <a:endParaRPr lang="en-US" dirty="0"/>
          </a:p>
        </p:txBody>
      </p:sp>
      <p:sp>
        <p:nvSpPr>
          <p:cNvPr id="3" name="Content Placeholder 2"/>
          <p:cNvSpPr>
            <a:spLocks noGrp="1"/>
          </p:cNvSpPr>
          <p:nvPr>
            <p:ph idx="1"/>
          </p:nvPr>
        </p:nvSpPr>
        <p:spPr/>
        <p:txBody>
          <a:bodyPr/>
          <a:lstStyle/>
          <a:p>
            <a:r>
              <a:rPr lang="en-US" sz="1800" dirty="0" smtClean="0">
                <a:latin typeface="+mj-lt"/>
              </a:rPr>
              <a:t>Source control management (SCM) refers to tools that help you keep track of your code with a complete history of changes.</a:t>
            </a:r>
          </a:p>
          <a:p>
            <a:pPr>
              <a:buNone/>
            </a:pPr>
            <a:r>
              <a:rPr lang="en-US" sz="1800" b="1" dirty="0">
                <a:latin typeface="+mj-lt"/>
              </a:rPr>
              <a:t>Source control tools include:</a:t>
            </a:r>
          </a:p>
          <a:p>
            <a:r>
              <a:rPr lang="en-US" sz="1800" dirty="0" err="1">
                <a:latin typeface="+mj-lt"/>
              </a:rPr>
              <a:t>Git</a:t>
            </a:r>
            <a:r>
              <a:rPr lang="en-US" sz="1800" dirty="0">
                <a:latin typeface="+mj-lt"/>
              </a:rPr>
              <a:t> -</a:t>
            </a:r>
            <a:r>
              <a:rPr lang="en-US" sz="1800" dirty="0" err="1">
                <a:latin typeface="+mj-lt"/>
              </a:rPr>
              <a:t>Git</a:t>
            </a:r>
            <a:r>
              <a:rPr lang="en-US" sz="1800" dirty="0">
                <a:latin typeface="+mj-lt"/>
              </a:rPr>
              <a:t> is a popular open-source version control system that allows multiple users to collaborate and manage changes to software projects efficiently. It enables teams to track changes and work together in real-time, making it a crucial tool for DevOps. </a:t>
            </a:r>
          </a:p>
          <a:p>
            <a:r>
              <a:rPr lang="en-US" sz="1800" dirty="0">
                <a:latin typeface="+mj-lt"/>
              </a:rPr>
              <a:t>Helix Core</a:t>
            </a:r>
          </a:p>
          <a:p>
            <a:r>
              <a:rPr lang="en-US" sz="1800" dirty="0">
                <a:latin typeface="+mj-lt"/>
              </a:rPr>
              <a:t>Subversion</a:t>
            </a:r>
          </a:p>
          <a:p>
            <a:r>
              <a:rPr lang="en-US" sz="1800" dirty="0" err="1">
                <a:latin typeface="+mj-lt"/>
              </a:rPr>
              <a:t>ClearCase</a:t>
            </a:r>
            <a:endParaRPr lang="en-US" sz="1800" dirty="0">
              <a:latin typeface="+mj-lt"/>
            </a:endParaRPr>
          </a:p>
          <a:p>
            <a:r>
              <a:rPr lang="en-US" sz="1800" dirty="0">
                <a:latin typeface="+mj-lt"/>
              </a:rPr>
              <a:t>Team Foundation Server</a:t>
            </a:r>
          </a:p>
          <a:p>
            <a:r>
              <a:rPr lang="en-US" sz="1800" dirty="0">
                <a:latin typeface="+mj-lt"/>
              </a:rPr>
              <a:t>Mercurial </a:t>
            </a:r>
          </a:p>
          <a:p>
            <a:endParaRPr lang="en-US" sz="1800" b="1" dirty="0" smtClean="0">
              <a:latin typeface="+mj-lt"/>
            </a:endParaRP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of GIT source control.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latin typeface="+mj-lt"/>
                <a:cs typeface="Times New Roman" panose="02020603050405020304" pitchFamily="18" charset="0"/>
              </a:rPr>
              <a:t>Speed</a:t>
            </a:r>
            <a:r>
              <a:rPr lang="en-US" dirty="0">
                <a:latin typeface="+mj-lt"/>
                <a:cs typeface="Times New Roman" panose="02020603050405020304" pitchFamily="18" charset="0"/>
              </a:rPr>
              <a:t>: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is designed to be fast, even when working with large projects or repositories. It uses a unique data structure called a "</a:t>
            </a:r>
            <a:r>
              <a:rPr lang="en-US" dirty="0" err="1">
                <a:latin typeface="+mj-lt"/>
                <a:cs typeface="Times New Roman" panose="02020603050405020304" pitchFamily="18" charset="0"/>
              </a:rPr>
              <a:t>packfile</a:t>
            </a:r>
            <a:r>
              <a:rPr lang="en-US" dirty="0">
                <a:latin typeface="+mj-lt"/>
                <a:cs typeface="Times New Roman" panose="02020603050405020304" pitchFamily="18" charset="0"/>
              </a:rPr>
              <a:t>" to efficiently store and retrieve version control data.</a:t>
            </a:r>
          </a:p>
          <a:p>
            <a:r>
              <a:rPr lang="en-US" dirty="0">
                <a:latin typeface="+mj-lt"/>
                <a:cs typeface="Times New Roman" panose="02020603050405020304" pitchFamily="18" charset="0"/>
              </a:rPr>
              <a:t>Easy Collaboration: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allows multiple developers to work on the same project simultaneously</a:t>
            </a:r>
            <a:r>
              <a:rPr lang="en-US" dirty="0" smtClean="0">
                <a:latin typeface="+mj-lt"/>
                <a:cs typeface="Times New Roman" panose="02020603050405020304" pitchFamily="18" charset="0"/>
              </a:rPr>
              <a:t>.</a:t>
            </a:r>
            <a:endParaRPr lang="en-US" dirty="0">
              <a:latin typeface="+mj-lt"/>
              <a:cs typeface="Times New Roman" panose="02020603050405020304" pitchFamily="18" charset="0"/>
            </a:endParaRPr>
          </a:p>
          <a:p>
            <a:r>
              <a:rPr lang="en-US" dirty="0">
                <a:latin typeface="+mj-lt"/>
                <a:cs typeface="Times New Roman" panose="02020603050405020304" pitchFamily="18" charset="0"/>
              </a:rPr>
              <a:t>Security: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provides robust security features, including cryptographic hashing and digital signatures to secure version control data.</a:t>
            </a:r>
          </a:p>
          <a:p>
            <a:r>
              <a:rPr lang="en-US" dirty="0">
                <a:latin typeface="+mj-lt"/>
                <a:cs typeface="Times New Roman" panose="02020603050405020304" pitchFamily="18" charset="0"/>
              </a:rPr>
              <a:t>Large Community: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has a large and active community of developers who contribute to the project and provide support</a:t>
            </a:r>
            <a:r>
              <a:rPr lang="en-US" dirty="0" smtClean="0">
                <a:latin typeface="+mj-lt"/>
                <a:cs typeface="Times New Roman" panose="02020603050405020304" pitchFamily="18" charset="0"/>
              </a:rPr>
              <a:t>.</a:t>
            </a:r>
          </a:p>
          <a:p>
            <a:r>
              <a:rPr lang="en-US" dirty="0" err="1">
                <a:latin typeface="+mj-lt"/>
              </a:rPr>
              <a:t>Git</a:t>
            </a:r>
            <a:r>
              <a:rPr lang="en-US" dirty="0">
                <a:latin typeface="+mj-lt"/>
              </a:rPr>
              <a:t> is a widely used open-source distributed version control system that helps track changes made to software source code. It was created by Linus Torvalds in 2005 and has since become one of the most popular version control systems in use today.</a:t>
            </a:r>
          </a:p>
          <a:p>
            <a:r>
              <a:rPr lang="en-US" dirty="0" err="1">
                <a:latin typeface="+mj-lt"/>
              </a:rPr>
              <a:t>Git</a:t>
            </a:r>
            <a:r>
              <a:rPr lang="en-US" dirty="0">
                <a:latin typeface="+mj-lt"/>
              </a:rPr>
              <a:t> offers a number of benefits over other version control systems, including:</a:t>
            </a:r>
          </a:p>
          <a:p>
            <a:pPr marL="514350" indent="-514350">
              <a:buFont typeface="+mj-lt"/>
              <a:buAutoNum type="arabicPeriod"/>
            </a:pPr>
            <a:r>
              <a:rPr lang="en-US" dirty="0">
                <a:latin typeface="+mj-lt"/>
              </a:rPr>
              <a:t>Distributed Architecture.</a:t>
            </a:r>
          </a:p>
          <a:p>
            <a:pPr marL="514350" indent="-514350">
              <a:buFont typeface="+mj-lt"/>
              <a:buAutoNum type="arabicPeriod"/>
            </a:pPr>
            <a:r>
              <a:rPr lang="en-US" dirty="0">
                <a:latin typeface="+mj-lt"/>
              </a:rPr>
              <a:t>Branching and Merging.</a:t>
            </a:r>
          </a:p>
          <a:p>
            <a:endParaRPr lang="en-US" dirty="0">
              <a:latin typeface="+mj-lt"/>
              <a:cs typeface="Times New Roman" panose="02020603050405020304" pitchFamily="18" charset="0"/>
            </a:endParaRPr>
          </a:p>
          <a:p>
            <a:pPr>
              <a:buNone/>
            </a:pPr>
            <a:r>
              <a:rPr lang="en-US" dirty="0" smtClean="0">
                <a:latin typeface="+mj-lt"/>
                <a:cs typeface="Times New Roman" panose="02020603050405020304" pitchFamily="18" charset="0"/>
              </a:rPr>
              <a:t>     </a:t>
            </a:r>
            <a:endParaRPr lang="en-US" dirty="0">
              <a:latin typeface="+mj-lt"/>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val="0"/>
              </a:ext>
            </a:extLst>
          </a:blip>
          <a:srcRect t="6666" b="17778"/>
          <a:stretch/>
        </p:blipFill>
        <p:spPr bwMode="auto">
          <a:xfrm>
            <a:off x="-1" y="457200"/>
            <a:ext cx="9134477" cy="5181600"/>
          </a:xfrm>
          <a:prstGeom prst="rect">
            <a:avLst/>
          </a:prstGeom>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6D4F69F-5146-49E3-921C-42C19CDF0728}"/>
              </a:ext>
            </a:extLst>
          </p:cNvPr>
          <p:cNvSpPr>
            <a:spLocks noGrp="1"/>
          </p:cNvSpPr>
          <p:nvPr>
            <p:ph type="ftr" sz="quarter" idx="11"/>
          </p:nvPr>
        </p:nvSpPr>
        <p:spPr/>
        <p:txBody>
          <a:bodyPr/>
          <a:lstStyle/>
          <a:p>
            <a:r>
              <a:rPr lang="en-US"/>
              <a:t>CSE-367 Data Visualization</a:t>
            </a:r>
          </a:p>
        </p:txBody>
      </p:sp>
    </p:spTree>
    <p:extLst>
      <p:ext uri="{BB962C8B-B14F-4D97-AF65-F5344CB8AC3E}">
        <p14:creationId xmlns:p14="http://schemas.microsoft.com/office/powerpoint/2010/main" val="16391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0762"/>
            <a:ext cx="5867400" cy="4680431"/>
          </a:xfrm>
        </p:spPr>
        <p:txBody>
          <a:bodyPr/>
          <a:lstStyle/>
          <a:p>
            <a:pPr marL="0" indent="0">
              <a:buNone/>
            </a:pPr>
            <a:r>
              <a:rPr lang="en-US" sz="2400" i="1" dirty="0"/>
              <a:t>We follow these principles</a:t>
            </a:r>
            <a:r>
              <a:rPr lang="en-US" sz="2400" i="1" dirty="0" smtClean="0"/>
              <a:t>:</a:t>
            </a:r>
          </a:p>
          <a:p>
            <a:pPr algn="just"/>
            <a:r>
              <a:rPr lang="en-US" sz="1800" dirty="0" smtClean="0">
                <a:latin typeface="+mj-lt"/>
              </a:rPr>
              <a:t>Our </a:t>
            </a:r>
            <a:r>
              <a:rPr lang="en-US" sz="1800" dirty="0">
                <a:latin typeface="+mj-lt"/>
              </a:rPr>
              <a:t>highest priority is to satisfy the customer</a:t>
            </a:r>
            <a:br>
              <a:rPr lang="en-US" sz="1800" dirty="0">
                <a:latin typeface="+mj-lt"/>
              </a:rPr>
            </a:br>
            <a:r>
              <a:rPr lang="en-US" sz="1800" dirty="0">
                <a:latin typeface="+mj-lt"/>
              </a:rPr>
              <a:t>through early and continuous delivery</a:t>
            </a:r>
            <a:br>
              <a:rPr lang="en-US" sz="1800" dirty="0">
                <a:latin typeface="+mj-lt"/>
              </a:rPr>
            </a:br>
            <a:r>
              <a:rPr lang="en-US" sz="1800" dirty="0">
                <a:latin typeface="+mj-lt"/>
              </a:rPr>
              <a:t>of valuable software.</a:t>
            </a:r>
          </a:p>
          <a:p>
            <a:pPr algn="just"/>
            <a:r>
              <a:rPr lang="en-US" sz="1800" dirty="0">
                <a:latin typeface="+mj-lt"/>
              </a:rPr>
              <a:t>Welcome changing requirements, even late in</a:t>
            </a:r>
            <a:br>
              <a:rPr lang="en-US" sz="1800" dirty="0">
                <a:latin typeface="+mj-lt"/>
              </a:rPr>
            </a:br>
            <a:r>
              <a:rPr lang="en-US" sz="1800" dirty="0">
                <a:latin typeface="+mj-lt"/>
              </a:rPr>
              <a:t>development. Agile processes harness change for</a:t>
            </a:r>
            <a:br>
              <a:rPr lang="en-US" sz="1800" dirty="0">
                <a:latin typeface="+mj-lt"/>
              </a:rPr>
            </a:br>
            <a:r>
              <a:rPr lang="en-US" sz="1800" dirty="0">
                <a:latin typeface="+mj-lt"/>
              </a:rPr>
              <a:t>the customer's competitive advantage.</a:t>
            </a:r>
          </a:p>
          <a:p>
            <a:pPr algn="just"/>
            <a:r>
              <a:rPr lang="en-US" sz="1800" dirty="0">
                <a:latin typeface="+mj-lt"/>
              </a:rPr>
              <a:t>Deliver working software frequently, from a</a:t>
            </a:r>
            <a:br>
              <a:rPr lang="en-US" sz="1800" dirty="0">
                <a:latin typeface="+mj-lt"/>
              </a:rPr>
            </a:br>
            <a:r>
              <a:rPr lang="en-US" sz="1800" dirty="0">
                <a:latin typeface="+mj-lt"/>
              </a:rPr>
              <a:t>couple of weeks to a couple of months, with a</a:t>
            </a:r>
            <a:br>
              <a:rPr lang="en-US" sz="1800" dirty="0">
                <a:latin typeface="+mj-lt"/>
              </a:rPr>
            </a:br>
            <a:r>
              <a:rPr lang="en-US" sz="1800" dirty="0">
                <a:latin typeface="+mj-lt"/>
              </a:rPr>
              <a:t>preference to the shorter timescale.</a:t>
            </a:r>
          </a:p>
          <a:p>
            <a:pPr algn="just"/>
            <a:r>
              <a:rPr lang="en-US" sz="1800" dirty="0">
                <a:latin typeface="+mj-lt"/>
              </a:rPr>
              <a:t>Business people and developers must work</a:t>
            </a:r>
            <a:br>
              <a:rPr lang="en-US" sz="1800" dirty="0">
                <a:latin typeface="+mj-lt"/>
              </a:rPr>
            </a:br>
            <a:r>
              <a:rPr lang="en-US" sz="1800" dirty="0">
                <a:latin typeface="+mj-lt"/>
              </a:rPr>
              <a:t>together daily throughout the project</a:t>
            </a:r>
            <a:r>
              <a:rPr lang="en-US" sz="1800" dirty="0" smtClean="0">
                <a:latin typeface="+mj-lt"/>
              </a:rPr>
              <a:t>.</a:t>
            </a:r>
          </a:p>
          <a:p>
            <a:endParaRPr lang="en-US" sz="1800" dirty="0">
              <a:latin typeface="+mj-lt"/>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Principles behind the Agile Manifesto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728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10762"/>
            <a:ext cx="6705600" cy="4680431"/>
          </a:xfrm>
        </p:spPr>
        <p:txBody>
          <a:bodyPr/>
          <a:lstStyle/>
          <a:p>
            <a:pPr algn="just"/>
            <a:r>
              <a:rPr lang="en-US" sz="1800" dirty="0" smtClean="0">
                <a:latin typeface="+mj-lt"/>
                <a:cs typeface="Times New Roman" panose="02020603050405020304" pitchFamily="18" charset="0"/>
              </a:rPr>
              <a:t>Build projects around motivated individuals.</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Give them the environment and support they need,</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and trust them to get the job done.</a:t>
            </a:r>
          </a:p>
          <a:p>
            <a:pPr algn="just"/>
            <a:r>
              <a:rPr lang="en-US" sz="1800" dirty="0" smtClean="0">
                <a:latin typeface="+mj-lt"/>
                <a:cs typeface="Times New Roman" panose="02020603050405020304" pitchFamily="18" charset="0"/>
              </a:rPr>
              <a:t>The most efficient and effective method of</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conveying information to and within a development</a:t>
            </a:r>
            <a:br>
              <a:rPr lang="en-US" sz="1800" dirty="0" smtClean="0">
                <a:latin typeface="+mj-lt"/>
                <a:cs typeface="Times New Roman" panose="02020603050405020304" pitchFamily="18" charset="0"/>
              </a:rPr>
            </a:br>
            <a:r>
              <a:rPr lang="en-US" sz="1800" dirty="0" smtClean="0">
                <a:latin typeface="+mj-lt"/>
                <a:cs typeface="Times New Roman" panose="02020603050405020304" pitchFamily="18" charset="0"/>
              </a:rPr>
              <a:t>team is face-to-face conversation.</a:t>
            </a:r>
          </a:p>
          <a:p>
            <a:pPr algn="just"/>
            <a:r>
              <a:rPr lang="en-US" sz="1800" dirty="0" smtClean="0">
                <a:latin typeface="+mj-lt"/>
                <a:cs typeface="Times New Roman" panose="02020603050405020304" pitchFamily="18" charset="0"/>
              </a:rPr>
              <a:t>Working </a:t>
            </a:r>
            <a:r>
              <a:rPr lang="en-US" sz="1800" dirty="0">
                <a:latin typeface="+mj-lt"/>
                <a:cs typeface="Times New Roman" panose="02020603050405020304" pitchFamily="18" charset="0"/>
              </a:rPr>
              <a:t>software is the primary measure of progress.</a:t>
            </a:r>
          </a:p>
          <a:p>
            <a:pPr algn="just"/>
            <a:r>
              <a:rPr lang="en-US" sz="1800" dirty="0">
                <a:latin typeface="+mj-lt"/>
                <a:cs typeface="Times New Roman" panose="02020603050405020304" pitchFamily="18" charset="0"/>
              </a:rPr>
              <a:t>Agile processes promote sustainable development.</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The sponsors, developers, and users should be able</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to maintain a constant pace indefinitely</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CSE-367 Data Visualization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0078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Pros of Agile Methodology</a:t>
            </a:r>
          </a:p>
        </p:txBody>
      </p:sp>
      <p:sp>
        <p:nvSpPr>
          <p:cNvPr id="3" name="Content Placeholder 2"/>
          <p:cNvSpPr>
            <a:spLocks noGrp="1"/>
          </p:cNvSpPr>
          <p:nvPr>
            <p:ph idx="1"/>
          </p:nvPr>
        </p:nvSpPr>
        <p:spPr/>
        <p:txBody>
          <a:bodyPr>
            <a:normAutofit/>
          </a:bodyPr>
          <a:lstStyle/>
          <a:p>
            <a:r>
              <a:rPr lang="en-US" sz="1800" dirty="0" smtClean="0">
                <a:latin typeface="+mj-lt"/>
                <a:ea typeface="+mj-ea"/>
                <a:cs typeface="+mj-cs"/>
              </a:rPr>
              <a:t>Flexibility</a:t>
            </a:r>
          </a:p>
          <a:p>
            <a:r>
              <a:rPr lang="en-US" sz="1800" dirty="0" smtClean="0">
                <a:latin typeface="+mj-lt"/>
                <a:ea typeface="+mj-ea"/>
                <a:cs typeface="+mj-cs"/>
              </a:rPr>
              <a:t>Collaboration</a:t>
            </a:r>
            <a:endParaRPr lang="en-US" sz="1800" dirty="0">
              <a:latin typeface="+mj-lt"/>
              <a:ea typeface="+mj-ea"/>
              <a:cs typeface="+mj-cs"/>
            </a:endParaRPr>
          </a:p>
          <a:p>
            <a:r>
              <a:rPr lang="en-US" sz="1800" dirty="0">
                <a:latin typeface="+mj-lt"/>
                <a:ea typeface="+mj-ea"/>
                <a:cs typeface="+mj-cs"/>
              </a:rPr>
              <a:t>Customer </a:t>
            </a:r>
            <a:r>
              <a:rPr lang="en-US" sz="1800" dirty="0" smtClean="0">
                <a:latin typeface="+mj-lt"/>
                <a:ea typeface="+mj-ea"/>
                <a:cs typeface="+mj-cs"/>
              </a:rPr>
              <a:t>satisfaction</a:t>
            </a:r>
            <a:endParaRPr lang="en-US" sz="1800" dirty="0">
              <a:latin typeface="+mj-lt"/>
              <a:ea typeface="+mj-ea"/>
              <a:cs typeface="+mj-cs"/>
            </a:endParaRPr>
          </a:p>
          <a:p>
            <a:r>
              <a:rPr lang="en-US" sz="1800" dirty="0">
                <a:latin typeface="+mj-lt"/>
                <a:ea typeface="+mj-ea"/>
                <a:cs typeface="+mj-cs"/>
              </a:rPr>
              <a:t>Continuous </a:t>
            </a:r>
            <a:r>
              <a:rPr lang="en-US" sz="1800" dirty="0" smtClean="0">
                <a:latin typeface="+mj-lt"/>
                <a:ea typeface="+mj-ea"/>
                <a:cs typeface="+mj-cs"/>
              </a:rPr>
              <a:t>improvement</a:t>
            </a:r>
          </a:p>
          <a:p>
            <a:r>
              <a:rPr lang="en-US" sz="1800" dirty="0" smtClean="0">
                <a:latin typeface="+mj-lt"/>
                <a:ea typeface="+mj-ea"/>
                <a:cs typeface="+mj-cs"/>
              </a:rPr>
              <a:t>Faster delivery</a:t>
            </a:r>
            <a:endParaRPr lang="en-US" sz="1800" dirty="0">
              <a:latin typeface="+mj-lt"/>
              <a:ea typeface="+mj-ea"/>
              <a:cs typeface="+mj-cs"/>
            </a:endParaRPr>
          </a:p>
          <a:p>
            <a:endParaRPr lang="en-US" dirty="0"/>
          </a:p>
        </p:txBody>
      </p:sp>
    </p:spTree>
    <p:extLst>
      <p:ext uri="{BB962C8B-B14F-4D97-AF65-F5344CB8AC3E}">
        <p14:creationId xmlns:p14="http://schemas.microsoft.com/office/powerpoint/2010/main" val="105881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Cons of Agile Methodology</a:t>
            </a:r>
          </a:p>
        </p:txBody>
      </p:sp>
      <p:sp>
        <p:nvSpPr>
          <p:cNvPr id="3" name="Content Placeholder 2"/>
          <p:cNvSpPr>
            <a:spLocks noGrp="1"/>
          </p:cNvSpPr>
          <p:nvPr>
            <p:ph idx="1"/>
          </p:nvPr>
        </p:nvSpPr>
        <p:spPr/>
        <p:txBody>
          <a:bodyPr>
            <a:normAutofit/>
          </a:bodyPr>
          <a:lstStyle/>
          <a:p>
            <a:r>
              <a:rPr lang="en-US" sz="1800" dirty="0" smtClean="0">
                <a:latin typeface="+mj-lt"/>
                <a:ea typeface="+mj-ea"/>
                <a:cs typeface="+mj-cs"/>
              </a:rPr>
              <a:t>Implementation challenges</a:t>
            </a:r>
          </a:p>
          <a:p>
            <a:r>
              <a:rPr lang="en-US" sz="1800" dirty="0" smtClean="0">
                <a:latin typeface="+mj-lt"/>
                <a:ea typeface="+mj-ea"/>
                <a:cs typeface="+mj-cs"/>
              </a:rPr>
              <a:t>Lack of structure </a:t>
            </a:r>
          </a:p>
          <a:p>
            <a:r>
              <a:rPr lang="en-US" sz="1800" dirty="0" smtClean="0">
                <a:latin typeface="+mj-lt"/>
                <a:ea typeface="+mj-ea"/>
                <a:cs typeface="+mj-cs"/>
              </a:rPr>
              <a:t>Difficulty with longer-term planning</a:t>
            </a:r>
          </a:p>
          <a:p>
            <a:r>
              <a:rPr lang="en-US" sz="1800" dirty="0" smtClean="0">
                <a:latin typeface="+mj-lt"/>
                <a:ea typeface="+mj-ea"/>
                <a:cs typeface="+mj-cs"/>
              </a:rPr>
              <a:t>Requires a dedicated team</a:t>
            </a:r>
          </a:p>
          <a:p>
            <a:r>
              <a:rPr lang="en-US" sz="1800" dirty="0" smtClean="0">
                <a:latin typeface="+mj-lt"/>
                <a:ea typeface="+mj-ea"/>
                <a:cs typeface="+mj-cs"/>
              </a:rPr>
              <a:t>Can lead to scope creep</a:t>
            </a:r>
            <a:endParaRPr lang="en-US" sz="1800" dirty="0">
              <a:latin typeface="+mj-lt"/>
              <a:ea typeface="+mj-ea"/>
              <a:cs typeface="+mj-cs"/>
            </a:endParaRPr>
          </a:p>
        </p:txBody>
      </p:sp>
    </p:spTree>
    <p:extLst>
      <p:ext uri="{BB962C8B-B14F-4D97-AF65-F5344CB8AC3E}">
        <p14:creationId xmlns:p14="http://schemas.microsoft.com/office/powerpoint/2010/main" val="6363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Scrum</a:t>
            </a:r>
          </a:p>
        </p:txBody>
      </p:sp>
      <p:sp>
        <p:nvSpPr>
          <p:cNvPr id="3" name="Content Placeholder 2"/>
          <p:cNvSpPr>
            <a:spLocks noGrp="1"/>
          </p:cNvSpPr>
          <p:nvPr>
            <p:ph idx="1"/>
          </p:nvPr>
        </p:nvSpPr>
        <p:spPr/>
        <p:txBody>
          <a:bodyPr>
            <a:normAutofit/>
          </a:bodyPr>
          <a:lstStyle/>
          <a:p>
            <a:pPr algn="just">
              <a:lnSpc>
                <a:spcPct val="80000"/>
              </a:lnSpc>
              <a:buNone/>
            </a:pPr>
            <a:r>
              <a:rPr lang="en-US" sz="2100" dirty="0" smtClean="0">
                <a:solidFill>
                  <a:srgbClr val="002060"/>
                </a:solidFill>
                <a:latin typeface="+mj-lt"/>
                <a:ea typeface="+mj-ea"/>
                <a:cs typeface="+mj-cs"/>
              </a:rPr>
              <a:t> </a:t>
            </a:r>
            <a:r>
              <a:rPr lang="en-US" sz="2100" dirty="0" smtClean="0">
                <a:latin typeface="+mj-lt"/>
                <a:ea typeface="+mj-ea"/>
                <a:cs typeface="+mj-cs"/>
              </a:rPr>
              <a:t>Scrum is an Agile framework for managing and completing complex projects. </a:t>
            </a:r>
          </a:p>
          <a:p>
            <a:pPr algn="just">
              <a:lnSpc>
                <a:spcPct val="80000"/>
              </a:lnSpc>
              <a:buNone/>
            </a:pPr>
            <a:r>
              <a:rPr lang="en-US" sz="2100" dirty="0" smtClean="0">
                <a:latin typeface="+mj-lt"/>
                <a:ea typeface="+mj-ea"/>
                <a:cs typeface="+mj-cs"/>
              </a:rPr>
              <a:t>  It involves a self-organizing and cross-functional team that works to deliver a usable product incrementally.</a:t>
            </a:r>
          </a:p>
          <a:p>
            <a:pPr>
              <a:buNone/>
            </a:pPr>
            <a:endParaRPr lang="en-US" sz="1800" dirty="0" smtClean="0">
              <a:solidFill>
                <a:srgbClr val="0070C0"/>
              </a:solidFill>
              <a:latin typeface="+mj-lt"/>
            </a:endParaRPr>
          </a:p>
          <a:p>
            <a:pPr>
              <a:buNone/>
            </a:pPr>
            <a:endParaRPr lang="en-US" sz="1800" dirty="0" smtClean="0">
              <a:solidFill>
                <a:srgbClr val="0070C0"/>
              </a:solidFill>
              <a:latin typeface="+mj-lt"/>
            </a:endParaRPr>
          </a:p>
          <a:p>
            <a:pPr>
              <a:buNone/>
            </a:pPr>
            <a:r>
              <a:rPr lang="en-US" sz="1800" i="1" dirty="0">
                <a:solidFill>
                  <a:srgbClr val="00B050"/>
                </a:solidFill>
                <a:latin typeface="+mj-lt"/>
              </a:rPr>
              <a:t>"Scrum is an agile process that allows us to focus on delivering the highest business value in the </a:t>
            </a:r>
            <a:r>
              <a:rPr lang="en-US" sz="1800" i="1" dirty="0" smtClean="0">
                <a:solidFill>
                  <a:srgbClr val="00B050"/>
                </a:solidFill>
                <a:latin typeface="+mj-lt"/>
              </a:rPr>
              <a:t>shortest time</a:t>
            </a:r>
            <a:r>
              <a:rPr lang="en-US" sz="1800" i="1" dirty="0">
                <a:solidFill>
                  <a:srgbClr val="00B050"/>
                </a:solidFill>
                <a:latin typeface="+mj-lt"/>
              </a:rPr>
              <a:t>."</a:t>
            </a:r>
            <a:br>
              <a:rPr lang="en-US" sz="1800" i="1" dirty="0">
                <a:solidFill>
                  <a:srgbClr val="00B050"/>
                </a:solidFill>
                <a:latin typeface="+mj-lt"/>
              </a:rPr>
            </a:br>
            <a:r>
              <a:rPr lang="en-US" sz="1800" i="1" dirty="0">
                <a:solidFill>
                  <a:srgbClr val="00B050"/>
                </a:solidFill>
                <a:latin typeface="+mj-lt"/>
              </a:rPr>
              <a:t>- Mike Cohn, Mountain Goat Software</a:t>
            </a:r>
            <a:endParaRPr lang="en-US" sz="1800" dirty="0" smtClean="0">
              <a:solidFill>
                <a:srgbClr val="00B050"/>
              </a:solidFill>
              <a:latin typeface="+mj-lt"/>
            </a:endParaRPr>
          </a:p>
          <a:p>
            <a:endParaRPr lang="en-US" dirty="0"/>
          </a:p>
        </p:txBody>
      </p:sp>
      <p:sp>
        <p:nvSpPr>
          <p:cNvPr id="4" name="Rectangle 3"/>
          <p:cNvSpPr/>
          <p:nvPr/>
        </p:nvSpPr>
        <p:spPr>
          <a:xfrm>
            <a:off x="2286000" y="2690336"/>
            <a:ext cx="4572000" cy="369332"/>
          </a:xfrm>
          <a:prstGeom prst="rect">
            <a:avLst/>
          </a:prstGeom>
        </p:spPr>
        <p:txBody>
          <a:bodyPr>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DFE7C8-44AE-4CA0-BC1C-D7A115A222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FDA373-D5CF-4F0F-A826-9892AA050C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5462</TotalTime>
  <Words>2320</Words>
  <Application>Microsoft Office PowerPoint</Application>
  <PresentationFormat>On-screen Show (4:3)</PresentationFormat>
  <Paragraphs>318</Paragraphs>
  <Slides>42</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Arial</vt:lpstr>
      <vt:lpstr>Bookman Old Style</vt:lpstr>
      <vt:lpstr>Calibri</vt:lpstr>
      <vt:lpstr>Cambria</vt:lpstr>
      <vt:lpstr>Source Sans Pro</vt:lpstr>
      <vt:lpstr>Times New Roman</vt:lpstr>
      <vt:lpstr>Thiru_Regular</vt:lpstr>
      <vt:lpstr>1_Custom Design</vt:lpstr>
      <vt:lpstr>Custom Design</vt:lpstr>
      <vt:lpstr>PowerPoint Presentation</vt:lpstr>
      <vt:lpstr>Module I - Syllabus </vt:lpstr>
      <vt:lpstr>Introduction to Agile Methodology:</vt:lpstr>
      <vt:lpstr>Manifesto for Agile Software Development </vt:lpstr>
      <vt:lpstr>Principles behind the Agile Manifesto  </vt:lpstr>
      <vt:lpstr>PowerPoint Presentation</vt:lpstr>
      <vt:lpstr>   Pros of Agile Methodology</vt:lpstr>
      <vt:lpstr>   Cons of Agile Methodology</vt:lpstr>
      <vt:lpstr> Scrum</vt:lpstr>
      <vt:lpstr>Scrum FUNDAMENTALS</vt:lpstr>
      <vt:lpstr>Scrum Methodology</vt:lpstr>
      <vt:lpstr>Scrum Methodology</vt:lpstr>
      <vt:lpstr>What are Scrum Roles?</vt:lpstr>
      <vt:lpstr>What are Scrum Roles?</vt:lpstr>
      <vt:lpstr>What are Scrum Roles?</vt:lpstr>
      <vt:lpstr>What are Scrum Roles?</vt:lpstr>
      <vt:lpstr>   What are Scrum Artifacts?</vt:lpstr>
      <vt:lpstr>   Scrum Artifacts</vt:lpstr>
      <vt:lpstr>   Scrum Artifacts</vt:lpstr>
      <vt:lpstr>   Scrum Artifacts</vt:lpstr>
      <vt:lpstr>   Scrum</vt:lpstr>
      <vt:lpstr>SRUM Rituals</vt:lpstr>
      <vt:lpstr>SRUM Rituals</vt:lpstr>
      <vt:lpstr>PowerPoint Presentation</vt:lpstr>
      <vt:lpstr>    What is DevOps? </vt:lpstr>
      <vt:lpstr>     DevOps Architecture  </vt:lpstr>
      <vt:lpstr>     DevOps Architecture  </vt:lpstr>
      <vt:lpstr>     DevOps Architecture </vt:lpstr>
      <vt:lpstr>     DevOps Lifecycle  </vt:lpstr>
      <vt:lpstr>     DevOps Lifecycle </vt:lpstr>
      <vt:lpstr>     DevOps Lifecycle contd.. </vt:lpstr>
      <vt:lpstr>     DevOps Workflow  </vt:lpstr>
      <vt:lpstr>     DevOps Principles  </vt:lpstr>
      <vt:lpstr>         DevOps Tools</vt:lpstr>
      <vt:lpstr>         DevOps Tools</vt:lpstr>
      <vt:lpstr>         DevOps Tools</vt:lpstr>
      <vt:lpstr>         DevOps Tools</vt:lpstr>
      <vt:lpstr>What Is Source Control?  </vt:lpstr>
      <vt:lpstr>Source Control Features</vt:lpstr>
      <vt:lpstr>What Is Source Control Management? </vt:lpstr>
      <vt:lpstr>Review of GIT source control.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Admin</cp:lastModifiedBy>
  <cp:revision>330</cp:revision>
  <dcterms:created xsi:type="dcterms:W3CDTF">2006-08-16T00:00:00Z</dcterms:created>
  <dcterms:modified xsi:type="dcterms:W3CDTF">2023-02-23T05:57:07Z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