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66"/>
  </p:notesMasterIdLst>
  <p:handoutMasterIdLst>
    <p:handoutMasterId r:id="rId67"/>
  </p:handoutMasterIdLst>
  <p:sldIdLst>
    <p:sldId id="1539" r:id="rId7"/>
    <p:sldId id="1541" r:id="rId8"/>
    <p:sldId id="1540" r:id="rId9"/>
    <p:sldId id="261" r:id="rId10"/>
    <p:sldId id="267" r:id="rId11"/>
    <p:sldId id="298" r:id="rId12"/>
    <p:sldId id="302" r:id="rId13"/>
    <p:sldId id="1517" r:id="rId14"/>
    <p:sldId id="303" r:id="rId15"/>
    <p:sldId id="306" r:id="rId16"/>
    <p:sldId id="1518" r:id="rId17"/>
    <p:sldId id="304" r:id="rId18"/>
    <p:sldId id="305" r:id="rId19"/>
    <p:sldId id="309" r:id="rId20"/>
    <p:sldId id="308" r:id="rId21"/>
    <p:sldId id="1513" r:id="rId22"/>
    <p:sldId id="1514" r:id="rId23"/>
    <p:sldId id="1515" r:id="rId24"/>
    <p:sldId id="428" r:id="rId25"/>
    <p:sldId id="1516" r:id="rId26"/>
    <p:sldId id="430" r:id="rId27"/>
    <p:sldId id="1490" r:id="rId28"/>
    <p:sldId id="1520" r:id="rId29"/>
    <p:sldId id="269" r:id="rId30"/>
    <p:sldId id="1521" r:id="rId31"/>
    <p:sldId id="1519" r:id="rId32"/>
    <p:sldId id="277" r:id="rId33"/>
    <p:sldId id="1522" r:id="rId34"/>
    <p:sldId id="1523" r:id="rId35"/>
    <p:sldId id="1524" r:id="rId36"/>
    <p:sldId id="1525" r:id="rId37"/>
    <p:sldId id="1526" r:id="rId38"/>
    <p:sldId id="282" r:id="rId39"/>
    <p:sldId id="1527" r:id="rId40"/>
    <p:sldId id="1528" r:id="rId41"/>
    <p:sldId id="1529" r:id="rId42"/>
    <p:sldId id="1530" r:id="rId43"/>
    <p:sldId id="1531" r:id="rId44"/>
    <p:sldId id="1532" r:id="rId45"/>
    <p:sldId id="1533" r:id="rId46"/>
    <p:sldId id="1534" r:id="rId47"/>
    <p:sldId id="1535" r:id="rId48"/>
    <p:sldId id="1536" r:id="rId49"/>
    <p:sldId id="284" r:id="rId50"/>
    <p:sldId id="279" r:id="rId51"/>
    <p:sldId id="275" r:id="rId52"/>
    <p:sldId id="1537" r:id="rId53"/>
    <p:sldId id="1538" r:id="rId54"/>
    <p:sldId id="281" r:id="rId55"/>
    <p:sldId id="273" r:id="rId56"/>
    <p:sldId id="1542" r:id="rId57"/>
    <p:sldId id="1543" r:id="rId58"/>
    <p:sldId id="1544" r:id="rId59"/>
    <p:sldId id="1545" r:id="rId60"/>
    <p:sldId id="1546" r:id="rId61"/>
    <p:sldId id="1547" r:id="rId62"/>
    <p:sldId id="1548" r:id="rId63"/>
    <p:sldId id="1549" r:id="rId64"/>
    <p:sldId id="30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bin thomas" initials="jt" lastIdx="1" clrIdx="0">
    <p:extLst>
      <p:ext uri="{19B8F6BF-5375-455C-9EA6-DF929625EA0E}">
        <p15:presenceInfo xmlns:p15="http://schemas.microsoft.com/office/powerpoint/2012/main" userId="fe9cf53a6123c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41" autoAdjust="0"/>
  </p:normalViewPr>
  <p:slideViewPr>
    <p:cSldViewPr>
      <p:cViewPr varScale="1">
        <p:scale>
          <a:sx n="69" d="100"/>
          <a:sy n="69" d="100"/>
        </p:scale>
        <p:origin x="11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82A2A-4528-2897-9606-20A2DFA22E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7FFC-1895-550F-F4CD-87241B9F3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E1BC-65C6-7C90-C75C-C051911360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882E-B4C9-ECEE-9D1B-2505F642FB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F3E5-684E-BBC9-6055-23B85466D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94BD-F703-DD64-7F02-5FB239A263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C2BC-DED8-7F38-F061-EE96B8F5D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2D7C-0567-6ECD-B3BF-B8E29CC00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82EA-8312-52FF-36F1-5B755D46FF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33E4-16B9-8FDA-387E-0EF3AA834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42C5-F229-3361-6B63-1976FEADB2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FB21-C2F5-4C75-9CE6-F0D46E3061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A1DCA-A0B7-1548-49E1-0AF4402E18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BA28-E4EF-76BE-722C-82C1EAF25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8337-162D-EC1F-1A20-B8853F289B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101C-2BCB-65AD-884D-4E5D3189A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C3A6-6BC4-5F90-0E33-665B435866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8C8F-30B8-43C8-BA44-563454B2437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5765E6-BD5E-4B79-87EF-0198D626343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C31EF-1BB6-46D9-A7BD-83D41673C66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D548-0AF7-4F58-8E7F-CD8DCEE411A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2268-0B5B-4F94-AEE4-5177C76F581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00E-432B-42A8-91CA-E8EB1B18D329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451D-9CA1-4C02-87E2-3B251CC9EF09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EEAE-6952-44D3-BB9F-6079BCF78481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11B1-269C-4538-8CA2-B2B2C9DCA94E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A3A8-9E9C-48D2-AF3B-1E75AA9E249E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6971-B4AF-4F10-AC8F-A3692F19531F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9D503-83D1-4DD8-94A8-DB9AAD3D05B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3C78-B74B-48D1-A5B9-34E5DFB8F953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89B-096E-4624-A594-D0D1C8AE296D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4082-28F9-4B2B-A663-9726276E10E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EE3D-C92F-4683-9E60-BD4252D10FDB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FD82-F820-4A27-A60D-B7E81570036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3F30-13BF-446B-8B81-AEF59A14B90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2910-379A-400B-AD3D-261D2D164B5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3AA7-268F-4F59-A52E-5717A2F37421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B304-914B-4052-982C-B769F875A5FF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B594-888D-4271-9EE5-AFF9A009EE50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0745E-360B-4253-A9DF-8884C848F91B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8866-6913-4B0E-9376-659A3E95EB5E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FE2F-3C3B-4A09-85CA-7B92D0A1D840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5618-5121-4ED1-9E6A-B3652289177B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B289-3A2D-412E-9223-C6F174DFC7A5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12FDB-5170-4415-B382-DF225334B43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1AED9B-3FA0-4B18-B7A1-6FEC22268D75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E2B61C-5CA0-4470-A0A4-B1AB0ADDF14E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4000C7-ADB5-4A8B-BDF8-49500BC6D18B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4CCF4-CA1D-4198-A682-2C39201430E3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888C7-6E05-436C-B265-ADA865221F0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3626-8987-4C81-AD71-CE04FF971347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72C6-32E1-49C0-AE74-6265C94BCFA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9759-F52D-486A-9497-3D084FA057E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1FE62-886D-0821-FEEA-F92C9E98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document.getElementById</a:t>
            </a:r>
            <a:r>
              <a:rPr lang="en-US" sz="2400" dirty="0"/>
              <a:t> returns the DOM object for an element with a given id</a:t>
            </a:r>
          </a:p>
          <a:p>
            <a:r>
              <a:rPr lang="en-US" sz="2400" dirty="0"/>
              <a:t>can change the text inside most elements by setting the </a:t>
            </a:r>
            <a:r>
              <a:rPr lang="en-US" sz="2400" dirty="0" err="1">
                <a:solidFill>
                  <a:srgbClr val="FF0000"/>
                </a:solidFill>
              </a:rPr>
              <a:t>innerHTML</a:t>
            </a:r>
            <a:r>
              <a:rPr lang="en-US" sz="2400" dirty="0"/>
              <a:t> property</a:t>
            </a:r>
          </a:p>
          <a:p>
            <a:r>
              <a:rPr lang="en-US" sz="2400" dirty="0"/>
              <a:t>can change the text in form controls by setting the value property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7D8D-8C8C-43D0-ADA7-D9FF6761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3"/>
            <a:ext cx="8229600" cy="4223238"/>
          </a:xfrm>
        </p:spPr>
        <p:txBody>
          <a:bodyPr/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In the DOM, all HTML elements are defined as objects.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&lt;body&gt;</a:t>
            </a:r>
            <a:br>
              <a:rPr lang="en-US" i="1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&lt;p id="demo"&gt;&lt;/p&gt;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"Hello World!";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4000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The </a:t>
            </a:r>
            <a:r>
              <a:rPr lang="en-US" sz="2000" i="1" dirty="0" err="1">
                <a:solidFill>
                  <a:schemeClr val="tx1"/>
                </a:solidFill>
              </a:rPr>
              <a:t>innerHTML</a:t>
            </a:r>
            <a:r>
              <a:rPr lang="en-US" sz="2000" i="1" dirty="0">
                <a:solidFill>
                  <a:schemeClr val="tx1"/>
                </a:solidFill>
              </a:rPr>
              <a:t> property is useful for getting or replacing the content of HTML elements.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E0098F-9ABF-4B34-768F-B5A02B12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878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884FE-E556-D693-3930-2C34D88C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184D1-76F1-284C-DD63-0A6732C4344D}"/>
              </a:ext>
            </a:extLst>
          </p:cNvPr>
          <p:cNvSpPr txBox="1"/>
          <p:nvPr/>
        </p:nvSpPr>
        <p:spPr>
          <a:xfrm>
            <a:off x="3886200" y="56812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JS Output Example1</a:t>
            </a:r>
          </a:p>
        </p:txBody>
      </p:sp>
    </p:spTree>
    <p:extLst>
      <p:ext uri="{BB962C8B-B14F-4D97-AF65-F5344CB8AC3E}">
        <p14:creationId xmlns:p14="http://schemas.microsoft.com/office/powerpoint/2010/main" val="320970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36523"/>
            <a:ext cx="8229600" cy="715962"/>
          </a:xfrm>
        </p:spPr>
        <p:txBody>
          <a:bodyPr/>
          <a:lstStyle/>
          <a:p>
            <a:r>
              <a:rPr lang="en-US" dirty="0"/>
              <a:t>Finding HTML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70C3AB-F3D6-F82C-DAEE-291D199C2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23048"/>
              </p:ext>
            </p:extLst>
          </p:nvPr>
        </p:nvGraphicFramePr>
        <p:xfrm>
          <a:off x="228600" y="1357130"/>
          <a:ext cx="8229600" cy="1843270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:a16="http://schemas.microsoft.com/office/drawing/2014/main" val="22219286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4945498"/>
                    </a:ext>
                  </a:extLst>
                </a:gridCol>
              </a:tblGrid>
              <a:tr h="4209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74775"/>
                  </a:ext>
                </a:extLst>
              </a:tr>
              <a:tr h="420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document.getElementById(</a:t>
                      </a:r>
                      <a:r>
                        <a:rPr lang="en-US" sz="1800" i="1">
                          <a:effectLst/>
                        </a:rPr>
                        <a:t>id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Find an element by element id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30406"/>
                  </a:ext>
                </a:extLst>
              </a:tr>
              <a:tr h="460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document.getElementsByTagName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i="1" dirty="0">
                          <a:effectLst/>
                        </a:rPr>
                        <a:t>name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Find elements by tag name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9191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document.getElementsByClassName(</a:t>
                      </a:r>
                      <a:r>
                        <a:rPr lang="en-US" sz="1800" i="1">
                          <a:effectLst/>
                        </a:rPr>
                        <a:t>name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50342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Find elements by class name</a:t>
                      </a:r>
                    </a:p>
                  </a:txBody>
                  <a:tcPr marL="75171" marR="75171" marT="75171" marB="751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97941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E147B-762B-241D-60CF-7846AB18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42783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3429000" cy="365125"/>
          </a:xfrm>
        </p:spPr>
        <p:txBody>
          <a:bodyPr/>
          <a:lstStyle/>
          <a:p>
            <a:r>
              <a:rPr lang="en-US" dirty="0"/>
              <a:t>Workshop on Advanced JavaScript &amp; 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9CE8E-5017-37B2-3B4F-5EA88E065CFC}"/>
              </a:ext>
            </a:extLst>
          </p:cNvPr>
          <p:cNvSpPr txBox="1"/>
          <p:nvPr/>
        </p:nvSpPr>
        <p:spPr>
          <a:xfrm>
            <a:off x="533400" y="1817233"/>
            <a:ext cx="79663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&lt;button onclick="</a:t>
            </a:r>
            <a:r>
              <a:rPr lang="en-US" sz="2000" dirty="0" err="1"/>
              <a:t>changeText</a:t>
            </a:r>
            <a:r>
              <a:rPr lang="en-US" sz="2000" dirty="0"/>
              <a:t>();"&gt;Click me!&lt;/button&gt;</a:t>
            </a:r>
          </a:p>
          <a:p>
            <a:r>
              <a:rPr lang="en-US" sz="2000" dirty="0"/>
              <a:t>&lt;span id="output"&gt;replace me&lt;/span&gt;</a:t>
            </a:r>
          </a:p>
          <a:p>
            <a:r>
              <a:rPr lang="en-US" sz="2000" dirty="0"/>
              <a:t>&lt;input id="textbox" type="text" /&gt;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changeText</a:t>
            </a:r>
            <a:r>
              <a:rPr lang="en-US" sz="2000" dirty="0"/>
              <a:t>() {</a:t>
            </a:r>
          </a:p>
          <a:p>
            <a:r>
              <a:rPr lang="en-US" sz="2000" dirty="0"/>
              <a:t>	var span = </a:t>
            </a:r>
            <a:r>
              <a:rPr lang="en-US" sz="2000" dirty="0" err="1"/>
              <a:t>document.getElementById</a:t>
            </a:r>
            <a:r>
              <a:rPr lang="en-US" sz="2000" dirty="0"/>
              <a:t>("output");</a:t>
            </a:r>
          </a:p>
          <a:p>
            <a:r>
              <a:rPr lang="en-US" sz="2000" dirty="0"/>
              <a:t>	var </a:t>
            </a:r>
            <a:r>
              <a:rPr lang="en-US" sz="2000" dirty="0" err="1"/>
              <a:t>textBox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("textbox");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textbox.style.color</a:t>
            </a:r>
            <a:r>
              <a:rPr lang="en-US" sz="2000" dirty="0"/>
              <a:t> = "red";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56352"/>
            <a:ext cx="2895600" cy="365125"/>
          </a:xfrm>
        </p:spPr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31252"/>
              </p:ext>
            </p:extLst>
          </p:nvPr>
        </p:nvGraphicFramePr>
        <p:xfrm>
          <a:off x="561109" y="140208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200" b="1" dirty="0"/>
                        <a:t>Attribute</a:t>
                      </a:r>
                      <a:endParaRPr lang="en-US" sz="2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</a:t>
                      </a:r>
                      <a:r>
                        <a:rPr lang="en-US" sz="2200" b="1" baseline="0" dirty="0"/>
                        <a:t> or style object</a:t>
                      </a:r>
                      <a:endParaRPr lang="en-US" sz="2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backgroundColor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borderTopWidth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fontSize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famiy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fontFamily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67765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	    // font styles added by JS: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"red";    // or pink?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6E5F-9F03-8CBF-677C-A1F89EEA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4713-773E-C5D4-D2CA-B4A429FA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JavaScript can "display" data in different ways:</a:t>
            </a:r>
          </a:p>
          <a:p>
            <a:endParaRPr lang="en-US" sz="2800" dirty="0"/>
          </a:p>
          <a:p>
            <a:r>
              <a:rPr lang="en-US" sz="2400" dirty="0"/>
              <a:t>Writing into an HTML element, using </a:t>
            </a:r>
            <a:r>
              <a:rPr lang="en-US" sz="2400" dirty="0" err="1"/>
              <a:t>innerHTML</a:t>
            </a:r>
            <a:r>
              <a:rPr lang="en-US" sz="2400" dirty="0"/>
              <a:t>.</a:t>
            </a:r>
          </a:p>
          <a:p>
            <a:r>
              <a:rPr lang="en-US" sz="2400" dirty="0"/>
              <a:t>Writing into the HTML output using </a:t>
            </a:r>
            <a:r>
              <a:rPr lang="en-US" sz="2400" dirty="0" err="1"/>
              <a:t>document.write</a:t>
            </a:r>
            <a:r>
              <a:rPr lang="en-US" sz="2400" dirty="0"/>
              <a:t>().</a:t>
            </a:r>
          </a:p>
          <a:p>
            <a:r>
              <a:rPr lang="en-US" sz="2400" dirty="0"/>
              <a:t>Writing into an alert box, using </a:t>
            </a:r>
            <a:r>
              <a:rPr lang="en-US" sz="2400" dirty="0" err="1"/>
              <a:t>window.alert</a:t>
            </a:r>
            <a:r>
              <a:rPr lang="en-US" sz="2400" dirty="0"/>
              <a:t>().</a:t>
            </a:r>
          </a:p>
          <a:p>
            <a:r>
              <a:rPr lang="en-US" sz="2400" dirty="0"/>
              <a:t>Writing into the browser console, using console.log().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EF49-7121-5448-DE30-C19CB4B1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45190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123-3202-2225-679D-C5A1B05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7B53-0F33-9274-BB30-A0385D1A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382000" cy="4680431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The id attribute defines the HTML element.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property defines the HTML content: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&lt;html&gt;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&lt;body&gt;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&lt;h1&gt;My First Web Page&lt;/h1&gt;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&lt;p&gt;My First Paragraph&lt;/p&gt;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 id="demo"&gt;&lt;/p&gt;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&lt;script&gt;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= 5 + 6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&lt;/script&gt;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&lt;/body&gt;</a:t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&lt;/html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2E03-75A5-5D4B-9E71-09A78A45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70507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E995-DFAC-ABED-E863-0184B0A4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5704-8B0D-1251-A069-28A7C1F1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&lt;script&gt;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 err="1">
                <a:effectLst/>
                <a:latin typeface="+mn-lt"/>
              </a:rPr>
              <a:t>document.write</a:t>
            </a:r>
            <a:r>
              <a:rPr lang="en-US" sz="2400" b="0" i="0" dirty="0">
                <a:effectLst/>
                <a:latin typeface="+mn-lt"/>
              </a:rPr>
              <a:t>(5 + 6);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>
                <a:effectLst/>
                <a:latin typeface="+mn-lt"/>
              </a:rPr>
              <a:t>&lt;/script&gt;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5B174-9B2F-20EC-97FA-5DA95E4F402A}"/>
              </a:ext>
            </a:extLst>
          </p:cNvPr>
          <p:cNvSpPr txBox="1"/>
          <p:nvPr/>
        </p:nvSpPr>
        <p:spPr>
          <a:xfrm>
            <a:off x="457200" y="3429000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&lt;button type="button" onclick="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(5 + 6)"&gt;</a:t>
            </a:r>
          </a:p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Try it&lt;/button&gt;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D157-481C-C367-94AB-889D17C9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84406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9136A34-1A29-87B4-FD40-C9C7D7905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D3081E8-9167-98E2-ADAA-E623EEC0B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838200"/>
          </a:xfrm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  <a:r>
              <a:rPr lang="en-US" altLang="en-US" sz="2400" dirty="0"/>
              <a:t> method writes a string of text to the browser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0B1AD40-DA57-FA3A-0AF6-867842C1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53762"/>
            <a:ext cx="8686800" cy="2623038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&lt;script type="text/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javascript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("&lt;h1&gt;Hello, world!&lt;/h1&gt;");</a:t>
            </a:r>
            <a:r>
              <a:rPr lang="en-US" alt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&lt;/script&gt;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348B99-9F41-B30A-FC4B-5F8A0595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2202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04EF57-D446-B5EA-679A-368871B97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96389"/>
              </p:ext>
            </p:extLst>
          </p:nvPr>
        </p:nvGraphicFramePr>
        <p:xfrm>
          <a:off x="304799" y="304800"/>
          <a:ext cx="8534401" cy="5149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357602174"/>
                    </a:ext>
                  </a:extLst>
                </a:gridCol>
                <a:gridCol w="1156921">
                  <a:extLst>
                    <a:ext uri="{9D8B030D-6E8A-4147-A177-3AD203B41FA5}">
                      <a16:colId xmlns:a16="http://schemas.microsoft.com/office/drawing/2014/main" val="3945162783"/>
                    </a:ext>
                  </a:extLst>
                </a:gridCol>
                <a:gridCol w="2043479">
                  <a:extLst>
                    <a:ext uri="{9D8B030D-6E8A-4147-A177-3AD203B41FA5}">
                      <a16:colId xmlns:a16="http://schemas.microsoft.com/office/drawing/2014/main" val="2765583966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93975193"/>
                    </a:ext>
                  </a:extLst>
                </a:gridCol>
                <a:gridCol w="76201">
                  <a:extLst>
                    <a:ext uri="{9D8B030D-6E8A-4147-A177-3AD203B41FA5}">
                      <a16:colId xmlns:a16="http://schemas.microsoft.com/office/drawing/2014/main" val="2281989711"/>
                    </a:ext>
                  </a:extLst>
                </a:gridCol>
              </a:tblGrid>
              <a:tr h="307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person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90128"/>
                  </a:ext>
                </a:extLst>
              </a:tr>
              <a:tr h="96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8/3/2023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2.50pm- 4.10pm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script concepts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Jobin Thomas, Assistant Professor, CSE, Presidency University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662536"/>
                  </a:ext>
                </a:extLst>
              </a:tr>
              <a:tr h="96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11/3/2023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9am - 11.00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JS and Type Script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Jerrin joe Francis, Assistant Professor, CSE, Presidency University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250357"/>
                  </a:ext>
                </a:extLst>
              </a:tr>
              <a:tr h="1291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11/3/2023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1.30pm - 3.00pm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JS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Pakruddin Basha, Assistant Professor, CSE, Presidency University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467273"/>
                  </a:ext>
                </a:extLst>
              </a:tr>
              <a:tr h="1613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11/3/2023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3.00pm - 4.10pm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JS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Jayanthi </a:t>
                      </a:r>
                      <a:r>
                        <a:rPr lang="en-US" sz="19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Kamalesan</a:t>
                      </a:r>
                      <a:r>
                        <a:rPr lang="en-US" sz="19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&amp;</a:t>
                      </a:r>
                    </a:p>
                    <a:p>
                      <a:pPr algn="l" fontAlgn="ctr"/>
                      <a:r>
                        <a:rPr lang="en-US" sz="19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Ms.Sweet</a:t>
                      </a:r>
                      <a:r>
                        <a:rPr lang="en-US" sz="19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Subhashree</a:t>
                      </a:r>
                      <a:r>
                        <a:rPr lang="en-US" sz="19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 </a:t>
                      </a:r>
                    </a:p>
                    <a:p>
                      <a:pPr algn="l" fontAlgn="ctr"/>
                      <a:r>
                        <a:rPr lang="en-US" sz="19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 Professors, CSE, Presidency University 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8158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E2B7-47AF-D3DD-921C-095BF68F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384779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A82-D84F-9DD9-532E-4808601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window.alert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BEEC-8886-239F-D19E-82BBC447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window.alert</a:t>
            </a:r>
            <a:r>
              <a:rPr lang="en-US" sz="2400" dirty="0"/>
              <a:t>(7 +12);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Using console.log()</a:t>
            </a:r>
          </a:p>
          <a:p>
            <a:pPr marL="0" indent="0">
              <a:buNone/>
            </a:pPr>
            <a:r>
              <a:rPr lang="en-US" sz="2000" dirty="0"/>
              <a:t>For debugging purposes, you can call the console.log() method in the browser to display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2BCB-CB57-D308-F4E7-35C90701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81F98-2539-E936-FE20-D835EC33249C}"/>
              </a:ext>
            </a:extLst>
          </p:cNvPr>
          <p:cNvSpPr txBox="1"/>
          <p:nvPr/>
        </p:nvSpPr>
        <p:spPr>
          <a:xfrm>
            <a:off x="2286000" y="44196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r-F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3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875C8DC-51E8-B66F-B4C5-7067B0527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in JavaScript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24F45C7-DB56-B7E9-B2DD-62BBCA0E9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types of comments</a:t>
            </a:r>
          </a:p>
          <a:p>
            <a:pPr lvl="1"/>
            <a:r>
              <a:rPr lang="en-US" altLang="en-US"/>
              <a:t>Single line</a:t>
            </a:r>
          </a:p>
          <a:p>
            <a:pPr lvl="2"/>
            <a:r>
              <a:rPr lang="en-US" altLang="en-US"/>
              <a:t>Uses two forward slashes (i.e. 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Multiple line</a:t>
            </a:r>
          </a:p>
          <a:p>
            <a:pPr lvl="2"/>
            <a:r>
              <a:rPr lang="en-US" altLang="en-US"/>
              <a:t>Uses </a:t>
            </a:r>
            <a:r>
              <a:rPr lang="en-US" altLang="en-US" b="1">
                <a:solidFill>
                  <a:schemeClr val="tx2"/>
                </a:solidFill>
              </a:rPr>
              <a:t>/*</a:t>
            </a:r>
            <a:r>
              <a:rPr lang="en-US" altLang="en-US"/>
              <a:t> and</a:t>
            </a:r>
            <a:r>
              <a:rPr lang="en-US" altLang="en-US" b="1">
                <a:solidFill>
                  <a:schemeClr val="tx2"/>
                </a:solidFill>
              </a:rPr>
              <a:t> */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EB354-50C4-0252-C589-C9CB28AF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>
            <a:extLst>
              <a:ext uri="{FF2B5EF4-FFF2-40B4-BE49-F238E27FC236}">
                <a16:creationId xmlns:a16="http://schemas.microsoft.com/office/drawing/2014/main" id="{1E125E56-40A3-27AF-8FAB-546B9C521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Primitive Datatypes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489AAAAB-F174-6C17-DD9F-B9AD28740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9491" y="1174996"/>
            <a:ext cx="8458200" cy="5029200"/>
          </a:xfrm>
        </p:spPr>
        <p:txBody>
          <a:bodyPr/>
          <a:lstStyle/>
          <a:p>
            <a:r>
              <a:rPr lang="en-US" altLang="en-US" sz="2400" dirty="0"/>
              <a:t>Boolean: true and false</a:t>
            </a:r>
          </a:p>
          <a:p>
            <a:r>
              <a:rPr lang="en-US" altLang="en-US" sz="2400" dirty="0"/>
              <a:t>Number: 64-bit floating point</a:t>
            </a:r>
          </a:p>
          <a:p>
            <a:pPr lvl="1"/>
            <a:r>
              <a:rPr lang="en-US" altLang="en-US" sz="1800" dirty="0"/>
              <a:t>Similar to Java double and Double </a:t>
            </a:r>
          </a:p>
          <a:p>
            <a:pPr lvl="1"/>
            <a:r>
              <a:rPr lang="en-US" altLang="en-US" sz="1800" dirty="0"/>
              <a:t>No integer type </a:t>
            </a:r>
          </a:p>
          <a:p>
            <a:pPr lvl="1"/>
            <a:r>
              <a:rPr lang="en-US" altLang="en-US" sz="1800" dirty="0"/>
              <a:t>Special values </a:t>
            </a:r>
            <a:r>
              <a:rPr lang="en-US" altLang="en-US" sz="1800" dirty="0" err="1">
                <a:solidFill>
                  <a:schemeClr val="accent2"/>
                </a:solidFill>
              </a:rPr>
              <a:t>NaN</a:t>
            </a:r>
            <a:r>
              <a:rPr lang="en-US" altLang="en-US" sz="1800" dirty="0"/>
              <a:t> (not a number) and </a:t>
            </a:r>
            <a:r>
              <a:rPr lang="en-US" altLang="en-US" sz="1800" dirty="0">
                <a:solidFill>
                  <a:schemeClr val="accent2"/>
                </a:solidFill>
              </a:rPr>
              <a:t>Infinity</a:t>
            </a:r>
          </a:p>
          <a:p>
            <a:r>
              <a:rPr lang="en-US" altLang="en-US" sz="2400" dirty="0"/>
              <a:t>String: sequence of zero or more Unicode chars</a:t>
            </a:r>
          </a:p>
          <a:p>
            <a:pPr lvl="1"/>
            <a:r>
              <a:rPr lang="en-US" altLang="en-US" sz="1800" dirty="0"/>
              <a:t>No separate character type (just strings of length 1)</a:t>
            </a:r>
          </a:p>
          <a:p>
            <a:pPr lvl="1"/>
            <a:r>
              <a:rPr lang="en-US" altLang="en-US" sz="1800" dirty="0"/>
              <a:t>Literal strings using ' or " characters  (must match)</a:t>
            </a:r>
          </a:p>
          <a:p>
            <a:r>
              <a:rPr lang="en-US" altLang="en-US" sz="2400" dirty="0"/>
              <a:t>Special objects: </a:t>
            </a:r>
            <a:r>
              <a:rPr lang="en-US" altLang="en-US" sz="2400" dirty="0">
                <a:solidFill>
                  <a:schemeClr val="accent2"/>
                </a:solidFill>
              </a:rPr>
              <a:t>null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</a:rPr>
              <a:t>undefined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4C9F8-DA49-0159-C005-EE3183F0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F5EF-5455-15F9-D570-52F3E31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Ways to Declare a JavaScript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51D7-5BD5-468F-4345-ED27A7F1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var</a:t>
            </a:r>
          </a:p>
          <a:p>
            <a:r>
              <a:rPr lang="en-US" sz="2400" dirty="0"/>
              <a:t>Using let</a:t>
            </a:r>
          </a:p>
          <a:p>
            <a:r>
              <a:rPr lang="en-US" sz="2400" dirty="0"/>
              <a:t>Using const</a:t>
            </a:r>
          </a:p>
          <a:p>
            <a:r>
              <a:rPr lang="en-US" sz="2400" dirty="0"/>
              <a:t>Using nothing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48DB-280F-52B9-035D-DCF76266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53598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124200"/>
            <a:ext cx="8461248" cy="2743200"/>
          </a:xfrm>
        </p:spPr>
        <p:txBody>
          <a:bodyPr/>
          <a:lstStyle/>
          <a:p>
            <a:r>
              <a:rPr lang="en-US" sz="2400" dirty="0"/>
              <a:t>variables are declared with the </a:t>
            </a:r>
            <a:r>
              <a:rPr lang="en-US" sz="2400" dirty="0" err="1"/>
              <a:t>var</a:t>
            </a:r>
            <a:r>
              <a:rPr lang="en-US" sz="2400" dirty="0"/>
              <a:t> keyword (case sensitive)</a:t>
            </a:r>
          </a:p>
          <a:p>
            <a:r>
              <a:rPr lang="en-US" sz="2400" dirty="0"/>
              <a:t>types are not specified, but JS does have types ("loosely typed")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sz="1800" dirty="0"/>
              <a:t>can find out a variable's type by calling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E5E00-41F1-6FFC-4DC6-2E899A3E8615}"/>
              </a:ext>
            </a:extLst>
          </p:cNvPr>
          <p:cNvSpPr txBox="1"/>
          <p:nvPr/>
        </p:nvSpPr>
        <p:spPr>
          <a:xfrm>
            <a:off x="612648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AE6C7-AD5D-080E-15B5-DF2B688C947A}"/>
              </a:ext>
            </a:extLst>
          </p:cNvPr>
          <p:cNvSpPr txBox="1"/>
          <p:nvPr/>
        </p:nvSpPr>
        <p:spPr>
          <a:xfrm>
            <a:off x="612648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0E31C-F5C4-16E9-A928-53468759712B}"/>
              </a:ext>
            </a:extLst>
          </p:cNvPr>
          <p:cNvSpPr txBox="1"/>
          <p:nvPr/>
        </p:nvSpPr>
        <p:spPr>
          <a:xfrm>
            <a:off x="611124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C0245-05AD-03B5-2BCB-E07DFA343107}"/>
              </a:ext>
            </a:extLst>
          </p:cNvPr>
          <p:cNvSpPr txBox="1"/>
          <p:nvPr/>
        </p:nvSpPr>
        <p:spPr>
          <a:xfrm>
            <a:off x="611124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F4FD-7614-F6B6-038B-D6C6AE27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sz="2000" dirty="0"/>
              <a:t>let x = 5;</a:t>
            </a:r>
          </a:p>
          <a:p>
            <a:pPr lvl="1"/>
            <a:r>
              <a:rPr lang="da-DK" sz="2000" dirty="0"/>
              <a:t>let y = 6;</a:t>
            </a:r>
          </a:p>
          <a:p>
            <a:pPr lvl="1"/>
            <a:r>
              <a:rPr lang="da-DK" sz="2000" dirty="0"/>
              <a:t>let z = x + y;</a:t>
            </a:r>
            <a:endParaRPr lang="en-US" sz="2000" dirty="0"/>
          </a:p>
          <a:p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When to Use?</a:t>
            </a:r>
          </a:p>
          <a:p>
            <a:r>
              <a:rPr lang="en-US" sz="1800" dirty="0"/>
              <a:t>Always declare JavaScript variables with </a:t>
            </a:r>
            <a:r>
              <a:rPr lang="en-US" sz="1800" b="1" dirty="0"/>
              <a:t>var, let, or const.</a:t>
            </a:r>
          </a:p>
          <a:p>
            <a:r>
              <a:rPr lang="en-US" sz="1800" dirty="0"/>
              <a:t>The let and const keywords were added to JavaScript in 2015.</a:t>
            </a:r>
          </a:p>
          <a:p>
            <a:r>
              <a:rPr lang="en-US" sz="1800" dirty="0"/>
              <a:t>If you want your code to run in older browsers, you must use var.</a:t>
            </a:r>
          </a:p>
          <a:p>
            <a:r>
              <a:rPr lang="en-US" sz="1800" dirty="0"/>
              <a:t>If you want a general rule: always declare variables with const.</a:t>
            </a:r>
          </a:p>
          <a:p>
            <a:r>
              <a:rPr lang="en-US" sz="1800" dirty="0"/>
              <a:t>If you think the value of the variable can change, use let.</a:t>
            </a:r>
          </a:p>
          <a:p>
            <a:pPr lvl="1"/>
            <a:r>
              <a:rPr lang="en-US" sz="2000" dirty="0"/>
              <a:t>const price1 = 5;</a:t>
            </a:r>
          </a:p>
          <a:p>
            <a:pPr lvl="1"/>
            <a:r>
              <a:rPr lang="en-US" sz="2000" dirty="0"/>
              <a:t>const price2 = 6;</a:t>
            </a:r>
          </a:p>
          <a:p>
            <a:pPr lvl="1"/>
            <a:r>
              <a:rPr lang="en-US" sz="2000" dirty="0"/>
              <a:t>let total = price1 + price2;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4089-587E-20CA-E887-5B639B35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202296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BA070F-117F-B514-51FA-E7B547A07096}"/>
              </a:ext>
            </a:extLst>
          </p:cNvPr>
          <p:cNvSpPr txBox="1"/>
          <p:nvPr/>
        </p:nvSpPr>
        <p:spPr>
          <a:xfrm>
            <a:off x="304800" y="306878"/>
            <a:ext cx="8001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effectLst/>
              </a:rPr>
              <a:t>// Numbers:</a:t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length = 16;</a:t>
            </a:r>
            <a:br>
              <a:rPr lang="en-US" sz="2200" dirty="0"/>
            </a:br>
            <a:r>
              <a:rPr lang="en-US" sz="2200" b="0" i="0" dirty="0">
                <a:effectLst/>
              </a:rPr>
              <a:t>let weight = 7.5;</a:t>
            </a:r>
            <a:br>
              <a:rPr lang="en-US" sz="2200" dirty="0"/>
            </a:br>
            <a:r>
              <a:rPr lang="en-US" sz="2200" b="1" i="0" dirty="0">
                <a:effectLst/>
              </a:rPr>
              <a:t>// Strings:</a:t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color = "Yellow";</a:t>
            </a:r>
            <a:br>
              <a:rPr lang="en-US" sz="2200" dirty="0"/>
            </a:br>
            <a:r>
              <a:rPr lang="en-US" sz="2200" b="0" i="0" dirty="0">
                <a:effectLst/>
              </a:rPr>
              <a:t>let 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 = "Johnson";</a:t>
            </a:r>
            <a:br>
              <a:rPr lang="en-US" sz="2200" dirty="0"/>
            </a:br>
            <a:r>
              <a:rPr lang="en-US" sz="2200" b="1" i="0" dirty="0">
                <a:effectLst/>
              </a:rPr>
              <a:t>// Booleans</a:t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x = true;</a:t>
            </a:r>
            <a:br>
              <a:rPr lang="en-US" sz="2200" dirty="0"/>
            </a:br>
            <a:r>
              <a:rPr lang="en-US" sz="2200" b="0" i="0" dirty="0">
                <a:effectLst/>
              </a:rPr>
              <a:t>let y = false;</a:t>
            </a:r>
            <a:br>
              <a:rPr lang="en-US" sz="2200" dirty="0"/>
            </a:br>
            <a:r>
              <a:rPr lang="en-US" sz="2200" b="1" i="0" dirty="0">
                <a:effectLst/>
              </a:rPr>
              <a:t>// Object:</a:t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person = {</a:t>
            </a:r>
            <a:r>
              <a:rPr lang="en-US" sz="2200" b="0" i="0" dirty="0" err="1">
                <a:effectLst/>
              </a:rPr>
              <a:t>firstName</a:t>
            </a:r>
            <a:r>
              <a:rPr lang="en-US" sz="2200" b="0" i="0" dirty="0">
                <a:effectLst/>
              </a:rPr>
              <a:t>:"John", 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:"Doe"};</a:t>
            </a:r>
            <a:br>
              <a:rPr lang="en-US" sz="2200" dirty="0"/>
            </a:br>
            <a:r>
              <a:rPr lang="en-US" sz="2200" b="1" i="0" dirty="0">
                <a:effectLst/>
              </a:rPr>
              <a:t>// Array object:</a:t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cars = ["Saab", "Volvo", "BMW"];</a:t>
            </a:r>
            <a:br>
              <a:rPr lang="en-US" sz="2200" dirty="0"/>
            </a:br>
            <a:r>
              <a:rPr lang="en-US" sz="2200" b="1" i="0" dirty="0">
                <a:effectLst/>
              </a:rPr>
              <a:t>// Date object:</a:t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date = new Date("2022-03-25");</a:t>
            </a: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45F3A8-643E-F24A-69CB-91D339B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182278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334329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49234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2400" dirty="0"/>
              <a:t> : has not been declared, does not exist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/>
              <a:t> : exists, but was specifically assigned an empty or null value</a:t>
            </a:r>
          </a:p>
          <a:p>
            <a:r>
              <a:rPr lang="en-US" sz="2400" dirty="0"/>
              <a:t>Why does JavaScript have both of these?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9D8B-0E5D-06A8-88BB-A94ABFDA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CB90-698C-CE3F-EFD2-FB5BFEFA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Refer all operators you studied in java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EE34-7F2D-FAFC-93D7-7B440BCD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4997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1A-FEB2-FA18-5018-0A469A68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31FA-F5EE-72CC-28D6-5AC49EF4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&lt;p&gt;The length of the string is:&lt;/p&gt;</a:t>
            </a:r>
          </a:p>
          <a:p>
            <a:r>
              <a:rPr lang="en-US" sz="2000" dirty="0"/>
              <a:t>&lt;p id="demo"&gt;&lt;/p&gt;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let text = "ABCDEFGHIJKLMNOPQRSTUVWXYZ";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text.length</a:t>
            </a:r>
            <a:r>
              <a:rPr lang="en-US" sz="2000" dirty="0"/>
              <a:t>;</a:t>
            </a:r>
          </a:p>
          <a:p>
            <a:r>
              <a:rPr lang="en-US" sz="2000" dirty="0"/>
              <a:t>&lt;/script&gt;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AE51-631B-D9B3-C64A-47BF422A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0817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605F8A-4016-25C5-65F5-79E11A9043A0}"/>
              </a:ext>
            </a:extLst>
          </p:cNvPr>
          <p:cNvSpPr txBox="1"/>
          <p:nvPr/>
        </p:nvSpPr>
        <p:spPr>
          <a:xfrm>
            <a:off x="2286000" y="324433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 </a:t>
            </a:r>
            <a:r>
              <a:rPr lang="en-US" sz="3200" b="1" dirty="0" err="1"/>
              <a:t>Javascript</a:t>
            </a:r>
            <a:endParaRPr lang="en-US" sz="3200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F71A51-4960-C642-6D47-C0857EA0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39624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072103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0AC6-F60A-0B65-5ED8-72F58CCA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F33A-8F92-6610-704C-67C6F3FE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parameter2,….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Invocation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inside the function will execute when "something"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invokes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(calls) the function: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event occurs (when a user clicks a button)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it is invoked (called) from JavaScript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Automatically (self invoked)</a:t>
            </a:r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2722-1765-D709-1FB5-6060C620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233874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0A63-C70B-EDBA-D41C-3787CE60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CC10-6C22-3F81-6370-ADF1B188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var x = </a:t>
            </a:r>
            <a:r>
              <a:rPr lang="en-US" sz="2400" dirty="0" err="1"/>
              <a:t>myFunction</a:t>
            </a:r>
            <a:r>
              <a:rPr lang="en-US" sz="2400" dirty="0"/>
              <a:t>(4, 3);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 {</a:t>
            </a:r>
          </a:p>
          <a:p>
            <a:pPr marL="0" indent="0">
              <a:buNone/>
            </a:pPr>
            <a:r>
              <a:rPr lang="en-US" sz="2400" dirty="0"/>
              <a:t>  return a *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CF5D-5BC7-D1C2-2036-D25F0927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949309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603E-04C2-56E6-4D0F-AB4115A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72D3-FD23-D5D3-1A43-4D8BBEE6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</a:t>
            </a:r>
          </a:p>
          <a:p>
            <a:pPr marL="0" indent="0">
              <a:buNone/>
            </a:pPr>
            <a:r>
              <a:rPr lang="en-US" sz="2400" dirty="0"/>
              <a:t>"The temperature is " + </a:t>
            </a:r>
            <a:r>
              <a:rPr lang="en-US" sz="2400" dirty="0" err="1"/>
              <a:t>toCelsius</a:t>
            </a:r>
            <a:r>
              <a:rPr lang="en-US" sz="2400" dirty="0"/>
              <a:t>(77) + " Celsius";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toCelsius</a:t>
            </a:r>
            <a:r>
              <a:rPr lang="en-US" sz="2400" dirty="0"/>
              <a:t>(</a:t>
            </a:r>
            <a:r>
              <a:rPr lang="en-US" sz="2400" dirty="0" err="1"/>
              <a:t>fahrenheit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return (5/9) * (fahrenheit-32);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0B71-B620-7911-1289-7CA6CDB8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66019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1555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305300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25" y="25527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05E7-57A9-A7B0-9266-14C26E62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  <a:latin typeface="Segoe UI" panose="020B0502040204020203" pitchFamily="34" charset="0"/>
              </a:rPr>
              <a:t>JavaScript 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706E-62C9-AB6F-93EC-5A0365A7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 Life Objects, Properties, and Methods</a:t>
            </a:r>
          </a:p>
          <a:p>
            <a:r>
              <a:rPr lang="en-US" sz="2400" dirty="0"/>
              <a:t>In real life, a student is an object.</a:t>
            </a:r>
          </a:p>
          <a:p>
            <a:r>
              <a:rPr lang="en-US" sz="2400" dirty="0"/>
              <a:t>Student can have properties name, roll_no.,</a:t>
            </a:r>
            <a:r>
              <a:rPr lang="en-US" sz="2400" dirty="0" err="1"/>
              <a:t>marks,phone_num</a:t>
            </a:r>
            <a:r>
              <a:rPr lang="en-US" sz="2400" dirty="0"/>
              <a:t>, age…</a:t>
            </a:r>
          </a:p>
          <a:p>
            <a:r>
              <a:rPr lang="en-US" sz="2400" dirty="0"/>
              <a:t>Student can have methods to operate on properties like </a:t>
            </a:r>
            <a:r>
              <a:rPr lang="en-US" sz="2400" dirty="0" err="1"/>
              <a:t>Calcualte_cgpa</a:t>
            </a:r>
            <a:r>
              <a:rPr lang="en-US" sz="2400" dirty="0"/>
              <a:t>(), </a:t>
            </a:r>
            <a:r>
              <a:rPr lang="en-US" sz="2400" dirty="0" err="1"/>
              <a:t>diplayInfo</a:t>
            </a:r>
            <a:r>
              <a:rPr lang="en-US" sz="2400" dirty="0"/>
              <a:t>()….</a:t>
            </a:r>
          </a:p>
          <a:p>
            <a:r>
              <a:rPr lang="en-US" sz="2400" dirty="0"/>
              <a:t>All student have same properties, values may change</a:t>
            </a:r>
          </a:p>
          <a:p>
            <a:r>
              <a:rPr lang="en-US" sz="2400" dirty="0"/>
              <a:t>Assume car is an object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4BC17-2B08-9499-3C58-AF875CB2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46747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893F-4EA4-4A07-1FAB-638E7704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F236-677D-B1DA-6146-9C28FEC7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94341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5B37-7D4D-E3BB-BA81-5DE1716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9BAC-833A-0DE6-036E-56AB7C4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// Create an object:</a:t>
            </a:r>
          </a:p>
          <a:p>
            <a:pPr marL="0" indent="0">
              <a:buNone/>
            </a:pPr>
            <a:r>
              <a:rPr lang="en-US" sz="2000" dirty="0"/>
              <a:t>const person =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firstName</a:t>
            </a:r>
            <a:r>
              <a:rPr lang="en-US" sz="2000" dirty="0"/>
              <a:t>: "John",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lastName</a:t>
            </a:r>
            <a:r>
              <a:rPr lang="en-US" sz="2000" dirty="0"/>
              <a:t>: "Doe",</a:t>
            </a:r>
          </a:p>
          <a:p>
            <a:pPr marL="0" indent="0">
              <a:buNone/>
            </a:pPr>
            <a:r>
              <a:rPr lang="en-US" sz="2000" dirty="0"/>
              <a:t>  age: 50,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eyeColor</a:t>
            </a:r>
            <a:r>
              <a:rPr lang="en-US" sz="2000" dirty="0"/>
              <a:t>: "blue"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// Display some data from the object: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 err="1"/>
              <a:t>person.firstName</a:t>
            </a:r>
            <a:r>
              <a:rPr lang="en-US" sz="2000" dirty="0"/>
              <a:t> + " is " + </a:t>
            </a:r>
            <a:r>
              <a:rPr lang="en-US" sz="2000" dirty="0" err="1"/>
              <a:t>person.age</a:t>
            </a:r>
            <a:r>
              <a:rPr lang="en-US" sz="2000" dirty="0"/>
              <a:t> + " years old.";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1BBA-934F-511A-849E-F6CA6A9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644396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A81A-3149-CB38-D233-DA6A20B6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0962-88B2-497F-DAB4-EA1A4F6A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 events are "things" that happen to HTML elements.</a:t>
            </a:r>
          </a:p>
          <a:p>
            <a:r>
              <a:rPr lang="en-US" sz="2000" dirty="0"/>
              <a:t>When JavaScript is used in HTML pages, JavaScript can "react" on these events.</a:t>
            </a:r>
          </a:p>
          <a:p>
            <a:pPr marL="0" indent="0">
              <a:buNone/>
            </a:pPr>
            <a:r>
              <a:rPr lang="en-US" sz="2000" dirty="0"/>
              <a:t>HTML Events</a:t>
            </a:r>
          </a:p>
          <a:p>
            <a:r>
              <a:rPr lang="en-US" sz="2000" dirty="0"/>
              <a:t>An HTML event can be something the browser does, or something a user does.</a:t>
            </a:r>
          </a:p>
          <a:p>
            <a:pPr marL="0" indent="0">
              <a:buNone/>
            </a:pPr>
            <a:r>
              <a:rPr lang="en-US" sz="2000" dirty="0"/>
              <a:t>Here are some examples of HTML events:</a:t>
            </a:r>
          </a:p>
          <a:p>
            <a:r>
              <a:rPr lang="en-US" sz="2000" dirty="0"/>
              <a:t>An HTML web page has finished loading</a:t>
            </a:r>
          </a:p>
          <a:p>
            <a:r>
              <a:rPr lang="en-US" sz="2000" dirty="0"/>
              <a:t>An HTML input field was changed</a:t>
            </a:r>
          </a:p>
          <a:p>
            <a:r>
              <a:rPr lang="en-US" sz="2000" dirty="0"/>
              <a:t>An HTML button was clicked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DB49-14FB-430A-BE99-D46E6C4E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8659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F6E-5E31-DBBE-DCBE-C84C2E6A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&lt;button onclick="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=Date()"&gt;The time is?&lt;/button&gt;</a:t>
            </a:r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0AB7-AEAE-B57B-4789-A69EC9FC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45530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1BD-D6F7-212C-8EFB-2E7D4D8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20D8-25C1-0C34-25D7-48404A0C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&lt;h2&gt;JavaScript HTML Events&lt;/h2&gt;</a:t>
            </a:r>
          </a:p>
          <a:p>
            <a:pPr marL="0" indent="0">
              <a:buNone/>
            </a:pPr>
            <a:r>
              <a:rPr lang="en-US" sz="2000" dirty="0"/>
              <a:t>&lt;button onclick="</a:t>
            </a:r>
            <a:r>
              <a:rPr lang="en-US" sz="2000" dirty="0" err="1"/>
              <a:t>this.innerHTML</a:t>
            </a:r>
            <a:r>
              <a:rPr lang="en-US" sz="2000" dirty="0"/>
              <a:t>=Date()"&gt;The time is?&lt;/button&gt;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Try this</a:t>
            </a:r>
          </a:p>
          <a:p>
            <a:pPr marL="0" indent="0">
              <a:buNone/>
            </a:pPr>
            <a:r>
              <a:rPr lang="en-US" sz="2000" dirty="0"/>
              <a:t>&lt;button onclick="</a:t>
            </a:r>
            <a:r>
              <a:rPr lang="en-US" sz="2000" dirty="0" err="1"/>
              <a:t>displayDate</a:t>
            </a:r>
            <a:r>
              <a:rPr lang="en-US" sz="2000" dirty="0"/>
              <a:t>()"&gt;The time is?&lt;/button&gt;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displayDate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Date();</a:t>
            </a:r>
          </a:p>
          <a:p>
            <a:pPr marL="0" indent="0">
              <a:buNone/>
            </a:pPr>
            <a:r>
              <a:rPr lang="en-US" sz="2000" dirty="0"/>
              <a:t>} &lt;/script&gt;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FAE5-1197-1671-D7F2-6F92795E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03699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lightweight programming language ("scripting language")</a:t>
            </a:r>
          </a:p>
          <a:p>
            <a:endParaRPr lang="en-US" sz="2800" dirty="0"/>
          </a:p>
          <a:p>
            <a:pPr marL="512763" lvl="1"/>
            <a:endParaRPr lang="en-US" dirty="0">
              <a:solidFill>
                <a:schemeClr val="tx1"/>
              </a:solidFill>
            </a:endParaRPr>
          </a:p>
          <a:p>
            <a:pPr marL="512763" lvl="1"/>
            <a:endParaRPr lang="en-US" dirty="0">
              <a:solidFill>
                <a:schemeClr val="tx1"/>
              </a:solidFill>
            </a:endParaRP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used to make web pages interactive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insert dynamic text into HTML (ex: user name)</a:t>
            </a:r>
          </a:p>
          <a:p>
            <a:pPr marL="512763" lvl="1"/>
            <a:r>
              <a:rPr lang="en-US" b="1" dirty="0">
                <a:solidFill>
                  <a:schemeClr val="tx1"/>
                </a:solidFill>
              </a:rPr>
              <a:t>react to events </a:t>
            </a:r>
            <a:r>
              <a:rPr lang="en-US" dirty="0">
                <a:solidFill>
                  <a:schemeClr val="tx1"/>
                </a:solidFill>
              </a:rPr>
              <a:t>(ex: page load </a:t>
            </a:r>
            <a:r>
              <a:rPr lang="en-US" b="1" dirty="0">
                <a:solidFill>
                  <a:schemeClr val="tx1"/>
                </a:solidFill>
              </a:rPr>
              <a:t>user click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67734-9758-A6EA-F6A8-2361F63466F1}"/>
              </a:ext>
            </a:extLst>
          </p:cNvPr>
          <p:cNvSpPr/>
          <p:nvPr/>
        </p:nvSpPr>
        <p:spPr>
          <a:xfrm>
            <a:off x="838200" y="2198018"/>
            <a:ext cx="7620000" cy="1002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JavaScript makes web pages more dynamic and user-friendly so that they respond to visitors' actions. </a:t>
            </a:r>
          </a:p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OR, to put it another way, JavaScript makes web pages interactive. </a:t>
            </a:r>
            <a:endParaRPr lang="en-US" b="1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A0F-6DA5-3738-8052-3BA980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21E8-E35C-952C-F94D-9391254A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 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400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Array Elements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cars[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//Saab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BD9E-4F5A-F4B0-D0D8-D2CD26E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29911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A8F8-8129-ED6F-9458-66D771F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F48F-BABF-2A5D-2294-109E7C63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Objects use names to access its "members". </a:t>
            </a:r>
          </a:p>
          <a:p>
            <a:r>
              <a:rPr lang="en-US" sz="2400" dirty="0"/>
              <a:t>In this example, </a:t>
            </a:r>
            <a:r>
              <a:rPr lang="en-US" sz="2400" dirty="0" err="1"/>
              <a:t>person.firstName</a:t>
            </a:r>
            <a:r>
              <a:rPr lang="en-US" sz="2400" dirty="0"/>
              <a:t> returns John: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const 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/>
              <a:t>person.firstName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D7E5-30BB-4D84-ADC3-78C1EE6E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25426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2AA4-1332-E7E6-E061-2F8D441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427E-1B27-F730-EB2A-A69262D5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//4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Looping Array Elements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sz="2000" dirty="0"/>
              <a:t>let text = "&lt;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fruits.forEach</a:t>
            </a:r>
            <a:r>
              <a:rPr lang="en-US" sz="2000" dirty="0"/>
              <a:t>(</a:t>
            </a:r>
            <a:r>
              <a:rPr lang="en-US" sz="2000" dirty="0" err="1"/>
              <a:t>myFunction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text += "&lt;/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text;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(value) {</a:t>
            </a:r>
          </a:p>
          <a:p>
            <a:pPr marL="0" indent="0">
              <a:buNone/>
            </a:pPr>
            <a:r>
              <a:rPr lang="en-US" sz="2000" dirty="0"/>
              <a:t>  text += "&lt;li&gt;" + value + "&lt;/li&gt;";</a:t>
            </a:r>
          </a:p>
          <a:p>
            <a:pPr marL="0" indent="0">
              <a:buNone/>
            </a:pPr>
            <a:r>
              <a:rPr lang="en-US" sz="2000" dirty="0"/>
              <a:t>}   &lt;/script&gt;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5D9D-49FB-AF41-26E6-FF04FA2D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852584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3594-F893-FA38-DE4C-8B65080A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5657-4B64-960A-8499-662E6B24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OR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does not support associative arrays.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(text)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7F01-520F-B2C5-B2F0-0C78CA4E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489885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255" y="1321475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a = ["Stef", "Jason"]; 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		//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		// Kelly,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Kelly,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Jason, 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array serves as many data structures: list, queue, stack, ...</a:t>
            </a:r>
          </a:p>
          <a:p>
            <a:r>
              <a:rPr lang="en-US" sz="20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push and pop add / remove from back</a:t>
            </a:r>
          </a:p>
          <a:p>
            <a:pPr lvl="1"/>
            <a:r>
              <a:rPr lang="en-US" sz="2000" dirty="0" err="1"/>
              <a:t>unshift</a:t>
            </a:r>
            <a:r>
              <a:rPr lang="en-US" sz="2000" dirty="0"/>
              <a:t> and shift add / remove from front</a:t>
            </a:r>
          </a:p>
          <a:p>
            <a:pPr lvl="1"/>
            <a:r>
              <a:rPr lang="en-US" sz="2000" dirty="0"/>
              <a:t>shift and pop return the element that is removed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D1B56-0931-61ED-1F3E-CF3B8326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327" y="1262258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1836" y="374426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identical structure to Java's if/else statement</a:t>
            </a:r>
          </a:p>
          <a:p>
            <a:r>
              <a:rPr lang="en-US" sz="2400" dirty="0"/>
              <a:t>JavaScript allows almost anything as a condition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91" y="1199688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36" y="255183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595E-ED08-CA56-20A7-92C000A1E468}"/>
              </a:ext>
            </a:extLst>
          </p:cNvPr>
          <p:cNvSpPr txBox="1"/>
          <p:nvPr/>
        </p:nvSpPr>
        <p:spPr>
          <a:xfrm>
            <a:off x="581891" y="4333872"/>
            <a:ext cx="8153400" cy="2585323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const cars = ["BMW", "Volvo", "Saab", "Ford", "Fiat", "Audi"];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let text = "";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(let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text += cars[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text;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B9B-3E7A-0639-B937-6DA4E609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In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341-C5C0-D169-EF3C-D60E544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object)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person[x];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/>
              <a:t>Output for text is John Doe 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ED7E-0239-B4F7-E078-56C60DAE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57710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B34E-7B58-A731-F5EC-2965DC0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Of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93B6-C053-F44F-137B-6F4CFF95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(variable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const cars = ["BMW", "Volvo", "Mini"];</a:t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for (let x of cars) {</a:t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 text += x;</a:t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}  // </a:t>
            </a:r>
            <a:r>
              <a:rPr lang="en-US" sz="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BMW  Volvo  Mini</a:t>
            </a:r>
          </a:p>
          <a:p>
            <a:pPr lvl="2"/>
            <a:endParaRPr lang="en-US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let language = "JavaScript";</a:t>
            </a:r>
          </a:p>
          <a:p>
            <a:pPr marL="0" indent="0">
              <a:buNone/>
            </a:pPr>
            <a:r>
              <a:rPr lang="en-US" sz="2400" dirty="0"/>
              <a:t>let text = "";</a:t>
            </a:r>
          </a:p>
          <a:p>
            <a:pPr marL="0" indent="0">
              <a:buNone/>
            </a:pPr>
            <a:r>
              <a:rPr lang="en-US" sz="2400" dirty="0"/>
              <a:t>for (let x of language) {</a:t>
            </a:r>
          </a:p>
          <a:p>
            <a:pPr marL="0" indent="0">
              <a:buNone/>
            </a:pPr>
            <a:r>
              <a:rPr lang="en-US" sz="2400" dirty="0"/>
              <a:t>  text += x ;  }   //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F4A72-2E68-47C3-951D-3E13F276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279102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2364254"/>
            <a:ext cx="8153400" cy="2421242"/>
          </a:xfrm>
        </p:spPr>
        <p:txBody>
          <a:bodyPr/>
          <a:lstStyle/>
          <a:p>
            <a:r>
              <a:rPr lang="en-US" sz="2200" dirty="0"/>
              <a:t>script tag should be placed in HTML page's head</a:t>
            </a:r>
          </a:p>
          <a:p>
            <a:r>
              <a:rPr lang="en-US" sz="2200" dirty="0"/>
              <a:t>script code is stored in a separate .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r>
              <a:rPr lang="en-US" sz="2200" dirty="0"/>
              <a:t>JS code can be placed directly in the HTML file's body or head (like CSS)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327" y="1364619"/>
            <a:ext cx="8153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3200400"/>
          </a:xfrm>
        </p:spPr>
        <p:txBody>
          <a:bodyPr/>
          <a:lstStyle/>
          <a:p>
            <a:r>
              <a:rPr lang="en-US" sz="2400" dirty="0"/>
              <a:t>methods: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/>
              <a:t>charAt</a:t>
            </a:r>
            <a:r>
              <a:rPr lang="en-US" sz="1800" dirty="0"/>
              <a:t> returns a one-letter String (there is no char type)</a:t>
            </a:r>
          </a:p>
          <a:p>
            <a:r>
              <a:rPr lang="en-US" sz="2400" dirty="0"/>
              <a:t>length property (not a method as in Java)</a:t>
            </a:r>
          </a:p>
          <a:p>
            <a:r>
              <a:rPr lang="en-US" sz="2400" dirty="0"/>
              <a:t>Strings can be specified with "" or ''</a:t>
            </a:r>
          </a:p>
          <a:p>
            <a:r>
              <a:rPr lang="en-US" sz="2400" dirty="0"/>
              <a:t>concatenation with + :</a:t>
            </a:r>
          </a:p>
          <a:p>
            <a:pPr lvl="1"/>
            <a:r>
              <a:rPr lang="en-US" sz="1800" dirty="0"/>
              <a:t>1 + 1 is 2, but "1" + 1 is "11"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866" y="1307147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AF737-5A99-C489-24B3-C3B3182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F93A-F495-B486-5630-3AE6F333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 Callbacks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E91C-808C-B67B-6A7B-1E5FE83F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9380"/>
            <a:ext cx="8229600" cy="4680431"/>
          </a:xfrm>
        </p:spPr>
        <p:txBody>
          <a:bodyPr/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callback is a function passed as an argument to another function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allows a function to call another function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callback function can run after another function has finished</a:t>
            </a:r>
          </a:p>
          <a:p>
            <a:pPr marL="568325" lvl="4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myDisplayer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(some)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some;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myCalculator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(num1, num2)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sum = num1 + num2;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sum;    //return to result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result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myCalculator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fncall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myDisplayer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(result);  //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B9DD9-3E44-4BDA-347E-2EE884BE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267462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4861-D288-AF59-7994-1F252861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985A-D3E5-E30F-BB25-2B8A03F8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50614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"Producing code" is code that can take some time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"Consuming code" is code that must wait for the result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Promise is a JavaScript object that links producing code and consuming code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A JavaScript Promise object contains both the producing code and calls to the consuming code: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let </a:t>
            </a:r>
            <a:r>
              <a:rPr lang="en-US" sz="1600" dirty="0" err="1">
                <a:solidFill>
                  <a:srgbClr val="0070C0"/>
                </a:solidFill>
              </a:rPr>
              <a:t>myPromise</a:t>
            </a:r>
            <a:r>
              <a:rPr lang="en-US" sz="1600" dirty="0">
                <a:solidFill>
                  <a:srgbClr val="0070C0"/>
                </a:solidFill>
              </a:rPr>
              <a:t> = new Promise(function(</a:t>
            </a:r>
            <a:r>
              <a:rPr lang="en-US" sz="1600" dirty="0" err="1">
                <a:solidFill>
                  <a:srgbClr val="0070C0"/>
                </a:solidFill>
              </a:rPr>
              <a:t>myResolve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myReject</a:t>
            </a:r>
            <a:r>
              <a:rPr lang="en-US" sz="1600" dirty="0">
                <a:solidFill>
                  <a:srgbClr val="0070C0"/>
                </a:solidFill>
              </a:rPr>
              <a:t>) 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	// "Producing Code" (May take some time)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myResolve</a:t>
            </a:r>
            <a:r>
              <a:rPr lang="en-US" sz="1600" dirty="0">
                <a:solidFill>
                  <a:srgbClr val="0070C0"/>
                </a:solidFill>
              </a:rPr>
              <a:t>();           // when successful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  </a:t>
            </a:r>
            <a:r>
              <a:rPr lang="en-US" sz="1600" dirty="0" err="1">
                <a:solidFill>
                  <a:srgbClr val="0070C0"/>
                </a:solidFill>
              </a:rPr>
              <a:t>myReject</a:t>
            </a:r>
            <a:r>
              <a:rPr lang="en-US" sz="1600" dirty="0">
                <a:solidFill>
                  <a:srgbClr val="0070C0"/>
                </a:solidFill>
              </a:rPr>
              <a:t>();              // when error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});	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// "Consuming Code" (Must wait for a fulfilled Promise)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		</a:t>
            </a:r>
            <a:r>
              <a:rPr lang="en-US" sz="1600" dirty="0" err="1">
                <a:solidFill>
                  <a:srgbClr val="0070C0"/>
                </a:solidFill>
              </a:rPr>
              <a:t>myPromise.then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  			function(value)  { /* code if successful */ },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  			function(error)  {  /* code if some error */ }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70C0"/>
                </a:solidFill>
              </a:rPr>
              <a:t>				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4D68-E534-B7D5-F0B0-3D7AA9FB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028117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D08-AA7E-3F4E-9916-C51FA25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4639-6DBB-62F9-8FC5-A2E271EF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JavaScript Promise object can be: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Pending --  (working), the result is undefined.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Fulfilled -- the result is a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Rejected -- the result is an error object.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(some)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some;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			[cont..]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B2AEB-1789-182E-B097-CFCA0A4C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036922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0587-7BC4-F06F-BFFC-B53CDD1D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8C44-CB13-5571-6A36-08D4D21D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myPromise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Promise(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myResolve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producing code (this may take some time)</a:t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 ==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myResolve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myReject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myPromise.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{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(value);},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 {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(error);}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// change x=5 and Try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715C-E18A-55F9-9DB8-910B7B12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112798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3620-F007-1FE4-0D6A-41B399FC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 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3908-BB2E-4262-5F04-6D2A816A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async makes a function </a:t>
            </a:r>
            <a:r>
              <a:rPr lang="en-US" sz="2400" b="1" dirty="0"/>
              <a:t>return a Promise</a:t>
            </a:r>
          </a:p>
          <a:p>
            <a:r>
              <a:rPr lang="en-US" sz="2400" dirty="0"/>
              <a:t>await makes a function wait for a Promise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C2E41-29A2-3060-42FD-2E7C9750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4E75A-E048-4199-E0F9-8DA31D49B4CA}"/>
              </a:ext>
            </a:extLst>
          </p:cNvPr>
          <p:cNvSpPr/>
          <p:nvPr/>
        </p:nvSpPr>
        <p:spPr>
          <a:xfrm>
            <a:off x="838200" y="1981200"/>
            <a:ext cx="4876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Is same as 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Promise.resolve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3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867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905C-34B5-3C72-15E6-32C61966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23F5-0F25-2E1F-1A21-BA101BE8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myDisplayer</a:t>
            </a:r>
            <a:r>
              <a:rPr lang="en-US" sz="2000" dirty="0"/>
              <a:t>(some)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some;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dirty="0"/>
              <a:t>async</a:t>
            </a:r>
            <a:r>
              <a:rPr lang="en-US" sz="2000" dirty="0"/>
              <a:t> function </a:t>
            </a:r>
            <a:r>
              <a:rPr lang="en-US" sz="2000" dirty="0" err="1"/>
              <a:t>myFunction</a:t>
            </a:r>
            <a:r>
              <a:rPr lang="en-US" sz="2000" dirty="0"/>
              <a:t>() {return "Hello";}</a:t>
            </a:r>
          </a:p>
          <a:p>
            <a:pPr marL="0" indent="0">
              <a:buNone/>
            </a:pPr>
            <a:r>
              <a:rPr lang="en-US" sz="2000" dirty="0" err="1"/>
              <a:t>myFunction</a:t>
            </a:r>
            <a:r>
              <a:rPr lang="en-US" sz="2000" dirty="0"/>
              <a:t>().then(</a:t>
            </a:r>
          </a:p>
          <a:p>
            <a:pPr marL="0" indent="0">
              <a:buNone/>
            </a:pPr>
            <a:r>
              <a:rPr lang="en-US" sz="2000" dirty="0"/>
              <a:t>  function(value) {</a:t>
            </a:r>
            <a:r>
              <a:rPr lang="en-US" sz="2000" dirty="0" err="1"/>
              <a:t>myDisplayer</a:t>
            </a:r>
            <a:r>
              <a:rPr lang="en-US" sz="2000" dirty="0"/>
              <a:t>(value);},</a:t>
            </a:r>
          </a:p>
          <a:p>
            <a:pPr marL="0" indent="0">
              <a:buNone/>
            </a:pPr>
            <a:r>
              <a:rPr lang="en-US" sz="2000" dirty="0"/>
              <a:t>  function(error) {</a:t>
            </a:r>
            <a:r>
              <a:rPr lang="en-US" sz="2000" dirty="0" err="1"/>
              <a:t>myDisplayer</a:t>
            </a:r>
            <a:r>
              <a:rPr lang="en-US" sz="2000" dirty="0"/>
              <a:t>(error);}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252C1-155C-4E2D-5789-A87F8523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023615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E649-AFCC-5372-9DB7-9DB89B2B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1778-40E1-B784-1C85-B37CA33D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0762"/>
            <a:ext cx="8686800" cy="5245590"/>
          </a:xfrm>
        </p:spPr>
        <p:txBody>
          <a:bodyPr/>
          <a:lstStyle/>
          <a:p>
            <a:r>
              <a:rPr lang="en-US" sz="2000" dirty="0"/>
              <a:t>The await keyword can only be used inside an async function.</a:t>
            </a:r>
          </a:p>
          <a:p>
            <a:r>
              <a:rPr lang="en-US" sz="2000" dirty="0"/>
              <a:t>The await keyword makes the function pause the execution and wait for a resolved promise before it continues:</a:t>
            </a:r>
          </a:p>
          <a:p>
            <a:pPr marL="0" indent="0">
              <a:buNone/>
            </a:pPr>
            <a:r>
              <a:rPr lang="en-US" sz="2000" dirty="0"/>
              <a:t>&lt;h1 id="demo"&gt;&lt;/h1&gt;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b="1" dirty="0"/>
              <a:t>async</a:t>
            </a:r>
            <a:r>
              <a:rPr lang="en-US" sz="2000" dirty="0"/>
              <a:t> function </a:t>
            </a:r>
            <a:r>
              <a:rPr lang="en-US" sz="2000" dirty="0" err="1"/>
              <a:t>myDisplay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let </a:t>
            </a:r>
            <a:r>
              <a:rPr lang="en-US" sz="2000" dirty="0" err="1"/>
              <a:t>myPromise</a:t>
            </a:r>
            <a:r>
              <a:rPr lang="en-US" sz="2000" dirty="0"/>
              <a:t> = new Promise(function(resolve, reject) {</a:t>
            </a:r>
          </a:p>
          <a:p>
            <a:pPr marL="0" indent="0">
              <a:buNone/>
            </a:pPr>
            <a:r>
              <a:rPr lang="en-US" sz="2000" dirty="0"/>
              <a:t>    resolve(“Welcome!!");</a:t>
            </a:r>
          </a:p>
          <a:p>
            <a:pPr marL="0" indent="0">
              <a:buNone/>
            </a:pPr>
            <a:r>
              <a:rPr lang="en-US" sz="2000" dirty="0"/>
              <a:t>  });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b="1" dirty="0"/>
              <a:t>await</a:t>
            </a:r>
            <a:r>
              <a:rPr lang="en-US" sz="2000" dirty="0"/>
              <a:t> </a:t>
            </a:r>
            <a:r>
              <a:rPr lang="en-US" sz="2000" dirty="0" err="1"/>
              <a:t>myPromise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	}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/>
              <a:t>myDisplay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					&lt;/script&gt;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B3FBD-7456-7D1D-B737-5E630A88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4178971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3D2B-F261-0E87-EC7A-4E5E12B3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Waiting for a Timeout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A6D7-2C50-99FB-4353-27A185347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0762"/>
            <a:ext cx="8686800" cy="468043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&lt;h1 id="demo"&gt;&lt;/h1&gt;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async function </a:t>
            </a:r>
            <a:r>
              <a:rPr lang="en-US" sz="2000" dirty="0" err="1"/>
              <a:t>myDisplay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let </a:t>
            </a:r>
            <a:r>
              <a:rPr lang="en-US" sz="2000" dirty="0" err="1"/>
              <a:t>myPromise</a:t>
            </a:r>
            <a:r>
              <a:rPr lang="en-US" sz="2000" dirty="0"/>
              <a:t> = new Promise(function(resolve)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setTimeout</a:t>
            </a:r>
            <a:r>
              <a:rPr lang="en-US" sz="2000" dirty="0"/>
              <a:t>(function() {resolve(“Welcome !!");}, 3000);</a:t>
            </a:r>
          </a:p>
          <a:p>
            <a:pPr marL="0" indent="0">
              <a:buNone/>
            </a:pPr>
            <a:r>
              <a:rPr lang="en-US" sz="2000" dirty="0"/>
              <a:t>  });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await </a:t>
            </a:r>
            <a:r>
              <a:rPr lang="en-US" sz="2000" dirty="0" err="1"/>
              <a:t>myPromise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myDisplay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25ACC-7222-5720-EAA0-7A6E6DB6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2686162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8DA09E-D406-C59F-257E-3634E4BD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EFC891-87A9-922A-C60C-D2F55994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467600" cy="369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418" y="2514189"/>
            <a:ext cx="81534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&lt;element attributes onclick="function();"&gt;...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18" y="3811912"/>
            <a:ext cx="8153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&lt;button onclick="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D70-B254-4669-0EB6-EEA53D9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DOM (Document Object Model)</a:t>
            </a:r>
            <a:endParaRPr lang="en-US" b="0" dirty="0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DF8AF9DB-8E09-0E47-E990-669684F4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96200" cy="42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CDB1B-DD34-04BD-51FD-F77FEDE59C67}"/>
              </a:ext>
            </a:extLst>
          </p:cNvPr>
          <p:cNvSpPr txBox="1"/>
          <p:nvPr/>
        </p:nvSpPr>
        <p:spPr>
          <a:xfrm>
            <a:off x="228600" y="1426476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Tree of Objects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E21158-5118-7879-7B56-39D3AFD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357014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62050"/>
            <a:ext cx="4949952" cy="4324350"/>
          </a:xfrm>
        </p:spPr>
        <p:txBody>
          <a:bodyPr/>
          <a:lstStyle/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elements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attributes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CSS styles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remove existing HTML elements 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add new HTML elements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react to all existing HTML events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create new HTML events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885825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1B46-1DF4-3852-C4AF-6283E2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Advanced JavaScript &amp; Frameworks</a:t>
            </a:r>
          </a:p>
        </p:txBody>
      </p:sp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6863</TotalTime>
  <Words>4285</Words>
  <Application>Microsoft Office PowerPoint</Application>
  <PresentationFormat>On-screen Show (4:3)</PresentationFormat>
  <Paragraphs>537</Paragraphs>
  <Slides>59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Arial</vt:lpstr>
      <vt:lpstr>Bookman Old Style</vt:lpstr>
      <vt:lpstr>Calibri</vt:lpstr>
      <vt:lpstr>Cambria</vt:lpstr>
      <vt:lpstr>Consolas</vt:lpstr>
      <vt:lpstr>Courier New</vt:lpstr>
      <vt:lpstr>Gadugi</vt:lpstr>
      <vt:lpstr>Lucida Console</vt:lpstr>
      <vt:lpstr>Segoe UI</vt:lpstr>
      <vt:lpstr>Times New Roman</vt:lpstr>
      <vt:lpstr>Verdana</vt:lpstr>
      <vt:lpstr>Wingdings</vt:lpstr>
      <vt:lpstr>Wingdings 2</vt:lpstr>
      <vt:lpstr>Thiru_Regular</vt:lpstr>
      <vt:lpstr>1_Custom Design</vt:lpstr>
      <vt:lpstr>Custom Design</vt:lpstr>
      <vt:lpstr>PowerPoint Presentation</vt:lpstr>
      <vt:lpstr>PowerPoint Presentation</vt:lpstr>
      <vt:lpstr>PowerPoint Presentation</vt:lpstr>
      <vt:lpstr>What is Javascript?</vt:lpstr>
      <vt:lpstr>Linking to a JavaScript file: script</vt:lpstr>
      <vt:lpstr>Event-driven programming</vt:lpstr>
      <vt:lpstr>Event handlers</vt:lpstr>
      <vt:lpstr>The HTML DOM (Document Object Model)</vt:lpstr>
      <vt:lpstr>Document Object Model (DOM)</vt:lpstr>
      <vt:lpstr>Accessing elements: document.getElementById</vt:lpstr>
      <vt:lpstr>Accessing elements: document.getElementById</vt:lpstr>
      <vt:lpstr>Finding HTML Elements</vt:lpstr>
      <vt:lpstr>Accessing elements: document.getElementById</vt:lpstr>
      <vt:lpstr>Changing element style: element.style</vt:lpstr>
      <vt:lpstr>PowerPoint Presentation</vt:lpstr>
      <vt:lpstr>JavaScript Output</vt:lpstr>
      <vt:lpstr>Using innerHTML</vt:lpstr>
      <vt:lpstr>Using document.write()</vt:lpstr>
      <vt:lpstr>Displaying text </vt:lpstr>
      <vt:lpstr>Using window.alert()</vt:lpstr>
      <vt:lpstr>Comments in JavaScript</vt:lpstr>
      <vt:lpstr>JavaScript Primitive Datatypes</vt:lpstr>
      <vt:lpstr>4 Ways to Declare a JavaScript Variable</vt:lpstr>
      <vt:lpstr>Variables</vt:lpstr>
      <vt:lpstr>PowerPoint Presentation</vt:lpstr>
      <vt:lpstr>PowerPoint Presentation</vt:lpstr>
      <vt:lpstr> Special values: null and undefined</vt:lpstr>
      <vt:lpstr>Operators </vt:lpstr>
      <vt:lpstr>JavaScript Strings</vt:lpstr>
      <vt:lpstr>JavaScript Functions</vt:lpstr>
      <vt:lpstr>Example 1</vt:lpstr>
      <vt:lpstr>Example 2</vt:lpstr>
      <vt:lpstr>Popup boxes</vt:lpstr>
      <vt:lpstr>JavaScript Objects</vt:lpstr>
      <vt:lpstr>PowerPoint Presentation</vt:lpstr>
      <vt:lpstr>PowerPoint Presentation</vt:lpstr>
      <vt:lpstr>JavaScript Events</vt:lpstr>
      <vt:lpstr>PowerPoint Presentation</vt:lpstr>
      <vt:lpstr>PowerPoint Presentation</vt:lpstr>
      <vt:lpstr>JavaScript Arrays</vt:lpstr>
      <vt:lpstr>PowerPoint Presentation</vt:lpstr>
      <vt:lpstr>PowerPoint Presentation</vt:lpstr>
      <vt:lpstr>Adding elements to array</vt:lpstr>
      <vt:lpstr>Array methods</vt:lpstr>
      <vt:lpstr> if/else statement (same as Java)</vt:lpstr>
      <vt:lpstr> for loop (same as Java)</vt:lpstr>
      <vt:lpstr>The For In Loop</vt:lpstr>
      <vt:lpstr>The For Of Loop</vt:lpstr>
      <vt:lpstr>while loops (same as Java) </vt:lpstr>
      <vt:lpstr>String type</vt:lpstr>
      <vt:lpstr>JavaScript Callbacks</vt:lpstr>
      <vt:lpstr>JavaScript Promises</vt:lpstr>
      <vt:lpstr>PowerPoint Presentation</vt:lpstr>
      <vt:lpstr>PowerPoint Presentation</vt:lpstr>
      <vt:lpstr>JavaScript Async</vt:lpstr>
      <vt:lpstr>PowerPoint Presentation</vt:lpstr>
      <vt:lpstr>PowerPoint Presentation</vt:lpstr>
      <vt:lpstr>Waiting for a Timeout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jobin thomas</cp:lastModifiedBy>
  <cp:revision>552</cp:revision>
  <dcterms:created xsi:type="dcterms:W3CDTF">2006-08-16T00:00:00Z</dcterms:created>
  <dcterms:modified xsi:type="dcterms:W3CDTF">2023-03-09T04:51:10Z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