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08" r:id="rId5"/>
    <p:sldMasterId id="2147483696" r:id="rId6"/>
  </p:sldMasterIdLst>
  <p:notesMasterIdLst>
    <p:notesMasterId r:id="rId70"/>
  </p:notesMasterIdLst>
  <p:handoutMasterIdLst>
    <p:handoutMasterId r:id="rId71"/>
  </p:handoutMasterIdLst>
  <p:sldIdLst>
    <p:sldId id="256" r:id="rId7"/>
    <p:sldId id="590" r:id="rId8"/>
    <p:sldId id="591" r:id="rId9"/>
    <p:sldId id="605" r:id="rId10"/>
    <p:sldId id="598" r:id="rId11"/>
    <p:sldId id="592" r:id="rId12"/>
    <p:sldId id="593" r:id="rId13"/>
    <p:sldId id="594" r:id="rId14"/>
    <p:sldId id="596" r:id="rId15"/>
    <p:sldId id="595" r:id="rId16"/>
    <p:sldId id="597" r:id="rId17"/>
    <p:sldId id="599" r:id="rId18"/>
    <p:sldId id="600" r:id="rId19"/>
    <p:sldId id="606" r:id="rId20"/>
    <p:sldId id="601" r:id="rId21"/>
    <p:sldId id="602" r:id="rId22"/>
    <p:sldId id="604" r:id="rId23"/>
    <p:sldId id="607" r:id="rId24"/>
    <p:sldId id="603" r:id="rId25"/>
    <p:sldId id="608" r:id="rId26"/>
    <p:sldId id="609" r:id="rId27"/>
    <p:sldId id="612" r:id="rId28"/>
    <p:sldId id="610" r:id="rId29"/>
    <p:sldId id="611" r:id="rId30"/>
    <p:sldId id="614" r:id="rId31"/>
    <p:sldId id="613" r:id="rId32"/>
    <p:sldId id="615" r:id="rId33"/>
    <p:sldId id="616" r:id="rId34"/>
    <p:sldId id="618" r:id="rId35"/>
    <p:sldId id="620" r:id="rId36"/>
    <p:sldId id="619" r:id="rId37"/>
    <p:sldId id="621" r:id="rId38"/>
    <p:sldId id="649" r:id="rId39"/>
    <p:sldId id="622" r:id="rId40"/>
    <p:sldId id="623" r:id="rId41"/>
    <p:sldId id="624" r:id="rId42"/>
    <p:sldId id="626" r:id="rId43"/>
    <p:sldId id="625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637" r:id="rId55"/>
    <p:sldId id="638" r:id="rId56"/>
    <p:sldId id="639" r:id="rId57"/>
    <p:sldId id="641" r:id="rId58"/>
    <p:sldId id="640" r:id="rId59"/>
    <p:sldId id="642" r:id="rId60"/>
    <p:sldId id="645" r:id="rId61"/>
    <p:sldId id="643" r:id="rId62"/>
    <p:sldId id="646" r:id="rId63"/>
    <p:sldId id="644" r:id="rId64"/>
    <p:sldId id="647" r:id="rId65"/>
    <p:sldId id="298" r:id="rId66"/>
    <p:sldId id="650" r:id="rId67"/>
    <p:sldId id="648" r:id="rId68"/>
    <p:sldId id="300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41" autoAdjust="0"/>
  </p:normalViewPr>
  <p:slideViewPr>
    <p:cSldViewPr>
      <p:cViewPr varScale="1">
        <p:scale>
          <a:sx n="73" d="100"/>
          <a:sy n="73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E25AD-CDEC-497F-80F4-0EE3882384FD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B364B-32F5-49B3-94DA-948C64FFC238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DE4FE-D0D5-430C-B0EC-5DE8BD54E4C4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3811-85CE-4BA6-B5A6-B64FD7AC6E4A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D9C-24DF-4EE8-B72E-6FA470CD1C51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CA3-39D1-4413-800F-F9DA77445167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7C6-7B07-4142-B5DF-7A75B8F8269F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9AF1-77E1-49AB-B3EE-5D5978233872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E5FA-8428-4106-849A-D9887B961805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3CA4-F5B8-4723-928C-C9590BFF281E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72A-6D64-49BE-80CF-641B1FCB2780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668E9-9ACE-4FE4-B615-FBFC77CC4C49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C0A-9697-4799-ADBD-604FA48F1219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35C-44E9-484A-ACC4-A554041918BD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7AF4-B493-4D49-A00D-A8515E3329EA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2ED7-9E5A-4477-BA5D-48F14ABEEF14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DA5-10D4-4BC7-BD75-58BCFBAEB870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0217-26A6-483C-9B20-4C35791A69F5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8916-46E2-4910-A61C-C50EF3FEB3F8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C955-6A22-4D1F-87D4-5E885AD127B7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7B60-173E-4A45-BA68-C0812990F883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9B16-0AD6-4386-B770-CD8DE6B4A892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3D51F-0FF3-439C-93ED-58706699B4B9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02D-0E7B-4604-925E-C9690179F68A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B778-DA79-49F2-97FC-DF1692B0A5A9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152-9881-4D03-8E50-B4C46C6E5C72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5FBC-4C1A-446E-8AE1-307169A74667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67A0F4-D32B-44E4-8305-DB141C8A7F66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49A82-7A93-430E-A9F7-C6F2E84F6019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B4C0C-EDD3-4A9D-9BD4-DEBF12ACB452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A7722-77C6-41B3-B2BF-88AE27EEE2DD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B978F-1472-4801-AD69-9113DE47B670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3691-D4B6-4245-98B7-26055ED0D9DB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C586-5035-4665-A6D8-20083A6E3789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43E2-EC07-42B4-8CF1-6B6BA0FCA9F7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D2DC-1493-4DBE-9C8C-E5466B062EE0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components/card/" TargetMode="External"/><Relationship Id="rId13" Type="http://schemas.openxmlformats.org/officeDocument/2006/relationships/hyperlink" Target="https://getbootstrap.com/docs/5.0/components/list-group/" TargetMode="External"/><Relationship Id="rId18" Type="http://schemas.openxmlformats.org/officeDocument/2006/relationships/hyperlink" Target="https://getbootstrap.com/docs/5.0/components/pagination/" TargetMode="External"/><Relationship Id="rId3" Type="http://schemas.openxmlformats.org/officeDocument/2006/relationships/hyperlink" Target="https://getbootstrap.com/docs/5.0/components/alerts/" TargetMode="External"/><Relationship Id="rId21" Type="http://schemas.openxmlformats.org/officeDocument/2006/relationships/hyperlink" Target="https://getbootstrap.com/docs/5.0/components/scrollspy/" TargetMode="External"/><Relationship Id="rId7" Type="http://schemas.openxmlformats.org/officeDocument/2006/relationships/hyperlink" Target="https://getbootstrap.com/docs/5.0/components/button-group/" TargetMode="External"/><Relationship Id="rId12" Type="http://schemas.openxmlformats.org/officeDocument/2006/relationships/hyperlink" Target="https://getbootstrap.com/docs/5.0/components/dropdowns/" TargetMode="External"/><Relationship Id="rId17" Type="http://schemas.openxmlformats.org/officeDocument/2006/relationships/hyperlink" Target="https://getbootstrap.com/docs/5.0/components/offcanvas/" TargetMode="External"/><Relationship Id="rId2" Type="http://schemas.openxmlformats.org/officeDocument/2006/relationships/hyperlink" Target="https://getbootstrap.com/docs/5.0/components/accordion/" TargetMode="External"/><Relationship Id="rId16" Type="http://schemas.openxmlformats.org/officeDocument/2006/relationships/hyperlink" Target="https://getbootstrap.com/docs/5.0/components/navbar/" TargetMode="External"/><Relationship Id="rId20" Type="http://schemas.openxmlformats.org/officeDocument/2006/relationships/hyperlink" Target="https://getbootstrap.com/docs/5.0/components/progr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0/components/buttons/" TargetMode="External"/><Relationship Id="rId11" Type="http://schemas.openxmlformats.org/officeDocument/2006/relationships/hyperlink" Target="https://getbootstrap.com/docs/5.0/components/collapse/" TargetMode="External"/><Relationship Id="rId24" Type="http://schemas.openxmlformats.org/officeDocument/2006/relationships/hyperlink" Target="https://getbootstrap.com/docs/5.0/components/tooltips/" TargetMode="External"/><Relationship Id="rId5" Type="http://schemas.openxmlformats.org/officeDocument/2006/relationships/hyperlink" Target="https://getbootstrap.com/docs/5.0/components/breadcrumb/" TargetMode="External"/><Relationship Id="rId15" Type="http://schemas.openxmlformats.org/officeDocument/2006/relationships/hyperlink" Target="https://getbootstrap.com/docs/5.0/components/navs-tabs/" TargetMode="External"/><Relationship Id="rId23" Type="http://schemas.openxmlformats.org/officeDocument/2006/relationships/hyperlink" Target="https://getbootstrap.com/docs/5.0/components/toasts/" TargetMode="External"/><Relationship Id="rId10" Type="http://schemas.openxmlformats.org/officeDocument/2006/relationships/hyperlink" Target="https://getbootstrap.com/docs/5.0/components/close-button/" TargetMode="External"/><Relationship Id="rId19" Type="http://schemas.openxmlformats.org/officeDocument/2006/relationships/hyperlink" Target="https://getbootstrap.com/docs/5.0/components/popovers/" TargetMode="External"/><Relationship Id="rId4" Type="http://schemas.openxmlformats.org/officeDocument/2006/relationships/hyperlink" Target="https://getbootstrap.com/docs/5.0/components/badge/" TargetMode="External"/><Relationship Id="rId9" Type="http://schemas.openxmlformats.org/officeDocument/2006/relationships/hyperlink" Target="https://getbootstrap.com/docs/5.0/components/carousel/" TargetMode="External"/><Relationship Id="rId14" Type="http://schemas.openxmlformats.org/officeDocument/2006/relationships/hyperlink" Target="https://getbootstrap.com/docs/5.0/components/modal/" TargetMode="External"/><Relationship Id="rId22" Type="http://schemas.openxmlformats.org/officeDocument/2006/relationships/hyperlink" Target="https://getbootstrap.com/docs/5.0/components/spinners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Engineering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A7640B-1C41-3B1B-11B1-87AE7BDE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BB12E-11E8-6EE4-C763-C360C7D7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is the </a:t>
            </a:r>
            <a:r>
              <a:rPr lang="en-US" sz="2000" dirty="0">
                <a:solidFill>
                  <a:srgbClr val="FF0066"/>
                </a:solidFill>
              </a:rPr>
              <a:t>user's visible area</a:t>
            </a:r>
            <a:r>
              <a:rPr lang="en-US" sz="2000" dirty="0"/>
              <a:t> of a web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</a:t>
            </a:r>
            <a:r>
              <a:rPr lang="en-US" sz="2000" dirty="0">
                <a:solidFill>
                  <a:srgbClr val="FF0066"/>
                </a:solidFill>
              </a:rPr>
              <a:t>varies with the device</a:t>
            </a:r>
            <a:r>
              <a:rPr lang="en-US" sz="2000" dirty="0"/>
              <a:t>, and will be smaller on a mobile phone than on a computer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HTML5 introduced a method to let web designers take control over the viewport, through the </a:t>
            </a:r>
            <a:r>
              <a:rPr lang="en-US" sz="1800" dirty="0">
                <a:solidFill>
                  <a:srgbClr val="FF0066"/>
                </a:solidFill>
              </a:rPr>
              <a:t>&lt;meta&gt; </a:t>
            </a:r>
            <a:r>
              <a:rPr lang="en-US" sz="1800" dirty="0"/>
              <a:t>tag.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&lt;meta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"viewport"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"width=device-width, initial-scale=1.0"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&gt;</a:t>
            </a:r>
            <a:endParaRPr lang="en-US" sz="1400" b="1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This gives the browser instructions on how to </a:t>
            </a:r>
            <a:r>
              <a:rPr lang="en-US" sz="1800" dirty="0">
                <a:solidFill>
                  <a:srgbClr val="FF0066"/>
                </a:solidFill>
              </a:rPr>
              <a:t>control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66"/>
                </a:solidFill>
              </a:rPr>
              <a:t>page's dimensions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FF0066"/>
                </a:solidFill>
              </a:rPr>
              <a:t>scaling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width=device-width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width of the page </a:t>
            </a:r>
            <a:r>
              <a:rPr lang="en-US" sz="1800" dirty="0"/>
              <a:t>to follow the screen-width of the device (which will vary depending on the device).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initial-scale=1.0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initial zoom level </a:t>
            </a:r>
            <a:r>
              <a:rPr lang="en-US" sz="1800" dirty="0"/>
              <a:t>when the page is first loaded by the browser.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4468EE-D575-65F9-61AB-16A42B19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6733"/>
            <a:ext cx="4040188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Without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CD7FC8-A231-01EC-1DF4-6362859AD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9312" y="1146733"/>
            <a:ext cx="4041775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9BF5D-F0A4-676C-F07D-5AD34D23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49206"/>
            <a:ext cx="2438400" cy="394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1C3B46-30A3-7D8C-CC48-B8E1250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97" y="1928514"/>
            <a:ext cx="2576804" cy="42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Grid 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web pages are based on a grid-view, which means that the </a:t>
            </a:r>
            <a:r>
              <a:rPr lang="en-US" sz="2000" dirty="0">
                <a:solidFill>
                  <a:srgbClr val="FF0066"/>
                </a:solidFill>
              </a:rPr>
              <a:t>page is divided into columns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Using a grid-view is </a:t>
            </a:r>
            <a:r>
              <a:rPr lang="en-US" sz="2000" dirty="0">
                <a:solidFill>
                  <a:srgbClr val="FF0066"/>
                </a:solidFill>
              </a:rPr>
              <a:t>very helpful </a:t>
            </a:r>
            <a:r>
              <a:rPr lang="en-US" sz="2000" dirty="0"/>
              <a:t>when designing web pages.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makes it </a:t>
            </a:r>
            <a:r>
              <a:rPr lang="en-US" sz="2000" dirty="0">
                <a:solidFill>
                  <a:srgbClr val="FF0066"/>
                </a:solidFill>
              </a:rPr>
              <a:t>easier to place elements </a:t>
            </a:r>
            <a:r>
              <a:rPr lang="en-US" sz="2000" dirty="0"/>
              <a:t>on the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responsive grid-view often has </a:t>
            </a:r>
            <a:r>
              <a:rPr lang="en-US" sz="2000" dirty="0">
                <a:solidFill>
                  <a:srgbClr val="FF0066"/>
                </a:solidFill>
              </a:rPr>
              <a:t>12 columns</a:t>
            </a:r>
            <a:r>
              <a:rPr lang="en-US" sz="2000" dirty="0"/>
              <a:t>, and has a total width of </a:t>
            </a:r>
            <a:r>
              <a:rPr lang="en-US" sz="2000" dirty="0">
                <a:solidFill>
                  <a:srgbClr val="FF0066"/>
                </a:solidFill>
              </a:rPr>
              <a:t>100%</a:t>
            </a:r>
            <a:r>
              <a:rPr lang="en-US" sz="2000" dirty="0"/>
              <a:t>, and will </a:t>
            </a:r>
            <a:r>
              <a:rPr lang="en-US" sz="2000" dirty="0">
                <a:solidFill>
                  <a:srgbClr val="FF0066"/>
                </a:solidFill>
              </a:rPr>
              <a:t>shrink &amp; expand </a:t>
            </a:r>
            <a:r>
              <a:rPr lang="en-US" sz="2000" dirty="0"/>
              <a:t>as you resize the browser window.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648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All HTML elements have the </a:t>
            </a:r>
            <a:r>
              <a:rPr lang="en-US" sz="2000" dirty="0">
                <a:solidFill>
                  <a:srgbClr val="FF0066"/>
                </a:solidFill>
              </a:rPr>
              <a:t>box-sizing property </a:t>
            </a:r>
            <a:r>
              <a:rPr lang="en-US" sz="2000" dirty="0"/>
              <a:t>set to </a:t>
            </a:r>
            <a:r>
              <a:rPr lang="en-US" sz="2000" dirty="0">
                <a:solidFill>
                  <a:srgbClr val="FF0066"/>
                </a:solidFill>
              </a:rPr>
              <a:t>border-box</a:t>
            </a:r>
            <a:r>
              <a:rPr lang="en-US" sz="2000" dirty="0"/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This makes sure that the </a:t>
            </a:r>
            <a:r>
              <a:rPr lang="en-US" sz="2000" dirty="0">
                <a:solidFill>
                  <a:srgbClr val="FF0066"/>
                </a:solidFill>
              </a:rPr>
              <a:t>padding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border</a:t>
            </a:r>
            <a:r>
              <a:rPr lang="en-US" sz="2000" dirty="0"/>
              <a:t> are included in the </a:t>
            </a:r>
            <a:r>
              <a:rPr lang="en-US" sz="2000" dirty="0">
                <a:solidFill>
                  <a:srgbClr val="FF0066"/>
                </a:solidFill>
              </a:rPr>
              <a:t>total width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height</a:t>
            </a:r>
            <a:r>
              <a:rPr lang="en-US" sz="2000" dirty="0"/>
              <a:t> of the elements.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*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box-sizing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border-box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1600" dirty="0">
              <a:latin typeface="Bookman Old Style" panose="02050604050505020204" pitchFamily="18" charset="0"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</a:rPr>
              <a:t>.menu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0" i="0" dirty="0">
                <a:solidFill>
                  <a:srgbClr val="A52A2A"/>
                </a:solidFill>
                <a:effectLst/>
              </a:rPr>
              <a:t>.main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6AA26-05F6-4FDC-FA57-913E9773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7" y="5419703"/>
            <a:ext cx="5320335" cy="4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F98E-4436-D572-2F21-E4B83331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8" y="1981200"/>
            <a:ext cx="824123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Media query is a </a:t>
            </a:r>
            <a:r>
              <a:rPr lang="en-US" sz="2000" dirty="0">
                <a:solidFill>
                  <a:srgbClr val="FF0066"/>
                </a:solidFill>
              </a:rPr>
              <a:t>CSS technique </a:t>
            </a:r>
            <a:r>
              <a:rPr lang="en-US" sz="2000" dirty="0"/>
              <a:t>introduced in CSS3.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uses the </a:t>
            </a:r>
            <a:r>
              <a:rPr lang="en-US" sz="2000" dirty="0">
                <a:solidFill>
                  <a:srgbClr val="FF0066"/>
                </a:solidFill>
              </a:rPr>
              <a:t>@media </a:t>
            </a:r>
            <a:r>
              <a:rPr lang="en-US" sz="2000" dirty="0"/>
              <a:t>rule to include a </a:t>
            </a:r>
            <a:r>
              <a:rPr lang="en-US" sz="2000" dirty="0">
                <a:solidFill>
                  <a:srgbClr val="FF0066"/>
                </a:solidFill>
              </a:rPr>
              <a:t>block of CSS properties </a:t>
            </a:r>
            <a:r>
              <a:rPr lang="en-US" sz="2000" dirty="0"/>
              <a:t>only if a certain condition is </a:t>
            </a:r>
            <a:r>
              <a:rPr lang="en-US" sz="2000" dirty="0">
                <a:solidFill>
                  <a:srgbClr val="FF0066"/>
                </a:solidFill>
              </a:rPr>
              <a:t>true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If the browser window is </a:t>
            </a:r>
            <a:r>
              <a:rPr lang="en-US" sz="2000" dirty="0">
                <a:solidFill>
                  <a:srgbClr val="00B050"/>
                </a:solidFill>
              </a:rPr>
              <a:t>600px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B050"/>
                </a:solidFill>
              </a:rPr>
              <a:t>smaller</a:t>
            </a:r>
            <a:r>
              <a:rPr lang="en-US" sz="2000" dirty="0"/>
              <a:t>, the background color will be </a:t>
            </a:r>
            <a:r>
              <a:rPr lang="en-US" sz="2000" dirty="0" err="1">
                <a:solidFill>
                  <a:srgbClr val="00B050"/>
                </a:solidFill>
              </a:rPr>
              <a:t>lightblue</a:t>
            </a:r>
            <a:endParaRPr lang="en-US" sz="2000" dirty="0">
              <a:solidFill>
                <a:srgbClr val="00B050"/>
              </a:solidFill>
            </a:endParaRPr>
          </a:p>
          <a:p>
            <a:pPr marL="89535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@media only screen and (max-width: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 body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3"/>
            <a:ext cx="8229600" cy="701678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2659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[Lecture-5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Practical-6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Application]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for Responsive Web Design;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JavaScript – Core syntax, HTML DOM, objects, classes, Async;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Ajax and jQuery Introduction.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Use a media query to add a </a:t>
            </a:r>
            <a:r>
              <a:rPr lang="en-US" sz="2000" dirty="0">
                <a:solidFill>
                  <a:srgbClr val="FF0066"/>
                </a:solidFill>
              </a:rPr>
              <a:t>breakpoint</a:t>
            </a:r>
            <a:r>
              <a:rPr lang="en-US" sz="2000" dirty="0"/>
              <a:t> at </a:t>
            </a:r>
            <a:r>
              <a:rPr lang="en-US" sz="2000" dirty="0">
                <a:solidFill>
                  <a:srgbClr val="FF0066"/>
                </a:solidFill>
              </a:rPr>
              <a:t>768px</a:t>
            </a:r>
            <a:r>
              <a:rPr lang="en-US" sz="2000" dirty="0"/>
              <a:t>:</a:t>
            </a:r>
          </a:p>
          <a:p>
            <a:pPr marL="125730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rgbClr val="008000"/>
                </a:solidFill>
                <a:effectLst/>
              </a:rPr>
              <a:t>/* For desktop: */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.col-3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.col-4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33.33%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.col-5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41.66%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.col-6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.col-7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.col-8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66.66%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.col-9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.col-10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91.66%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@media only screen and (max-width: 768px)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8000"/>
                </a:solidFill>
                <a:effectLst/>
              </a:rPr>
              <a:t>/* For mobile phones: */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 [class*="col-"]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  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}   }</a:t>
            </a:r>
            <a:endParaRPr lang="en-US" sz="10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Typical Device Breakpoints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b="0" i="0" dirty="0">
                <a:solidFill>
                  <a:srgbClr val="008000"/>
                </a:solidFill>
                <a:effectLst/>
              </a:rPr>
              <a:t>/* Extra small devices (phones, 600px and down)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(max-width: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Small devices (portrait tablets and large phones, 600px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Medium devices (landscape tablets, 768px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768px)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Large devices (laptops/desktops, 992px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992px)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Extra large devices (large laptops and desktops, 1200px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1200px)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/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Images –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Using the width &amp; max-width Property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a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percentage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and the height property is set to "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auto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", the image will be responsive and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scale up and down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max-width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100%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the image will scale down if it has to, but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never scale up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to be larger than its original size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max-width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Images -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Background Images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Background images can also respond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resizing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&amp;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FF0066"/>
                </a:solidFill>
                <a:effectLst/>
              </a:rPr>
              <a:t>3 different methods</a:t>
            </a:r>
            <a:endParaRPr lang="en-US" sz="2000" dirty="0">
              <a:solidFill>
                <a:srgbClr val="000000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contain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try to fit the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However, the image will keep its aspect ratio (the proportional relationship between the image's width and height)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100% 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stretch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Here, the "cover" value keeps the aspect ratio,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some part of the background image may be clipped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en-IN" sz="20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Videos - Add a Video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When we want to add a video in our web page, the video will be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resized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to always take up all the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available space</a:t>
            </a:r>
            <a:endParaRPr lang="en-IN" sz="2000" b="0" i="0" dirty="0">
              <a:solidFill>
                <a:srgbClr val="FF0066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7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115300" cy="47244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There are many free CSS Frameworks that offer Responsive Design.</a:t>
            </a:r>
          </a:p>
          <a:p>
            <a:pPr algn="just"/>
            <a:r>
              <a:rPr lang="en-US" sz="2000" dirty="0"/>
              <a:t>A 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popular framework is </a:t>
            </a:r>
            <a:r>
              <a:rPr lang="en-US" sz="2000" b="1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Bootstrap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. It uses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and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to make responsive web pages.</a:t>
            </a:r>
          </a:p>
          <a:p>
            <a:pPr algn="just"/>
            <a:r>
              <a:rPr lang="en-US" sz="2000" dirty="0"/>
              <a:t>Other Frameworks</a:t>
            </a:r>
            <a:endParaRPr lang="en-US" sz="2000" b="0" i="0" dirty="0"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Tailwind CSS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Bulma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Materialize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Foundation by </a:t>
            </a:r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Zurb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Pure CSS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Element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Skeleton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Metro UI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Powertocss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 – Bootstrap 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5323D-C97F-DE63-E033-9222B24A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8" y="2151908"/>
            <a:ext cx="821676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60959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for Responsive Web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115300" cy="4267200"/>
          </a:xfrm>
        </p:spPr>
        <p:txBody>
          <a:bodyPr>
            <a:noAutofit/>
          </a:bodyPr>
          <a:lstStyle/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There are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some responsive templates 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available with the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 framework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You are free to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modify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save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share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and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use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 them in all your projects.</a:t>
            </a:r>
            <a:endParaRPr lang="en-IN" sz="1800" dirty="0"/>
          </a:p>
          <a:p>
            <a:r>
              <a:rPr lang="en-IN" sz="1800" i="0" dirty="0">
                <a:solidFill>
                  <a:srgbClr val="7030A0"/>
                </a:solidFill>
                <a:effectLst/>
                <a:latin typeface="Bookman Old Style" panose="02050604050505020204" pitchFamily="18" charset="0"/>
              </a:rPr>
              <a:t>E.g.: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Ecommerce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Education 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Restaurant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Architect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Blog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CV Template</a:t>
            </a:r>
          </a:p>
          <a:p>
            <a:pPr lvl="1"/>
            <a:endParaRPr lang="en-US" sz="200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0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Components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the newest version of </a:t>
            </a:r>
            <a:r>
              <a:rPr lang="en-US" sz="2000" dirty="0">
                <a:solidFill>
                  <a:srgbClr val="FF0066"/>
                </a:solidFill>
              </a:rPr>
              <a:t>Bootstrap</a:t>
            </a:r>
            <a:r>
              <a:rPr lang="en-US" sz="2000" dirty="0"/>
              <a:t>, which is the most popular HTML, CSS, and JavaScript framework for creating </a:t>
            </a:r>
            <a:r>
              <a:rPr lang="en-US" sz="2000" dirty="0">
                <a:solidFill>
                  <a:srgbClr val="FF0066"/>
                </a:solidFill>
              </a:rPr>
              <a:t>responsive, mobile-first websites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is a </a:t>
            </a:r>
            <a:r>
              <a:rPr lang="en-US" sz="2000" dirty="0">
                <a:solidFill>
                  <a:srgbClr val="FF0066"/>
                </a:solidFill>
              </a:rPr>
              <a:t>free and open-source CSS framework </a:t>
            </a:r>
            <a:r>
              <a:rPr lang="en-US" sz="2000" dirty="0"/>
              <a:t>directed at responsive, mobile-first front-end web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HTML, CSS and JavaScript-based design templates for </a:t>
            </a:r>
            <a:r>
              <a:rPr lang="en-US" sz="2000" dirty="0">
                <a:solidFill>
                  <a:srgbClr val="FF0066"/>
                </a:solidFill>
              </a:rPr>
              <a:t>typography, forms, buttons, navigation, &amp; other interface components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/>
              <a:t>Bootstrap is a </a:t>
            </a:r>
            <a:r>
              <a:rPr lang="en-US" altLang="en-US" sz="2000" dirty="0">
                <a:solidFill>
                  <a:srgbClr val="FF0066"/>
                </a:solidFill>
              </a:rPr>
              <a:t>free front-end framework</a:t>
            </a:r>
            <a:r>
              <a:rPr lang="en-US" altLang="en-US" sz="2000" dirty="0"/>
              <a:t> for faster and easier web development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0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was developed by </a:t>
            </a:r>
            <a:r>
              <a:rPr lang="en-US" sz="2000" b="1" dirty="0">
                <a:solidFill>
                  <a:srgbClr val="FF0066"/>
                </a:solidFill>
              </a:rPr>
              <a:t>Mark Otto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66"/>
                </a:solidFill>
              </a:rPr>
              <a:t>Jacob Thornton </a:t>
            </a:r>
            <a:r>
              <a:rPr lang="en-US" sz="2000" dirty="0"/>
              <a:t>at Twitter, and released as an open source product in </a:t>
            </a:r>
            <a:r>
              <a:rPr lang="en-US" sz="2000" dirty="0">
                <a:solidFill>
                  <a:srgbClr val="FF0066"/>
                </a:solidFill>
              </a:rPr>
              <a:t>August 2011 </a:t>
            </a:r>
            <a:r>
              <a:rPr lang="en-US" sz="2000" dirty="0"/>
              <a:t>on </a:t>
            </a:r>
            <a:r>
              <a:rPr lang="en-US" sz="2000" dirty="0">
                <a:solidFill>
                  <a:srgbClr val="FF0066"/>
                </a:solidFill>
              </a:rPr>
              <a:t>GitHub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</a:t>
            </a:r>
            <a:r>
              <a:rPr lang="en-US" sz="2000" dirty="0">
                <a:solidFill>
                  <a:srgbClr val="FF0066"/>
                </a:solidFill>
              </a:rPr>
              <a:t>pre-built components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design elements</a:t>
            </a:r>
            <a:r>
              <a:rPr lang="en-US" sz="2000" dirty="0"/>
              <a:t> to style HTML content.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Modern browsers such as </a:t>
            </a:r>
            <a:r>
              <a:rPr lang="en-US" sz="2000" dirty="0">
                <a:solidFill>
                  <a:srgbClr val="FF0066"/>
                </a:solidFill>
              </a:rPr>
              <a:t>Chrome, Firefox, Opera, Safari, &amp;  Internet Explorer</a:t>
            </a:r>
            <a:r>
              <a:rPr lang="en-US" sz="2000" dirty="0"/>
              <a:t> support Bootstrap.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How to Use 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Download Bootstrap from getbootstrap.com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Include Bootstrap from a CDN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4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Download Bootstrap from getbootstrap.com</a:t>
            </a:r>
            <a:endParaRPr lang="en-US" sz="20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want to download and host Bootstrap yourself, go to 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getbootstrap.com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, and follow the instructions there.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Include Bootstrap from a CDN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don't want to download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and host Bootstrap yourself, you can include it from a 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(Content Delivery Network).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MaxCDN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provides CDN support for Bootstrap's CSS and JavaScript. You must also include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jQuery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8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1100"/>
            <a:ext cx="8763000" cy="44958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You must include the following </a:t>
            </a:r>
            <a:r>
              <a:rPr lang="en-US" altLang="en-US" sz="2000" dirty="0">
                <a:solidFill>
                  <a:srgbClr val="FF0066"/>
                </a:solidFill>
              </a:rPr>
              <a:t>Bootstrap’s CSS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66"/>
                </a:solidFill>
              </a:rPr>
              <a:t>JavaScript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rgbClr val="FF0066"/>
                </a:solidFill>
              </a:rPr>
              <a:t>jQuery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MaxCDN</a:t>
            </a:r>
            <a:r>
              <a:rPr lang="en-US" altLang="en-US" sz="2000" dirty="0"/>
              <a:t> into your web page.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and minified </a:t>
            </a:r>
            <a:r>
              <a:rPr lang="en-US" altLang="en-US" sz="2000" b="1" dirty="0">
                <a:solidFill>
                  <a:srgbClr val="006600"/>
                </a:solidFill>
              </a:rPr>
              <a:t>Bootstrap CSS </a:t>
            </a:r>
            <a:r>
              <a:rPr lang="en-US" altLang="en-US" sz="2000" dirty="0">
                <a:solidFill>
                  <a:srgbClr val="006600"/>
                </a:solidFill>
              </a:rPr>
              <a:t>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&lt;link </a:t>
            </a:r>
            <a:r>
              <a:rPr lang="en-US" altLang="en-US" sz="2000" dirty="0" err="1">
                <a:solidFill>
                  <a:srgbClr val="7030A0"/>
                </a:solidFill>
              </a:rPr>
              <a:t>rel</a:t>
            </a:r>
            <a:r>
              <a:rPr lang="en-US" altLang="en-US" sz="2000" dirty="0">
                <a:solidFill>
                  <a:srgbClr val="7030A0"/>
                </a:solidFill>
              </a:rPr>
              <a:t>="</a:t>
            </a:r>
            <a:r>
              <a:rPr lang="en-US" altLang="en-US" sz="2000" dirty="0" err="1">
                <a:solidFill>
                  <a:srgbClr val="7030A0"/>
                </a:solidFill>
              </a:rPr>
              <a:t>stylesheet"href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css</a:t>
            </a:r>
            <a:r>
              <a:rPr lang="en-US" altLang="en-US" sz="2000" dirty="0">
                <a:solidFill>
                  <a:srgbClr val="7030A0"/>
                </a:solidFill>
              </a:rPr>
              <a:t>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Bootstrap </a:t>
            </a:r>
            <a:r>
              <a:rPr lang="en-US" altLang="en-US" sz="2000" b="1" dirty="0">
                <a:solidFill>
                  <a:srgbClr val="006600"/>
                </a:solidFill>
              </a:rPr>
              <a:t>JavaScript</a:t>
            </a:r>
            <a:r>
              <a:rPr lang="en-US" altLang="en-US" sz="2000" dirty="0">
                <a:solidFill>
                  <a:srgbClr val="006600"/>
                </a:solidFill>
              </a:rPr>
              <a:t> 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js</a:t>
            </a:r>
            <a:r>
              <a:rPr lang="en-US" altLang="en-US" sz="2000" dirty="0">
                <a:solidFill>
                  <a:srgbClr val="7030A0"/>
                </a:solidFill>
              </a:rPr>
              <a:t>/bootstrap.min.js"&gt;&lt;/script&gt;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</a:t>
            </a:r>
            <a:r>
              <a:rPr lang="en-US" altLang="en-US" sz="2000" b="1" dirty="0">
                <a:solidFill>
                  <a:srgbClr val="006600"/>
                </a:solidFill>
              </a:rPr>
              <a:t>jQuery</a:t>
            </a:r>
            <a:r>
              <a:rPr lang="en-US" altLang="en-US" sz="2000" dirty="0">
                <a:solidFill>
                  <a:srgbClr val="006600"/>
                </a:solidFill>
              </a:rPr>
              <a:t> library --&gt;</a:t>
            </a:r>
            <a:br>
              <a:rPr lang="en-US" altLang="en-US" sz="2000" dirty="0">
                <a:solidFill>
                  <a:srgbClr val="00660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="https://code.jquery.com/jquerylatest.js"&gt;&lt;/script&gt;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Advantages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Easy to use: </a:t>
            </a:r>
            <a:r>
              <a:rPr lang="en-US" sz="2000" dirty="0"/>
              <a:t>Anybody with just basic knowledge of HTML and CSS can start using Bootstrap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features: </a:t>
            </a:r>
            <a:r>
              <a:rPr lang="en-US" sz="2000" dirty="0"/>
              <a:t>Bootstrap's responsive CSS adjusts to phones, tablets, and desktops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Mobile-first approach: </a:t>
            </a:r>
            <a:r>
              <a:rPr lang="en-US" sz="2000" dirty="0"/>
              <a:t>In Bootstrap 3, mobile-first styles are part of the core framework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Browser compatibility: </a:t>
            </a:r>
            <a:r>
              <a:rPr lang="en-US" sz="2000" dirty="0"/>
              <a:t>Bootstrap is compatible with all modern browsers (Chrome, Firefox, Internet Explorer, Safari, and Opera)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5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Advantage of using the 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users already have downloaded Bootstrap from </a:t>
            </a:r>
            <a:r>
              <a:rPr lang="en-US" sz="2000" dirty="0" err="1">
                <a:solidFill>
                  <a:srgbClr val="FF0066"/>
                </a:solidFill>
              </a:rPr>
              <a:t>MaxCDN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/>
              <a:t>when visiting another site. As a result, it will be </a:t>
            </a:r>
            <a:r>
              <a:rPr lang="en-US" sz="2000" dirty="0">
                <a:solidFill>
                  <a:srgbClr val="FF0066"/>
                </a:solidFill>
              </a:rPr>
              <a:t>loaded from cache </a:t>
            </a:r>
            <a:r>
              <a:rPr lang="en-US" sz="2000" dirty="0"/>
              <a:t>when they visit your site, which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Also, most CDN's will make sure that once a user requests a file from it, it will be </a:t>
            </a:r>
            <a:r>
              <a:rPr lang="en-US" sz="2000" dirty="0">
                <a:solidFill>
                  <a:srgbClr val="FF0066"/>
                </a:solidFill>
              </a:rPr>
              <a:t>served from the server</a:t>
            </a:r>
            <a:r>
              <a:rPr lang="en-US" sz="2000" dirty="0"/>
              <a:t> closest to them, which also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Create Your First Web Page With Bootstrap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Bootstrap 5 uses </a:t>
            </a:r>
            <a:r>
              <a:rPr lang="en-US" sz="1800" dirty="0">
                <a:solidFill>
                  <a:srgbClr val="FF0066"/>
                </a:solidFill>
              </a:rPr>
              <a:t>HTML elements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CSS properties</a:t>
            </a:r>
            <a:r>
              <a:rPr lang="en-US" sz="1800" dirty="0"/>
              <a:t> that require the HTML5 doctype.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Always include the HTML5 doctype at the beginning of the page, along with the </a:t>
            </a:r>
            <a:r>
              <a:rPr lang="en-US" sz="1800" dirty="0">
                <a:solidFill>
                  <a:srgbClr val="FF0066"/>
                </a:solidFill>
              </a:rPr>
              <a:t>lang attribute </a:t>
            </a:r>
            <a:r>
              <a:rPr lang="en-US" sz="1800" dirty="0"/>
              <a:t>and the </a:t>
            </a:r>
            <a:r>
              <a:rPr lang="en-US" sz="1800" dirty="0">
                <a:solidFill>
                  <a:srgbClr val="FF0066"/>
                </a:solidFill>
              </a:rPr>
              <a:t>correct title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character set</a:t>
            </a:r>
          </a:p>
          <a:p>
            <a:pPr marL="7191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!DOCTYPE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lang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en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Bootstrap 5 Example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meta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charset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="utf-8"&gt;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endParaRPr lang="en-US" sz="1600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1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Bootstrap 5 is mobile-first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designed to be responsive to </a:t>
            </a:r>
            <a:r>
              <a:rPr lang="en-US" sz="2000" dirty="0">
                <a:solidFill>
                  <a:srgbClr val="FF0066"/>
                </a:solidFill>
              </a:rPr>
              <a:t>mobile devices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Mobile-first styles are part of the </a:t>
            </a:r>
            <a:r>
              <a:rPr lang="en-US" sz="2000" dirty="0">
                <a:solidFill>
                  <a:srgbClr val="FF0066"/>
                </a:solidFill>
              </a:rPr>
              <a:t>core framework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To ensure </a:t>
            </a:r>
            <a:r>
              <a:rPr lang="en-US" sz="2000" dirty="0">
                <a:solidFill>
                  <a:srgbClr val="FF0066"/>
                </a:solidFill>
              </a:rPr>
              <a:t>proper rendering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touch zooming</a:t>
            </a:r>
            <a:r>
              <a:rPr lang="en-US" sz="2000" dirty="0"/>
              <a:t>, add the following </a:t>
            </a:r>
            <a:r>
              <a:rPr lang="en-US" sz="2000" dirty="0">
                <a:solidFill>
                  <a:srgbClr val="FF0066"/>
                </a:solidFill>
              </a:rPr>
              <a:t>&lt;meta&gt; </a:t>
            </a:r>
            <a:r>
              <a:rPr lang="en-US" sz="2000" dirty="0"/>
              <a:t>tag inside the </a:t>
            </a:r>
            <a:r>
              <a:rPr lang="en-US" sz="2000" dirty="0">
                <a:solidFill>
                  <a:srgbClr val="FF0066"/>
                </a:solidFill>
              </a:rPr>
              <a:t>&lt;head&gt; </a:t>
            </a:r>
            <a:r>
              <a:rPr lang="en-US" sz="2000" dirty="0"/>
              <a:t>element.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</a:rPr>
              <a:t>   &lt;</a:t>
            </a:r>
            <a:r>
              <a:rPr lang="en-US" sz="1800" b="0" i="0" dirty="0">
                <a:solidFill>
                  <a:srgbClr val="A52A2A"/>
                </a:solidFill>
                <a:effectLst/>
              </a:rPr>
              <a:t>meta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name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="viewport"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content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="width=device-width, initial-scale=1"&gt;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width=device-width 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part sets the width of the page to follow the screen-width of the device (which will vary depending on the device).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initial-scale=1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 part sets the initial zoom level when the page is first loaded by the browser.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9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  <a:p>
            <a:pPr marL="400050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EF866-1A4A-B498-21AA-714FE680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886200"/>
            <a:ext cx="8305800" cy="11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7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Bootstrap's grid system is built with flexbox and allows up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12 columns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across the page.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do not want to use all 12 columns individually, you can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group the columns together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to create wider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CF4FA-CF76-C775-170F-DFC906D2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97508"/>
            <a:ext cx="8153400" cy="18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marL="342900" lvl="1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Bootstrap 5 grid system has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six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(extra small devices - screen width less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20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sm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(small devices - screen width equal to or greater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.col-md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(medium devices - screen width equal to or greater than 768px)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.col-lg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(large devices - screen width equal to or greater than 992px)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.col-xl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xlarge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1200px)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20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xxl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xxlarge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1400px)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8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5 has some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contextual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that can be used to provide "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meaning through colors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".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classes for text colors are: </a:t>
            </a:r>
          </a:p>
          <a:p>
            <a:pPr marL="719138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.text-muted, .text-primary, .text-success, .text-info, .text-warning, .text-danger, .text-secondary, .text-white, .text-dark, .text-body (default body color/often black) and .text-light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Colors </a:t>
            </a:r>
            <a:r>
              <a:rPr lang="en-IN" sz="3200" dirty="0">
                <a:latin typeface="Bookman Old Style" panose="02050604050505020204" pitchFamily="18" charset="0"/>
              </a:rPr>
              <a:t>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0F0EE-D33C-1E92-7BF0-8C34A994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68670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74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basic Bootstrap 5 table has a </a:t>
            </a:r>
            <a:r>
              <a:rPr lang="en-US" sz="2000" dirty="0">
                <a:solidFill>
                  <a:srgbClr val="FF0066"/>
                </a:solidFill>
              </a:rPr>
              <a:t>light padding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horizontal dividers</a:t>
            </a:r>
            <a:r>
              <a:rPr lang="en-US" sz="2000" dirty="0"/>
              <a:t>.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 </a:t>
            </a:r>
            <a:r>
              <a:rPr lang="en-US" sz="1800" dirty="0">
                <a:latin typeface="Bookman Old Style" panose="02050604050505020204" pitchFamily="18" charset="0"/>
              </a:rPr>
              <a:t>class adds basic styling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class adds zebra-stripes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.table-bordered </a:t>
            </a:r>
            <a:r>
              <a:rPr lang="en-US" sz="1800" dirty="0">
                <a:latin typeface="Bookman Old Style" panose="02050604050505020204" pitchFamily="18" charset="0"/>
              </a:rPr>
              <a:t>class adds borders on all sides of the table and cells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.table-hover </a:t>
            </a:r>
            <a:r>
              <a:rPr lang="en-US" sz="1800" dirty="0">
                <a:latin typeface="Bookman Old Style" panose="02050604050505020204" pitchFamily="18" charset="0"/>
              </a:rPr>
              <a:t>class adds a hover effect (grey background color) on table rows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class adds a black background to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Combine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and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to create a dark, striped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.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table-borderless</a:t>
            </a:r>
            <a:r>
              <a:rPr lang="en-US" sz="1800" dirty="0">
                <a:latin typeface="Bookman Old Style" panose="02050604050505020204" pitchFamily="18" charset="0"/>
              </a:rPr>
              <a:t> class removes borders from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sm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</a:rPr>
              <a:t>class makes the table smaller by cutting cell padding in half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.table-responsive </a:t>
            </a:r>
            <a:r>
              <a:rPr lang="en-US" sz="1800" dirty="0">
                <a:latin typeface="Bookman Old Style" panose="02050604050505020204" pitchFamily="18" charset="0"/>
              </a:rPr>
              <a:t>class adds a scrollbar to the table when needed (when it is too big horizontally)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3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Rounded Corners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-rounded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adds rounded corners to an image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Circle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-circle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circle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Thumbnail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-thumbnail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thumbnail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process of building </a:t>
            </a:r>
            <a:r>
              <a:rPr lang="en-US" sz="2000" dirty="0">
                <a:solidFill>
                  <a:srgbClr val="FF0066"/>
                </a:solidFill>
              </a:rPr>
              <a:t>websites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online portals </a:t>
            </a:r>
            <a:r>
              <a:rPr lang="en-US" sz="2000" dirty="0"/>
              <a:t>with a </a:t>
            </a:r>
            <a:r>
              <a:rPr lang="en-US" sz="2000" dirty="0">
                <a:solidFill>
                  <a:srgbClr val="FF0066"/>
                </a:solidFill>
              </a:rPr>
              <a:t>stronger CX/UX </a:t>
            </a:r>
            <a:r>
              <a:rPr lang="en-US" sz="2000" dirty="0"/>
              <a:t>(customer/user experience) optimal view solutions on a web page with the </a:t>
            </a:r>
            <a:r>
              <a:rPr lang="en-US" sz="2000" dirty="0">
                <a:solidFill>
                  <a:srgbClr val="FF0066"/>
                </a:solidFill>
              </a:rPr>
              <a:t>best browser compatibility </a:t>
            </a:r>
            <a:r>
              <a:rPr lang="en-US" sz="2000" dirty="0"/>
              <a:t>that can </a:t>
            </a:r>
            <a:r>
              <a:rPr lang="en-US" sz="2000" dirty="0">
                <a:solidFill>
                  <a:srgbClr val="FF0066"/>
                </a:solidFill>
              </a:rPr>
              <a:t>run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operate</a:t>
            </a:r>
            <a:r>
              <a:rPr lang="en-US" sz="2000" dirty="0"/>
              <a:t> in a </a:t>
            </a:r>
            <a:r>
              <a:rPr lang="en-US" sz="2000" dirty="0">
                <a:solidFill>
                  <a:srgbClr val="FF0066"/>
                </a:solidFill>
              </a:rPr>
              <a:t>variety of devices </a:t>
            </a:r>
            <a:r>
              <a:rPr lang="en-US" sz="2000" dirty="0"/>
              <a:t>is known as </a:t>
            </a:r>
            <a:r>
              <a:rPr lang="en-US" sz="2000" b="1" dirty="0">
                <a:solidFill>
                  <a:srgbClr val="FF0066"/>
                </a:solidFill>
              </a:rPr>
              <a:t>responsive web design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Images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Images comes in all sizes. So do screens. Responsive images automatically adjust to fit the size of the screen.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Create responsive images by adding an .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-responsive class to 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&gt;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tag. The image will then scale nicely to the parent element.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-responsive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applies display: block; and max-width: 100%; and height: auto; to the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6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430213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provides seven styles of buttons with the following classes:</a:t>
            </a:r>
          </a:p>
          <a:p>
            <a:pPr marL="0" indent="0">
              <a:buNone/>
            </a:pPr>
            <a:r>
              <a:rPr lang="en-US" altLang="en-US" sz="2000" dirty="0"/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-default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-primary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-success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-info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-warning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-danger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-link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Pgm5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83C04-88ED-2ABC-AFEA-F3E82C69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76800"/>
            <a:ext cx="5989839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8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Bootstrap provides </a:t>
            </a:r>
            <a:r>
              <a:rPr lang="en-US" sz="2000" dirty="0">
                <a:solidFill>
                  <a:srgbClr val="FF0066"/>
                </a:solidFill>
              </a:rPr>
              <a:t>4 button sizes </a:t>
            </a:r>
            <a:r>
              <a:rPr lang="en-US" sz="2000" dirty="0">
                <a:solidFill>
                  <a:schemeClr val="tx1"/>
                </a:solidFill>
              </a:rPr>
              <a:t>with the following classes: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rgbClr val="006600"/>
                </a:solidFill>
              </a:rPr>
              <a:t>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-lg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-md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btn-sm</a:t>
            </a:r>
            <a:endParaRPr lang="en-US" sz="2000" b="1" dirty="0">
              <a:solidFill>
                <a:srgbClr val="0066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btn-xs</a:t>
            </a:r>
            <a:endParaRPr lang="en-US" sz="2000" b="1" dirty="0">
              <a:solidFill>
                <a:srgbClr val="0066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button classes can be used on the following elements: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 &lt;a&gt; 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&lt;button&gt;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&lt;input&gt;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6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Forms – Stacked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All textual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&lt;input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&gt; and 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dirty="0" err="1">
                <a:solidFill>
                  <a:srgbClr val="FF0066"/>
                </a:solidFill>
                <a:latin typeface="Bookman Old Style" panose="02050604050505020204" pitchFamily="18" charset="0"/>
              </a:rPr>
              <a:t>textarea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elements with class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.form-control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get proper form styling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Pgm6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F9D95-BBA8-78B4-DD4F-122FF654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7126128" cy="1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4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 (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select one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Multiple 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menu (hold ctrl or shift (or drag with the mouse) to select more than one)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menus are used if you want to allow the user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pick from multiple options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To style a select menu in Bootstrap 5, add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.form-select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to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&lt;select&gt;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element: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6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 (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select one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Multiple 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menu (hold ctrl or shift (or drag with the mouse) to select more than one)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menus are used if you want to allow the user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pick from multiple options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To style a select menu in Bootstrap 5, add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.form-select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to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&lt;select&gt;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element: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3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Pgm7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10F95-7408-E48B-F27C-29F2D4EA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1"/>
            <a:ext cx="80517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0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use </a:t>
            </a:r>
            <a:r>
              <a:rPr lang="en-US" sz="2000" dirty="0">
                <a:solidFill>
                  <a:srgbClr val="FF0066"/>
                </a:solidFill>
              </a:rPr>
              <a:t>different validation classes </a:t>
            </a:r>
            <a:r>
              <a:rPr lang="en-US" sz="2000" dirty="0"/>
              <a:t>to provide valuable feedback to users.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Add either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.was-validated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.needs-validation </a:t>
            </a:r>
            <a:r>
              <a:rPr lang="en-US" sz="2000" dirty="0"/>
              <a:t>to the &lt;form&gt; element, depending on whether you want to provide validation feedback before or after submitting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input fields will have a </a:t>
            </a:r>
            <a:r>
              <a:rPr lang="en-US" sz="2000" dirty="0">
                <a:solidFill>
                  <a:srgbClr val="FF0066"/>
                </a:solidFill>
              </a:rPr>
              <a:t>green (valid)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red (invalid)</a:t>
            </a:r>
            <a:r>
              <a:rPr lang="en-US" sz="2000" dirty="0"/>
              <a:t> border to indicate what's missing in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also add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.valid-feedback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.invalid-feedback </a:t>
            </a:r>
            <a:r>
              <a:rPr lang="en-US" sz="2000" dirty="0"/>
              <a:t>message to tell the user explicitly what's missing, or needs to be done before submitting the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9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Pgm8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21772-846D-1D86-9405-64D028F7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27" y="1981200"/>
            <a:ext cx="78711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7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makes your </a:t>
            </a:r>
            <a:r>
              <a:rPr lang="en-US" sz="2000" dirty="0">
                <a:solidFill>
                  <a:srgbClr val="FF0066"/>
                </a:solidFill>
              </a:rPr>
              <a:t>web page look good </a:t>
            </a:r>
            <a:r>
              <a:rPr lang="en-US" sz="2000" dirty="0"/>
              <a:t>on all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uses only </a:t>
            </a:r>
            <a:r>
              <a:rPr lang="en-US" sz="2000" dirty="0">
                <a:solidFill>
                  <a:srgbClr val="FF0066"/>
                </a:solidFill>
              </a:rPr>
              <a:t>HTML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CSS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</a:t>
            </a:r>
            <a:r>
              <a:rPr lang="en-US" sz="2000" dirty="0">
                <a:solidFill>
                  <a:srgbClr val="FF0066"/>
                </a:solidFill>
              </a:rPr>
              <a:t>not a program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a JavaScript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can be viewed using many different devices: </a:t>
            </a:r>
            <a:r>
              <a:rPr lang="en-US" sz="2000" dirty="0">
                <a:solidFill>
                  <a:srgbClr val="FF0066"/>
                </a:solidFill>
              </a:rPr>
              <a:t>desktops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66"/>
                </a:solidFill>
              </a:rPr>
              <a:t>tablets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66"/>
                </a:solidFill>
              </a:rPr>
              <a:t>phones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Your web page should </a:t>
            </a:r>
            <a:r>
              <a:rPr lang="en-US" sz="2000" dirty="0">
                <a:solidFill>
                  <a:srgbClr val="FF0066"/>
                </a:solidFill>
              </a:rPr>
              <a:t>look good</a:t>
            </a:r>
            <a:r>
              <a:rPr lang="en-US" sz="2000" dirty="0"/>
              <a:t>, and be </a:t>
            </a:r>
            <a:r>
              <a:rPr lang="en-US" sz="2000" dirty="0">
                <a:solidFill>
                  <a:srgbClr val="FF0066"/>
                </a:solidFill>
              </a:rPr>
              <a:t>easy to use</a:t>
            </a:r>
            <a:r>
              <a:rPr lang="en-US" sz="2000" dirty="0"/>
              <a:t>, regardless of the device.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EA23C-E08C-7EE4-4AB5-6E186FA2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Components </a:t>
            </a:r>
            <a:r>
              <a:rPr lang="en-IN" sz="3200" dirty="0">
                <a:solidFill>
                  <a:srgbClr val="006600"/>
                </a:solidFill>
                <a:latin typeface="Bookman Old Style" panose="02050604050505020204" pitchFamily="18" charset="0"/>
              </a:rPr>
              <a:t>(Self study topics)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F3D37A-827C-2DD9-3B88-56A43344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495800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Accordion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Alerts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Badge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Breadcrumb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 group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Card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Carousel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Close button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Collapse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Dropdowns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List group</a:t>
            </a:r>
            <a:endParaRPr lang="en-IN" sz="2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91D1F64-3EF1-B05F-F4D0-4FA7EEC7D53F}"/>
              </a:ext>
            </a:extLst>
          </p:cNvPr>
          <p:cNvSpPr txBox="1">
            <a:spLocks/>
          </p:cNvSpPr>
          <p:nvPr/>
        </p:nvSpPr>
        <p:spPr bwMode="auto">
          <a:xfrm>
            <a:off x="5029200" y="1255678"/>
            <a:ext cx="3042197" cy="43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Modal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Navs</a:t>
            </a:r>
            <a:r>
              <a:rPr lang="en-IN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&amp; tabs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Navbar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Offcanvas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Pagination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Popovers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Progress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Scrollspy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Spinners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Toasts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Tooltips</a:t>
            </a:r>
            <a:endParaRPr lang="en-IN" sz="20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A585959-4167-51C2-F19E-178EBEB8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BFCAA29-8E10-7D6A-00F6-DBEAF80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Components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3"/>
            <a:ext cx="8229600" cy="701678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2659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[Lecture-5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Practical-6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Application]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B0F0"/>
                </a:solidFill>
              </a:rPr>
              <a:t>BootStrap</a:t>
            </a:r>
            <a:r>
              <a:rPr lang="en-US" sz="2000" dirty="0">
                <a:solidFill>
                  <a:srgbClr val="00B0F0"/>
                </a:solidFill>
              </a:rPr>
              <a:t> for Responsive Web Design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(Completed)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JavaScript – Core syntax, HTML DOM, objects, classes, Async;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Ajax and jQuery Introduction.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87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4F69F-5146-49E3-921C-42C19CDF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should not leave out information to </a:t>
            </a:r>
            <a:r>
              <a:rPr lang="en-US" sz="2000" dirty="0">
                <a:solidFill>
                  <a:srgbClr val="FF0066"/>
                </a:solidFill>
              </a:rPr>
              <a:t>fit smaller devices</a:t>
            </a:r>
            <a:r>
              <a:rPr lang="en-US" sz="2000" dirty="0"/>
              <a:t>, but rather </a:t>
            </a:r>
            <a:r>
              <a:rPr lang="en-US" sz="2000" dirty="0">
                <a:solidFill>
                  <a:srgbClr val="FF0066"/>
                </a:solidFill>
              </a:rPr>
              <a:t>adapt its content to fit any device.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is called responsive web design when you use </a:t>
            </a:r>
            <a:r>
              <a:rPr lang="en-US" sz="2000" dirty="0">
                <a:solidFill>
                  <a:srgbClr val="FF0066"/>
                </a:solidFill>
              </a:rPr>
              <a:t>CSS and HTML </a:t>
            </a:r>
            <a:r>
              <a:rPr lang="en-US" sz="2000" dirty="0"/>
              <a:t>to resize, hide, shrink, enlarge, or move the content to make it look good on any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6C3AB-0C6F-2117-82EA-CCE77758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8" y="2133600"/>
            <a:ext cx="7332044" cy="1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a </a:t>
            </a:r>
            <a:r>
              <a:rPr lang="en-US" sz="2000" dirty="0">
                <a:solidFill>
                  <a:srgbClr val="FF0066"/>
                </a:solidFill>
              </a:rPr>
              <a:t>suitable</a:t>
            </a:r>
            <a:r>
              <a:rPr lang="en-US" sz="2000" dirty="0"/>
              <a:t>, robust, &amp; </a:t>
            </a:r>
            <a:r>
              <a:rPr lang="en-US" sz="2000" dirty="0">
                <a:solidFill>
                  <a:srgbClr val="FF0066"/>
                </a:solidFill>
              </a:rPr>
              <a:t>fast solution</a:t>
            </a:r>
            <a:r>
              <a:rPr lang="en-US" sz="2000" dirty="0"/>
              <a:t> that enables </a:t>
            </a:r>
            <a:r>
              <a:rPr lang="en-US" sz="2000" dirty="0">
                <a:solidFill>
                  <a:srgbClr val="FF0066"/>
                </a:solidFill>
              </a:rPr>
              <a:t>lesser efforts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FF0066"/>
                </a:solidFill>
              </a:rPr>
              <a:t>developers’ end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Ethan Marcotte </a:t>
            </a:r>
            <a:r>
              <a:rPr lang="en-US" sz="2000" dirty="0"/>
              <a:t>first described responsive web design as responding to the needs of </a:t>
            </a:r>
            <a:r>
              <a:rPr lang="en-US" sz="2000" dirty="0">
                <a:solidFill>
                  <a:srgbClr val="FF0066"/>
                </a:solidFill>
              </a:rPr>
              <a:t>people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0066"/>
                </a:solidFill>
              </a:rPr>
              <a:t>devices </a:t>
            </a:r>
            <a:r>
              <a:rPr lang="en-US" sz="2000" dirty="0"/>
              <a:t>they are utilizing.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Depending on the </a:t>
            </a:r>
            <a:r>
              <a:rPr lang="en-US" sz="2000" dirty="0">
                <a:solidFill>
                  <a:srgbClr val="FF0066"/>
                </a:solidFill>
              </a:rPr>
              <a:t>size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capabilities</a:t>
            </a:r>
            <a:r>
              <a:rPr lang="en-US" sz="2000" dirty="0"/>
              <a:t> of the gadget, the layout alters.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With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phone</a:t>
            </a:r>
            <a:r>
              <a:rPr lang="en-US" sz="2000" dirty="0"/>
              <a:t>, consumers might see content presented in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single column </a:t>
            </a:r>
            <a:r>
              <a:rPr lang="en-US" sz="2000" dirty="0"/>
              <a:t>perspective; on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tablet</a:t>
            </a:r>
            <a:r>
              <a:rPr lang="en-US" sz="2000" dirty="0"/>
              <a:t>, the same content might be presented in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two columns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DB088-BECB-6D37-5C89-6BB87BBC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3" y="2057400"/>
            <a:ext cx="8299177" cy="28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</TotalTime>
  <Words>2810</Words>
  <Application>Microsoft Office PowerPoint</Application>
  <PresentationFormat>On-screen Show (4:3)</PresentationFormat>
  <Paragraphs>521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Bookman Old Style</vt:lpstr>
      <vt:lpstr>Calibri</vt:lpstr>
      <vt:lpstr>Cambria</vt:lpstr>
      <vt:lpstr>Consolas</vt:lpstr>
      <vt:lpstr>Thiru_Regular</vt:lpstr>
      <vt:lpstr>1_Custom Design</vt:lpstr>
      <vt:lpstr>Custom Design</vt:lpstr>
      <vt:lpstr>PowerPoint Presentation</vt:lpstr>
      <vt:lpstr>Module 2 - Syllabus </vt:lpstr>
      <vt:lpstr>Module 2 - Syllabus 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 - Example</vt:lpstr>
      <vt:lpstr>Responsive Web Design</vt:lpstr>
      <vt:lpstr>Viewport</vt:lpstr>
      <vt:lpstr>Setting The Viewport</vt:lpstr>
      <vt:lpstr>Setting The Viewport</vt:lpstr>
      <vt:lpstr>Responsive Web Design</vt:lpstr>
      <vt:lpstr>Grid View</vt:lpstr>
      <vt:lpstr>Building a Responsive Grid-View</vt:lpstr>
      <vt:lpstr>Building a Responsive Grid-View - Example</vt:lpstr>
      <vt:lpstr>Responsive Web Design</vt:lpstr>
      <vt:lpstr>Media Queries</vt:lpstr>
      <vt:lpstr>Media Queries</vt:lpstr>
      <vt:lpstr>Typical Device Breakpoints</vt:lpstr>
      <vt:lpstr>Responsive Web Design</vt:lpstr>
      <vt:lpstr> Images – Using the width &amp; max-width Property</vt:lpstr>
      <vt:lpstr>Images - Background Images</vt:lpstr>
      <vt:lpstr>Responsive Web Design</vt:lpstr>
      <vt:lpstr>Videos - Add a Video</vt:lpstr>
      <vt:lpstr>Responsive Web Design</vt:lpstr>
      <vt:lpstr>Frameworks</vt:lpstr>
      <vt:lpstr>Frameworks – Bootstrap – Example </vt:lpstr>
      <vt:lpstr>Responsive Web Design</vt:lpstr>
      <vt:lpstr>Templates</vt:lpstr>
      <vt:lpstr>Responsive Web Design (Completed)</vt:lpstr>
      <vt:lpstr>Bootstrap</vt:lpstr>
      <vt:lpstr>Bootstrap</vt:lpstr>
      <vt:lpstr>Bootstrap</vt:lpstr>
      <vt:lpstr>Bootstrap</vt:lpstr>
      <vt:lpstr>Bootstrap CDN</vt:lpstr>
      <vt:lpstr>Advantages of Bootstrap</vt:lpstr>
      <vt:lpstr>Advantage of using the Bootstrap CDN</vt:lpstr>
      <vt:lpstr>Create Your First Web Page With Bootstrap 5</vt:lpstr>
      <vt:lpstr>Bootstrap 5 is mobile-first</vt:lpstr>
      <vt:lpstr>Containers</vt:lpstr>
      <vt:lpstr>Containers</vt:lpstr>
      <vt:lpstr>Grid System</vt:lpstr>
      <vt:lpstr>Grid Classes</vt:lpstr>
      <vt:lpstr>Colors</vt:lpstr>
      <vt:lpstr>Colors – Example </vt:lpstr>
      <vt:lpstr>Tables</vt:lpstr>
      <vt:lpstr>Images</vt:lpstr>
      <vt:lpstr>Images</vt:lpstr>
      <vt:lpstr>Buttons</vt:lpstr>
      <vt:lpstr>Button Sizes</vt:lpstr>
      <vt:lpstr>Elements</vt:lpstr>
      <vt:lpstr>Forms – Stacked Form </vt:lpstr>
      <vt:lpstr>Select - Select Menu</vt:lpstr>
      <vt:lpstr>Select - Select Menu</vt:lpstr>
      <vt:lpstr>Select - Select Menu – Example</vt:lpstr>
      <vt:lpstr>Validation - Form Validation</vt:lpstr>
      <vt:lpstr>Validation - Form Validation</vt:lpstr>
      <vt:lpstr>Components (Self study topics)</vt:lpstr>
      <vt:lpstr>Bootstrap (Completed)</vt:lpstr>
      <vt:lpstr>Module 2 - Syllabus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Admin</cp:lastModifiedBy>
  <cp:revision>624</cp:revision>
  <dcterms:created xsi:type="dcterms:W3CDTF">2006-08-16T00:00:00Z</dcterms:created>
  <dcterms:modified xsi:type="dcterms:W3CDTF">2023-04-03T05:06:01Z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