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8" r:id="rId3"/>
    <p:sldId id="279" r:id="rId4"/>
    <p:sldId id="281" r:id="rId5"/>
    <p:sldId id="282" r:id="rId6"/>
    <p:sldId id="283" r:id="rId7"/>
    <p:sldId id="285" r:id="rId8"/>
    <p:sldId id="257" r:id="rId9"/>
    <p:sldId id="25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76B0E-225A-4AF9-A515-BED342A7D4B1}" type="datetimeFigureOut">
              <a:rPr lang="en-GB" smtClean="0"/>
              <a:t>08/03/2023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92ED3-9F9B-4324-8F9A-9B5BEADD057A}" type="slidenum">
              <a:rPr lang="en-GB" smtClean="0"/>
              <a:t>‹#›</a:t>
            </a:fld>
            <a:endParaRPr lang="en-GB"/>
          </a:p>
        </p:txBody>
      </p:sp>
    </p:spTree>
    <p:extLst>
      <p:ext uri="{BB962C8B-B14F-4D97-AF65-F5344CB8AC3E}">
        <p14:creationId xmlns:p14="http://schemas.microsoft.com/office/powerpoint/2010/main" val="523351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p>
          <a:p>
            <a:r>
              <a:rPr lang="en-US" dirty="0" smtClean="0"/>
              <a:t>hides icky details from the raw </a:t>
            </a:r>
            <a:r>
              <a:rPr lang="en-US" dirty="0" err="1" smtClean="0"/>
              <a:t>XMLHttpRequest</a:t>
            </a:r>
            <a:r>
              <a:rPr lang="en-US" dirty="0" smtClean="0"/>
              <a:t>; works well in all browsers</a:t>
            </a:r>
          </a:p>
          <a:p>
            <a:endParaRPr lang="en-US" dirty="0"/>
          </a:p>
        </p:txBody>
      </p:sp>
      <p:sp>
        <p:nvSpPr>
          <p:cNvPr id="4" name="Slide Number Placeholder 3"/>
          <p:cNvSpPr>
            <a:spLocks noGrp="1"/>
          </p:cNvSpPr>
          <p:nvPr>
            <p:ph type="sldNum" sz="quarter" idx="10"/>
          </p:nvPr>
        </p:nvSpPr>
        <p:spPr/>
        <p:txBody>
          <a:bodyPr/>
          <a:lstStyle/>
          <a:p>
            <a:fld id="{1B067E4B-884F-475F-A0EE-9EADE5B44B0C}" type="slidenum">
              <a:rPr lang="en-US" smtClean="0"/>
              <a:t>18</a:t>
            </a:fld>
            <a:endParaRPr lang="en-US"/>
          </a:p>
        </p:txBody>
      </p:sp>
    </p:spTree>
    <p:extLst>
      <p:ext uri="{BB962C8B-B14F-4D97-AF65-F5344CB8AC3E}">
        <p14:creationId xmlns:p14="http://schemas.microsoft.com/office/powerpoint/2010/main" val="211154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7E4B-884F-475F-A0EE-9EADE5B44B0C}" type="slidenum">
              <a:rPr lang="en-US" smtClean="0"/>
              <a:t>21</a:t>
            </a:fld>
            <a:endParaRPr lang="en-US"/>
          </a:p>
        </p:txBody>
      </p:sp>
    </p:spTree>
    <p:extLst>
      <p:ext uri="{BB962C8B-B14F-4D97-AF65-F5344CB8AC3E}">
        <p14:creationId xmlns:p14="http://schemas.microsoft.com/office/powerpoint/2010/main" val="334693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user's (and developer's) benefit, show an error message if a request fails</a:t>
            </a:r>
            <a:endParaRPr lang="en-US" dirty="0"/>
          </a:p>
        </p:txBody>
      </p:sp>
      <p:sp>
        <p:nvSpPr>
          <p:cNvPr id="4" name="Slide Number Placeholder 3"/>
          <p:cNvSpPr>
            <a:spLocks noGrp="1"/>
          </p:cNvSpPr>
          <p:nvPr>
            <p:ph type="sldNum" sz="quarter" idx="10"/>
          </p:nvPr>
        </p:nvSpPr>
        <p:spPr/>
        <p:txBody>
          <a:bodyPr/>
          <a:lstStyle/>
          <a:p>
            <a:fld id="{1B067E4B-884F-475F-A0EE-9EADE5B44B0C}" type="slidenum">
              <a:rPr lang="en-US" smtClean="0"/>
              <a:t>23</a:t>
            </a:fld>
            <a:endParaRPr lang="en-US"/>
          </a:p>
        </p:txBody>
      </p:sp>
    </p:spTree>
    <p:extLst>
      <p:ext uri="{BB962C8B-B14F-4D97-AF65-F5344CB8AC3E}">
        <p14:creationId xmlns:p14="http://schemas.microsoft.com/office/powerpoint/2010/main" val="386337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http://www.tizag.com/ajaxTutorial/index.php</a:t>
            </a:r>
            <a:endParaRPr lang="en-US" dirty="0"/>
          </a:p>
        </p:txBody>
      </p:sp>
      <p:sp>
        <p:nvSpPr>
          <p:cNvPr id="4" name="Slide Number Placeholder 3"/>
          <p:cNvSpPr>
            <a:spLocks noGrp="1"/>
          </p:cNvSpPr>
          <p:nvPr>
            <p:ph type="sldNum" sz="quarter" idx="10"/>
          </p:nvPr>
        </p:nvSpPr>
        <p:spPr/>
        <p:txBody>
          <a:bodyPr/>
          <a:lstStyle/>
          <a:p>
            <a:fld id="{1B067E4B-884F-475F-A0EE-9EADE5B44B0C}" type="slidenum">
              <a:rPr lang="en-US" smtClean="0"/>
              <a:t>25</a:t>
            </a:fld>
            <a:endParaRPr lang="en-US"/>
          </a:p>
        </p:txBody>
      </p:sp>
    </p:spTree>
    <p:extLst>
      <p:ext uri="{BB962C8B-B14F-4D97-AF65-F5344CB8AC3E}">
        <p14:creationId xmlns:p14="http://schemas.microsoft.com/office/powerpoint/2010/main" val="258714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43FAA1-465F-4FA6-A134-2C006D495361}"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85287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43FAA1-465F-4FA6-A134-2C006D495361}"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208142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43FAA1-465F-4FA6-A134-2C006D495361}"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128264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43FAA1-465F-4FA6-A134-2C006D495361}"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274088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3FAA1-465F-4FA6-A134-2C006D495361}"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323786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43FAA1-465F-4FA6-A134-2C006D495361}"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27319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43FAA1-465F-4FA6-A134-2C006D495361}" type="datetimeFigureOut">
              <a:rPr lang="en-GB" smtClean="0"/>
              <a:t>08/03/2023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15427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43FAA1-465F-4FA6-A134-2C006D495361}" type="datetimeFigureOut">
              <a:rPr lang="en-GB" smtClean="0"/>
              <a:t>08/03/2023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166811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3FAA1-465F-4FA6-A134-2C006D495361}" type="datetimeFigureOut">
              <a:rPr lang="en-GB" smtClean="0"/>
              <a:t>08/03/2023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163182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AA1-465F-4FA6-A134-2C006D495361}"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337698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3FAA1-465F-4FA6-A134-2C006D495361}"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EBD08-C2D0-4168-B1A0-E8AED57F5AAD}" type="slidenum">
              <a:rPr lang="en-GB" smtClean="0"/>
              <a:t>‹#›</a:t>
            </a:fld>
            <a:endParaRPr lang="en-GB"/>
          </a:p>
        </p:txBody>
      </p:sp>
    </p:spTree>
    <p:extLst>
      <p:ext uri="{BB962C8B-B14F-4D97-AF65-F5344CB8AC3E}">
        <p14:creationId xmlns:p14="http://schemas.microsoft.com/office/powerpoint/2010/main" val="71584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FAA1-465F-4FA6-A134-2C006D495361}" type="datetimeFigureOut">
              <a:rPr lang="en-GB" smtClean="0"/>
              <a:t>08/03/2023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BD08-C2D0-4168-B1A0-E8AED57F5AAD}" type="slidenum">
              <a:rPr lang="en-GB" smtClean="0"/>
              <a:t>‹#›</a:t>
            </a:fld>
            <a:endParaRPr lang="en-GB"/>
          </a:p>
        </p:txBody>
      </p:sp>
    </p:spTree>
    <p:extLst>
      <p:ext uri="{BB962C8B-B14F-4D97-AF65-F5344CB8AC3E}">
        <p14:creationId xmlns:p14="http://schemas.microsoft.com/office/powerpoint/2010/main" val="154855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prototypejs.org/api/ajax/op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eguetech.com/blog/2013/04/01/xml-vs-json-web-services-best-cho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7877"/>
          </a:xfrm>
        </p:spPr>
        <p:txBody>
          <a:bodyPr>
            <a:normAutofit fontScale="90000"/>
          </a:bodyPr>
          <a:lstStyle/>
          <a:p>
            <a:r>
              <a:rPr lang="en-US" dirty="0" smtClean="0"/>
              <a:t>What is Ajax?</a:t>
            </a:r>
            <a:endParaRPr lang="en-GB" dirty="0"/>
          </a:p>
        </p:txBody>
      </p:sp>
      <p:sp>
        <p:nvSpPr>
          <p:cNvPr id="3" name="Subtitle 2"/>
          <p:cNvSpPr>
            <a:spLocks noGrp="1"/>
          </p:cNvSpPr>
          <p:nvPr>
            <p:ph type="subTitle" idx="1"/>
          </p:nvPr>
        </p:nvSpPr>
        <p:spPr>
          <a:xfrm>
            <a:off x="1524000" y="1920240"/>
            <a:ext cx="9144000" cy="4532812"/>
          </a:xfrm>
        </p:spPr>
        <p:txBody>
          <a:bodyPr/>
          <a:lstStyle/>
          <a:p>
            <a:pPr algn="l">
              <a:buFont typeface="Wingdings" panose="05000000000000000000" pitchFamily="2" charset="2"/>
              <a:buChar char="Ø"/>
            </a:pPr>
            <a:r>
              <a:rPr lang="en-US" dirty="0"/>
              <a:t>An Asynchronous JavaScript and XML</a:t>
            </a:r>
          </a:p>
          <a:p>
            <a:pPr algn="l">
              <a:buFont typeface="Wingdings" panose="05000000000000000000" pitchFamily="2" charset="2"/>
              <a:buChar char="Ø"/>
            </a:pPr>
            <a:r>
              <a:rPr lang="en-US" dirty="0"/>
              <a:t>Technique for creating fast and dynamic web pages</a:t>
            </a:r>
          </a:p>
          <a:p>
            <a:pPr algn="l">
              <a:buFont typeface="Wingdings" panose="05000000000000000000" pitchFamily="2" charset="2"/>
              <a:buChar char="Ø"/>
            </a:pPr>
            <a:r>
              <a:rPr lang="en-US" dirty="0"/>
              <a:t>It allows web pages to be updated asynchronously by exchanging small amounts of data with the server behind the scenes</a:t>
            </a:r>
          </a:p>
          <a:p>
            <a:pPr algn="l">
              <a:buFont typeface="Wingdings" panose="05000000000000000000" pitchFamily="2" charset="2"/>
              <a:buChar char="Ø"/>
            </a:pPr>
            <a:r>
              <a:rPr lang="en-US" dirty="0"/>
              <a:t>This means that it is possible to update parts of a web page without reloading the whole page</a:t>
            </a:r>
          </a:p>
          <a:p>
            <a:pPr algn="l">
              <a:buFont typeface="Wingdings" panose="05000000000000000000" pitchFamily="2" charset="2"/>
              <a:buChar char="Ø"/>
            </a:pPr>
            <a:r>
              <a:rPr lang="en-US" dirty="0"/>
              <a:t>Classic web pages, (which do not use AJAX) must reload the entire page if the content should change</a:t>
            </a:r>
          </a:p>
          <a:p>
            <a:pPr algn="l">
              <a:buFont typeface="Wingdings" panose="05000000000000000000" pitchFamily="2" charset="2"/>
              <a:buChar char="Ø"/>
            </a:pPr>
            <a:r>
              <a:rPr lang="en-US" dirty="0"/>
              <a:t>Examples of applications using AJAX: Google Maps, Gmail, YouTube, and Facebook</a:t>
            </a:r>
            <a:endParaRPr lang="en-GB" altLang="en-US" dirty="0"/>
          </a:p>
          <a:p>
            <a:pPr marL="594360" lvl="2" algn="l">
              <a:buClr>
                <a:schemeClr val="tx1"/>
              </a:buClr>
            </a:pPr>
            <a:endParaRPr lang="en-US" dirty="0" smtClean="0">
              <a:latin typeface="Calibri" panose="020F0502020204030204" pitchFamily="34" charset="0"/>
            </a:endParaRPr>
          </a:p>
          <a:p>
            <a:endParaRPr lang="en-GB" dirty="0"/>
          </a:p>
        </p:txBody>
      </p:sp>
    </p:spTree>
    <p:extLst>
      <p:ext uri="{BB962C8B-B14F-4D97-AF65-F5344CB8AC3E}">
        <p14:creationId xmlns:p14="http://schemas.microsoft.com/office/powerpoint/2010/main" val="49450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web communication</a:t>
            </a:r>
          </a:p>
        </p:txBody>
      </p:sp>
      <p:sp>
        <p:nvSpPr>
          <p:cNvPr id="3" name="Content Placeholder 2"/>
          <p:cNvSpPr>
            <a:spLocks noGrp="1"/>
          </p:cNvSpPr>
          <p:nvPr>
            <p:ph sz="quarter" idx="1"/>
          </p:nvPr>
        </p:nvSpPr>
        <p:spPr>
          <a:xfrm>
            <a:off x="2136648" y="4724400"/>
            <a:ext cx="8153400" cy="1524000"/>
          </a:xfrm>
        </p:spPr>
        <p:txBody>
          <a:bodyPr/>
          <a:lstStyle/>
          <a:p>
            <a:r>
              <a:rPr lang="en-US" dirty="0"/>
              <a:t>synchronous: user must wait while new pages load</a:t>
            </a:r>
          </a:p>
          <a:p>
            <a:pPr lvl="1"/>
            <a:r>
              <a:rPr lang="en-US" dirty="0"/>
              <a:t>the typical communication pattern used in web pages (click, wait, refresh)</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34068"/>
            <a:ext cx="7543800" cy="305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902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 and Ajax</a:t>
            </a:r>
          </a:p>
        </p:txBody>
      </p:sp>
      <p:sp>
        <p:nvSpPr>
          <p:cNvPr id="3" name="Content Placeholder 2"/>
          <p:cNvSpPr>
            <a:spLocks noGrp="1"/>
          </p:cNvSpPr>
          <p:nvPr>
            <p:ph sz="quarter" idx="1"/>
          </p:nvPr>
        </p:nvSpPr>
        <p:spPr/>
        <p:txBody>
          <a:bodyPr/>
          <a:lstStyle/>
          <a:p>
            <a:r>
              <a:rPr lang="en-US" b="1" dirty="0"/>
              <a:t>web application</a:t>
            </a:r>
            <a:r>
              <a:rPr lang="en-US" dirty="0"/>
              <a:t>: a dynamic web site that mimics the feel of </a:t>
            </a:r>
            <a:r>
              <a:rPr lang="en-US" dirty="0" smtClean="0"/>
              <a:t>a desktop </a:t>
            </a:r>
            <a:r>
              <a:rPr lang="en-US" dirty="0"/>
              <a:t>app</a:t>
            </a:r>
          </a:p>
          <a:p>
            <a:pPr lvl="1"/>
            <a:r>
              <a:rPr lang="en-US" dirty="0"/>
              <a:t>presents a continuous user experience rather than </a:t>
            </a:r>
            <a:r>
              <a:rPr lang="en-US" dirty="0" smtClean="0"/>
              <a:t>disjoint pages</a:t>
            </a:r>
            <a:endParaRPr lang="en-US" dirty="0"/>
          </a:p>
          <a:p>
            <a:pPr lvl="1"/>
            <a:r>
              <a:rPr lang="en-US" dirty="0"/>
              <a:t>examples: Gmail, Google Maps, Google Docs </a:t>
            </a:r>
            <a:r>
              <a:rPr lang="en-US" dirty="0" smtClean="0"/>
              <a:t>and Spreadsheets</a:t>
            </a:r>
            <a:r>
              <a:rPr lang="en-US" dirty="0"/>
              <a:t>, Flickr, </a:t>
            </a:r>
            <a:r>
              <a:rPr lang="en-US" dirty="0" smtClean="0"/>
              <a:t>A9</a:t>
            </a:r>
            <a:endParaRPr lang="en-US" dirty="0"/>
          </a:p>
        </p:txBody>
      </p:sp>
      <p:sp>
        <p:nvSpPr>
          <p:cNvPr id="4" name="Footer Placeholder 3"/>
          <p:cNvSpPr>
            <a:spLocks noGrp="1"/>
          </p:cNvSpPr>
          <p:nvPr>
            <p:ph type="ftr" sz="quarter" idx="11"/>
          </p:nvPr>
        </p:nvSpPr>
        <p:spPr/>
        <p:txBody>
          <a:bodyPr/>
          <a:lstStyle/>
          <a:p>
            <a:r>
              <a:rPr lang="en-US" dirty="0" smtClean="0"/>
              <a:t>CS380</a:t>
            </a:r>
            <a:endParaRPr lang="en-US" dirty="0"/>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11</a:t>
            </a:fld>
            <a:endParaRPr lang="en-US"/>
          </a:p>
        </p:txBody>
      </p:sp>
    </p:spTree>
    <p:extLst>
      <p:ext uri="{BB962C8B-B14F-4D97-AF65-F5344CB8AC3E}">
        <p14:creationId xmlns:p14="http://schemas.microsoft.com/office/powerpoint/2010/main" val="714625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 and Ajax</a:t>
            </a:r>
          </a:p>
        </p:txBody>
      </p:sp>
      <p:sp>
        <p:nvSpPr>
          <p:cNvPr id="3" name="Content Placeholder 2"/>
          <p:cNvSpPr>
            <a:spLocks noGrp="1"/>
          </p:cNvSpPr>
          <p:nvPr>
            <p:ph sz="quarter" idx="1"/>
          </p:nvPr>
        </p:nvSpPr>
        <p:spPr/>
        <p:txBody>
          <a:bodyPr/>
          <a:lstStyle/>
          <a:p>
            <a:r>
              <a:rPr lang="en-US" b="1" dirty="0" smtClean="0"/>
              <a:t>Ajax</a:t>
            </a:r>
            <a:r>
              <a:rPr lang="en-US" dirty="0"/>
              <a:t>: Asynchronous JavaScript and XML</a:t>
            </a:r>
          </a:p>
          <a:p>
            <a:pPr lvl="1"/>
            <a:r>
              <a:rPr lang="en-US" dirty="0"/>
              <a:t>not a programming language; a particular way of </a:t>
            </a:r>
            <a:r>
              <a:rPr lang="en-US" dirty="0" smtClean="0"/>
              <a:t>using JavaScript</a:t>
            </a:r>
            <a:endParaRPr lang="en-US" dirty="0"/>
          </a:p>
          <a:p>
            <a:pPr lvl="1"/>
            <a:r>
              <a:rPr lang="en-US" dirty="0"/>
              <a:t>downloads data from a server in the background</a:t>
            </a:r>
          </a:p>
          <a:p>
            <a:pPr lvl="1"/>
            <a:r>
              <a:rPr lang="en-US" dirty="0"/>
              <a:t>allows dynamically updating a page without making the </a:t>
            </a:r>
            <a:r>
              <a:rPr lang="en-US" dirty="0" smtClean="0"/>
              <a:t>user wait</a:t>
            </a:r>
            <a:endParaRPr lang="en-US" dirty="0"/>
          </a:p>
          <a:p>
            <a:pPr lvl="1"/>
            <a:r>
              <a:rPr lang="en-US" dirty="0" smtClean="0"/>
              <a:t>avoids </a:t>
            </a:r>
            <a:r>
              <a:rPr lang="en-US" dirty="0"/>
              <a:t>the "click-wait-refresh" pattern</a:t>
            </a:r>
          </a:p>
          <a:p>
            <a:pPr lvl="1"/>
            <a:r>
              <a:rPr lang="en-US" dirty="0" smtClean="0"/>
              <a:t>Example: </a:t>
            </a:r>
            <a:r>
              <a:rPr lang="en-US" dirty="0"/>
              <a:t>Google Suggest</a:t>
            </a:r>
          </a:p>
        </p:txBody>
      </p:sp>
      <p:sp>
        <p:nvSpPr>
          <p:cNvPr id="4" name="Footer Placeholder 3"/>
          <p:cNvSpPr>
            <a:spLocks noGrp="1"/>
          </p:cNvSpPr>
          <p:nvPr>
            <p:ph type="ftr" sz="quarter" idx="11"/>
          </p:nvPr>
        </p:nvSpPr>
        <p:spPr/>
        <p:txBody>
          <a:bodyPr/>
          <a:lstStyle/>
          <a:p>
            <a:r>
              <a:rPr lang="en-US" dirty="0" smtClean="0"/>
              <a:t>CS380</a:t>
            </a:r>
            <a:endParaRPr lang="en-US" dirty="0"/>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1" y="4333876"/>
            <a:ext cx="16097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054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web communication</a:t>
            </a:r>
          </a:p>
        </p:txBody>
      </p:sp>
      <p:sp>
        <p:nvSpPr>
          <p:cNvPr id="3" name="Content Placeholder 2"/>
          <p:cNvSpPr>
            <a:spLocks noGrp="1"/>
          </p:cNvSpPr>
          <p:nvPr>
            <p:ph sz="quarter" idx="1"/>
          </p:nvPr>
        </p:nvSpPr>
        <p:spPr>
          <a:xfrm>
            <a:off x="2136648" y="4724400"/>
            <a:ext cx="8153400" cy="1524000"/>
          </a:xfrm>
        </p:spPr>
        <p:txBody>
          <a:bodyPr/>
          <a:lstStyle/>
          <a:p>
            <a:r>
              <a:rPr lang="en-US" b="1" dirty="0"/>
              <a:t>asynchronous</a:t>
            </a:r>
            <a:r>
              <a:rPr lang="en-US" dirty="0"/>
              <a:t>: user can keep interacting with page while data loads</a:t>
            </a:r>
          </a:p>
          <a:p>
            <a:pPr lvl="1"/>
            <a:r>
              <a:rPr lang="en-US" dirty="0"/>
              <a:t>communication pattern made possible by </a:t>
            </a:r>
            <a:r>
              <a:rPr lang="en-US" dirty="0" smtClean="0"/>
              <a:t>Ajax</a:t>
            </a:r>
            <a:endParaRPr lang="en-US" dirty="0"/>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8798"/>
            <a:ext cx="7848600" cy="3305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869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latin typeface="Courier New" pitchFamily="49" charset="0"/>
                <a:cs typeface="Courier New" pitchFamily="49" charset="0"/>
              </a:rPr>
              <a:t>XMLHttpRequest</a:t>
            </a:r>
            <a:r>
              <a:rPr lang="en-US" dirty="0"/>
              <a:t> (and why we won't use it)</a:t>
            </a:r>
          </a:p>
        </p:txBody>
      </p:sp>
      <p:sp>
        <p:nvSpPr>
          <p:cNvPr id="3" name="Content Placeholder 2"/>
          <p:cNvSpPr>
            <a:spLocks noGrp="1"/>
          </p:cNvSpPr>
          <p:nvPr>
            <p:ph sz="quarter" idx="1"/>
          </p:nvPr>
        </p:nvSpPr>
        <p:spPr/>
        <p:txBody>
          <a:bodyPr/>
          <a:lstStyle/>
          <a:p>
            <a:r>
              <a:rPr lang="en-US" dirty="0"/>
              <a:t>JavaScript includes an </a:t>
            </a:r>
            <a:r>
              <a:rPr lang="en-US" dirty="0" err="1"/>
              <a:t>XMLHttpRequest</a:t>
            </a:r>
            <a:r>
              <a:rPr lang="en-US" dirty="0"/>
              <a:t> object that can fetch files from a web server</a:t>
            </a:r>
          </a:p>
          <a:p>
            <a:pPr lvl="1"/>
            <a:r>
              <a:rPr lang="en-US" dirty="0"/>
              <a:t>supported in IE5+, Safari, Firefox, Opera, Chrome, etc. (with minor compatibilities)</a:t>
            </a:r>
          </a:p>
          <a:p>
            <a:r>
              <a:rPr lang="en-US" dirty="0"/>
              <a:t>it can do this asynchronously (in the background, transparent to user)</a:t>
            </a:r>
          </a:p>
          <a:p>
            <a:r>
              <a:rPr lang="en-US" dirty="0"/>
              <a:t>the contents of the fetched file can be put into current web page using the </a:t>
            </a:r>
            <a:r>
              <a:rPr lang="en-US" dirty="0" smtClean="0"/>
              <a:t>DOM</a:t>
            </a:r>
            <a:endParaRPr lang="en-US" dirty="0"/>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14</a:t>
            </a:fld>
            <a:endParaRPr lang="en-US"/>
          </a:p>
        </p:txBody>
      </p:sp>
    </p:spTree>
    <p:extLst>
      <p:ext uri="{BB962C8B-B14F-4D97-AF65-F5344CB8AC3E}">
        <p14:creationId xmlns:p14="http://schemas.microsoft.com/office/powerpoint/2010/main" val="32058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latin typeface="Courier New" pitchFamily="49" charset="0"/>
                <a:cs typeface="Courier New" pitchFamily="49" charset="0"/>
              </a:rPr>
              <a:t>XMLHttpRequest</a:t>
            </a:r>
            <a:r>
              <a:rPr lang="en-US" dirty="0"/>
              <a:t> (and why we won't use it)</a:t>
            </a:r>
          </a:p>
        </p:txBody>
      </p:sp>
      <p:sp>
        <p:nvSpPr>
          <p:cNvPr id="3" name="Content Placeholder 2"/>
          <p:cNvSpPr>
            <a:spLocks noGrp="1"/>
          </p:cNvSpPr>
          <p:nvPr>
            <p:ph sz="quarter" idx="1"/>
          </p:nvPr>
        </p:nvSpPr>
        <p:spPr/>
        <p:txBody>
          <a:bodyPr/>
          <a:lstStyle/>
          <a:p>
            <a:r>
              <a:rPr lang="en-US" dirty="0" smtClean="0"/>
              <a:t>sounds </a:t>
            </a:r>
            <a:r>
              <a:rPr lang="en-US" dirty="0"/>
              <a:t>great!...</a:t>
            </a:r>
          </a:p>
          <a:p>
            <a:r>
              <a:rPr lang="en-US" dirty="0"/>
              <a:t>... but it is clunky to use, and has various browser incompatibilities</a:t>
            </a:r>
          </a:p>
          <a:p>
            <a:r>
              <a:rPr lang="en-US" dirty="0"/>
              <a:t>Prototype provides a better wrapper for Ajax, so we will use that instead</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15</a:t>
            </a:fld>
            <a:endParaRPr lang="en-US"/>
          </a:p>
        </p:txBody>
      </p:sp>
    </p:spTree>
    <p:extLst>
      <p:ext uri="{BB962C8B-B14F-4D97-AF65-F5344CB8AC3E}">
        <p14:creationId xmlns:p14="http://schemas.microsoft.com/office/powerpoint/2010/main" val="1613548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Ajax request</a:t>
            </a:r>
          </a:p>
        </p:txBody>
      </p:sp>
      <p:sp>
        <p:nvSpPr>
          <p:cNvPr id="3" name="Content Placeholder 2"/>
          <p:cNvSpPr>
            <a:spLocks noGrp="1"/>
          </p:cNvSpPr>
          <p:nvPr>
            <p:ph sz="quarter" idx="1"/>
          </p:nvPr>
        </p:nvSpPr>
        <p:spPr>
          <a:xfrm>
            <a:off x="2136648" y="1447800"/>
            <a:ext cx="8153400" cy="4495800"/>
          </a:xfrm>
        </p:spPr>
        <p:txBody>
          <a:bodyPr/>
          <a:lstStyle/>
          <a:p>
            <a:pPr marL="514350" indent="-514350">
              <a:buFont typeface="+mj-lt"/>
              <a:buAutoNum type="arabicPeriod"/>
            </a:pPr>
            <a:r>
              <a:rPr lang="en-US" dirty="0"/>
              <a:t>user clicks, invoking </a:t>
            </a:r>
            <a:r>
              <a:rPr lang="en-US" dirty="0" smtClean="0"/>
              <a:t>an </a:t>
            </a:r>
            <a:r>
              <a:rPr lang="en-US" dirty="0"/>
              <a:t>event </a:t>
            </a:r>
            <a:r>
              <a:rPr lang="en-US" dirty="0" smtClean="0"/>
              <a:t>handler</a:t>
            </a:r>
          </a:p>
          <a:p>
            <a:pPr marL="514350" indent="-514350">
              <a:buFont typeface="+mj-lt"/>
              <a:buAutoNum type="arabicPeriod"/>
            </a:pPr>
            <a:r>
              <a:rPr lang="en-US" dirty="0" smtClean="0"/>
              <a:t>handler's </a:t>
            </a:r>
            <a:r>
              <a:rPr lang="en-US" dirty="0"/>
              <a:t>code creates an </a:t>
            </a:r>
            <a:r>
              <a:rPr lang="en-US" sz="2400" dirty="0" err="1">
                <a:latin typeface="Courier New" pitchFamily="49" charset="0"/>
                <a:cs typeface="Courier New" pitchFamily="49" charset="0"/>
              </a:rPr>
              <a:t>XMLHttpRequest</a:t>
            </a:r>
            <a:r>
              <a:rPr lang="en-US" sz="2400" dirty="0">
                <a:latin typeface="Courier New" pitchFamily="49" charset="0"/>
                <a:cs typeface="Courier New" pitchFamily="49" charset="0"/>
              </a:rPr>
              <a:t> </a:t>
            </a:r>
            <a:r>
              <a:rPr lang="en-US" dirty="0" smtClean="0"/>
              <a:t>object</a:t>
            </a:r>
            <a:endParaRPr lang="en-US" dirty="0"/>
          </a:p>
          <a:p>
            <a:pPr marL="514350" indent="-514350">
              <a:buFont typeface="+mj-lt"/>
              <a:buAutoNum type="arabicPeriod"/>
            </a:pPr>
            <a:r>
              <a:rPr lang="en-US" sz="2400" dirty="0" err="1">
                <a:latin typeface="Courier New" pitchFamily="49" charset="0"/>
                <a:cs typeface="Courier New" pitchFamily="49" charset="0"/>
              </a:rPr>
              <a:t>XMLHttpRequest</a:t>
            </a:r>
            <a:r>
              <a:rPr lang="en-US" dirty="0" smtClean="0"/>
              <a:t> </a:t>
            </a:r>
            <a:r>
              <a:rPr lang="en-US" dirty="0"/>
              <a:t>object requests page </a:t>
            </a:r>
            <a:r>
              <a:rPr lang="en-US" dirty="0" smtClean="0"/>
              <a:t>from server</a:t>
            </a:r>
            <a:endParaRPr lang="en-US" dirty="0"/>
          </a:p>
          <a:p>
            <a:pPr marL="514350" indent="-514350">
              <a:buFont typeface="+mj-lt"/>
              <a:buAutoNum type="arabicPeriod"/>
            </a:pPr>
            <a:r>
              <a:rPr lang="en-US" dirty="0" smtClean="0"/>
              <a:t>server </a:t>
            </a:r>
            <a:r>
              <a:rPr lang="en-US" dirty="0"/>
              <a:t>retrieves appropriate data, sends it </a:t>
            </a:r>
            <a:r>
              <a:rPr lang="en-US" dirty="0" smtClean="0"/>
              <a:t>back</a:t>
            </a:r>
          </a:p>
          <a:p>
            <a:pPr marL="514350" indent="-514350">
              <a:buFont typeface="+mj-lt"/>
              <a:buAutoNum type="arabicPeriod"/>
            </a:pPr>
            <a:r>
              <a:rPr lang="en-US" sz="2400" dirty="0" err="1">
                <a:latin typeface="Courier New" pitchFamily="49" charset="0"/>
                <a:cs typeface="Courier New" pitchFamily="49" charset="0"/>
              </a:rPr>
              <a:t>XMLHttpRequest</a:t>
            </a:r>
            <a:r>
              <a:rPr lang="en-US" dirty="0" smtClean="0"/>
              <a:t> </a:t>
            </a:r>
            <a:r>
              <a:rPr lang="en-US" dirty="0"/>
              <a:t>fires an event when </a:t>
            </a:r>
            <a:r>
              <a:rPr lang="en-US" dirty="0" smtClean="0"/>
              <a:t>data arrives</a:t>
            </a:r>
            <a:endParaRPr lang="en-US" dirty="0"/>
          </a:p>
          <a:p>
            <a:pPr lvl="1"/>
            <a:r>
              <a:rPr lang="en-US" dirty="0"/>
              <a:t>this is often called a callback</a:t>
            </a:r>
          </a:p>
          <a:p>
            <a:pPr lvl="1"/>
            <a:r>
              <a:rPr lang="en-US" dirty="0"/>
              <a:t>you can attach a handler function to this </a:t>
            </a:r>
            <a:r>
              <a:rPr lang="en-US" dirty="0" smtClean="0"/>
              <a:t>event</a:t>
            </a:r>
          </a:p>
          <a:p>
            <a:pPr marL="514350" indent="-514350">
              <a:buFont typeface="+mj-lt"/>
              <a:buAutoNum type="arabicPeriod"/>
            </a:pPr>
            <a:r>
              <a:rPr lang="en-US" dirty="0" smtClean="0"/>
              <a:t>your </a:t>
            </a:r>
            <a:r>
              <a:rPr lang="en-US" dirty="0"/>
              <a:t>callback event handler processes the data and displays it</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16</a:t>
            </a:fld>
            <a:endParaRPr lang="en-US"/>
          </a:p>
        </p:txBody>
      </p:sp>
    </p:spTree>
    <p:extLst>
      <p:ext uri="{BB962C8B-B14F-4D97-AF65-F5344CB8AC3E}">
        <p14:creationId xmlns:p14="http://schemas.microsoft.com/office/powerpoint/2010/main" val="2902641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Ajax request</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200"/>
            <a:ext cx="802432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1114426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Prototype's Ajax model</a:t>
            </a:r>
          </a:p>
        </p:txBody>
      </p:sp>
      <p:sp>
        <p:nvSpPr>
          <p:cNvPr id="3" name="Content Placeholder 2"/>
          <p:cNvSpPr>
            <a:spLocks noGrp="1"/>
          </p:cNvSpPr>
          <p:nvPr>
            <p:ph sz="quarter" idx="1"/>
          </p:nvPr>
        </p:nvSpPr>
        <p:spPr>
          <a:xfrm>
            <a:off x="2136648" y="3886200"/>
            <a:ext cx="8153400" cy="2667000"/>
          </a:xfrm>
        </p:spPr>
        <p:txBody>
          <a:bodyPr/>
          <a:lstStyle/>
          <a:p>
            <a:r>
              <a:rPr lang="en-US" dirty="0"/>
              <a:t>construct a Prototype </a:t>
            </a:r>
            <a:r>
              <a:rPr lang="en-US" dirty="0" err="1"/>
              <a:t>Ajax.Request</a:t>
            </a:r>
            <a:r>
              <a:rPr lang="en-US" dirty="0"/>
              <a:t> object to request a page from a server using Ajax</a:t>
            </a:r>
          </a:p>
          <a:p>
            <a:r>
              <a:rPr lang="en-US" dirty="0"/>
              <a:t>constructor accepts 2 parameters:</a:t>
            </a:r>
          </a:p>
          <a:p>
            <a:pPr marL="881063" lvl="1" indent="-514350">
              <a:buFont typeface="+mj-lt"/>
              <a:buAutoNum type="arabicPeriod"/>
            </a:pPr>
            <a:r>
              <a:rPr lang="en-US" dirty="0"/>
              <a:t>the URL to 1. fetch, as a String,</a:t>
            </a:r>
          </a:p>
          <a:p>
            <a:pPr marL="881063" lvl="1" indent="-514350">
              <a:buFont typeface="+mj-lt"/>
              <a:buAutoNum type="arabicPeriod"/>
            </a:pPr>
            <a:r>
              <a:rPr lang="en-US" dirty="0"/>
              <a:t>a set of options, as an array of key : value pairs in {} braces (an anonymous </a:t>
            </a:r>
            <a:r>
              <a:rPr lang="en-US" dirty="0" smtClean="0"/>
              <a:t>JS object)</a:t>
            </a:r>
            <a:endParaRPr lang="en-US" dirty="0"/>
          </a:p>
        </p:txBody>
      </p:sp>
      <p:sp>
        <p:nvSpPr>
          <p:cNvPr id="5" name="Slide Number Placeholder 4"/>
          <p:cNvSpPr>
            <a:spLocks noGrp="1"/>
          </p:cNvSpPr>
          <p:nvPr>
            <p:ph type="sldNum" sz="quarter" idx="12"/>
          </p:nvPr>
        </p:nvSpPr>
        <p:spPr/>
        <p:txBody>
          <a:bodyPr>
            <a:normAutofit/>
          </a:bodyPr>
          <a:lstStyle/>
          <a:p>
            <a:fld id="{31D08DD9-4DBF-4FB4-81D6-0403753C1950}" type="slidenum">
              <a:rPr lang="en-US" smtClean="0"/>
              <a:t>18</a:t>
            </a:fld>
            <a:endParaRPr lang="en-US"/>
          </a:p>
        </p:txBody>
      </p:sp>
      <p:sp>
        <p:nvSpPr>
          <p:cNvPr id="6" name="TextBox 5"/>
          <p:cNvSpPr txBox="1"/>
          <p:nvPr/>
        </p:nvSpPr>
        <p:spPr>
          <a:xfrm>
            <a:off x="2133600" y="1524000"/>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new </a:t>
            </a:r>
            <a:r>
              <a:rPr lang="en-US" dirty="0" err="1">
                <a:latin typeface="Courier New" pitchFamily="49" charset="0"/>
                <a:cs typeface="Courier New" pitchFamily="49" charset="0"/>
              </a:rPr>
              <a:t>Ajax.Request</a:t>
            </a:r>
            <a:r>
              <a:rPr lang="en-US" dirty="0">
                <a:latin typeface="Courier New" pitchFamily="49" charset="0"/>
                <a:cs typeface="Courier New" pitchFamily="49" charset="0"/>
              </a:rPr>
              <a:t>("</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option : value,</a:t>
            </a:r>
          </a:p>
          <a:p>
            <a:r>
              <a:rPr lang="en-US" dirty="0">
                <a:latin typeface="Courier New" pitchFamily="49" charset="0"/>
                <a:cs typeface="Courier New" pitchFamily="49" charset="0"/>
              </a:rPr>
              <a:t>	option : value,</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option : value</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712697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Ajax methods and properties</a:t>
            </a:r>
          </a:p>
        </p:txBody>
      </p:sp>
      <p:graphicFrame>
        <p:nvGraphicFramePr>
          <p:cNvPr id="6" name="Content Placeholder 5"/>
          <p:cNvGraphicFramePr>
            <a:graphicFrameLocks noGrp="1"/>
          </p:cNvGraphicFramePr>
          <p:nvPr>
            <p:ph sz="quarter" idx="1"/>
            <p:extLst/>
          </p:nvPr>
        </p:nvGraphicFramePr>
        <p:xfrm>
          <a:off x="2057400" y="1676400"/>
          <a:ext cx="8153400" cy="292608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400" b="1" dirty="0"/>
                        <a:t>option</a:t>
                      </a:r>
                    </a:p>
                  </a:txBody>
                  <a:tcPr anchor="ctr"/>
                </a:tc>
                <a:tc>
                  <a:txBody>
                    <a:bodyPr/>
                    <a:lstStyle/>
                    <a:p>
                      <a:r>
                        <a:rPr lang="en-US" sz="2400" b="1" dirty="0"/>
                        <a:t>description</a:t>
                      </a:r>
                    </a:p>
                  </a:txBody>
                  <a:tcPr anchor="ctr"/>
                </a:tc>
                <a:extLst>
                  <a:ext uri="{0D108BD9-81ED-4DB2-BD59-A6C34878D82A}">
                    <a16:rowId xmlns:a16="http://schemas.microsoft.com/office/drawing/2014/main" val="10000"/>
                  </a:ext>
                </a:extLst>
              </a:tr>
              <a:tr h="0">
                <a:tc>
                  <a:txBody>
                    <a:bodyPr/>
                    <a:lstStyle/>
                    <a:p>
                      <a:r>
                        <a:rPr lang="en-US" sz="2400" dirty="0"/>
                        <a:t>method </a:t>
                      </a:r>
                    </a:p>
                  </a:txBody>
                  <a:tcPr anchor="ctr"/>
                </a:tc>
                <a:tc>
                  <a:txBody>
                    <a:bodyPr/>
                    <a:lstStyle/>
                    <a:p>
                      <a:r>
                        <a:rPr lang="en-US" sz="2400"/>
                        <a:t>how to fetch the request from the server (default "post") </a:t>
                      </a:r>
                    </a:p>
                  </a:txBody>
                  <a:tcPr anchor="ctr"/>
                </a:tc>
                <a:extLst>
                  <a:ext uri="{0D108BD9-81ED-4DB2-BD59-A6C34878D82A}">
                    <a16:rowId xmlns:a16="http://schemas.microsoft.com/office/drawing/2014/main" val="10001"/>
                  </a:ext>
                </a:extLst>
              </a:tr>
              <a:tr h="0">
                <a:tc>
                  <a:txBody>
                    <a:bodyPr/>
                    <a:lstStyle/>
                    <a:p>
                      <a:r>
                        <a:rPr lang="en-US" sz="2400" dirty="0"/>
                        <a:t>parameters </a:t>
                      </a:r>
                    </a:p>
                  </a:txBody>
                  <a:tcPr anchor="ctr"/>
                </a:tc>
                <a:tc>
                  <a:txBody>
                    <a:bodyPr/>
                    <a:lstStyle/>
                    <a:p>
                      <a:r>
                        <a:rPr lang="en-US" sz="2400"/>
                        <a:t>query parameters to pass to the server, if any </a:t>
                      </a:r>
                    </a:p>
                  </a:txBody>
                  <a:tcPr anchor="ctr"/>
                </a:tc>
                <a:extLst>
                  <a:ext uri="{0D108BD9-81ED-4DB2-BD59-A6C34878D82A}">
                    <a16:rowId xmlns:a16="http://schemas.microsoft.com/office/drawing/2014/main" val="10002"/>
                  </a:ext>
                </a:extLst>
              </a:tr>
              <a:tr h="0">
                <a:tc gridSpan="2">
                  <a:txBody>
                    <a:bodyPr/>
                    <a:lstStyle/>
                    <a:p>
                      <a:r>
                        <a:rPr lang="en-US" sz="2400" dirty="0">
                          <a:effectLst/>
                        </a:rPr>
                        <a:t>asynchronous (default true), </a:t>
                      </a:r>
                      <a:r>
                        <a:rPr lang="en-US" sz="2400" dirty="0" err="1">
                          <a:effectLst/>
                        </a:rPr>
                        <a:t>contentType</a:t>
                      </a:r>
                      <a:r>
                        <a:rPr lang="en-US" sz="2400" dirty="0">
                          <a:effectLst/>
                        </a:rPr>
                        <a:t>, encoding, </a:t>
                      </a:r>
                      <a:r>
                        <a:rPr lang="en-US" sz="2400" dirty="0" err="1">
                          <a:effectLst/>
                        </a:rPr>
                        <a:t>requestHeaders</a:t>
                      </a:r>
                      <a:endParaRPr lang="en-US" sz="2400" dirty="0">
                        <a:effectLst/>
                      </a:endParaRPr>
                    </a:p>
                  </a:txBody>
                  <a:tcPr anchor="ct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19</a:t>
            </a:fld>
            <a:endParaRPr lang="en-US"/>
          </a:p>
        </p:txBody>
      </p:sp>
      <p:sp>
        <p:nvSpPr>
          <p:cNvPr id="7" name="Rectangle 1"/>
          <p:cNvSpPr>
            <a:spLocks noChangeArrowheads="1"/>
          </p:cNvSpPr>
          <p:nvPr/>
        </p:nvSpPr>
        <p:spPr bwMode="auto">
          <a:xfrm>
            <a:off x="2438400" y="49507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dirty="0">
                <a:latin typeface="Arial" pitchFamily="34" charset="0"/>
                <a:cs typeface="Arial" pitchFamily="34" charset="0"/>
                <a:hlinkClick r:id="rId2"/>
              </a:rPr>
              <a:t>options</a:t>
            </a:r>
            <a:r>
              <a:rPr lang="en-US" sz="2400" dirty="0">
                <a:latin typeface="Arial" pitchFamily="34" charset="0"/>
                <a:cs typeface="Arial" pitchFamily="34" charset="0"/>
              </a:rPr>
              <a:t> that can be passed to the </a:t>
            </a:r>
            <a:r>
              <a:rPr lang="en-US" sz="2400" dirty="0" err="1">
                <a:latin typeface="Arial Unicode MS" pitchFamily="34" charset="-128"/>
                <a:cs typeface="Arial" pitchFamily="34" charset="0"/>
              </a:rPr>
              <a:t>Ajax.Request</a:t>
            </a:r>
            <a:r>
              <a:rPr lang="en-US" dirty="0">
                <a:latin typeface="Arial" pitchFamily="34" charset="0"/>
                <a:cs typeface="Arial" pitchFamily="34" charset="0"/>
              </a:rPr>
              <a:t> constructor </a:t>
            </a:r>
            <a:endParaRPr lang="en-US" sz="4800" dirty="0">
              <a:latin typeface="Arial" pitchFamily="34" charset="0"/>
              <a:cs typeface="Arial" pitchFamily="34" charset="0"/>
            </a:endParaRPr>
          </a:p>
        </p:txBody>
      </p:sp>
    </p:spTree>
    <p:extLst>
      <p:ext uri="{BB962C8B-B14F-4D97-AF65-F5344CB8AC3E}">
        <p14:creationId xmlns:p14="http://schemas.microsoft.com/office/powerpoint/2010/main" val="400024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Advantages of AJAX</a:t>
            </a:r>
            <a:br>
              <a:rPr lang="en-GB" u="sng" dirty="0" smtClean="0"/>
            </a:br>
            <a:endParaRPr lang="en-GB" dirty="0"/>
          </a:p>
        </p:txBody>
      </p:sp>
      <p:sp>
        <p:nvSpPr>
          <p:cNvPr id="3" name="Content Placeholder 2"/>
          <p:cNvSpPr>
            <a:spLocks noGrp="1"/>
          </p:cNvSpPr>
          <p:nvPr>
            <p:ph idx="1"/>
          </p:nvPr>
        </p:nvSpPr>
        <p:spPr/>
        <p:txBody>
          <a:bodyPr>
            <a:normAutofit/>
          </a:bodyPr>
          <a:lstStyle/>
          <a:p>
            <a:pPr marL="0" indent="0">
              <a:buNone/>
            </a:pPr>
            <a:r>
              <a:rPr lang="en-GB" b="1" dirty="0" smtClean="0"/>
              <a:t>Reduce </a:t>
            </a:r>
            <a:r>
              <a:rPr lang="en-GB" b="1" dirty="0"/>
              <a:t>server traffic and increase speed</a:t>
            </a:r>
          </a:p>
          <a:p>
            <a:r>
              <a:rPr lang="en-GB" dirty="0"/>
              <a:t>The first and foremost advantage of Ajax is its ability to improve the performance and usability of web applications.</a:t>
            </a:r>
          </a:p>
          <a:p>
            <a:r>
              <a:rPr lang="en-GB" dirty="0"/>
              <a:t>To explain more </a:t>
            </a:r>
            <a:r>
              <a:rPr lang="en-GB" dirty="0" err="1"/>
              <a:t>detailedly</a:t>
            </a:r>
            <a:r>
              <a:rPr lang="en-GB" dirty="0"/>
              <a:t>, Ajax techniques allow applications to render without data, which reduces the server traffic inside requests. That being said, web developers can lower the time consumption on both side’s responses significantly.</a:t>
            </a:r>
          </a:p>
          <a:p>
            <a:r>
              <a:rPr lang="en-GB" dirty="0"/>
              <a:t>As a result, your web’s visitors will never have to see a white window and wait for pages to refresh with Ajax implementation</a:t>
            </a:r>
            <a:r>
              <a:rPr lang="en-GB" dirty="0" smtClean="0"/>
              <a:t>.</a:t>
            </a:r>
            <a:endParaRPr lang="en-GB" dirty="0"/>
          </a:p>
        </p:txBody>
      </p:sp>
    </p:spTree>
    <p:extLst>
      <p:ext uri="{BB962C8B-B14F-4D97-AF65-F5344CB8AC3E}">
        <p14:creationId xmlns:p14="http://schemas.microsoft.com/office/powerpoint/2010/main" val="2839483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Ajax methods and properties</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20</a:t>
            </a:fld>
            <a:endParaRPr lang="en-US"/>
          </a:p>
        </p:txBody>
      </p:sp>
      <p:sp>
        <p:nvSpPr>
          <p:cNvPr id="7" name="Rectangle 1"/>
          <p:cNvSpPr>
            <a:spLocks noChangeArrowheads="1"/>
          </p:cNvSpPr>
          <p:nvPr/>
        </p:nvSpPr>
        <p:spPr bwMode="auto">
          <a:xfrm>
            <a:off x="2438400" y="495076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400" dirty="0"/>
              <a:t>events in the </a:t>
            </a:r>
            <a:r>
              <a:rPr lang="en-US" sz="2400" dirty="0" err="1"/>
              <a:t>Ajax.Request</a:t>
            </a:r>
            <a:r>
              <a:rPr lang="en-US" sz="2400" dirty="0"/>
              <a:t> object that you can handle</a:t>
            </a:r>
            <a:endParaRPr lang="en-US" sz="4800" dirty="0">
              <a:latin typeface="Arial" pitchFamily="34" charset="0"/>
              <a:cs typeface="Arial" pitchFamily="34" charset="0"/>
            </a:endParaRPr>
          </a:p>
        </p:txBody>
      </p:sp>
      <p:graphicFrame>
        <p:nvGraphicFramePr>
          <p:cNvPr id="8" name="Content Placeholder 7"/>
          <p:cNvGraphicFramePr>
            <a:graphicFrameLocks noGrp="1"/>
          </p:cNvGraphicFramePr>
          <p:nvPr>
            <p:ph sz="quarter" idx="1"/>
            <p:extLst/>
          </p:nvPr>
        </p:nvGraphicFramePr>
        <p:xfrm>
          <a:off x="2057400" y="1752600"/>
          <a:ext cx="8153400" cy="219456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400" b="1" dirty="0"/>
                        <a:t>event</a:t>
                      </a:r>
                    </a:p>
                  </a:txBody>
                  <a:tcPr anchor="ctr"/>
                </a:tc>
                <a:tc>
                  <a:txBody>
                    <a:bodyPr/>
                    <a:lstStyle/>
                    <a:p>
                      <a:r>
                        <a:rPr lang="en-US" sz="2400" b="1" dirty="0"/>
                        <a:t>description</a:t>
                      </a:r>
                    </a:p>
                  </a:txBody>
                  <a:tcPr anchor="ctr"/>
                </a:tc>
                <a:extLst>
                  <a:ext uri="{0D108BD9-81ED-4DB2-BD59-A6C34878D82A}">
                    <a16:rowId xmlns:a16="http://schemas.microsoft.com/office/drawing/2014/main" val="10000"/>
                  </a:ext>
                </a:extLst>
              </a:tr>
              <a:tr h="0">
                <a:tc>
                  <a:txBody>
                    <a:bodyPr/>
                    <a:lstStyle/>
                    <a:p>
                      <a:r>
                        <a:rPr lang="en-US" sz="2400" dirty="0" err="1"/>
                        <a:t>onSuccess</a:t>
                      </a:r>
                      <a:r>
                        <a:rPr lang="en-US" sz="2400" dirty="0"/>
                        <a:t> </a:t>
                      </a:r>
                    </a:p>
                  </a:txBody>
                  <a:tcPr anchor="ctr"/>
                </a:tc>
                <a:tc>
                  <a:txBody>
                    <a:bodyPr/>
                    <a:lstStyle/>
                    <a:p>
                      <a:r>
                        <a:rPr lang="en-US" sz="2400"/>
                        <a:t>request completed successfully </a:t>
                      </a:r>
                    </a:p>
                  </a:txBody>
                  <a:tcPr anchor="ctr"/>
                </a:tc>
                <a:extLst>
                  <a:ext uri="{0D108BD9-81ED-4DB2-BD59-A6C34878D82A}">
                    <a16:rowId xmlns:a16="http://schemas.microsoft.com/office/drawing/2014/main" val="10001"/>
                  </a:ext>
                </a:extLst>
              </a:tr>
              <a:tr h="0">
                <a:tc>
                  <a:txBody>
                    <a:bodyPr/>
                    <a:lstStyle/>
                    <a:p>
                      <a:r>
                        <a:rPr lang="en-US" sz="2400" dirty="0" err="1"/>
                        <a:t>onFailure</a:t>
                      </a:r>
                      <a:r>
                        <a:rPr lang="en-US" sz="2400" dirty="0"/>
                        <a:t> </a:t>
                      </a:r>
                    </a:p>
                  </a:txBody>
                  <a:tcPr anchor="ctr"/>
                </a:tc>
                <a:tc>
                  <a:txBody>
                    <a:bodyPr/>
                    <a:lstStyle/>
                    <a:p>
                      <a:r>
                        <a:rPr lang="en-US" sz="2400" dirty="0"/>
                        <a:t>request was unsuccessful </a:t>
                      </a:r>
                    </a:p>
                  </a:txBody>
                  <a:tcPr anchor="ctr"/>
                </a:tc>
                <a:extLst>
                  <a:ext uri="{0D108BD9-81ED-4DB2-BD59-A6C34878D82A}">
                    <a16:rowId xmlns:a16="http://schemas.microsoft.com/office/drawing/2014/main" val="10002"/>
                  </a:ext>
                </a:extLst>
              </a:tr>
              <a:tr h="0">
                <a:tc>
                  <a:txBody>
                    <a:bodyPr/>
                    <a:lstStyle/>
                    <a:p>
                      <a:r>
                        <a:rPr lang="en-US" sz="2400" dirty="0" err="1"/>
                        <a:t>onException</a:t>
                      </a:r>
                      <a:r>
                        <a:rPr lang="en-US" sz="2400" dirty="0"/>
                        <a:t> </a:t>
                      </a:r>
                    </a:p>
                  </a:txBody>
                  <a:tcPr anchor="ctr"/>
                </a:tc>
                <a:tc>
                  <a:txBody>
                    <a:bodyPr/>
                    <a:lstStyle/>
                    <a:p>
                      <a:r>
                        <a:rPr lang="en-US" sz="2400" dirty="0"/>
                        <a:t>request has a syntax error, security error, etc. </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3170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Prototype Ajax template</a:t>
            </a:r>
          </a:p>
        </p:txBody>
      </p:sp>
      <p:sp>
        <p:nvSpPr>
          <p:cNvPr id="5" name="Slide Number Placeholder 4"/>
          <p:cNvSpPr>
            <a:spLocks noGrp="1"/>
          </p:cNvSpPr>
          <p:nvPr>
            <p:ph type="sldNum" sz="quarter" idx="12"/>
          </p:nvPr>
        </p:nvSpPr>
        <p:spPr/>
        <p:txBody>
          <a:bodyPr>
            <a:normAutofit/>
          </a:bodyPr>
          <a:lstStyle/>
          <a:p>
            <a:fld id="{31D08DD9-4DBF-4FB4-81D6-0403753C1950}" type="slidenum">
              <a:rPr lang="en-US" smtClean="0"/>
              <a:t>21</a:t>
            </a:fld>
            <a:endParaRPr lang="en-US"/>
          </a:p>
        </p:txBody>
      </p:sp>
      <p:sp>
        <p:nvSpPr>
          <p:cNvPr id="6" name="TextBox 5"/>
          <p:cNvSpPr txBox="1"/>
          <p:nvPr/>
        </p:nvSpPr>
        <p:spPr>
          <a:xfrm>
            <a:off x="2133600" y="5629870"/>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handleRequest</a:t>
            </a:r>
            <a:r>
              <a:rPr lang="en-US" dirty="0">
                <a:latin typeface="Courier New" pitchFamily="49" charset="0"/>
                <a:cs typeface="Courier New" pitchFamily="49" charset="0"/>
              </a:rPr>
              <a:t>(</a:t>
            </a:r>
            <a:r>
              <a:rPr lang="en-US" dirty="0" err="1">
                <a:latin typeface="Courier New" pitchFamily="49" charset="0"/>
                <a:cs typeface="Courier New" pitchFamily="49" charset="0"/>
              </a:rPr>
              <a:t>ajax</a:t>
            </a:r>
            <a:r>
              <a:rPr lang="en-US" dirty="0">
                <a:latin typeface="Courier New" pitchFamily="49" charset="0"/>
                <a:cs typeface="Courier New" pitchFamily="49" charset="0"/>
              </a:rPr>
              <a:t>) {</a:t>
            </a:r>
          </a:p>
          <a:p>
            <a:r>
              <a:rPr lang="en-US" dirty="0">
                <a:latin typeface="Courier New" pitchFamily="49" charset="0"/>
                <a:cs typeface="Courier New" pitchFamily="49" charset="0"/>
              </a:rPr>
              <a:t>	alert(</a:t>
            </a:r>
            <a:r>
              <a:rPr lang="en-US" dirty="0" err="1">
                <a:latin typeface="Courier New" pitchFamily="49" charset="0"/>
                <a:cs typeface="Courier New" pitchFamily="49" charset="0"/>
              </a:rPr>
              <a:t>ajax.responseText</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graphicFrame>
        <p:nvGraphicFramePr>
          <p:cNvPr id="4" name="Table 3"/>
          <p:cNvGraphicFramePr>
            <a:graphicFrameLocks noGrp="1"/>
          </p:cNvGraphicFramePr>
          <p:nvPr>
            <p:extLst/>
          </p:nvPr>
        </p:nvGraphicFramePr>
        <p:xfrm>
          <a:off x="2136775" y="1661160"/>
          <a:ext cx="8153400" cy="374904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400" b="1" dirty="0"/>
                        <a:t>property</a:t>
                      </a:r>
                    </a:p>
                  </a:txBody>
                  <a:tcPr anchor="ctr"/>
                </a:tc>
                <a:tc>
                  <a:txBody>
                    <a:bodyPr/>
                    <a:lstStyle/>
                    <a:p>
                      <a:r>
                        <a:rPr lang="en-US" sz="2400" b="1" dirty="0"/>
                        <a:t>description</a:t>
                      </a:r>
                    </a:p>
                  </a:txBody>
                  <a:tcPr anchor="ctr"/>
                </a:tc>
                <a:extLst>
                  <a:ext uri="{0D108BD9-81ED-4DB2-BD59-A6C34878D82A}">
                    <a16:rowId xmlns:a16="http://schemas.microsoft.com/office/drawing/2014/main" val="10000"/>
                  </a:ext>
                </a:extLst>
              </a:tr>
              <a:tr h="0">
                <a:tc>
                  <a:txBody>
                    <a:bodyPr/>
                    <a:lstStyle/>
                    <a:p>
                      <a:r>
                        <a:rPr lang="en-US" sz="2400" dirty="0"/>
                        <a:t>status </a:t>
                      </a:r>
                    </a:p>
                  </a:txBody>
                  <a:tcPr anchor="ctr"/>
                </a:tc>
                <a:tc>
                  <a:txBody>
                    <a:bodyPr/>
                    <a:lstStyle/>
                    <a:p>
                      <a:r>
                        <a:rPr lang="en-US" sz="2400"/>
                        <a:t>the request's HTTP error code (200 = OK, etc.) </a:t>
                      </a:r>
                    </a:p>
                  </a:txBody>
                  <a:tcPr anchor="ctr"/>
                </a:tc>
                <a:extLst>
                  <a:ext uri="{0D108BD9-81ED-4DB2-BD59-A6C34878D82A}">
                    <a16:rowId xmlns:a16="http://schemas.microsoft.com/office/drawing/2014/main" val="10001"/>
                  </a:ext>
                </a:extLst>
              </a:tr>
              <a:tr h="0">
                <a:tc>
                  <a:txBody>
                    <a:bodyPr/>
                    <a:lstStyle/>
                    <a:p>
                      <a:r>
                        <a:rPr lang="en-US" sz="2400" dirty="0" err="1"/>
                        <a:t>statusText</a:t>
                      </a:r>
                      <a:r>
                        <a:rPr lang="en-US" sz="2400" dirty="0"/>
                        <a:t> </a:t>
                      </a:r>
                    </a:p>
                  </a:txBody>
                  <a:tcPr anchor="ctr"/>
                </a:tc>
                <a:tc>
                  <a:txBody>
                    <a:bodyPr/>
                    <a:lstStyle/>
                    <a:p>
                      <a:r>
                        <a:rPr lang="en-US" sz="2400"/>
                        <a:t>HTTP error code text </a:t>
                      </a:r>
                    </a:p>
                  </a:txBody>
                  <a:tcPr anchor="ctr"/>
                </a:tc>
                <a:extLst>
                  <a:ext uri="{0D108BD9-81ED-4DB2-BD59-A6C34878D82A}">
                    <a16:rowId xmlns:a16="http://schemas.microsoft.com/office/drawing/2014/main" val="10002"/>
                  </a:ext>
                </a:extLst>
              </a:tr>
              <a:tr h="0">
                <a:tc>
                  <a:txBody>
                    <a:bodyPr/>
                    <a:lstStyle/>
                    <a:p>
                      <a:r>
                        <a:rPr lang="en-US" sz="2400" dirty="0" err="1"/>
                        <a:t>responseText</a:t>
                      </a:r>
                      <a:r>
                        <a:rPr lang="en-US" sz="2400" dirty="0"/>
                        <a:t> </a:t>
                      </a:r>
                    </a:p>
                  </a:txBody>
                  <a:tcPr anchor="ctr"/>
                </a:tc>
                <a:tc>
                  <a:txBody>
                    <a:bodyPr/>
                    <a:lstStyle/>
                    <a:p>
                      <a:r>
                        <a:rPr lang="en-US" sz="2400" dirty="0"/>
                        <a:t>the entire text of the fetched page, as a String </a:t>
                      </a:r>
                    </a:p>
                  </a:txBody>
                  <a:tcPr anchor="ctr"/>
                </a:tc>
                <a:extLst>
                  <a:ext uri="{0D108BD9-81ED-4DB2-BD59-A6C34878D82A}">
                    <a16:rowId xmlns:a16="http://schemas.microsoft.com/office/drawing/2014/main" val="10003"/>
                  </a:ext>
                </a:extLst>
              </a:tr>
              <a:tr h="0">
                <a:tc>
                  <a:txBody>
                    <a:bodyPr/>
                    <a:lstStyle/>
                    <a:p>
                      <a:r>
                        <a:rPr lang="en-US" sz="2400" dirty="0" err="1"/>
                        <a:t>responseXML</a:t>
                      </a:r>
                      <a:r>
                        <a:rPr lang="en-US" sz="2400" dirty="0"/>
                        <a:t> </a:t>
                      </a:r>
                    </a:p>
                  </a:txBody>
                  <a:tcPr anchor="ctr"/>
                </a:tc>
                <a:tc>
                  <a:txBody>
                    <a:bodyPr/>
                    <a:lstStyle/>
                    <a:p>
                      <a:r>
                        <a:rPr lang="en-US" sz="2400" dirty="0"/>
                        <a:t>the entire contents of the fetched page, as an XML DOM tree (seen later) </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50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XMLHttpRequest</a:t>
            </a:r>
            <a:r>
              <a:rPr lang="en-US" dirty="0"/>
              <a:t> security restrictions</a:t>
            </a:r>
          </a:p>
        </p:txBody>
      </p:sp>
      <p:sp>
        <p:nvSpPr>
          <p:cNvPr id="3" name="Content Placeholder 2"/>
          <p:cNvSpPr>
            <a:spLocks noGrp="1"/>
          </p:cNvSpPr>
          <p:nvPr>
            <p:ph sz="quarter" idx="1"/>
          </p:nvPr>
        </p:nvSpPr>
        <p:spPr>
          <a:xfrm>
            <a:off x="2136648" y="3886200"/>
            <a:ext cx="8153400" cy="1828800"/>
          </a:xfrm>
        </p:spPr>
        <p:txBody>
          <a:bodyPr>
            <a:normAutofit fontScale="92500"/>
          </a:bodyPr>
          <a:lstStyle/>
          <a:p>
            <a:r>
              <a:rPr lang="en-US" dirty="0"/>
              <a:t>cannot be run from a web page stored on your hard drive</a:t>
            </a:r>
          </a:p>
          <a:p>
            <a:r>
              <a:rPr lang="en-US" dirty="0"/>
              <a:t>can only be run on a web page stored on a web server</a:t>
            </a:r>
          </a:p>
          <a:p>
            <a:r>
              <a:rPr lang="en-US" dirty="0"/>
              <a:t>can only fetch files from the same site that the page is on </a:t>
            </a:r>
            <a:r>
              <a:rPr lang="en-US" sz="2400" dirty="0"/>
              <a:t>www.foo.com/a/b/c.html can only fetch from www.foo.com</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1066801"/>
            <a:ext cx="64484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500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Ajax errors</a:t>
            </a:r>
          </a:p>
        </p:txBody>
      </p:sp>
      <p:sp>
        <p:nvSpPr>
          <p:cNvPr id="3" name="Content Placeholder 2"/>
          <p:cNvSpPr>
            <a:spLocks noGrp="1"/>
          </p:cNvSpPr>
          <p:nvPr>
            <p:ph sz="quarter" idx="1"/>
          </p:nvPr>
        </p:nvSpPr>
        <p:spPr>
          <a:xfrm>
            <a:off x="2136648" y="5181600"/>
            <a:ext cx="8153400" cy="914400"/>
          </a:xfrm>
        </p:spPr>
        <p:txBody>
          <a:bodyPr/>
          <a:lstStyle/>
          <a:p>
            <a:r>
              <a:rPr lang="en-US" dirty="0"/>
              <a:t>for user's (and developer's) benefit, show an error message if a request fails</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23</a:t>
            </a:fld>
            <a:endParaRPr lang="en-US"/>
          </a:p>
        </p:txBody>
      </p:sp>
      <p:sp>
        <p:nvSpPr>
          <p:cNvPr id="6" name="TextBox 5"/>
          <p:cNvSpPr txBox="1"/>
          <p:nvPr/>
        </p:nvSpPr>
        <p:spPr>
          <a:xfrm>
            <a:off x="2133600" y="1523286"/>
            <a:ext cx="8153400" cy="480131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new </a:t>
            </a:r>
            <a:r>
              <a:rPr lang="en-US" dirty="0" err="1">
                <a:latin typeface="Courier New" pitchFamily="49" charset="0"/>
                <a:cs typeface="Courier New" pitchFamily="49" charset="0"/>
              </a:rPr>
              <a:t>Ajax.Request</a:t>
            </a:r>
            <a:r>
              <a:rPr lang="en-US" dirty="0">
                <a:latin typeface="Courier New" pitchFamily="49" charset="0"/>
                <a:cs typeface="Courier New" pitchFamily="49" charset="0"/>
              </a:rPr>
              <a:t>("</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method: "get",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onSuccess</a:t>
            </a:r>
            <a:r>
              <a:rPr lang="en-US" dirty="0">
                <a:latin typeface="Courier New" pitchFamily="49" charset="0"/>
                <a:cs typeface="Courier New" pitchFamily="49" charset="0"/>
              </a:rPr>
              <a:t>: </a:t>
            </a:r>
            <a:r>
              <a:rPr lang="en-US" dirty="0" err="1">
                <a:latin typeface="Courier New" pitchFamily="49" charset="0"/>
                <a:cs typeface="Courier New" pitchFamily="49" charset="0"/>
              </a:rPr>
              <a:t>functionName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onFailure</a:t>
            </a:r>
            <a:r>
              <a:rPr lang="en-US" dirty="0">
                <a:latin typeface="Courier New" pitchFamily="49" charset="0"/>
                <a:cs typeface="Courier New" pitchFamily="49" charset="0"/>
              </a:rPr>
              <a:t>: </a:t>
            </a:r>
            <a:r>
              <a:rPr lang="en-US" dirty="0" err="1">
                <a:latin typeface="Courier New" pitchFamily="49" charset="0"/>
                <a:cs typeface="Courier New" pitchFamily="49" charset="0"/>
              </a:rPr>
              <a:t>ajaxFailure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onException</a:t>
            </a:r>
            <a:r>
              <a:rPr lang="en-US" dirty="0">
                <a:latin typeface="Courier New" pitchFamily="49" charset="0"/>
                <a:cs typeface="Courier New" pitchFamily="49" charset="0"/>
              </a:rPr>
              <a:t>: </a:t>
            </a:r>
            <a:r>
              <a:rPr lang="en-US" dirty="0" err="1">
                <a:latin typeface="Courier New" pitchFamily="49" charset="0"/>
                <a:cs typeface="Courier New" pitchFamily="49" charset="0"/>
              </a:rPr>
              <a:t>ajaxFailure</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ajaxFailure</a:t>
            </a:r>
            <a:r>
              <a:rPr lang="en-US" dirty="0">
                <a:latin typeface="Courier New" pitchFamily="49" charset="0"/>
                <a:cs typeface="Courier New" pitchFamily="49" charset="0"/>
              </a:rPr>
              <a:t>(</a:t>
            </a:r>
            <a:r>
              <a:rPr lang="en-US" dirty="0" err="1">
                <a:latin typeface="Courier New" pitchFamily="49" charset="0"/>
                <a:cs typeface="Courier New" pitchFamily="49" charset="0"/>
              </a:rPr>
              <a:t>ajax</a:t>
            </a:r>
            <a:r>
              <a:rPr lang="en-US" dirty="0">
                <a:latin typeface="Courier New" pitchFamily="49" charset="0"/>
                <a:cs typeface="Courier New" pitchFamily="49" charset="0"/>
              </a:rPr>
              <a:t>, exception) {</a:t>
            </a:r>
          </a:p>
          <a:p>
            <a:r>
              <a:rPr lang="en-US" dirty="0">
                <a:latin typeface="Courier New" pitchFamily="49" charset="0"/>
                <a:cs typeface="Courier New" pitchFamily="49" charset="0"/>
              </a:rPr>
              <a:t>	alert("Error making Ajax request:" + "\n\</a:t>
            </a:r>
            <a:r>
              <a:rPr lang="en-US" dirty="0" err="1">
                <a:latin typeface="Courier New" pitchFamily="49" charset="0"/>
                <a:cs typeface="Courier New" pitchFamily="49" charset="0"/>
              </a:rPr>
              <a:t>nServer</a:t>
            </a:r>
            <a:r>
              <a:rPr lang="en-US" dirty="0">
                <a:latin typeface="Courier New" pitchFamily="49" charset="0"/>
                <a:cs typeface="Courier New" pitchFamily="49" charset="0"/>
              </a:rPr>
              <a:t> status:\n" + </a:t>
            </a:r>
            <a:r>
              <a:rPr lang="en-US" dirty="0" err="1">
                <a:latin typeface="Courier New" pitchFamily="49" charset="0"/>
                <a:cs typeface="Courier New" pitchFamily="49" charset="0"/>
              </a:rPr>
              <a:t>ajax.status</a:t>
            </a:r>
            <a:r>
              <a:rPr lang="en-US" dirty="0">
                <a:latin typeface="Courier New" pitchFamily="49" charset="0"/>
                <a:cs typeface="Courier New" pitchFamily="49" charset="0"/>
              </a:rPr>
              <a:t> + " " + </a:t>
            </a:r>
            <a:r>
              <a:rPr lang="en-US" dirty="0" err="1">
                <a:latin typeface="Courier New" pitchFamily="49" charset="0"/>
                <a:cs typeface="Courier New" pitchFamily="49" charset="0"/>
              </a:rPr>
              <a:t>ajax.statusText</a:t>
            </a:r>
            <a:r>
              <a:rPr lang="en-US" dirty="0">
                <a:latin typeface="Courier New" pitchFamily="49" charset="0"/>
                <a:cs typeface="Courier New" pitchFamily="49" charset="0"/>
              </a:rPr>
              <a:t> +</a:t>
            </a:r>
          </a:p>
          <a:p>
            <a:r>
              <a:rPr lang="en-US" dirty="0">
                <a:latin typeface="Courier New" pitchFamily="49" charset="0"/>
                <a:cs typeface="Courier New" pitchFamily="49" charset="0"/>
              </a:rPr>
              <a:t>"\n\</a:t>
            </a:r>
            <a:r>
              <a:rPr lang="en-US" dirty="0" err="1">
                <a:latin typeface="Courier New" pitchFamily="49" charset="0"/>
                <a:cs typeface="Courier New" pitchFamily="49" charset="0"/>
              </a:rPr>
              <a:t>nServer</a:t>
            </a:r>
            <a:r>
              <a:rPr lang="en-US" dirty="0">
                <a:latin typeface="Courier New" pitchFamily="49" charset="0"/>
                <a:cs typeface="Courier New" pitchFamily="49" charset="0"/>
              </a:rPr>
              <a:t> response text:\n" + </a:t>
            </a:r>
            <a:r>
              <a:rPr lang="en-US" dirty="0" err="1">
                <a:latin typeface="Courier New" pitchFamily="49" charset="0"/>
                <a:cs typeface="Courier New" pitchFamily="49" charset="0"/>
              </a:rPr>
              <a:t>ajax.responseText</a:t>
            </a:r>
            <a:r>
              <a:rPr lang="en-US" dirty="0">
                <a:latin typeface="Courier New" pitchFamily="49" charset="0"/>
                <a:cs typeface="Courier New" pitchFamily="49" charset="0"/>
              </a:rPr>
              <a:t>);</a:t>
            </a:r>
          </a:p>
          <a:p>
            <a:r>
              <a:rPr lang="en-US" dirty="0">
                <a:latin typeface="Courier New" pitchFamily="49" charset="0"/>
                <a:cs typeface="Courier New" pitchFamily="49" charset="0"/>
              </a:rPr>
              <a:t>	if (exception) {</a:t>
            </a:r>
          </a:p>
          <a:p>
            <a:r>
              <a:rPr lang="en-US" dirty="0">
                <a:latin typeface="Courier New" pitchFamily="49" charset="0"/>
                <a:cs typeface="Courier New" pitchFamily="49" charset="0"/>
              </a:rPr>
              <a:t>		throw exception;</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1894734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Ajax code</a:t>
            </a:r>
          </a:p>
        </p:txBody>
      </p:sp>
      <p:sp>
        <p:nvSpPr>
          <p:cNvPr id="3" name="Content Placeholder 2"/>
          <p:cNvSpPr>
            <a:spLocks noGrp="1"/>
          </p:cNvSpPr>
          <p:nvPr>
            <p:ph sz="quarter" idx="1"/>
          </p:nvPr>
        </p:nvSpPr>
        <p:spPr>
          <a:xfrm>
            <a:off x="2136648" y="4800600"/>
            <a:ext cx="8153400" cy="838200"/>
          </a:xfrm>
        </p:spPr>
        <p:txBody>
          <a:bodyPr>
            <a:normAutofit fontScale="77500" lnSpcReduction="20000"/>
          </a:bodyPr>
          <a:lstStyle/>
          <a:p>
            <a:r>
              <a:rPr lang="en-US" dirty="0"/>
              <a:t>Net tab shows each request, its parameters, response, any errors</a:t>
            </a:r>
          </a:p>
          <a:p>
            <a:r>
              <a:rPr lang="en-US" dirty="0"/>
              <a:t>expand a request with + and look at Response tab to see Ajax result</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8305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908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POST request</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25</a:t>
            </a:fld>
            <a:endParaRPr lang="en-US"/>
          </a:p>
        </p:txBody>
      </p:sp>
      <p:sp>
        <p:nvSpPr>
          <p:cNvPr id="6" name="TextBox 5"/>
          <p:cNvSpPr txBox="1"/>
          <p:nvPr/>
        </p:nvSpPr>
        <p:spPr>
          <a:xfrm>
            <a:off x="2118852" y="1667470"/>
            <a:ext cx="8153400" cy="2862322"/>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new </a:t>
            </a:r>
            <a:r>
              <a:rPr lang="en-US" dirty="0" err="1">
                <a:latin typeface="Courier New" pitchFamily="49" charset="0"/>
                <a:cs typeface="Courier New" pitchFamily="49" charset="0"/>
              </a:rPr>
              <a:t>Ajax.Request</a:t>
            </a:r>
            <a:r>
              <a:rPr lang="en-US" dirty="0">
                <a:latin typeface="Courier New" pitchFamily="49" charset="0"/>
                <a:cs typeface="Courier New" pitchFamily="49" charset="0"/>
              </a:rPr>
              <a:t>("</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b="1" dirty="0">
                <a:latin typeface="Courier New" pitchFamily="49" charset="0"/>
                <a:cs typeface="Courier New" pitchFamily="49" charset="0"/>
              </a:rPr>
              <a:t>method: "post", </a:t>
            </a:r>
            <a:r>
              <a:rPr lang="en-US" dirty="0">
                <a:latin typeface="Courier New" pitchFamily="49" charset="0"/>
                <a:cs typeface="Courier New" pitchFamily="49" charset="0"/>
              </a:rPr>
              <a:t>// optional</a:t>
            </a:r>
          </a:p>
          <a:p>
            <a:r>
              <a:rPr lang="en-US" dirty="0">
                <a:latin typeface="Courier New" pitchFamily="49" charset="0"/>
                <a:cs typeface="Courier New" pitchFamily="49" charset="0"/>
              </a:rPr>
              <a:t>	</a:t>
            </a:r>
            <a:r>
              <a:rPr lang="en-US" b="1" dirty="0">
                <a:latin typeface="Courier New" pitchFamily="49" charset="0"/>
                <a:cs typeface="Courier New" pitchFamily="49" charset="0"/>
              </a:rPr>
              <a:t>parameters:</a:t>
            </a:r>
            <a:r>
              <a:rPr lang="en-US" dirty="0">
                <a:latin typeface="Courier New" pitchFamily="49" charset="0"/>
                <a:cs typeface="Courier New" pitchFamily="49" charset="0"/>
              </a:rPr>
              <a:t> { name: value, name: value, ..., name: value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onSuccess</a:t>
            </a:r>
            <a:r>
              <a:rPr lang="en-US" dirty="0">
                <a:latin typeface="Courier New" pitchFamily="49" charset="0"/>
                <a:cs typeface="Courier New" pitchFamily="49" charset="0"/>
              </a:rPr>
              <a:t>: </a:t>
            </a:r>
            <a:r>
              <a:rPr lang="en-US" dirty="0" err="1">
                <a:latin typeface="Courier New" pitchFamily="49" charset="0"/>
                <a:cs typeface="Courier New" pitchFamily="49" charset="0"/>
              </a:rPr>
              <a:t>functionName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onFailure</a:t>
            </a:r>
            <a:r>
              <a:rPr lang="en-US" dirty="0">
                <a:latin typeface="Courier New" pitchFamily="49" charset="0"/>
                <a:cs typeface="Courier New" pitchFamily="49" charset="0"/>
              </a:rPr>
              <a:t>: </a:t>
            </a:r>
            <a:r>
              <a:rPr lang="en-US" dirty="0" err="1">
                <a:latin typeface="Courier New" pitchFamily="49" charset="0"/>
                <a:cs typeface="Courier New" pitchFamily="49" charset="0"/>
              </a:rPr>
              <a:t>functionName</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onException</a:t>
            </a:r>
            <a:r>
              <a:rPr lang="en-US" dirty="0">
                <a:latin typeface="Courier New" pitchFamily="49" charset="0"/>
                <a:cs typeface="Courier New" pitchFamily="49" charset="0"/>
              </a:rPr>
              <a:t>: </a:t>
            </a:r>
            <a:r>
              <a:rPr lang="en-US" dirty="0" err="1">
                <a:latin typeface="Courier New" pitchFamily="49" charset="0"/>
                <a:cs typeface="Courier New" pitchFamily="49" charset="0"/>
              </a:rPr>
              <a:t>functionName</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8" name="Footer Placeholder 7"/>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3615304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POST request</a:t>
            </a:r>
          </a:p>
        </p:txBody>
      </p:sp>
      <p:sp>
        <p:nvSpPr>
          <p:cNvPr id="3" name="Content Placeholder 2"/>
          <p:cNvSpPr>
            <a:spLocks noGrp="1"/>
          </p:cNvSpPr>
          <p:nvPr>
            <p:ph sz="quarter" idx="1"/>
          </p:nvPr>
        </p:nvSpPr>
        <p:spPr>
          <a:xfrm>
            <a:off x="2136648" y="1524000"/>
            <a:ext cx="8153400" cy="2743200"/>
          </a:xfrm>
        </p:spPr>
        <p:txBody>
          <a:bodyPr>
            <a:normAutofit fontScale="85000" lnSpcReduction="10000"/>
          </a:bodyPr>
          <a:lstStyle/>
          <a:p>
            <a:r>
              <a:rPr lang="en-US" dirty="0" err="1"/>
              <a:t>Ajax.Request</a:t>
            </a:r>
            <a:r>
              <a:rPr lang="en-US" dirty="0"/>
              <a:t> can also be used to post data to a web server</a:t>
            </a:r>
          </a:p>
          <a:p>
            <a:r>
              <a:rPr lang="en-US" dirty="0"/>
              <a:t>method should be changed to "post" (or omitted; post is default)</a:t>
            </a:r>
          </a:p>
          <a:p>
            <a:r>
              <a:rPr lang="en-US" dirty="0"/>
              <a:t>any query parameters should be passed as a parameters parameter</a:t>
            </a:r>
          </a:p>
          <a:p>
            <a:pPr lvl="1"/>
            <a:r>
              <a:rPr lang="en-US" dirty="0"/>
              <a:t>written between {} braces as a set of name : value pairs (another anonymous object)</a:t>
            </a:r>
          </a:p>
          <a:p>
            <a:pPr lvl="1"/>
            <a:r>
              <a:rPr lang="en-US" dirty="0"/>
              <a:t>get request parameters can also be passed this way, if you like</a:t>
            </a:r>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26</a:t>
            </a:fld>
            <a:endParaRPr lang="en-US"/>
          </a:p>
        </p:txBody>
      </p:sp>
      <p:sp>
        <p:nvSpPr>
          <p:cNvPr id="4" name="Footer Placeholder 3"/>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2784975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Prototype's Ajax Updater</a:t>
            </a:r>
          </a:p>
        </p:txBody>
      </p:sp>
      <p:sp>
        <p:nvSpPr>
          <p:cNvPr id="3" name="Content Placeholder 2"/>
          <p:cNvSpPr>
            <a:spLocks noGrp="1"/>
          </p:cNvSpPr>
          <p:nvPr>
            <p:ph sz="quarter" idx="1"/>
          </p:nvPr>
        </p:nvSpPr>
        <p:spPr>
          <a:xfrm>
            <a:off x="2136648" y="3886200"/>
            <a:ext cx="8153400" cy="2286000"/>
          </a:xfrm>
        </p:spPr>
        <p:txBody>
          <a:bodyPr/>
          <a:lstStyle/>
          <a:p>
            <a:r>
              <a:rPr lang="en-US" dirty="0" err="1"/>
              <a:t>Ajax.Updater</a:t>
            </a:r>
            <a:r>
              <a:rPr lang="en-US" dirty="0"/>
              <a:t> fetches a file and injects its content into an element as </a:t>
            </a:r>
            <a:r>
              <a:rPr lang="en-US" dirty="0" err="1"/>
              <a:t>innerHTML</a:t>
            </a:r>
            <a:endParaRPr lang="en-US" dirty="0"/>
          </a:p>
          <a:p>
            <a:r>
              <a:rPr lang="en-US" dirty="0"/>
              <a:t>additional (1st) parameter specifies the id of element to inject into</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a:bodyPr>
          <a:lstStyle/>
          <a:p>
            <a:fld id="{CD1499DF-29E7-4910-92D7-9B5A330D7051}" type="slidenum">
              <a:rPr lang="en-US" smtClean="0"/>
              <a:t>27</a:t>
            </a:fld>
            <a:endParaRPr lang="en-US"/>
          </a:p>
        </p:txBody>
      </p:sp>
      <p:sp>
        <p:nvSpPr>
          <p:cNvPr id="6" name="TextBox 5"/>
          <p:cNvSpPr txBox="1"/>
          <p:nvPr/>
        </p:nvSpPr>
        <p:spPr>
          <a:xfrm>
            <a:off x="2118852" y="1667471"/>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new </a:t>
            </a:r>
            <a:r>
              <a:rPr lang="en-US" dirty="0" err="1">
                <a:latin typeface="Courier New" pitchFamily="49" charset="0"/>
                <a:cs typeface="Courier New" pitchFamily="49" charset="0"/>
              </a:rPr>
              <a:t>Ajax.Updater</a:t>
            </a:r>
            <a:r>
              <a:rPr lang="en-US" dirty="0">
                <a:latin typeface="Courier New" pitchFamily="49" charset="0"/>
                <a:cs typeface="Courier New" pitchFamily="49" charset="0"/>
              </a:rPr>
              <a:t>(</a:t>
            </a:r>
          </a:p>
          <a:p>
            <a:r>
              <a:rPr lang="en-US" dirty="0">
                <a:latin typeface="Courier New" pitchFamily="49" charset="0"/>
                <a:cs typeface="Courier New" pitchFamily="49" charset="0"/>
              </a:rPr>
              <a:t>	"id",</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method: "get"</a:t>
            </a:r>
          </a:p>
          <a:p>
            <a:r>
              <a:rPr lang="en-US">
                <a:latin typeface="Courier New" pitchFamily="49" charset="0"/>
                <a:cs typeface="Courier New" pitchFamily="49" charset="0"/>
              </a:rPr>
              <a:t>	}</a:t>
            </a:r>
            <a:endParaRPr lang="en-US" dirty="0">
              <a:latin typeface="Courier New" pitchFamily="49" charset="0"/>
              <a:cs typeface="Courier New" pitchFamily="49" charset="0"/>
            </a:endParaRPr>
          </a:p>
          <a:p>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552718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When NOT to use AJAX&#10;&#10;&#10;• when the action is related to navigation&#10;• when there is another AJAX call inside that&#10;  acti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 y="0"/>
            <a:ext cx="11795760" cy="708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385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Advances have Been Made to Ajax?</a:t>
            </a:r>
          </a:p>
        </p:txBody>
      </p:sp>
      <p:sp>
        <p:nvSpPr>
          <p:cNvPr id="3" name="Content Placeholder 2"/>
          <p:cNvSpPr>
            <a:spLocks noGrp="1"/>
          </p:cNvSpPr>
          <p:nvPr>
            <p:ph idx="1"/>
          </p:nvPr>
        </p:nvSpPr>
        <p:spPr/>
        <p:txBody>
          <a:bodyPr>
            <a:normAutofit fontScale="85000" lnSpcReduction="20000"/>
          </a:bodyPr>
          <a:lstStyle/>
          <a:p>
            <a:r>
              <a:rPr lang="en-GB" dirty="0"/>
              <a:t>JavaScript is the client-side programming language and </a:t>
            </a:r>
            <a:r>
              <a:rPr lang="en-GB" dirty="0">
                <a:hlinkClick r:id="rId2"/>
              </a:rPr>
              <a:t>XML</a:t>
            </a:r>
            <a:r>
              <a:rPr lang="en-GB" dirty="0"/>
              <a:t> is a </a:t>
            </a:r>
            <a:r>
              <a:rPr lang="en-GB" dirty="0" err="1"/>
              <a:t>markup</a:t>
            </a:r>
            <a:r>
              <a:rPr lang="en-GB" dirty="0"/>
              <a:t> language to define data</a:t>
            </a:r>
            <a:r>
              <a:rPr lang="en-GB" dirty="0" smtClean="0"/>
              <a:t>.</a:t>
            </a:r>
          </a:p>
          <a:p>
            <a:r>
              <a:rPr lang="en-GB" dirty="0"/>
              <a:t> </a:t>
            </a:r>
            <a:r>
              <a:rPr lang="en-GB" dirty="0">
                <a:hlinkClick r:id="rId2"/>
              </a:rPr>
              <a:t>JSON</a:t>
            </a:r>
            <a:r>
              <a:rPr lang="en-GB" dirty="0"/>
              <a:t> is another </a:t>
            </a:r>
            <a:r>
              <a:rPr lang="en-GB" dirty="0" err="1"/>
              <a:t>markup</a:t>
            </a:r>
            <a:r>
              <a:rPr lang="en-GB" dirty="0"/>
              <a:t> language to define data. JSON (JavaScript Object Notation) is much easier to use with JavaScript than XML. </a:t>
            </a:r>
            <a:endParaRPr lang="en-GB" dirty="0" smtClean="0"/>
          </a:p>
          <a:p>
            <a:r>
              <a:rPr lang="en-GB" dirty="0" smtClean="0"/>
              <a:t>When </a:t>
            </a:r>
            <a:r>
              <a:rPr lang="en-GB" dirty="0"/>
              <a:t>it comes to Ajax and JavaScript, JSON Web Services are replacing XML Web Services</a:t>
            </a:r>
            <a:r>
              <a:rPr lang="en-GB" dirty="0" smtClean="0"/>
              <a:t>.</a:t>
            </a:r>
          </a:p>
          <a:p>
            <a:r>
              <a:rPr lang="en-GB" dirty="0"/>
              <a:t>Another major advance to JavaScript and Ajax is the JavaScript object library called jQuery. </a:t>
            </a:r>
            <a:endParaRPr lang="en-GB" dirty="0" smtClean="0"/>
          </a:p>
          <a:p>
            <a:r>
              <a:rPr lang="en-GB" dirty="0" smtClean="0"/>
              <a:t>This </a:t>
            </a:r>
            <a:r>
              <a:rPr lang="en-GB" dirty="0"/>
              <a:t>free, open-source software is a wrapper around JavaScript</a:t>
            </a:r>
            <a:r>
              <a:rPr lang="en-GB" dirty="0" smtClean="0"/>
              <a:t>.</a:t>
            </a:r>
          </a:p>
          <a:p>
            <a:r>
              <a:rPr lang="en-GB" dirty="0" smtClean="0"/>
              <a:t> </a:t>
            </a:r>
            <a:r>
              <a:rPr lang="en-GB" dirty="0"/>
              <a:t>jQuery is used to easily write client-side JavaScript to navigate and manipulate a page and make asynchronous Ajax </a:t>
            </a:r>
            <a:r>
              <a:rPr lang="en-GB" dirty="0" err="1"/>
              <a:t>callbacks</a:t>
            </a:r>
            <a:r>
              <a:rPr lang="en-GB" dirty="0"/>
              <a:t>.</a:t>
            </a:r>
          </a:p>
          <a:p>
            <a:r>
              <a:rPr lang="en-GB" dirty="0"/>
              <a:t>By using jQuery and JSON Web Services, Ajax </a:t>
            </a:r>
            <a:r>
              <a:rPr lang="en-GB" dirty="0" err="1"/>
              <a:t>callbacks</a:t>
            </a:r>
            <a:r>
              <a:rPr lang="en-GB" dirty="0"/>
              <a:t> have become standard programming practices for designing and developing web applications.</a:t>
            </a:r>
          </a:p>
          <a:p>
            <a:endParaRPr lang="en-GB" dirty="0"/>
          </a:p>
        </p:txBody>
      </p:sp>
    </p:spTree>
    <p:extLst>
      <p:ext uri="{BB962C8B-B14F-4D97-AF65-F5344CB8AC3E}">
        <p14:creationId xmlns:p14="http://schemas.microsoft.com/office/powerpoint/2010/main" val="198086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b="1" dirty="0" smtClean="0"/>
              <a:t>Enable asynchronous calls</a:t>
            </a:r>
          </a:p>
          <a:p>
            <a:r>
              <a:rPr lang="en-GB" dirty="0" smtClean="0"/>
              <a:t>Ajax benefits web developers in how its framework can be used for lazy loading. Those who don’t know what Lazy Loading is are an optimization technique that’s widely used for online content.</a:t>
            </a:r>
          </a:p>
          <a:p>
            <a:r>
              <a:rPr lang="en-GB" dirty="0" smtClean="0"/>
              <a:t>In essence, Ajax allows its users to make asynchronous calls to the web server without reloading the whole web page. As a web visitor, you don’t have to wait for the entire page to load entirely in order to access the entire page content.</a:t>
            </a:r>
          </a:p>
          <a:p>
            <a:r>
              <a:rPr lang="en-GB" dirty="0" smtClean="0"/>
              <a:t>The concept of lazy loading assists in loading only the required section and delays the remaining, until it is needed by users. Thus, Ajax Lazy Loading not only improves a web page load it also has a positive impact on user experience and conversion rates.</a:t>
            </a:r>
          </a:p>
          <a:p>
            <a:endParaRPr lang="en-GB" dirty="0"/>
          </a:p>
        </p:txBody>
      </p:sp>
    </p:spTree>
    <p:extLst>
      <p:ext uri="{BB962C8B-B14F-4D97-AF65-F5344CB8AC3E}">
        <p14:creationId xmlns:p14="http://schemas.microsoft.com/office/powerpoint/2010/main" val="954920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6071"/>
          </a:xfrm>
        </p:spPr>
        <p:txBody>
          <a:bodyPr/>
          <a:lstStyle/>
          <a:p>
            <a:r>
              <a:rPr lang="en-GB" b="1" dirty="0"/>
              <a:t>AJAX Application Example</a:t>
            </a:r>
            <a:endParaRPr lang="en-GB" dirty="0"/>
          </a:p>
        </p:txBody>
      </p:sp>
      <p:sp>
        <p:nvSpPr>
          <p:cNvPr id="3" name="Subtitle 2"/>
          <p:cNvSpPr>
            <a:spLocks noGrp="1"/>
          </p:cNvSpPr>
          <p:nvPr>
            <p:ph type="subTitle" idx="1"/>
          </p:nvPr>
        </p:nvSpPr>
        <p:spPr>
          <a:xfrm>
            <a:off x="1524000" y="2168434"/>
            <a:ext cx="9144000" cy="4167052"/>
          </a:xfrm>
        </p:spPr>
        <p:txBody>
          <a:bodyPr>
            <a:normAutofit/>
          </a:bodyPr>
          <a:lstStyle/>
          <a:p>
            <a:pPr algn="just"/>
            <a:r>
              <a:rPr lang="en-GB" dirty="0"/>
              <a:t>Online </a:t>
            </a:r>
            <a:r>
              <a:rPr lang="en-GB" dirty="0" smtClean="0"/>
              <a:t>test </a:t>
            </a:r>
          </a:p>
          <a:p>
            <a:pPr algn="just"/>
            <a:r>
              <a:rPr lang="en-GB" dirty="0" smtClean="0"/>
              <a:t>Many </a:t>
            </a:r>
            <a:r>
              <a:rPr lang="en-GB" dirty="0"/>
              <a:t>multiple choice </a:t>
            </a:r>
            <a:r>
              <a:rPr lang="en-GB" dirty="0" smtClean="0"/>
              <a:t>questions</a:t>
            </a:r>
          </a:p>
          <a:p>
            <a:pPr algn="just"/>
            <a:r>
              <a:rPr lang="en-GB" dirty="0" smtClean="0"/>
              <a:t>All </a:t>
            </a:r>
            <a:r>
              <a:rPr lang="en-GB" dirty="0"/>
              <a:t>questions are displayed on one </a:t>
            </a:r>
            <a:r>
              <a:rPr lang="en-GB" dirty="0" smtClean="0"/>
              <a:t>page</a:t>
            </a:r>
          </a:p>
          <a:p>
            <a:pPr algn="just"/>
            <a:r>
              <a:rPr lang="en-GB" dirty="0" smtClean="0"/>
              <a:t>After </a:t>
            </a:r>
            <a:r>
              <a:rPr lang="en-GB" dirty="0"/>
              <a:t>the user answers one question, the correct answer and explanation about why the user answer is wrong is shown on the </a:t>
            </a:r>
            <a:r>
              <a:rPr lang="en-GB" dirty="0" smtClean="0"/>
              <a:t>page</a:t>
            </a:r>
          </a:p>
          <a:p>
            <a:pPr algn="just"/>
            <a:r>
              <a:rPr lang="en-GB" dirty="0" smtClean="0"/>
              <a:t>For </a:t>
            </a:r>
            <a:r>
              <a:rPr lang="en-GB" dirty="0"/>
              <a:t>all already-answered questions, their correct answers and explanations are always shown on the </a:t>
            </a:r>
            <a:r>
              <a:rPr lang="en-GB" dirty="0" smtClean="0"/>
              <a:t>page</a:t>
            </a:r>
          </a:p>
          <a:p>
            <a:pPr algn="just"/>
            <a:r>
              <a:rPr lang="en-GB" dirty="0" smtClean="0"/>
              <a:t>Pure </a:t>
            </a:r>
            <a:r>
              <a:rPr lang="en-GB" dirty="0"/>
              <a:t>sever-side solution using conventional web </a:t>
            </a:r>
            <a:r>
              <a:rPr lang="en-GB" dirty="0" smtClean="0"/>
              <a:t>application</a:t>
            </a:r>
          </a:p>
        </p:txBody>
      </p:sp>
    </p:spTree>
    <p:extLst>
      <p:ext uri="{BB962C8B-B14F-4D97-AF65-F5344CB8AC3E}">
        <p14:creationId xmlns:p14="http://schemas.microsoft.com/office/powerpoint/2010/main" val="80121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3771" y="535577"/>
            <a:ext cx="11521439" cy="5826034"/>
          </a:xfrm>
        </p:spPr>
        <p:txBody>
          <a:bodyPr>
            <a:normAutofit/>
          </a:bodyPr>
          <a:lstStyle/>
          <a:p>
            <a:pPr algn="l"/>
            <a:r>
              <a:rPr lang="en-GB" dirty="0" smtClean="0"/>
              <a:t>For each question answer submission, the whole page with most of repeated data sent to the browser</a:t>
            </a:r>
          </a:p>
          <a:p>
            <a:pPr algn="l"/>
            <a:r>
              <a:rPr lang="en-GB" dirty="0" smtClean="0"/>
              <a:t>Pure client-side solution using conventional JavaScript.</a:t>
            </a:r>
            <a:br>
              <a:rPr lang="en-GB" dirty="0" smtClean="0"/>
            </a:br>
            <a:r>
              <a:rPr lang="en-GB" dirty="0" smtClean="0"/>
              <a:t>The user can read JavaScript source code to view what is correct answer</a:t>
            </a:r>
          </a:p>
          <a:p>
            <a:pPr algn="l"/>
            <a:r>
              <a:rPr lang="en-GB" dirty="0" smtClean="0"/>
              <a:t>Large amount of explanation data will be carried by the JavaScript </a:t>
            </a:r>
            <a:r>
              <a:rPr lang="en-GB" dirty="0" err="1" smtClean="0"/>
              <a:t>codeAJAX</a:t>
            </a:r>
            <a:r>
              <a:rPr lang="en-GB" dirty="0" smtClean="0"/>
              <a:t> solution</a:t>
            </a:r>
          </a:p>
          <a:p>
            <a:pPr algn="l"/>
            <a:r>
              <a:rPr lang="en-GB" dirty="0" smtClean="0"/>
              <a:t>After the user answers a question, use </a:t>
            </a:r>
            <a:r>
              <a:rPr lang="en-GB" dirty="0" err="1" smtClean="0"/>
              <a:t>XmlHttpRequest</a:t>
            </a:r>
            <a:r>
              <a:rPr lang="en-GB" dirty="0" smtClean="0"/>
              <a:t> to ask the server to send the correct answer and explanation. Display the correct answer and explanation received from the server.</a:t>
            </a:r>
            <a:br>
              <a:rPr lang="en-GB" dirty="0" smtClean="0"/>
            </a:br>
            <a:endParaRPr lang="en-GB" dirty="0" smtClean="0"/>
          </a:p>
          <a:p>
            <a:endParaRPr lang="en-GB" dirty="0"/>
          </a:p>
        </p:txBody>
      </p:sp>
    </p:spTree>
    <p:extLst>
      <p:ext uri="{BB962C8B-B14F-4D97-AF65-F5344CB8AC3E}">
        <p14:creationId xmlns:p14="http://schemas.microsoft.com/office/powerpoint/2010/main" val="31483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dirty="0" err="1" smtClean="0"/>
              <a:t>XMLHttpRequest</a:t>
            </a:r>
            <a:endParaRPr lang="en-GB" b="1" dirty="0" smtClean="0"/>
          </a:p>
          <a:p>
            <a:r>
              <a:rPr lang="en-GB" dirty="0" err="1" smtClean="0"/>
              <a:t>XMLHttpRequest</a:t>
            </a:r>
            <a:r>
              <a:rPr lang="en-GB" dirty="0" smtClean="0"/>
              <a:t> is a request type widely used for sending a request to Ajax pages. You can also call it with a different name: Asynchronous HTTP request. It plays a vital role in the implementation of Ajax techniques for web development.</a:t>
            </a:r>
          </a:p>
          <a:p>
            <a:r>
              <a:rPr lang="en-GB" dirty="0" err="1" smtClean="0"/>
              <a:t>XMLHttpRequest</a:t>
            </a:r>
            <a:r>
              <a:rPr lang="en-GB" dirty="0" smtClean="0"/>
              <a:t> transfers and manipulates the XML data to and from a web service using HTTP. Its purpose is to establish an independent connection between the webpage’s client-side and server.</a:t>
            </a:r>
          </a:p>
          <a:p>
            <a:endParaRPr lang="en-GB" dirty="0" smtClean="0"/>
          </a:p>
          <a:p>
            <a:endParaRPr lang="en-GB" dirty="0"/>
          </a:p>
        </p:txBody>
      </p:sp>
    </p:spTree>
    <p:extLst>
      <p:ext uri="{BB962C8B-B14F-4D97-AF65-F5344CB8AC3E}">
        <p14:creationId xmlns:p14="http://schemas.microsoft.com/office/powerpoint/2010/main" val="3678282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dirty="0" smtClean="0"/>
              <a:t>Reduce bandwidth usage</a:t>
            </a:r>
          </a:p>
          <a:p>
            <a:r>
              <a:rPr lang="en-GB" dirty="0" smtClean="0"/>
              <a:t>One more advantage of Ajax comes from the bandwidth usage. This action is effective in improving web performance and load speed as well.</a:t>
            </a:r>
          </a:p>
          <a:p>
            <a:r>
              <a:rPr lang="en-GB" dirty="0" smtClean="0"/>
              <a:t>Ajax makes the best use of the server’s bandwidth by fetching particle contents instead of transmitting the entire page’s content. This means that you can bring data from the database and store it into the database to perform background without reloading the page.</a:t>
            </a:r>
          </a:p>
          <a:p>
            <a:endParaRPr lang="en-GB" dirty="0"/>
          </a:p>
        </p:txBody>
      </p:sp>
    </p:spTree>
    <p:extLst>
      <p:ext uri="{BB962C8B-B14F-4D97-AF65-F5344CB8AC3E}">
        <p14:creationId xmlns:p14="http://schemas.microsoft.com/office/powerpoint/2010/main" val="29421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smtClean="0"/>
              <a:t>Form Validation</a:t>
            </a:r>
          </a:p>
          <a:p>
            <a:r>
              <a:rPr lang="en-GB" dirty="0" smtClean="0"/>
              <a:t>In contrast to traditional form submission, where client-side validations occur after submission, the AJAX method enables precise and immediate form validation. AJAX provides speed, which is also one of its significant benefits.</a:t>
            </a:r>
          </a:p>
          <a:p>
            <a:endParaRPr lang="en-GB" dirty="0"/>
          </a:p>
        </p:txBody>
      </p:sp>
    </p:spTree>
    <p:extLst>
      <p:ext uri="{BB962C8B-B14F-4D97-AF65-F5344CB8AC3E}">
        <p14:creationId xmlns:p14="http://schemas.microsoft.com/office/powerpoint/2010/main" val="4133074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7097"/>
            <a:ext cx="9144000" cy="613954"/>
          </a:xfrm>
        </p:spPr>
        <p:txBody>
          <a:bodyPr>
            <a:normAutofit fontScale="90000"/>
          </a:bodyPr>
          <a:lstStyle/>
          <a:p>
            <a:r>
              <a:rPr lang="en-GB" dirty="0"/>
              <a:t>Disadvantages of Ajax</a:t>
            </a:r>
            <a:br>
              <a:rPr lang="en-GB" dirty="0"/>
            </a:br>
            <a:endParaRPr lang="en-GB" dirty="0"/>
          </a:p>
        </p:txBody>
      </p:sp>
      <p:sp>
        <p:nvSpPr>
          <p:cNvPr id="3" name="Subtitle 2"/>
          <p:cNvSpPr>
            <a:spLocks noGrp="1"/>
          </p:cNvSpPr>
          <p:nvPr>
            <p:ph type="subTitle" idx="1"/>
          </p:nvPr>
        </p:nvSpPr>
        <p:spPr>
          <a:xfrm>
            <a:off x="1524000" y="2325189"/>
            <a:ext cx="9144000" cy="4532811"/>
          </a:xfrm>
        </p:spPr>
        <p:txBody>
          <a:bodyPr>
            <a:normAutofit fontScale="92500" lnSpcReduction="10000"/>
          </a:bodyPr>
          <a:lstStyle/>
          <a:p>
            <a:pPr marL="342900" indent="-342900" algn="l">
              <a:buFont typeface="Arial" panose="020B0604020202020204" pitchFamily="34" charset="0"/>
              <a:buChar char="•"/>
            </a:pPr>
            <a:r>
              <a:rPr lang="en-GB" dirty="0"/>
              <a:t>Open-source. View source is allowed, and anyone can view the code source written for Ajax, which makes it less secure compared to other technologies</a:t>
            </a:r>
          </a:p>
          <a:p>
            <a:pPr marL="342900" indent="-342900" algn="l">
              <a:buFont typeface="Arial" panose="020B0604020202020204" pitchFamily="34" charset="0"/>
              <a:buChar char="•"/>
            </a:pPr>
            <a:r>
              <a:rPr lang="en-GB" dirty="0"/>
              <a:t>Search Engines cannot index Ajax pages can not be indexed by Google as well as other search engines</a:t>
            </a:r>
          </a:p>
          <a:p>
            <a:pPr marL="342900" indent="-342900" algn="l">
              <a:buFont typeface="Arial" panose="020B0604020202020204" pitchFamily="34" charset="0"/>
              <a:buChar char="•"/>
            </a:pPr>
            <a:r>
              <a:rPr lang="en-GB" dirty="0"/>
              <a:t>The usage of Ajax can cause difficulties for your web pages to debug as well as make them prone to possible security issues in the future</a:t>
            </a:r>
          </a:p>
          <a:p>
            <a:pPr marL="342900" indent="-342900" algn="l">
              <a:buFont typeface="Arial" panose="020B0604020202020204" pitchFamily="34" charset="0"/>
              <a:buChar char="•"/>
            </a:pPr>
            <a:r>
              <a:rPr lang="en-GB" dirty="0"/>
              <a:t>Most importantly, Ajax has a considerable dependency on JavaScript, so only browsers that support </a:t>
            </a:r>
            <a:r>
              <a:rPr lang="en-GB" dirty="0" err="1"/>
              <a:t>Javascripts</a:t>
            </a:r>
            <a:r>
              <a:rPr lang="en-GB" dirty="0"/>
              <a:t> or </a:t>
            </a:r>
            <a:r>
              <a:rPr lang="en-GB" dirty="0" err="1"/>
              <a:t>XMLHttpRequest</a:t>
            </a:r>
            <a:r>
              <a:rPr lang="en-GB" dirty="0"/>
              <a:t> can use pages with Ajax techniques</a:t>
            </a:r>
          </a:p>
          <a:p>
            <a:pPr marL="342900" indent="-342900" algn="l">
              <a:buFont typeface="Arial" panose="020B0604020202020204" pitchFamily="34" charset="0"/>
              <a:buChar char="•"/>
            </a:pPr>
            <a:r>
              <a:rPr lang="en-GB" dirty="0"/>
              <a:t>Users will find it challenging to bookmark a specific state of the application due to the dynamic web page</a:t>
            </a:r>
          </a:p>
          <a:p>
            <a:pPr algn="l"/>
            <a:r>
              <a:rPr lang="en-GB" dirty="0" smtClean="0"/>
              <a:t/>
            </a:r>
            <a:br>
              <a:rPr lang="en-GB" dirty="0" smtClean="0"/>
            </a:br>
            <a:r>
              <a:rPr lang="en-GB" dirty="0" smtClean="0"/>
              <a:t/>
            </a:r>
            <a:br>
              <a:rPr lang="en-GB" dirty="0" smtClean="0"/>
            </a:br>
            <a:endParaRPr lang="en-GB" dirty="0"/>
          </a:p>
        </p:txBody>
      </p:sp>
    </p:spTree>
    <p:extLst>
      <p:ext uri="{BB962C8B-B14F-4D97-AF65-F5344CB8AC3E}">
        <p14:creationId xmlns:p14="http://schemas.microsoft.com/office/powerpoint/2010/main" val="3515196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smtClean="0"/>
              <a:t>Client/Server Apps:</a:t>
            </a:r>
          </a:p>
          <a:p>
            <a:pPr lvl="2">
              <a:buClr>
                <a:schemeClr val="tx2"/>
              </a:buClr>
              <a:buSzPct val="70000"/>
            </a:pPr>
            <a:r>
              <a:rPr lang="en-US" dirty="0" smtClean="0"/>
              <a:t>Dynamic data</a:t>
            </a:r>
          </a:p>
          <a:p>
            <a:pPr lvl="2">
              <a:buClr>
                <a:schemeClr val="tx2"/>
              </a:buClr>
              <a:buSzPct val="70000"/>
            </a:pPr>
            <a:r>
              <a:rPr lang="en-US" dirty="0" smtClean="0"/>
              <a:t>Static forms, controls, code, </a:t>
            </a:r>
            <a:r>
              <a:rPr lang="en-US" dirty="0" err="1" smtClean="0"/>
              <a:t>etc</a:t>
            </a:r>
            <a:endParaRPr lang="en-US" dirty="0" smtClean="0"/>
          </a:p>
          <a:p>
            <a:pPr lvl="2">
              <a:buClr>
                <a:schemeClr val="tx2"/>
              </a:buClr>
              <a:buSzPct val="70000"/>
            </a:pPr>
            <a:r>
              <a:rPr lang="en-US" dirty="0" smtClean="0"/>
              <a:t>Efficient, but not flexible</a:t>
            </a:r>
          </a:p>
          <a:p>
            <a:pPr>
              <a:buFont typeface="Wingdings" panose="05000000000000000000" pitchFamily="2" charset="2"/>
              <a:buChar char="Ø"/>
            </a:pPr>
            <a:r>
              <a:rPr lang="en-US" sz="2400" dirty="0" smtClean="0"/>
              <a:t>Traditional Web Apps:</a:t>
            </a:r>
          </a:p>
          <a:p>
            <a:pPr lvl="2">
              <a:buClr>
                <a:schemeClr val="tx2"/>
              </a:buClr>
              <a:buSzPct val="70000"/>
            </a:pPr>
            <a:r>
              <a:rPr lang="en-US" dirty="0" smtClean="0"/>
              <a:t>Dynamic data</a:t>
            </a:r>
          </a:p>
          <a:p>
            <a:pPr lvl="2">
              <a:buClr>
                <a:schemeClr val="tx2"/>
              </a:buClr>
              <a:buSzPct val="70000"/>
            </a:pPr>
            <a:r>
              <a:rPr lang="en-US" dirty="0" smtClean="0"/>
              <a:t>Dynamic forms, controls, code, </a:t>
            </a:r>
            <a:r>
              <a:rPr lang="en-US" dirty="0" err="1" smtClean="0"/>
              <a:t>etc</a:t>
            </a:r>
            <a:endParaRPr lang="en-US" dirty="0" smtClean="0"/>
          </a:p>
          <a:p>
            <a:pPr lvl="2">
              <a:buClr>
                <a:schemeClr val="tx2"/>
              </a:buClr>
              <a:buSzPct val="70000"/>
            </a:pPr>
            <a:r>
              <a:rPr lang="en-US" dirty="0" smtClean="0"/>
              <a:t>Flexible, but inefficient, and noticeably slow</a:t>
            </a:r>
          </a:p>
          <a:p>
            <a:pPr>
              <a:buFont typeface="Wingdings" panose="05000000000000000000" pitchFamily="2" charset="2"/>
              <a:buChar char="Ø"/>
            </a:pPr>
            <a:r>
              <a:rPr lang="en-US" sz="2400" dirty="0" smtClean="0"/>
              <a:t>Ajax Apps:</a:t>
            </a:r>
          </a:p>
          <a:p>
            <a:pPr lvl="2">
              <a:buClr>
                <a:schemeClr val="tx2"/>
              </a:buClr>
              <a:buSzPct val="70000"/>
            </a:pPr>
            <a:r>
              <a:rPr lang="en-US" dirty="0" smtClean="0"/>
              <a:t>Dynamic data</a:t>
            </a:r>
          </a:p>
          <a:p>
            <a:pPr lvl="2">
              <a:buClr>
                <a:schemeClr val="tx2"/>
              </a:buClr>
              <a:buSzPct val="70000"/>
            </a:pPr>
            <a:r>
              <a:rPr lang="en-US" dirty="0" smtClean="0"/>
              <a:t>Static or dynamic forms, controls, code, </a:t>
            </a:r>
            <a:r>
              <a:rPr lang="en-US" dirty="0" err="1" smtClean="0"/>
              <a:t>etc</a:t>
            </a:r>
            <a:endParaRPr lang="en-US" dirty="0" smtClean="0"/>
          </a:p>
          <a:p>
            <a:pPr lvl="2">
              <a:buClr>
                <a:schemeClr val="tx2"/>
              </a:buClr>
              <a:buSzPct val="70000"/>
            </a:pPr>
            <a:r>
              <a:rPr lang="en-US" dirty="0" smtClean="0"/>
              <a:t>Best of both worlds</a:t>
            </a:r>
          </a:p>
          <a:p>
            <a:endParaRPr lang="en-GB" dirty="0"/>
          </a:p>
        </p:txBody>
      </p:sp>
      <p:sp>
        <p:nvSpPr>
          <p:cNvPr id="4" name="Rectangle 2"/>
          <p:cNvSpPr>
            <a:spLocks noGrp="1" noChangeArrowheads="1"/>
          </p:cNvSpPr>
          <p:nvPr>
            <p:ph type="title"/>
          </p:nvPr>
        </p:nvSpPr>
        <p:spPr>
          <a:noFill/>
        </p:spPr>
        <p:txBody>
          <a:bodyPr/>
          <a:lstStyle/>
          <a:p>
            <a:r>
              <a:rPr lang="en-US" dirty="0"/>
              <a:t>Why use Ajax?</a:t>
            </a:r>
          </a:p>
        </p:txBody>
      </p:sp>
    </p:spTree>
    <p:extLst>
      <p:ext uri="{BB962C8B-B14F-4D97-AF65-F5344CB8AC3E}">
        <p14:creationId xmlns:p14="http://schemas.microsoft.com/office/powerpoint/2010/main" val="1207254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93820"/>
          </a:xfrm>
        </p:spPr>
        <p:txBody>
          <a:bodyPr/>
          <a:lstStyle/>
          <a:p>
            <a:r>
              <a:rPr lang="en-US" dirty="0" smtClean="0"/>
              <a:t>Why use Ajax?</a:t>
            </a:r>
            <a:endParaRPr lang="en-GB" dirty="0"/>
          </a:p>
        </p:txBody>
      </p:sp>
      <p:sp>
        <p:nvSpPr>
          <p:cNvPr id="3" name="Subtitle 2"/>
          <p:cNvSpPr>
            <a:spLocks noGrp="1"/>
          </p:cNvSpPr>
          <p:nvPr>
            <p:ph type="subTitle" idx="1"/>
          </p:nvPr>
        </p:nvSpPr>
        <p:spPr>
          <a:xfrm>
            <a:off x="1524000" y="2272937"/>
            <a:ext cx="9144000" cy="4153989"/>
          </a:xfrm>
        </p:spPr>
        <p:txBody>
          <a:bodyPr/>
          <a:lstStyle/>
          <a:p>
            <a:pPr algn="l">
              <a:buClr>
                <a:schemeClr val="tx2"/>
              </a:buClr>
              <a:buSzPct val="70000"/>
              <a:buFont typeface="Wingdings" pitchFamily="2" charset="2"/>
              <a:buChar char="Ø"/>
            </a:pPr>
            <a:r>
              <a:rPr lang="en-US" dirty="0"/>
              <a:t>Multithreaded data retrieval from Web servers</a:t>
            </a:r>
          </a:p>
          <a:p>
            <a:pPr lvl="2" algn="l">
              <a:buSzPct val="70000"/>
            </a:pPr>
            <a:r>
              <a:rPr lang="en-US" sz="2200" dirty="0" smtClean="0"/>
              <a:t>Pre-fetch data before needed</a:t>
            </a:r>
          </a:p>
          <a:p>
            <a:pPr lvl="2" algn="l">
              <a:buSzPct val="70000"/>
            </a:pPr>
            <a:r>
              <a:rPr lang="en-US" sz="2200" dirty="0" smtClean="0"/>
              <a:t>Progress indicators</a:t>
            </a:r>
          </a:p>
          <a:p>
            <a:pPr lvl="2" algn="l">
              <a:buSzPct val="70000"/>
            </a:pPr>
            <a:r>
              <a:rPr lang="en-US" sz="2200" dirty="0" smtClean="0"/>
              <a:t>Appearance of speed</a:t>
            </a:r>
          </a:p>
          <a:p>
            <a:pPr lvl="2" algn="l">
              <a:buSzPct val="70000"/>
            </a:pPr>
            <a:r>
              <a:rPr lang="en-US" sz="2200" dirty="0" smtClean="0"/>
              <a:t>Avoids need for </a:t>
            </a:r>
            <a:r>
              <a:rPr lang="en-US" sz="2200" dirty="0" err="1" smtClean="0"/>
              <a:t>setTimeout</a:t>
            </a:r>
            <a:r>
              <a:rPr lang="en-US" sz="2200" dirty="0" smtClean="0"/>
              <a:t>()</a:t>
            </a:r>
          </a:p>
          <a:p>
            <a:pPr algn="l">
              <a:buClr>
                <a:schemeClr val="tx2"/>
              </a:buClr>
              <a:buSzPct val="70000"/>
              <a:buFont typeface="Wingdings" pitchFamily="2" charset="2"/>
              <a:buChar char="Ø"/>
            </a:pPr>
            <a:r>
              <a:rPr lang="en-US" dirty="0"/>
              <a:t>Less bandwidth required; less server load</a:t>
            </a:r>
          </a:p>
          <a:p>
            <a:pPr lvl="2" algn="l">
              <a:buSzPct val="70000"/>
            </a:pPr>
            <a:r>
              <a:rPr lang="en-US" sz="2200" dirty="0" smtClean="0"/>
              <a:t>Reload partial page, not entire page</a:t>
            </a:r>
          </a:p>
          <a:p>
            <a:pPr lvl="2" algn="l">
              <a:buSzPct val="70000"/>
            </a:pPr>
            <a:r>
              <a:rPr lang="en-US" sz="2200" dirty="0" smtClean="0"/>
              <a:t>Load data only, not even partial page</a:t>
            </a:r>
          </a:p>
          <a:p>
            <a:pPr algn="l"/>
            <a:endParaRPr lang="en-GB" dirty="0"/>
          </a:p>
        </p:txBody>
      </p:sp>
    </p:spTree>
    <p:extLst>
      <p:ext uri="{BB962C8B-B14F-4D97-AF65-F5344CB8AC3E}">
        <p14:creationId xmlns:p14="http://schemas.microsoft.com/office/powerpoint/2010/main" val="1212261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1643</Words>
  <Application>Microsoft Office PowerPoint</Application>
  <PresentationFormat>Widescreen</PresentationFormat>
  <Paragraphs>244</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Calibri Light</vt:lpstr>
      <vt:lpstr>Consolas</vt:lpstr>
      <vt:lpstr>Courier New</vt:lpstr>
      <vt:lpstr>Wingdings</vt:lpstr>
      <vt:lpstr>Office Theme</vt:lpstr>
      <vt:lpstr>What is Ajax?</vt:lpstr>
      <vt:lpstr>Advantages of AJAX </vt:lpstr>
      <vt:lpstr>PowerPoint Presentation</vt:lpstr>
      <vt:lpstr>PowerPoint Presentation</vt:lpstr>
      <vt:lpstr>PowerPoint Presentation</vt:lpstr>
      <vt:lpstr>PowerPoint Presentation</vt:lpstr>
      <vt:lpstr>Disadvantages of Ajax </vt:lpstr>
      <vt:lpstr>Why use Ajax?</vt:lpstr>
      <vt:lpstr>Why use Ajax?</vt:lpstr>
      <vt:lpstr>Synchronous web communication</vt:lpstr>
      <vt:lpstr>Web applications and Ajax</vt:lpstr>
      <vt:lpstr>Web applications and Ajax</vt:lpstr>
      <vt:lpstr>Asynchronous web communication</vt:lpstr>
      <vt:lpstr>XMLHttpRequest (and why we won't use it)</vt:lpstr>
      <vt:lpstr>XMLHttpRequest (and why we won't use it)</vt:lpstr>
      <vt:lpstr>A typical Ajax request</vt:lpstr>
      <vt:lpstr>A typical Ajax request</vt:lpstr>
      <vt:lpstr>Prototype's Ajax model</vt:lpstr>
      <vt:lpstr>Prototype Ajax methods and properties</vt:lpstr>
      <vt:lpstr>Prototype Ajax methods and properties</vt:lpstr>
      <vt:lpstr>Basic Prototype Ajax template</vt:lpstr>
      <vt:lpstr>XMLHttpRequest security restrictions</vt:lpstr>
      <vt:lpstr>Handling Ajax errors</vt:lpstr>
      <vt:lpstr>Debugging Ajax code</vt:lpstr>
      <vt:lpstr>Creating a POST request</vt:lpstr>
      <vt:lpstr>Creating a POST request</vt:lpstr>
      <vt:lpstr>Prototype's Ajax Updater</vt:lpstr>
      <vt:lpstr>PowerPoint Presentation</vt:lpstr>
      <vt:lpstr>What Advances have Been Made to Ajax?</vt:lpstr>
      <vt:lpstr>AJAX Application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Ajax?</dc:title>
  <dc:creator>Admin</dc:creator>
  <cp:lastModifiedBy>Admin</cp:lastModifiedBy>
  <cp:revision>12</cp:revision>
  <dcterms:created xsi:type="dcterms:W3CDTF">2023-03-07T10:45:41Z</dcterms:created>
  <dcterms:modified xsi:type="dcterms:W3CDTF">2023-03-08T08:05:43Z</dcterms:modified>
</cp:coreProperties>
</file>