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theme/themeOverride10.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9.xml" ContentType="application/vnd.openxmlformats-officedocument.themeOverride+xml"/>
  <Override PartName="/ppt/theme/themeOverride11.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1.xml" ContentType="application/vnd.openxmlformats-officedocument.themeOverride+xml"/>
  <Override PartName="/ppt/theme/themeOverride5.xml" ContentType="application/vnd.openxmlformats-officedocument.themeOverride+xml"/>
  <Override PartName="/ppt/theme/themeOverride4.xml" ContentType="application/vnd.openxmlformats-officedocument.themeOverride+xml"/>
  <Override PartName="/ppt/theme/themeOverride6.xml" ContentType="application/vnd.openxmlformats-officedocument.themeOverrid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6" r:id="rId3"/>
    <p:sldId id="257" r:id="rId4"/>
    <p:sldId id="258" r:id="rId5"/>
    <p:sldId id="260" r:id="rId6"/>
    <p:sldId id="259" r:id="rId7"/>
    <p:sldId id="261" r:id="rId8"/>
    <p:sldId id="262" r:id="rId9"/>
    <p:sldId id="263" r:id="rId10"/>
    <p:sldId id="264" r:id="rId11"/>
    <p:sldId id="265" r:id="rId12"/>
    <p:sldId id="266" r:id="rId13"/>
    <p:sldId id="268" r:id="rId14"/>
    <p:sldId id="281" r:id="rId15"/>
    <p:sldId id="267" r:id="rId16"/>
    <p:sldId id="270" r:id="rId17"/>
    <p:sldId id="269" r:id="rId18"/>
    <p:sldId id="271" r:id="rId19"/>
    <p:sldId id="272" r:id="rId20"/>
    <p:sldId id="273" r:id="rId21"/>
    <p:sldId id="274" r:id="rId22"/>
    <p:sldId id="282" r:id="rId23"/>
    <p:sldId id="275" r:id="rId24"/>
    <p:sldId id="276" r:id="rId25"/>
    <p:sldId id="277" r:id="rId26"/>
    <p:sldId id="278" r:id="rId27"/>
    <p:sldId id="279"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27" autoAdjust="0"/>
  </p:normalViewPr>
  <p:slideViewPr>
    <p:cSldViewPr snapToGrid="0">
      <p:cViewPr>
        <p:scale>
          <a:sx n="71" d="100"/>
          <a:sy n="71" d="100"/>
        </p:scale>
        <p:origin x="-480"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55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69" name="PlaceHolder 2"/>
          <p:cNvSpPr>
            <a:spLocks noGrp="1"/>
          </p:cNvSpPr>
          <p:nvPr>
            <p:ph type="body"/>
          </p:nvPr>
        </p:nvSpPr>
        <p:spPr>
          <a:xfrm>
            <a:off x="837279" y="1825140"/>
            <a:ext cx="10508852" cy="2072874"/>
          </a:xfrm>
          <a:prstGeom prst="rect">
            <a:avLst/>
          </a:prstGeom>
        </p:spPr>
        <p:txBody>
          <a:bodyPr/>
          <a:lstStyle/>
          <a:p>
            <a:pPr lvl="0"/>
            <a:r>
              <a:rPr lang="en-US" smtClean="0"/>
              <a:t>Edit Master text styles</a:t>
            </a:r>
          </a:p>
        </p:txBody>
      </p:sp>
      <p:sp>
        <p:nvSpPr>
          <p:cNvPr id="70" name="PlaceHolder 3"/>
          <p:cNvSpPr>
            <a:spLocks noGrp="1"/>
          </p:cNvSpPr>
          <p:nvPr>
            <p:ph type="body"/>
          </p:nvPr>
        </p:nvSpPr>
        <p:spPr>
          <a:xfrm>
            <a:off x="837279" y="4095244"/>
            <a:ext cx="10508852"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425160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72" name="PlaceHolder 2"/>
          <p:cNvSpPr>
            <a:spLocks noGrp="1"/>
          </p:cNvSpPr>
          <p:nvPr>
            <p:ph type="body"/>
          </p:nvPr>
        </p:nvSpPr>
        <p:spPr>
          <a:xfrm>
            <a:off x="837277" y="1825140"/>
            <a:ext cx="5128160" cy="2072874"/>
          </a:xfrm>
          <a:prstGeom prst="rect">
            <a:avLst/>
          </a:prstGeom>
        </p:spPr>
        <p:txBody>
          <a:bodyPr/>
          <a:lstStyle/>
          <a:p>
            <a:pPr lvl="0"/>
            <a:r>
              <a:rPr lang="en-US" smtClean="0"/>
              <a:t>Edit Master text styles</a:t>
            </a:r>
          </a:p>
        </p:txBody>
      </p:sp>
      <p:sp>
        <p:nvSpPr>
          <p:cNvPr id="73" name="PlaceHolder 3"/>
          <p:cNvSpPr>
            <a:spLocks noGrp="1"/>
          </p:cNvSpPr>
          <p:nvPr>
            <p:ph type="body"/>
          </p:nvPr>
        </p:nvSpPr>
        <p:spPr>
          <a:xfrm>
            <a:off x="6222324" y="1825140"/>
            <a:ext cx="5128160" cy="2072874"/>
          </a:xfrm>
          <a:prstGeom prst="rect">
            <a:avLst/>
          </a:prstGeom>
        </p:spPr>
        <p:txBody>
          <a:bodyPr/>
          <a:lstStyle/>
          <a:p>
            <a:pPr lvl="0"/>
            <a:r>
              <a:rPr lang="en-US" smtClean="0"/>
              <a:t>Edit Master text styles</a:t>
            </a:r>
          </a:p>
        </p:txBody>
      </p:sp>
      <p:sp>
        <p:nvSpPr>
          <p:cNvPr id="74" name="PlaceHolder 4"/>
          <p:cNvSpPr>
            <a:spLocks noGrp="1"/>
          </p:cNvSpPr>
          <p:nvPr>
            <p:ph type="body"/>
          </p:nvPr>
        </p:nvSpPr>
        <p:spPr>
          <a:xfrm>
            <a:off x="837277" y="4095244"/>
            <a:ext cx="5128160" cy="2072874"/>
          </a:xfrm>
          <a:prstGeom prst="rect">
            <a:avLst/>
          </a:prstGeom>
        </p:spPr>
        <p:txBody>
          <a:bodyPr/>
          <a:lstStyle/>
          <a:p>
            <a:pPr lvl="0"/>
            <a:r>
              <a:rPr lang="en-US" smtClean="0"/>
              <a:t>Edit Master text styles</a:t>
            </a:r>
          </a:p>
        </p:txBody>
      </p:sp>
      <p:sp>
        <p:nvSpPr>
          <p:cNvPr id="75" name="PlaceHolder 5"/>
          <p:cNvSpPr>
            <a:spLocks noGrp="1"/>
          </p:cNvSpPr>
          <p:nvPr>
            <p:ph type="body"/>
          </p:nvPr>
        </p:nvSpPr>
        <p:spPr>
          <a:xfrm>
            <a:off x="6222324" y="4095244"/>
            <a:ext cx="512816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2487101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77" name="PlaceHolder 2"/>
          <p:cNvSpPr>
            <a:spLocks noGrp="1"/>
          </p:cNvSpPr>
          <p:nvPr>
            <p:ph type="body"/>
          </p:nvPr>
        </p:nvSpPr>
        <p:spPr>
          <a:xfrm>
            <a:off x="837280" y="1825140"/>
            <a:ext cx="3383505" cy="2072874"/>
          </a:xfrm>
          <a:prstGeom prst="rect">
            <a:avLst/>
          </a:prstGeom>
        </p:spPr>
        <p:txBody>
          <a:bodyPr/>
          <a:lstStyle/>
          <a:p>
            <a:pPr lvl="0"/>
            <a:r>
              <a:rPr lang="en-US" smtClean="0"/>
              <a:t>Edit Master text styles</a:t>
            </a:r>
          </a:p>
        </p:txBody>
      </p:sp>
      <p:sp>
        <p:nvSpPr>
          <p:cNvPr id="78" name="PlaceHolder 3"/>
          <p:cNvSpPr>
            <a:spLocks noGrp="1"/>
          </p:cNvSpPr>
          <p:nvPr>
            <p:ph type="body"/>
          </p:nvPr>
        </p:nvSpPr>
        <p:spPr>
          <a:xfrm>
            <a:off x="4390592" y="1825140"/>
            <a:ext cx="3383505" cy="2072874"/>
          </a:xfrm>
          <a:prstGeom prst="rect">
            <a:avLst/>
          </a:prstGeom>
        </p:spPr>
        <p:txBody>
          <a:bodyPr/>
          <a:lstStyle/>
          <a:p>
            <a:pPr lvl="0"/>
            <a:r>
              <a:rPr lang="en-US" smtClean="0"/>
              <a:t>Edit Master text styles</a:t>
            </a:r>
          </a:p>
        </p:txBody>
      </p:sp>
      <p:sp>
        <p:nvSpPr>
          <p:cNvPr id="79" name="PlaceHolder 4"/>
          <p:cNvSpPr>
            <a:spLocks noGrp="1"/>
          </p:cNvSpPr>
          <p:nvPr>
            <p:ph type="body"/>
          </p:nvPr>
        </p:nvSpPr>
        <p:spPr>
          <a:xfrm>
            <a:off x="7943469" y="1825140"/>
            <a:ext cx="3383505" cy="2072874"/>
          </a:xfrm>
          <a:prstGeom prst="rect">
            <a:avLst/>
          </a:prstGeom>
        </p:spPr>
        <p:txBody>
          <a:bodyPr/>
          <a:lstStyle/>
          <a:p>
            <a:pPr lvl="0"/>
            <a:r>
              <a:rPr lang="en-US" smtClean="0"/>
              <a:t>Edit Master text styles</a:t>
            </a:r>
          </a:p>
        </p:txBody>
      </p:sp>
      <p:sp>
        <p:nvSpPr>
          <p:cNvPr id="80" name="PlaceHolder 5"/>
          <p:cNvSpPr>
            <a:spLocks noGrp="1"/>
          </p:cNvSpPr>
          <p:nvPr>
            <p:ph type="body"/>
          </p:nvPr>
        </p:nvSpPr>
        <p:spPr>
          <a:xfrm>
            <a:off x="837280" y="4095244"/>
            <a:ext cx="3383505" cy="2072874"/>
          </a:xfrm>
          <a:prstGeom prst="rect">
            <a:avLst/>
          </a:prstGeom>
        </p:spPr>
        <p:txBody>
          <a:bodyPr/>
          <a:lstStyle/>
          <a:p>
            <a:pPr lvl="0"/>
            <a:r>
              <a:rPr lang="en-US" smtClean="0"/>
              <a:t>Edit Master text styles</a:t>
            </a:r>
          </a:p>
        </p:txBody>
      </p:sp>
      <p:sp>
        <p:nvSpPr>
          <p:cNvPr id="81" name="PlaceHolder 6"/>
          <p:cNvSpPr>
            <a:spLocks noGrp="1"/>
          </p:cNvSpPr>
          <p:nvPr>
            <p:ph type="body"/>
          </p:nvPr>
        </p:nvSpPr>
        <p:spPr>
          <a:xfrm>
            <a:off x="4390592" y="4095244"/>
            <a:ext cx="3383505" cy="2072874"/>
          </a:xfrm>
          <a:prstGeom prst="rect">
            <a:avLst/>
          </a:prstGeom>
        </p:spPr>
        <p:txBody>
          <a:bodyPr/>
          <a:lstStyle/>
          <a:p>
            <a:pPr lvl="0"/>
            <a:r>
              <a:rPr lang="en-US" smtClean="0"/>
              <a:t>Edit Master text styles</a:t>
            </a:r>
          </a:p>
        </p:txBody>
      </p:sp>
      <p:sp>
        <p:nvSpPr>
          <p:cNvPr id="82" name="PlaceHolder 7"/>
          <p:cNvSpPr>
            <a:spLocks noGrp="1"/>
          </p:cNvSpPr>
          <p:nvPr>
            <p:ph type="body"/>
          </p:nvPr>
        </p:nvSpPr>
        <p:spPr>
          <a:xfrm>
            <a:off x="7943469" y="4095244"/>
            <a:ext cx="3383505"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543526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68ECCB3-AA78-4806-A51F-29D18F07C979}" type="datetime1">
              <a:rPr lang="en-US">
                <a:solidFill>
                  <a:prstClr val="black"/>
                </a:solidFill>
              </a:rPr>
              <a:pPr>
                <a:defRPr/>
              </a:pPr>
              <a:t>4/4/2023</a:t>
            </a:fld>
            <a:endParaRPr lang="en-US">
              <a:solidFill>
                <a:prstClr val="black"/>
              </a:solidFill>
            </a:endParaRPr>
          </a:p>
        </p:txBody>
      </p:sp>
      <p:sp>
        <p:nvSpPr>
          <p:cNvPr id="5" name="Footer Placeholder 4"/>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r>
              <a:rPr lang="en-US">
                <a:solidFill>
                  <a:prstClr val="black"/>
                </a:solidFill>
              </a:rPr>
              <a:t>CSE2026-DHV</a:t>
            </a:r>
          </a:p>
        </p:txBody>
      </p:sp>
      <p:sp>
        <p:nvSpPr>
          <p:cNvPr id="6" name="Slide Number Placeholder 5"/>
          <p:cNvSpPr>
            <a:spLocks noGrp="1"/>
          </p:cNvSpPr>
          <p:nvPr>
            <p:ph type="sldNum" sz="quarter" idx="12"/>
          </p:nvPr>
        </p:nvSpPr>
        <p:spPr/>
        <p:txBody>
          <a:bodyPr/>
          <a:lstStyle>
            <a:lvl1pPr>
              <a:defRPr/>
            </a:lvl1pPr>
          </a:lstStyle>
          <a:p>
            <a:pPr>
              <a:defRPr/>
            </a:pPr>
            <a:fld id="{F04B0856-34F2-4FA6-BB40-63E01EA994D0}"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050673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8E9514DD-48C4-43B3-8D86-ACC88E1A6402}" type="datetime1">
              <a:rPr lang="en-US">
                <a:solidFill>
                  <a:prstClr val="black"/>
                </a:solidFill>
              </a:rPr>
              <a:pPr>
                <a:defRPr/>
              </a:pPr>
              <a:t>4/4/2023</a:t>
            </a:fld>
            <a:endParaRPr lang="en-US">
              <a:solidFill>
                <a:prstClr val="black"/>
              </a:solidFill>
            </a:endParaRPr>
          </a:p>
        </p:txBody>
      </p:sp>
      <p:sp>
        <p:nvSpPr>
          <p:cNvPr id="5" name="Footer Placeholder 4"/>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r>
              <a:rPr lang="en-US">
                <a:solidFill>
                  <a:prstClr val="black"/>
                </a:solidFill>
              </a:rPr>
              <a:t>CSE2026-DHV</a:t>
            </a:r>
          </a:p>
        </p:txBody>
      </p:sp>
      <p:sp>
        <p:nvSpPr>
          <p:cNvPr id="6" name="Slide Number Placeholder 5"/>
          <p:cNvSpPr>
            <a:spLocks noGrp="1"/>
          </p:cNvSpPr>
          <p:nvPr>
            <p:ph type="sldNum" sz="quarter" idx="12"/>
          </p:nvPr>
        </p:nvSpPr>
        <p:spPr/>
        <p:txBody>
          <a:bodyPr/>
          <a:lstStyle>
            <a:lvl1pPr>
              <a:defRPr/>
            </a:lvl1pPr>
          </a:lstStyle>
          <a:p>
            <a:pPr>
              <a:defRPr/>
            </a:pPr>
            <a:fld id="{E153EE41-C843-4AEE-9013-8ED1413CEE5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123706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pPr>
              <a:defRPr/>
            </a:pPr>
            <a:fld id="{0F5FC75F-D22E-456B-864F-5FECF153A11E}" type="datetime1">
              <a:rPr lang="en-US">
                <a:solidFill>
                  <a:prstClr val="black"/>
                </a:solidFill>
              </a:rPr>
              <a:pPr>
                <a:defRPr/>
              </a:pPr>
              <a:t>4/4/2023</a:t>
            </a:fld>
            <a:endParaRPr lang="en-US">
              <a:solidFill>
                <a:prstClr val="black"/>
              </a:solidFill>
            </a:endParaRPr>
          </a:p>
        </p:txBody>
      </p:sp>
      <p:sp>
        <p:nvSpPr>
          <p:cNvPr id="6" name="Footer Placeholder 5"/>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r>
              <a:rPr lang="en-US">
                <a:solidFill>
                  <a:prstClr val="black"/>
                </a:solidFill>
              </a:rPr>
              <a:t>CSE2026-DHV</a:t>
            </a:r>
          </a:p>
        </p:txBody>
      </p:sp>
      <p:sp>
        <p:nvSpPr>
          <p:cNvPr id="7" name="Slide Number Placeholder 6"/>
          <p:cNvSpPr>
            <a:spLocks noGrp="1"/>
          </p:cNvSpPr>
          <p:nvPr>
            <p:ph type="sldNum" sz="quarter" idx="12"/>
          </p:nvPr>
        </p:nvSpPr>
        <p:spPr/>
        <p:txBody>
          <a:bodyPr/>
          <a:lstStyle>
            <a:lvl1pPr>
              <a:defRPr/>
            </a:lvl1pPr>
          </a:lstStyle>
          <a:p>
            <a:pPr>
              <a:defRPr/>
            </a:pPr>
            <a:fld id="{CCE6A982-3DB2-4957-B62F-57B044F0FEE5}"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137263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36800" y="609600"/>
            <a:ext cx="8940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2057400"/>
            <a:ext cx="10363200" cy="4114800"/>
          </a:xfrm>
        </p:spPr>
        <p:txBody>
          <a:bodyPr/>
          <a:lstStyle/>
          <a:p>
            <a:pPr lvl="0"/>
            <a:endParaRPr lang="en-US" noProof="0" dirty="0" smtClean="0"/>
          </a:p>
        </p:txBody>
      </p:sp>
      <p:sp>
        <p:nvSpPr>
          <p:cNvPr id="4" name="Rectangle 4"/>
          <p:cNvSpPr>
            <a:spLocks noGrp="1" noChangeArrowheads="1"/>
          </p:cNvSpPr>
          <p:nvPr>
            <p:ph type="dt" sz="half" idx="10"/>
          </p:nvPr>
        </p:nvSpPr>
        <p:spPr/>
        <p:txBody>
          <a:bodyPr/>
          <a:lstStyle>
            <a:lvl1pPr>
              <a:defRPr/>
            </a:lvl1pPr>
          </a:lstStyle>
          <a:p>
            <a:pPr>
              <a:defRPr/>
            </a:pPr>
            <a:fld id="{21EA14F7-9A32-47F8-9459-A749C58930C1}" type="datetime1">
              <a:rPr lang="en-US">
                <a:solidFill>
                  <a:prstClr val="black"/>
                </a:solidFill>
              </a:rPr>
              <a:pPr>
                <a:defRPr/>
              </a:pPr>
              <a:t>4/4/2023</a:t>
            </a:fld>
            <a:endParaRPr lang="en-US">
              <a:solidFill>
                <a:prstClr val="black"/>
              </a:solidFill>
            </a:endParaRPr>
          </a:p>
        </p:txBody>
      </p:sp>
      <p:sp>
        <p:nvSpPr>
          <p:cNvPr id="5" name="Rectangle 5"/>
          <p:cNvSpPr>
            <a:spLocks noGrp="1" noChangeArrowheads="1"/>
          </p:cNvSpPr>
          <p:nvPr>
            <p:ph type="ftr" sz="quarter" idx="11"/>
          </p:nvPr>
        </p:nvSpPr>
        <p:spPr>
          <a:xfrm>
            <a:off x="0" y="6400800"/>
            <a:ext cx="3860800" cy="457200"/>
          </a:xfrm>
        </p:spPr>
        <p:txBody>
          <a:bodyPr/>
          <a:lstStyle>
            <a:lvl1pPr eaLnBrk="1" fontAlgn="auto" hangingPunct="1">
              <a:spcBef>
                <a:spcPts val="0"/>
              </a:spcBef>
              <a:spcAft>
                <a:spcPts val="0"/>
              </a:spcAft>
              <a:defRPr sz="1600">
                <a:latin typeface="+mn-lt"/>
                <a:ea typeface="+mn-ea"/>
                <a:cs typeface="+mn-cs"/>
              </a:defRPr>
            </a:lvl1pPr>
          </a:lstStyle>
          <a:p>
            <a:pPr>
              <a:defRPr/>
            </a:pPr>
            <a:r>
              <a:rPr lang="en-US">
                <a:solidFill>
                  <a:prstClr val="black"/>
                </a:solidFill>
              </a:rPr>
              <a:t>CSE2026-DHV</a:t>
            </a:r>
          </a:p>
        </p:txBody>
      </p:sp>
      <p:sp>
        <p:nvSpPr>
          <p:cNvPr id="6" name="Rectangle 6"/>
          <p:cNvSpPr>
            <a:spLocks noGrp="1" noChangeArrowheads="1"/>
          </p:cNvSpPr>
          <p:nvPr>
            <p:ph type="sldNum" sz="quarter" idx="12"/>
          </p:nvPr>
        </p:nvSpPr>
        <p:spPr/>
        <p:txBody>
          <a:bodyPr/>
          <a:lstStyle>
            <a:lvl1pPr>
              <a:defRPr/>
            </a:lvl1pPr>
          </a:lstStyle>
          <a:p>
            <a:pPr>
              <a:defRPr/>
            </a:pPr>
            <a:fld id="{A4212DCD-BDD6-4DF6-85EE-5A877C771166}"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70409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48" name="PlaceHolder 2"/>
          <p:cNvSpPr>
            <a:spLocks noGrp="1"/>
          </p:cNvSpPr>
          <p:nvPr>
            <p:ph type="subTitle"/>
          </p:nvPr>
        </p:nvSpPr>
        <p:spPr>
          <a:xfrm>
            <a:off x="837279" y="1825140"/>
            <a:ext cx="10508852" cy="4346026"/>
          </a:xfrm>
          <a:prstGeom prst="rect">
            <a:avLst/>
          </a:prstGeom>
        </p:spPr>
        <p:txBody>
          <a:bodyPr lIns="0" tIns="0" rIns="0" bIns="0" anchor="ctr">
            <a:noAutofit/>
          </a:bodyPr>
          <a:lstStyle>
            <a:lvl1pPr marL="310881" indent="-310881" algn="ctr">
              <a:spcBef>
                <a:spcPts val="905"/>
              </a:spcBef>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lvl1pPr>
          </a:lstStyle>
          <a:p>
            <a:r>
              <a:rPr lang="en-US" smtClean="0"/>
              <a:t>Click to edit Master subtitle style</a:t>
            </a:r>
            <a:endParaRPr lang="en-US"/>
          </a:p>
        </p:txBody>
      </p:sp>
    </p:spTree>
    <p:extLst>
      <p:ext uri="{BB962C8B-B14F-4D97-AF65-F5344CB8AC3E}">
        <p14:creationId xmlns:p14="http://schemas.microsoft.com/office/powerpoint/2010/main" val="232873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50" name="PlaceHolder 2"/>
          <p:cNvSpPr>
            <a:spLocks noGrp="1"/>
          </p:cNvSpPr>
          <p:nvPr>
            <p:ph type="body"/>
          </p:nvPr>
        </p:nvSpPr>
        <p:spPr>
          <a:xfrm>
            <a:off x="837279" y="1825140"/>
            <a:ext cx="10508852" cy="4346026"/>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427512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52" name="PlaceHolder 2"/>
          <p:cNvSpPr>
            <a:spLocks noGrp="1"/>
          </p:cNvSpPr>
          <p:nvPr>
            <p:ph type="body"/>
          </p:nvPr>
        </p:nvSpPr>
        <p:spPr>
          <a:xfrm>
            <a:off x="837277" y="1825140"/>
            <a:ext cx="5128160" cy="4346026"/>
          </a:xfrm>
          <a:prstGeom prst="rect">
            <a:avLst/>
          </a:prstGeom>
        </p:spPr>
        <p:txBody>
          <a:bodyPr/>
          <a:lstStyle/>
          <a:p>
            <a:pPr lvl="0"/>
            <a:r>
              <a:rPr lang="en-US" smtClean="0"/>
              <a:t>Edit Master text styles</a:t>
            </a:r>
          </a:p>
        </p:txBody>
      </p:sp>
      <p:sp>
        <p:nvSpPr>
          <p:cNvPr id="53" name="PlaceHolder 3"/>
          <p:cNvSpPr>
            <a:spLocks noGrp="1"/>
          </p:cNvSpPr>
          <p:nvPr>
            <p:ph type="body"/>
          </p:nvPr>
        </p:nvSpPr>
        <p:spPr>
          <a:xfrm>
            <a:off x="6222324" y="1825140"/>
            <a:ext cx="5128160" cy="4346026"/>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414741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66928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7279" y="364418"/>
            <a:ext cx="10508852" cy="6122838"/>
          </a:xfrm>
          <a:prstGeom prst="rect">
            <a:avLst/>
          </a:prstGeom>
        </p:spPr>
        <p:txBody>
          <a:bodyPr lIns="0" tIns="0" rIns="0" bIns="0" anchor="ctr">
            <a:noAutofit/>
          </a:bodyPr>
          <a:lstStyle>
            <a:lvl1pPr marL="310881" indent="-310881" algn="ctr">
              <a:spcBef>
                <a:spcPts val="905"/>
              </a:spcBef>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lvl1pPr>
          </a:lstStyle>
          <a:p>
            <a:r>
              <a:rPr lang="en-US" smtClean="0"/>
              <a:t>Click to edit Master subtitle style</a:t>
            </a:r>
            <a:endParaRPr lang="en-US"/>
          </a:p>
        </p:txBody>
      </p:sp>
    </p:spTree>
    <p:extLst>
      <p:ext uri="{BB962C8B-B14F-4D97-AF65-F5344CB8AC3E}">
        <p14:creationId xmlns:p14="http://schemas.microsoft.com/office/powerpoint/2010/main" val="327239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57" name="PlaceHolder 2"/>
          <p:cNvSpPr>
            <a:spLocks noGrp="1"/>
          </p:cNvSpPr>
          <p:nvPr>
            <p:ph type="body"/>
          </p:nvPr>
        </p:nvSpPr>
        <p:spPr>
          <a:xfrm>
            <a:off x="837277" y="1825140"/>
            <a:ext cx="5128160" cy="2072874"/>
          </a:xfrm>
          <a:prstGeom prst="rect">
            <a:avLst/>
          </a:prstGeom>
        </p:spPr>
        <p:txBody>
          <a:bodyPr/>
          <a:lstStyle/>
          <a:p>
            <a:pPr lvl="0"/>
            <a:r>
              <a:rPr lang="en-US" smtClean="0"/>
              <a:t>Edit Master text styles</a:t>
            </a:r>
          </a:p>
        </p:txBody>
      </p:sp>
      <p:sp>
        <p:nvSpPr>
          <p:cNvPr id="58" name="PlaceHolder 3"/>
          <p:cNvSpPr>
            <a:spLocks noGrp="1"/>
          </p:cNvSpPr>
          <p:nvPr>
            <p:ph type="body"/>
          </p:nvPr>
        </p:nvSpPr>
        <p:spPr>
          <a:xfrm>
            <a:off x="6222324" y="1825140"/>
            <a:ext cx="5128160" cy="4346026"/>
          </a:xfrm>
          <a:prstGeom prst="rect">
            <a:avLst/>
          </a:prstGeom>
        </p:spPr>
        <p:txBody>
          <a:bodyPr/>
          <a:lstStyle/>
          <a:p>
            <a:pPr lvl="0"/>
            <a:r>
              <a:rPr lang="en-US" smtClean="0"/>
              <a:t>Edit Master text styles</a:t>
            </a:r>
          </a:p>
        </p:txBody>
      </p:sp>
      <p:sp>
        <p:nvSpPr>
          <p:cNvPr id="59" name="PlaceHolder 4"/>
          <p:cNvSpPr>
            <a:spLocks noGrp="1"/>
          </p:cNvSpPr>
          <p:nvPr>
            <p:ph type="body"/>
          </p:nvPr>
        </p:nvSpPr>
        <p:spPr>
          <a:xfrm>
            <a:off x="837277" y="4095244"/>
            <a:ext cx="512816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307717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61" name="PlaceHolder 2"/>
          <p:cNvSpPr>
            <a:spLocks noGrp="1"/>
          </p:cNvSpPr>
          <p:nvPr>
            <p:ph type="body"/>
          </p:nvPr>
        </p:nvSpPr>
        <p:spPr>
          <a:xfrm>
            <a:off x="837277" y="1825140"/>
            <a:ext cx="5128160" cy="4346026"/>
          </a:xfrm>
          <a:prstGeom prst="rect">
            <a:avLst/>
          </a:prstGeom>
        </p:spPr>
        <p:txBody>
          <a:bodyPr/>
          <a:lstStyle/>
          <a:p>
            <a:pPr lvl="0"/>
            <a:r>
              <a:rPr lang="en-US" smtClean="0"/>
              <a:t>Edit Master text styles</a:t>
            </a:r>
          </a:p>
        </p:txBody>
      </p:sp>
      <p:sp>
        <p:nvSpPr>
          <p:cNvPr id="62" name="PlaceHolder 3"/>
          <p:cNvSpPr>
            <a:spLocks noGrp="1"/>
          </p:cNvSpPr>
          <p:nvPr>
            <p:ph type="body"/>
          </p:nvPr>
        </p:nvSpPr>
        <p:spPr>
          <a:xfrm>
            <a:off x="6222324" y="1825140"/>
            <a:ext cx="5128160" cy="2072874"/>
          </a:xfrm>
          <a:prstGeom prst="rect">
            <a:avLst/>
          </a:prstGeom>
        </p:spPr>
        <p:txBody>
          <a:bodyPr/>
          <a:lstStyle/>
          <a:p>
            <a:pPr lvl="0"/>
            <a:r>
              <a:rPr lang="en-US" smtClean="0"/>
              <a:t>Edit Master text styles</a:t>
            </a:r>
          </a:p>
        </p:txBody>
      </p:sp>
      <p:sp>
        <p:nvSpPr>
          <p:cNvPr id="63" name="PlaceHolder 4"/>
          <p:cNvSpPr>
            <a:spLocks noGrp="1"/>
          </p:cNvSpPr>
          <p:nvPr>
            <p:ph type="body"/>
          </p:nvPr>
        </p:nvSpPr>
        <p:spPr>
          <a:xfrm>
            <a:off x="6222324" y="4095244"/>
            <a:ext cx="512816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74948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7279" y="364421"/>
            <a:ext cx="10508852" cy="1320527"/>
          </a:xfrm>
          <a:prstGeom prst="rect">
            <a:avLst/>
          </a:prstGeom>
        </p:spPr>
        <p:txBody>
          <a:bodyPr/>
          <a:lstStyle/>
          <a:p>
            <a:r>
              <a:rPr lang="en-US" smtClean="0"/>
              <a:t>Click to edit Master title style</a:t>
            </a:r>
            <a:endParaRPr lang="en-US"/>
          </a:p>
        </p:txBody>
      </p:sp>
      <p:sp>
        <p:nvSpPr>
          <p:cNvPr id="65" name="PlaceHolder 2"/>
          <p:cNvSpPr>
            <a:spLocks noGrp="1"/>
          </p:cNvSpPr>
          <p:nvPr>
            <p:ph type="body"/>
          </p:nvPr>
        </p:nvSpPr>
        <p:spPr>
          <a:xfrm>
            <a:off x="837277" y="1825140"/>
            <a:ext cx="5128160" cy="2072874"/>
          </a:xfrm>
          <a:prstGeom prst="rect">
            <a:avLst/>
          </a:prstGeom>
        </p:spPr>
        <p:txBody>
          <a:bodyPr/>
          <a:lstStyle/>
          <a:p>
            <a:pPr lvl="0"/>
            <a:r>
              <a:rPr lang="en-US" smtClean="0"/>
              <a:t>Edit Master text styles</a:t>
            </a:r>
          </a:p>
        </p:txBody>
      </p:sp>
      <p:sp>
        <p:nvSpPr>
          <p:cNvPr id="66" name="PlaceHolder 3"/>
          <p:cNvSpPr>
            <a:spLocks noGrp="1"/>
          </p:cNvSpPr>
          <p:nvPr>
            <p:ph type="body"/>
          </p:nvPr>
        </p:nvSpPr>
        <p:spPr>
          <a:xfrm>
            <a:off x="6222324" y="1825140"/>
            <a:ext cx="5128160" cy="2072874"/>
          </a:xfrm>
          <a:prstGeom prst="rect">
            <a:avLst/>
          </a:prstGeom>
        </p:spPr>
        <p:txBody>
          <a:bodyPr/>
          <a:lstStyle/>
          <a:p>
            <a:pPr lvl="0"/>
            <a:r>
              <a:rPr lang="en-US" smtClean="0"/>
              <a:t>Edit Master text styles</a:t>
            </a:r>
          </a:p>
        </p:txBody>
      </p:sp>
      <p:sp>
        <p:nvSpPr>
          <p:cNvPr id="67" name="PlaceHolder 4"/>
          <p:cNvSpPr>
            <a:spLocks noGrp="1"/>
          </p:cNvSpPr>
          <p:nvPr>
            <p:ph type="body"/>
          </p:nvPr>
        </p:nvSpPr>
        <p:spPr>
          <a:xfrm>
            <a:off x="837279" y="4095244"/>
            <a:ext cx="10508852"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371689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5153028"/>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PlaceHolder 1"/>
          <p:cNvSpPr>
            <a:spLocks noGrp="1"/>
          </p:cNvSpPr>
          <p:nvPr>
            <p:ph type="title"/>
          </p:nvPr>
        </p:nvSpPr>
        <p:spPr bwMode="auto">
          <a:xfrm>
            <a:off x="838200" y="365128"/>
            <a:ext cx="10507133"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US" altLang="en-US" smtClean="0"/>
              <a:t>Click to edit the title text format</a:t>
            </a:r>
          </a:p>
        </p:txBody>
      </p:sp>
      <p:sp>
        <p:nvSpPr>
          <p:cNvPr id="43" name="PlaceHolder 2"/>
          <p:cNvSpPr>
            <a:spLocks noGrp="1"/>
          </p:cNvSpPr>
          <p:nvPr>
            <p:ph type="body"/>
          </p:nvPr>
        </p:nvSpPr>
        <p:spPr>
          <a:xfrm>
            <a:off x="838200" y="1825625"/>
            <a:ext cx="10507133" cy="4344988"/>
          </a:xfrm>
          <a:prstGeom prst="rect">
            <a:avLst/>
          </a:prstGeom>
        </p:spPr>
        <p:txBody>
          <a:bodyPr lIns="90000" tIns="46800" rIns="90000" bIns="46800">
            <a:normAutofit/>
          </a:bodyPr>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44" name="PlaceHolder 3"/>
          <p:cNvSpPr>
            <a:spLocks noGrp="1"/>
          </p:cNvSpPr>
          <p:nvPr>
            <p:ph type="dt"/>
          </p:nvPr>
        </p:nvSpPr>
        <p:spPr>
          <a:xfrm>
            <a:off x="838201" y="6354763"/>
            <a:ext cx="2736851" cy="360362"/>
          </a:xfrm>
          <a:prstGeom prst="rect">
            <a:avLst/>
          </a:prstGeom>
        </p:spPr>
        <p:txBody>
          <a:bodyPr lIns="90000" tIns="46800" rIns="90000" bIns="46800" anchor="ctr">
            <a:noAutofit/>
          </a:bodyPr>
          <a:lstStyle>
            <a:lvl1pPr eaLnBrk="1" fontAlgn="auto" hangingPunct="1">
              <a:spcBef>
                <a:spcPts val="0"/>
              </a:spcBef>
              <a:spcAft>
                <a:spcPts val="0"/>
              </a:spcAft>
              <a:defRPr>
                <a:latin typeface="+mn-lt"/>
                <a:ea typeface="+mn-ea"/>
                <a:cs typeface="+mn-cs"/>
              </a:defRPr>
            </a:lvl1pPr>
          </a:lstStyle>
          <a:p>
            <a:pPr>
              <a:defRPr/>
            </a:pPr>
            <a:fld id="{BE9132E4-7F05-4E4F-9AFD-F3F390A9BAE3}" type="datetime1">
              <a:rPr lang="en-US">
                <a:solidFill>
                  <a:prstClr val="black"/>
                </a:solidFill>
              </a:rPr>
              <a:pPr>
                <a:defRPr/>
              </a:pPr>
              <a:t>4/4/2023</a:t>
            </a:fld>
            <a:endParaRPr lang="en-US">
              <a:solidFill>
                <a:prstClr val="black"/>
              </a:solidFill>
            </a:endParaRPr>
          </a:p>
        </p:txBody>
      </p:sp>
      <p:sp>
        <p:nvSpPr>
          <p:cNvPr id="45" name="CustomShape 4"/>
          <p:cNvSpPr/>
          <p:nvPr/>
        </p:nvSpPr>
        <p:spPr>
          <a:xfrm>
            <a:off x="4038600" y="6356353"/>
            <a:ext cx="4114800" cy="365125"/>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46" name="PlaceHolder 5"/>
          <p:cNvSpPr>
            <a:spLocks noGrp="1"/>
          </p:cNvSpPr>
          <p:nvPr>
            <p:ph type="sldNum"/>
          </p:nvPr>
        </p:nvSpPr>
        <p:spPr>
          <a:xfrm>
            <a:off x="9444568" y="6380163"/>
            <a:ext cx="2736851" cy="360362"/>
          </a:xfrm>
          <a:prstGeom prst="rect">
            <a:avLst/>
          </a:prstGeom>
        </p:spPr>
        <p:txBody>
          <a:bodyPr lIns="90000" tIns="46800" rIns="90000" bIns="46800" anchor="ctr">
            <a:noAutofit/>
          </a:bodyPr>
          <a:lstStyle>
            <a:lvl1pPr eaLnBrk="1" fontAlgn="auto" hangingPunct="1">
              <a:spcBef>
                <a:spcPts val="0"/>
              </a:spcBef>
              <a:spcAft>
                <a:spcPts val="0"/>
              </a:spcAft>
              <a:defRPr>
                <a:latin typeface="+mn-lt"/>
                <a:ea typeface="+mn-ea"/>
                <a:cs typeface="+mn-cs"/>
              </a:defRPr>
            </a:lvl1pPr>
          </a:lstStyle>
          <a:p>
            <a:pPr>
              <a:defRPr/>
            </a:pPr>
            <a:fld id="{7EB10C16-FA4D-440D-9CF3-E26A6D4CA007}"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105045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P spid="43" grpId="0" autoUpdateAnimBg="0">
        <p:tmplLst>
          <p:tmpl>
            <p:tnLst>
              <p:par>
                <p:cTn presetID="22" presetClass="entr" presetSubtype="8" fill="hold" nodeType="after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hf hdr="0" ftr="0" dt="0"/>
  <p:txStyles>
    <p:titleStyle>
      <a:lvl1pPr algn="l" defTabSz="828675" rtl="0" eaLnBrk="0" fontAlgn="base" hangingPunct="0">
        <a:lnSpc>
          <a:spcPct val="90000"/>
        </a:lnSpc>
        <a:spcBef>
          <a:spcPct val="0"/>
        </a:spcBef>
        <a:spcAft>
          <a:spcPct val="0"/>
        </a:spcAft>
        <a:defRPr sz="3900" kern="1200">
          <a:solidFill>
            <a:schemeClr val="tx1"/>
          </a:solidFill>
          <a:latin typeface="+mj-lt"/>
          <a:ea typeface="+mj-ea"/>
          <a:cs typeface="+mj-cs"/>
        </a:defRPr>
      </a:lvl1pPr>
      <a:lvl2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2pPr>
      <a:lvl3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3pPr>
      <a:lvl4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4pPr>
      <a:lvl5pPr algn="l" defTabSz="828675"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5pPr>
      <a:lvl6pPr marL="4572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6pPr>
      <a:lvl7pPr marL="9144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7pPr>
      <a:lvl8pPr marL="13716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8pPr>
      <a:lvl9pPr marL="1828800" algn="l" defTabSz="828675"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9pPr>
    </p:titleStyle>
    <p:bodyStyle>
      <a:lvl1pPr marL="255588" indent="-255588" algn="l" defTabSz="828675" rtl="0" eaLnBrk="0" fontAlgn="base" hangingPunct="0">
        <a:lnSpc>
          <a:spcPct val="90000"/>
        </a:lnSpc>
        <a:spcBef>
          <a:spcPts val="750"/>
        </a:spcBef>
        <a:spcAft>
          <a:spcPct val="0"/>
        </a:spcAft>
        <a:buFont typeface="Arial" panose="020B0604020202020204" pitchFamily="34" charset="0"/>
        <a:buChar char="•"/>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500" kern="1200">
          <a:solidFill>
            <a:schemeClr val="tx1"/>
          </a:solidFill>
          <a:latin typeface="+mn-lt"/>
          <a:ea typeface="+mn-ea"/>
          <a:cs typeface="+mn-cs"/>
        </a:defRPr>
      </a:lvl1pPr>
      <a:lvl2pPr marL="620713" indent="-206375" algn="l" defTabSz="828675" rtl="0" eaLnBrk="0" fontAlgn="base" hangingPunct="0">
        <a:lnSpc>
          <a:spcPct val="90000"/>
        </a:lnSpc>
        <a:spcBef>
          <a:spcPts val="450"/>
        </a:spcBef>
        <a:spcAft>
          <a:spcPct val="0"/>
        </a:spcAft>
        <a:buFont typeface="Arial" panose="020B0604020202020204" pitchFamily="34" charset="0"/>
        <a:buChar char="•"/>
        <a:defRPr sz="2100" kern="1200">
          <a:solidFill>
            <a:schemeClr val="tx1"/>
          </a:solidFill>
          <a:latin typeface="+mn-lt"/>
          <a:ea typeface="+mn-ea"/>
          <a:cs typeface="+mn-cs"/>
        </a:defRPr>
      </a:lvl2pPr>
      <a:lvl3pPr marL="1036638" indent="-206375" algn="l" defTabSz="828675" rtl="0" eaLnBrk="0" fontAlgn="base" hangingPunct="0">
        <a:lnSpc>
          <a:spcPct val="90000"/>
        </a:lnSpc>
        <a:spcBef>
          <a:spcPts val="450"/>
        </a:spcBef>
        <a:spcAft>
          <a:spcPct val="0"/>
        </a:spcAft>
        <a:buFont typeface="Arial" panose="020B0604020202020204" pitchFamily="34" charset="0"/>
        <a:buChar char="•"/>
        <a:defRPr kern="1200">
          <a:solidFill>
            <a:schemeClr val="tx1"/>
          </a:solidFill>
          <a:latin typeface="+mn-lt"/>
          <a:ea typeface="+mn-ea"/>
          <a:cs typeface="+mn-cs"/>
        </a:defRPr>
      </a:lvl3pPr>
      <a:lvl4pPr marL="1450975" indent="-206375" algn="l" defTabSz="828675" rtl="0" eaLnBrk="0" fontAlgn="base" hangingPunct="0">
        <a:lnSpc>
          <a:spcPct val="90000"/>
        </a:lnSpc>
        <a:spcBef>
          <a:spcPts val="450"/>
        </a:spcBef>
        <a:spcAft>
          <a:spcPct val="0"/>
        </a:spcAft>
        <a:buFont typeface="Arial" panose="020B0604020202020204" pitchFamily="34" charset="0"/>
        <a:buChar char="•"/>
        <a:defRPr sz="1600" kern="1200">
          <a:solidFill>
            <a:schemeClr val="tx1"/>
          </a:solidFill>
          <a:latin typeface="+mn-lt"/>
          <a:ea typeface="+mn-ea"/>
          <a:cs typeface="+mn-cs"/>
        </a:defRPr>
      </a:lvl4pPr>
      <a:lvl5pPr marL="1865313" indent="-206375" algn="l" defTabSz="828675" rtl="0" eaLnBrk="0" fontAlgn="base" hangingPunct="0">
        <a:lnSpc>
          <a:spcPct val="90000"/>
        </a:lnSpc>
        <a:spcBef>
          <a:spcPts val="450"/>
        </a:spcBef>
        <a:spcAft>
          <a:spcPct val="0"/>
        </a:spcAft>
        <a:buFont typeface="Arial" panose="020B0604020202020204" pitchFamily="34" charset="0"/>
        <a:buChar char="•"/>
        <a:defRPr sz="1600" kern="1200">
          <a:solidFill>
            <a:schemeClr val="tx1"/>
          </a:solidFill>
          <a:latin typeface="+mn-lt"/>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target.com/whatis/definition/produ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target.com/searchbusinessanalytics/tip/5-step-predictive-analytics-process-cyc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4.xml.rels><?xml version="1.0" encoding="UTF-8" standalone="yes"?>
<Relationships xmlns="http://schemas.openxmlformats.org/package/2006/relationships"><Relationship Id="rId2" Type="http://schemas.openxmlformats.org/officeDocument/2006/relationships/hyperlink" Target="https://cxl.com/blog/customer-chur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hopify.com/blog/customer-lifetime-valu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796988" y="1852034"/>
            <a:ext cx="6203577" cy="2657213"/>
          </a:xfrm>
        </p:spPr>
        <p:txBody>
          <a:bodyPr/>
          <a:lstStyle/>
          <a:p>
            <a:pPr marL="0" indent="0" algn="just">
              <a:buNone/>
            </a:pPr>
            <a:r>
              <a:rPr lang="en-US" sz="3200" b="1" dirty="0"/>
              <a:t>Principles and Techniques</a:t>
            </a:r>
            <a:endParaRPr lang="en-IN" sz="3200" dirty="0">
              <a:latin typeface="Times New Roman" panose="02020603050405020304" pitchFamily="18" charset="0"/>
              <a:ea typeface="+mj-ea"/>
              <a:cs typeface="Times New Roman" panose="02020603050405020304" pitchFamily="18" charset="0"/>
            </a:endParaRPr>
          </a:p>
        </p:txBody>
      </p:sp>
      <p:sp>
        <p:nvSpPr>
          <p:cNvPr id="2" name="Title 1"/>
          <p:cNvSpPr>
            <a:spLocks noGrp="1"/>
          </p:cNvSpPr>
          <p:nvPr>
            <p:ph type="title"/>
          </p:nvPr>
        </p:nvSpPr>
        <p:spPr>
          <a:xfrm>
            <a:off x="4087904" y="319597"/>
            <a:ext cx="3307977" cy="1320527"/>
          </a:xfrm>
        </p:spPr>
        <p:txBody>
          <a:bodyPr/>
          <a:lstStyle/>
          <a:p>
            <a:r>
              <a:rPr lang="en-IN" sz="4800" b="1" dirty="0" smtClean="0">
                <a:solidFill>
                  <a:srgbClr val="FF0000"/>
                </a:solidFill>
              </a:rPr>
              <a:t>Module 2</a:t>
            </a:r>
            <a:endParaRPr lang="en-IN" sz="4800" b="1" dirty="0">
              <a:solidFill>
                <a:srgbClr val="FF0000"/>
              </a:solidFill>
            </a:endParaRPr>
          </a:p>
        </p:txBody>
      </p:sp>
    </p:spTree>
    <p:extLst>
      <p:ext uri="{BB962C8B-B14F-4D97-AF65-F5344CB8AC3E}">
        <p14:creationId xmlns:p14="http://schemas.microsoft.com/office/powerpoint/2010/main" val="3805320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80AF804-C57A-CE8B-B3DA-B783FB40AFE3}"/>
              </a:ext>
            </a:extLst>
          </p:cNvPr>
          <p:cNvSpPr>
            <a:spLocks noGrp="1"/>
          </p:cNvSpPr>
          <p:nvPr>
            <p:ph type="subTitle"/>
          </p:nvPr>
        </p:nvSpPr>
        <p:spPr>
          <a:xfrm>
            <a:off x="376518" y="1246094"/>
            <a:ext cx="11519647" cy="4043082"/>
          </a:xfrm>
        </p:spPr>
        <p:txBody>
          <a:bodyPr>
            <a:normAutofit lnSpcReduction="10000"/>
          </a:bodyPr>
          <a:lstStyle/>
          <a:p>
            <a:pPr marL="0" indent="0" algn="l">
              <a:buNone/>
            </a:pPr>
            <a:r>
              <a:rPr lang="en-US" sz="2400" dirty="0"/>
              <a:t>It indicates what percentage of a consumer's total expenditures on a specified product/service goes to buying Company X's brand. Share of wallet is a practical measure of how well a company's product or service is competing in the marketplace.</a:t>
            </a:r>
          </a:p>
          <a:p>
            <a:pPr marL="0" indent="0" algn="l">
              <a:buNone/>
            </a:pPr>
            <a:endParaRPr lang="en-US" sz="2400" dirty="0"/>
          </a:p>
          <a:p>
            <a:pPr marL="0" indent="0" algn="l">
              <a:buNone/>
            </a:pPr>
            <a:r>
              <a:rPr lang="en-US" sz="2400" dirty="0"/>
              <a:t>Share of wallet (SOW) is a marketing metric used to calculate the percentage of a customer's spending for a type of </a:t>
            </a:r>
            <a:r>
              <a:rPr lang="en-US" sz="2400" dirty="0">
                <a:hlinkClick r:id="rId2">
                  <a:extLst>
                    <a:ext uri="{A12FA001-AC4F-418D-AE19-62706E023703}">
                      <ahyp:hlinkClr xmlns:ahyp="http://schemas.microsoft.com/office/drawing/2018/hyperlinkcolor" xmlns="" val="tx"/>
                    </a:ext>
                  </a:extLst>
                </a:hlinkClick>
              </a:rPr>
              <a:t>product</a:t>
            </a:r>
            <a:r>
              <a:rPr lang="en-US" sz="2400" dirty="0"/>
              <a:t> or service that goes to a particular company.</a:t>
            </a:r>
          </a:p>
          <a:p>
            <a:pPr marL="0" indent="0" algn="l">
              <a:buNone/>
            </a:pPr>
            <a:endParaRPr lang="en-US" sz="2400" dirty="0"/>
          </a:p>
          <a:p>
            <a:pPr marL="0" indent="0" algn="l">
              <a:buNone/>
            </a:pPr>
            <a:r>
              <a:rPr lang="en-US" sz="2400" dirty="0"/>
              <a:t>For example, if a customer spends $60 a month at fast food restaurants, and $30 of that amount is spent at McDonald's, McDonald's has a 50% SOW for that customer. The term is sometimes expressed as wallet share.</a:t>
            </a:r>
          </a:p>
        </p:txBody>
      </p:sp>
      <p:sp>
        <p:nvSpPr>
          <p:cNvPr id="2" name="Title 1">
            <a:extLst>
              <a:ext uri="{FF2B5EF4-FFF2-40B4-BE49-F238E27FC236}">
                <a16:creationId xmlns="" xmlns:a16="http://schemas.microsoft.com/office/drawing/2014/main" id="{4B12DA00-CACF-2A1A-0308-E0CACFF8ACCE}"/>
              </a:ext>
            </a:extLst>
          </p:cNvPr>
          <p:cNvSpPr>
            <a:spLocks noGrp="1"/>
          </p:cNvSpPr>
          <p:nvPr>
            <p:ph type="title"/>
          </p:nvPr>
        </p:nvSpPr>
        <p:spPr/>
        <p:txBody>
          <a:bodyPr>
            <a:normAutofit/>
          </a:bodyPr>
          <a:lstStyle/>
          <a:p>
            <a:r>
              <a:rPr lang="en-US" sz="3200" dirty="0">
                <a:effectLst/>
                <a:latin typeface="Arial" panose="020B0604020202020204" pitchFamily="34" charset="0"/>
              </a:rPr>
              <a:t>Model 2: Predicted share of wallet</a:t>
            </a:r>
            <a:endParaRPr lang="en-US" sz="3200" dirty="0"/>
          </a:p>
        </p:txBody>
      </p:sp>
    </p:spTree>
    <p:extLst>
      <p:ext uri="{BB962C8B-B14F-4D97-AF65-F5344CB8AC3E}">
        <p14:creationId xmlns:p14="http://schemas.microsoft.com/office/powerpoint/2010/main" val="3616746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C60915-EC5F-5BB4-23C8-A1794CDA7BBF}"/>
              </a:ext>
            </a:extLst>
          </p:cNvPr>
          <p:cNvSpPr>
            <a:spLocks noGrp="1"/>
          </p:cNvSpPr>
          <p:nvPr>
            <p:ph type="subTitle"/>
          </p:nvPr>
        </p:nvSpPr>
        <p:spPr>
          <a:xfrm>
            <a:off x="837279" y="1281953"/>
            <a:ext cx="10508852" cy="4177553"/>
          </a:xfrm>
        </p:spPr>
        <p:txBody>
          <a:bodyPr/>
          <a:lstStyle/>
          <a:p>
            <a:pPr algn="l"/>
            <a:r>
              <a:rPr lang="en-US" sz="2800" dirty="0">
                <a:effectLst/>
                <a:latin typeface="Arial" panose="020B0604020202020204" pitchFamily="34" charset="0"/>
              </a:rPr>
              <a:t>A propensity to engage model predicts the likelihood that a person will</a:t>
            </a:r>
            <a:r>
              <a:rPr lang="en-US" sz="2800" dirty="0"/>
              <a:t/>
            </a:r>
            <a:br>
              <a:rPr lang="en-US" sz="2800" dirty="0"/>
            </a:br>
            <a:r>
              <a:rPr lang="en-US" sz="2800" dirty="0">
                <a:effectLst/>
                <a:latin typeface="Arial" panose="020B0604020202020204" pitchFamily="34" charset="0"/>
              </a:rPr>
              <a:t>engage in some activity, like unethical behavior or post purchases. </a:t>
            </a:r>
          </a:p>
          <a:p>
            <a:pPr algn="l"/>
            <a:endParaRPr lang="en-US" sz="2800" dirty="0">
              <a:effectLst/>
              <a:latin typeface="Arial" panose="020B0604020202020204" pitchFamily="34" charset="0"/>
            </a:endParaRPr>
          </a:p>
          <a:p>
            <a:pPr algn="l"/>
            <a:r>
              <a:rPr lang="en-US" sz="2800" dirty="0">
                <a:effectLst/>
                <a:latin typeface="Arial" panose="020B0604020202020204" pitchFamily="34" charset="0"/>
              </a:rPr>
              <a:t>For example, a propensity to engage model can predict how likely it is that a customer will click on your email links. </a:t>
            </a:r>
          </a:p>
          <a:p>
            <a:pPr algn="l"/>
            <a:endParaRPr lang="en-US" sz="2800" dirty="0">
              <a:latin typeface="Arial" panose="020B0604020202020204" pitchFamily="34" charset="0"/>
            </a:endParaRPr>
          </a:p>
          <a:p>
            <a:pPr algn="l"/>
            <a:r>
              <a:rPr lang="en-US" sz="2800" dirty="0">
                <a:effectLst/>
                <a:latin typeface="Arial" panose="020B0604020202020204" pitchFamily="34" charset="0"/>
              </a:rPr>
              <a:t>Armed with this information you can decide not to send an email to a certain “low likelihood to click” segment</a:t>
            </a:r>
            <a:endParaRPr lang="en-US" sz="2800" dirty="0"/>
          </a:p>
        </p:txBody>
      </p:sp>
      <p:sp>
        <p:nvSpPr>
          <p:cNvPr id="2" name="Title 1">
            <a:extLst>
              <a:ext uri="{FF2B5EF4-FFF2-40B4-BE49-F238E27FC236}">
                <a16:creationId xmlns="" xmlns:a16="http://schemas.microsoft.com/office/drawing/2014/main" id="{9F98A5EB-F70D-CF0E-5484-96BB41DF3447}"/>
              </a:ext>
            </a:extLst>
          </p:cNvPr>
          <p:cNvSpPr>
            <a:spLocks noGrp="1"/>
          </p:cNvSpPr>
          <p:nvPr>
            <p:ph type="title"/>
          </p:nvPr>
        </p:nvSpPr>
        <p:spPr/>
        <p:txBody>
          <a:bodyPr>
            <a:normAutofit/>
          </a:bodyPr>
          <a:lstStyle/>
          <a:p>
            <a:r>
              <a:rPr lang="en-US" sz="3600" dirty="0">
                <a:effectLst/>
                <a:latin typeface="Arial" panose="020B0604020202020204" pitchFamily="34" charset="0"/>
              </a:rPr>
              <a:t>Model 3: Propensity to engage</a:t>
            </a:r>
            <a:endParaRPr lang="en-US" sz="3600" dirty="0"/>
          </a:p>
        </p:txBody>
      </p:sp>
    </p:spTree>
    <p:extLst>
      <p:ext uri="{BB962C8B-B14F-4D97-AF65-F5344CB8AC3E}">
        <p14:creationId xmlns:p14="http://schemas.microsoft.com/office/powerpoint/2010/main" val="3146430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0D916D-6C8C-AF06-02C2-250C93E32B1B}"/>
              </a:ext>
            </a:extLst>
          </p:cNvPr>
          <p:cNvSpPr>
            <a:spLocks noGrp="1"/>
          </p:cNvSpPr>
          <p:nvPr>
            <p:ph type="subTitle"/>
          </p:nvPr>
        </p:nvSpPr>
        <p:spPr>
          <a:xfrm>
            <a:off x="349624" y="977154"/>
            <a:ext cx="11483788" cy="4518212"/>
          </a:xfrm>
        </p:spPr>
        <p:txBody>
          <a:bodyPr>
            <a:normAutofit fontScale="77500" lnSpcReduction="20000"/>
          </a:bodyPr>
          <a:lstStyle/>
          <a:p>
            <a:pPr algn="l"/>
            <a:r>
              <a:rPr lang="en-US" dirty="0"/>
              <a:t>A propensity to unsubscribe model predicts how likely it is that a customer will unsubscribe from your email list at any given point in time. </a:t>
            </a:r>
          </a:p>
          <a:p>
            <a:pPr algn="l"/>
            <a:endParaRPr lang="en-US" dirty="0"/>
          </a:p>
          <a:p>
            <a:pPr algn="l"/>
            <a:r>
              <a:rPr lang="en-US" dirty="0"/>
              <a:t>Armed with this information you can optimize email frequency. For “high likelihood to unsubscribe” segments you should decrease send frequency, whereas for “low likelihood to unsubscribe” segments you can increase email send frequency. </a:t>
            </a:r>
          </a:p>
          <a:p>
            <a:pPr algn="l"/>
            <a:endParaRPr lang="en-US" dirty="0"/>
          </a:p>
          <a:p>
            <a:pPr algn="l"/>
            <a:r>
              <a:rPr lang="en-US" dirty="0"/>
              <a:t>You could also decide to use different channels (like direct mail or LinkedIn) to reach out to “high likelihood to unsubscribe” customers</a:t>
            </a:r>
          </a:p>
        </p:txBody>
      </p:sp>
      <p:sp>
        <p:nvSpPr>
          <p:cNvPr id="2" name="Title 1">
            <a:extLst>
              <a:ext uri="{FF2B5EF4-FFF2-40B4-BE49-F238E27FC236}">
                <a16:creationId xmlns="" xmlns:a16="http://schemas.microsoft.com/office/drawing/2014/main" id="{5FE748F4-F8D4-A17D-B1ED-B3FBBCAEBE20}"/>
              </a:ext>
            </a:extLst>
          </p:cNvPr>
          <p:cNvSpPr>
            <a:spLocks noGrp="1"/>
          </p:cNvSpPr>
          <p:nvPr>
            <p:ph type="title"/>
          </p:nvPr>
        </p:nvSpPr>
        <p:spPr/>
        <p:txBody>
          <a:bodyPr>
            <a:normAutofit/>
          </a:bodyPr>
          <a:lstStyle/>
          <a:p>
            <a:r>
              <a:rPr lang="en-US" sz="4000" b="1" i="0" dirty="0">
                <a:solidFill>
                  <a:srgbClr val="232C61"/>
                </a:solidFill>
                <a:effectLst/>
                <a:latin typeface="inherit"/>
              </a:rPr>
              <a:t> Model 4 : Propensity to Unsubscribe</a:t>
            </a:r>
            <a:r>
              <a:rPr lang="en-US" sz="4000" b="0" i="0" dirty="0">
                <a:solidFill>
                  <a:srgbClr val="232C61"/>
                </a:solidFill>
                <a:effectLst/>
                <a:latin typeface="Proxima Nova Bold"/>
              </a:rPr>
              <a:t/>
            </a:r>
            <a:br>
              <a:rPr lang="en-US" sz="4000" b="0" i="0" dirty="0">
                <a:solidFill>
                  <a:srgbClr val="232C61"/>
                </a:solidFill>
                <a:effectLst/>
                <a:latin typeface="Proxima Nova Bold"/>
              </a:rPr>
            </a:br>
            <a:endParaRPr lang="en-US" sz="4000" dirty="0"/>
          </a:p>
        </p:txBody>
      </p:sp>
    </p:spTree>
    <p:extLst>
      <p:ext uri="{BB962C8B-B14F-4D97-AF65-F5344CB8AC3E}">
        <p14:creationId xmlns:p14="http://schemas.microsoft.com/office/powerpoint/2010/main" val="1541392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0D916D-6C8C-AF06-02C2-250C93E32B1B}"/>
              </a:ext>
            </a:extLst>
          </p:cNvPr>
          <p:cNvSpPr>
            <a:spLocks noGrp="1"/>
          </p:cNvSpPr>
          <p:nvPr>
            <p:ph type="subTitle"/>
          </p:nvPr>
        </p:nvSpPr>
        <p:spPr/>
        <p:txBody>
          <a:bodyPr>
            <a:noAutofit/>
          </a:bodyPr>
          <a:lstStyle/>
          <a:p>
            <a:pPr marL="0" indent="0">
              <a:buNone/>
            </a:pPr>
            <a:endParaRPr lang="en-US" sz="3200" dirty="0" smtClean="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endParaRPr lang="en-US" sz="3200" dirty="0" smtClean="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endParaRPr lang="en-US" sz="3200" dirty="0" smtClean="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endParaRPr lang="en-US" sz="3200" dirty="0" smtClean="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endParaRPr lang="en-US" sz="3200" dirty="0" smtClean="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endParaRPr lang="en-US" sz="3200" dirty="0" smtClean="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endParaRPr lang="en-US" sz="3200" dirty="0" smtClean="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r>
              <a:rPr lang="en-US" sz="3200" dirty="0" smtClean="0">
                <a:effectLst/>
                <a:latin typeface="Arial" panose="020B0604020202020204" pitchFamily="34" charset="0"/>
              </a:rPr>
              <a:t>The </a:t>
            </a:r>
            <a:r>
              <a:rPr lang="en-US" sz="3200" dirty="0">
                <a:effectLst/>
                <a:latin typeface="Arial" panose="020B0604020202020204" pitchFamily="34" charset="0"/>
              </a:rPr>
              <a:t>propensity to buy model tells you which customers are ready </a:t>
            </a:r>
            <a:r>
              <a:rPr lang="en-US" sz="3200" dirty="0" smtClean="0">
                <a:effectLst/>
                <a:latin typeface="Arial" panose="020B0604020202020204" pitchFamily="34" charset="0"/>
              </a:rPr>
              <a:t>to</a:t>
            </a:r>
            <a:r>
              <a:rPr lang="en-US" sz="3200" dirty="0"/>
              <a:t> </a:t>
            </a:r>
            <a:r>
              <a:rPr lang="en-US" sz="3200" dirty="0" smtClean="0">
                <a:effectLst/>
                <a:latin typeface="Arial" panose="020B0604020202020204" pitchFamily="34" charset="0"/>
              </a:rPr>
              <a:t>make </a:t>
            </a:r>
            <a:r>
              <a:rPr lang="en-US" sz="3200" dirty="0">
                <a:effectLst/>
                <a:latin typeface="Arial" panose="020B0604020202020204" pitchFamily="34" charset="0"/>
              </a:rPr>
              <a:t>their purchase, so you can find who to target. Moreover, once </a:t>
            </a:r>
            <a:r>
              <a:rPr lang="en-US" sz="3200" dirty="0" smtClean="0">
                <a:effectLst/>
                <a:latin typeface="Arial" panose="020B0604020202020204" pitchFamily="34" charset="0"/>
              </a:rPr>
              <a:t>you</a:t>
            </a:r>
            <a:r>
              <a:rPr lang="en-US" sz="3200" dirty="0"/>
              <a:t> </a:t>
            </a:r>
            <a:r>
              <a:rPr lang="en-US" sz="3200" dirty="0" smtClean="0">
                <a:effectLst/>
                <a:latin typeface="Arial" panose="020B0604020202020204" pitchFamily="34" charset="0"/>
              </a:rPr>
              <a:t>know </a:t>
            </a:r>
            <a:r>
              <a:rPr lang="en-US" sz="3200" dirty="0">
                <a:effectLst/>
                <a:latin typeface="Arial" panose="020B0604020202020204" pitchFamily="34" charset="0"/>
              </a:rPr>
              <a:t>who is ready and who is not helps you provide the right </a:t>
            </a:r>
            <a:r>
              <a:rPr lang="en-US" sz="3200" dirty="0" smtClean="0">
                <a:effectLst/>
                <a:latin typeface="Arial" panose="020B0604020202020204" pitchFamily="34" charset="0"/>
              </a:rPr>
              <a:t>aggression</a:t>
            </a:r>
            <a:r>
              <a:rPr lang="en-US" sz="3200" dirty="0"/>
              <a:t> </a:t>
            </a:r>
            <a:r>
              <a:rPr lang="en-US" sz="3200" dirty="0" smtClean="0">
                <a:effectLst/>
                <a:latin typeface="Arial" panose="020B0604020202020204" pitchFamily="34" charset="0"/>
              </a:rPr>
              <a:t>in </a:t>
            </a:r>
            <a:r>
              <a:rPr lang="en-US" sz="3200" dirty="0">
                <a:effectLst/>
                <a:latin typeface="Arial" panose="020B0604020202020204" pitchFamily="34" charset="0"/>
              </a:rPr>
              <a:t>your offer. </a:t>
            </a:r>
          </a:p>
          <a:p>
            <a:pPr marL="0" indent="0">
              <a:buNone/>
            </a:pPr>
            <a:endParaRPr lang="en-US" sz="3200" dirty="0">
              <a:latin typeface="Arial" panose="020B0604020202020204" pitchFamily="34" charset="0"/>
            </a:endParaRPr>
          </a:p>
        </p:txBody>
      </p:sp>
      <p:sp>
        <p:nvSpPr>
          <p:cNvPr id="2" name="Title 1">
            <a:extLst>
              <a:ext uri="{FF2B5EF4-FFF2-40B4-BE49-F238E27FC236}">
                <a16:creationId xmlns="" xmlns:a16="http://schemas.microsoft.com/office/drawing/2014/main" id="{5FE748F4-F8D4-A17D-B1ED-B3FBBCAEBE20}"/>
              </a:ext>
            </a:extLst>
          </p:cNvPr>
          <p:cNvSpPr>
            <a:spLocks noGrp="1"/>
          </p:cNvSpPr>
          <p:nvPr>
            <p:ph type="title"/>
          </p:nvPr>
        </p:nvSpPr>
        <p:spPr>
          <a:xfrm>
            <a:off x="837279" y="364421"/>
            <a:ext cx="10508852" cy="4180685"/>
          </a:xfrm>
        </p:spPr>
        <p:txBody>
          <a:bodyPr>
            <a:normAutofit/>
          </a:bodyPr>
          <a:lstStyle/>
          <a:p>
            <a:r>
              <a:rPr lang="en-US" sz="4000" b="1" i="0" dirty="0" smtClean="0">
                <a:solidFill>
                  <a:srgbClr val="232C61"/>
                </a:solidFill>
                <a:effectLst/>
                <a:latin typeface="inherit"/>
              </a:rPr>
              <a:t>Model </a:t>
            </a:r>
            <a:r>
              <a:rPr lang="en-US" sz="4000" b="1" i="0" dirty="0">
                <a:solidFill>
                  <a:srgbClr val="232C61"/>
                </a:solidFill>
                <a:effectLst/>
                <a:latin typeface="inherit"/>
              </a:rPr>
              <a:t>5 : Propensity to </a:t>
            </a:r>
            <a:r>
              <a:rPr lang="en-US" sz="4000" b="1" i="0" dirty="0" smtClean="0">
                <a:solidFill>
                  <a:srgbClr val="232C61"/>
                </a:solidFill>
                <a:effectLst/>
                <a:latin typeface="inherit"/>
              </a:rPr>
              <a:t>buy</a:t>
            </a:r>
            <a:br>
              <a:rPr lang="en-US" sz="4000" b="1" i="0" dirty="0" smtClean="0">
                <a:solidFill>
                  <a:srgbClr val="232C61"/>
                </a:solidFill>
                <a:effectLst/>
                <a:latin typeface="inherit"/>
              </a:rPr>
            </a:br>
            <a:r>
              <a:rPr lang="en-US" sz="4000" b="1" dirty="0">
                <a:solidFill>
                  <a:srgbClr val="232C61"/>
                </a:solidFill>
                <a:latin typeface="inherit"/>
              </a:rPr>
              <a:t/>
            </a:r>
            <a:br>
              <a:rPr lang="en-US" sz="4000" b="1" dirty="0">
                <a:solidFill>
                  <a:srgbClr val="232C61"/>
                </a:solidFill>
                <a:latin typeface="inherit"/>
              </a:rPr>
            </a:br>
            <a:r>
              <a:rPr lang="en-US" sz="4000" b="1" dirty="0" smtClean="0">
                <a:solidFill>
                  <a:srgbClr val="232C61"/>
                </a:solidFill>
                <a:latin typeface="inherit"/>
              </a:rPr>
              <a:t/>
            </a:r>
            <a:br>
              <a:rPr lang="en-US" sz="4000" b="1" dirty="0" smtClean="0">
                <a:solidFill>
                  <a:srgbClr val="232C61"/>
                </a:solidFill>
                <a:latin typeface="inherit"/>
              </a:rPr>
            </a:br>
            <a:r>
              <a:rPr lang="en-US" sz="4000" dirty="0">
                <a:solidFill>
                  <a:srgbClr val="232C61"/>
                </a:solidFill>
                <a:latin typeface="Proxima Nova Bold"/>
              </a:rPr>
              <a:t> </a:t>
            </a:r>
            <a:endParaRPr lang="en-US" sz="4000" dirty="0"/>
          </a:p>
        </p:txBody>
      </p:sp>
    </p:spTree>
    <p:extLst>
      <p:ext uri="{BB962C8B-B14F-4D97-AF65-F5344CB8AC3E}">
        <p14:creationId xmlns:p14="http://schemas.microsoft.com/office/powerpoint/2010/main" val="2622742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183341"/>
            <a:ext cx="10508852" cy="4987825"/>
          </a:xfrm>
        </p:spPr>
        <p:txBody>
          <a:bodyPr/>
          <a:lstStyle/>
          <a:p>
            <a:pPr marL="0" indent="0" algn="just">
              <a:buNone/>
            </a:pPr>
            <a:r>
              <a:rPr lang="en-US" sz="2800" dirty="0">
                <a:latin typeface="Arial" panose="020B0604020202020204" pitchFamily="34" charset="0"/>
              </a:rPr>
              <a:t>Those that are likely to buy won’t need high discounts while customers who are not likely to buy may need a more aggressive offer, thereby bringing you incremental revenue.</a:t>
            </a:r>
          </a:p>
          <a:p>
            <a:pPr marL="0" indent="0" algn="just">
              <a:buNone/>
            </a:pPr>
            <a:endParaRPr lang="en-US" sz="2800" dirty="0">
              <a:latin typeface="Arial" panose="020B0604020202020204" pitchFamily="34" charset="0"/>
            </a:endParaRPr>
          </a:p>
          <a:p>
            <a:pPr marL="0" indent="0" algn="just">
              <a:buNone/>
            </a:pPr>
            <a:r>
              <a:rPr lang="en-US" sz="2800" dirty="0">
                <a:latin typeface="Arial" panose="020B0604020202020204" pitchFamily="34" charset="0"/>
              </a:rPr>
              <a:t>E-</a:t>
            </a:r>
            <a:r>
              <a:rPr lang="en-US" sz="2800" dirty="0" err="1">
                <a:latin typeface="Arial" panose="020B0604020202020204" pitchFamily="34" charset="0"/>
              </a:rPr>
              <a:t>commerces</a:t>
            </a:r>
            <a:r>
              <a:rPr lang="en-US" sz="2800" dirty="0">
                <a:latin typeface="Arial" panose="020B0604020202020204" pitchFamily="34" charset="0"/>
              </a:rPr>
              <a:t> experience very regular website traffic and every single visitor is a potential customer. A Propensity to Buy Model predicts which of these visitors (potential customers) are going to purchase something and which are not.</a:t>
            </a:r>
          </a:p>
          <a:p>
            <a:endParaRPr lang="en-IN" dirty="0"/>
          </a:p>
        </p:txBody>
      </p:sp>
    </p:spTree>
    <p:extLst>
      <p:ext uri="{BB962C8B-B14F-4D97-AF65-F5344CB8AC3E}">
        <p14:creationId xmlns:p14="http://schemas.microsoft.com/office/powerpoint/2010/main" val="4030471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8BAB45-F70A-53FA-23ED-45058213E017}"/>
              </a:ext>
            </a:extLst>
          </p:cNvPr>
          <p:cNvSpPr>
            <a:spLocks noGrp="1"/>
          </p:cNvSpPr>
          <p:nvPr>
            <p:ph type="subTitle"/>
          </p:nvPr>
        </p:nvSpPr>
        <p:spPr>
          <a:xfrm>
            <a:off x="837279" y="448234"/>
            <a:ext cx="10508852" cy="5047131"/>
          </a:xfrm>
        </p:spPr>
        <p:txBody>
          <a:bodyPr>
            <a:normAutofit/>
          </a:bodyPr>
          <a:lstStyle/>
          <a:p>
            <a:pPr algn="l"/>
            <a:r>
              <a:rPr lang="en-US" sz="2400" dirty="0">
                <a:latin typeface="Arial" panose="020B0604020202020204" pitchFamily="34" charset="0"/>
              </a:rPr>
              <a:t>What Makes it Important?</a:t>
            </a:r>
          </a:p>
          <a:p>
            <a:pPr marL="0" indent="0" algn="l">
              <a:buNone/>
            </a:pPr>
            <a:r>
              <a:rPr lang="en-US" sz="2400" dirty="0">
                <a:latin typeface="Arial" panose="020B0604020202020204" pitchFamily="34" charset="0"/>
              </a:rPr>
              <a:t>E-commerce websites attract a huge amount of traffic. Ever wonder how many actually end up buying something? </a:t>
            </a:r>
          </a:p>
          <a:p>
            <a:pPr marL="0" indent="0" algn="l">
              <a:buNone/>
            </a:pPr>
            <a:endParaRPr lang="en-US" sz="2400" dirty="0">
              <a:latin typeface="Arial" panose="020B0604020202020204" pitchFamily="34" charset="0"/>
            </a:endParaRPr>
          </a:p>
          <a:p>
            <a:pPr marL="0" indent="0" algn="l">
              <a:buNone/>
            </a:pPr>
            <a:r>
              <a:rPr lang="en-US" sz="2400" dirty="0">
                <a:latin typeface="Arial" panose="020B0604020202020204" pitchFamily="34" charset="0"/>
              </a:rPr>
              <a:t>On average 2% of the visitors actually buy something. These visitors have certain behaviors that distinguish the ones that buy something and the ones that don’t.</a:t>
            </a:r>
          </a:p>
          <a:p>
            <a:pPr marL="0" indent="0" algn="l">
              <a:buNone/>
            </a:pPr>
            <a:endParaRPr lang="en-US" sz="2400" dirty="0">
              <a:latin typeface="Arial" panose="020B0604020202020204" pitchFamily="34" charset="0"/>
            </a:endParaRPr>
          </a:p>
          <a:p>
            <a:pPr marL="0" indent="0" algn="l">
              <a:buNone/>
            </a:pPr>
            <a:r>
              <a:rPr lang="en-US" sz="2400" dirty="0">
                <a:latin typeface="Arial" panose="020B0604020202020204" pitchFamily="34" charset="0"/>
              </a:rPr>
              <a:t> These visitors can be modeled using their website visit behavior to predict their likelihood to purchase something. This has two hidden benefits:</a:t>
            </a:r>
          </a:p>
          <a:p>
            <a:pPr marL="0" indent="0" algn="l">
              <a:buNone/>
            </a:pPr>
            <a:endParaRPr lang="en-US" sz="2400" dirty="0">
              <a:latin typeface="Arial" panose="020B0604020202020204" pitchFamily="34" charset="0"/>
            </a:endParaRPr>
          </a:p>
          <a:p>
            <a:pPr algn="l">
              <a:buFont typeface="Arial" panose="020B0604020202020204" pitchFamily="34" charset="0"/>
              <a:buChar char="•"/>
            </a:pPr>
            <a:r>
              <a:rPr lang="en-US" sz="2400" dirty="0">
                <a:latin typeface="Arial" panose="020B0604020202020204" pitchFamily="34" charset="0"/>
              </a:rPr>
              <a:t>The company can differentiate visitors that are highly likely to buy something along with their behaviors.</a:t>
            </a:r>
          </a:p>
          <a:p>
            <a:pPr algn="l">
              <a:buFont typeface="Arial" panose="020B0604020202020204" pitchFamily="34" charset="0"/>
              <a:buChar char="•"/>
            </a:pPr>
            <a:r>
              <a:rPr lang="en-US" sz="2400" dirty="0">
                <a:latin typeface="Arial" panose="020B0604020202020204" pitchFamily="34" charset="0"/>
              </a:rPr>
              <a:t>They can target these highly likely visitors to take immediate marketing actions like; campaigns, coupons promotions, </a:t>
            </a:r>
            <a:r>
              <a:rPr lang="en-US" sz="2400" dirty="0" err="1">
                <a:latin typeface="Arial" panose="020B0604020202020204" pitchFamily="34" charset="0"/>
              </a:rPr>
              <a:t>etc</a:t>
            </a:r>
            <a:endParaRPr lang="en-US" sz="2400" dirty="0">
              <a:latin typeface="Arial" panose="020B0604020202020204" pitchFamily="34" charset="0"/>
            </a:endParaRPr>
          </a:p>
          <a:p>
            <a:pPr marL="0" indent="0" algn="l">
              <a:buNone/>
            </a:pPr>
            <a:endParaRPr 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759481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0D916D-6C8C-AF06-02C2-250C93E32B1B}"/>
              </a:ext>
            </a:extLst>
          </p:cNvPr>
          <p:cNvSpPr>
            <a:spLocks noGrp="1"/>
          </p:cNvSpPr>
          <p:nvPr>
            <p:ph type="subTitle"/>
          </p:nvPr>
        </p:nvSpPr>
        <p:spPr>
          <a:xfrm>
            <a:off x="322729" y="1147482"/>
            <a:ext cx="11600330" cy="4240306"/>
          </a:xfrm>
        </p:spPr>
        <p:txBody>
          <a:bodyPr>
            <a:normAutofit fontScale="92500" lnSpcReduction="20000"/>
          </a:bodyPr>
          <a:lstStyle/>
          <a:p>
            <a:pPr algn="l"/>
            <a:r>
              <a:rPr lang="en-GB" sz="2400" dirty="0">
                <a:latin typeface="Arial" panose="020B0604020202020204" pitchFamily="34" charset="0"/>
              </a:rPr>
              <a:t>Propensity to churn model estimates the likelihood of a customer to leave in the next period of time. </a:t>
            </a:r>
            <a:endParaRPr lang="en-GB" sz="2400" dirty="0" smtClean="0">
              <a:latin typeface="Arial" panose="020B0604020202020204" pitchFamily="34" charset="0"/>
            </a:endParaRPr>
          </a:p>
          <a:p>
            <a:pPr algn="l"/>
            <a:endParaRPr lang="en-GB" sz="2400" dirty="0">
              <a:latin typeface="Arial" panose="020B0604020202020204" pitchFamily="34" charset="0"/>
            </a:endParaRPr>
          </a:p>
          <a:p>
            <a:pPr algn="l"/>
            <a:r>
              <a:rPr lang="en-GB" sz="2400" dirty="0" smtClean="0">
                <a:latin typeface="Arial" panose="020B0604020202020204" pitchFamily="34" charset="0"/>
              </a:rPr>
              <a:t>It </a:t>
            </a:r>
            <a:r>
              <a:rPr lang="en-GB" sz="2400" dirty="0">
                <a:latin typeface="Arial" panose="020B0604020202020204" pitchFamily="34" charset="0"/>
              </a:rPr>
              <a:t>uses the data about the customer, such as their service level, tenure, payment history, as well as demographics to predict the probability of discontinuing the </a:t>
            </a:r>
            <a:r>
              <a:rPr lang="en-GB" sz="2400" dirty="0" smtClean="0">
                <a:latin typeface="Arial" panose="020B0604020202020204" pitchFamily="34" charset="0"/>
              </a:rPr>
              <a:t>relationship</a:t>
            </a:r>
          </a:p>
          <a:p>
            <a:pPr algn="l"/>
            <a:endParaRPr lang="en-GB" sz="2400" dirty="0">
              <a:latin typeface="Arial" panose="020B0604020202020204" pitchFamily="34" charset="0"/>
            </a:endParaRPr>
          </a:p>
          <a:p>
            <a:pPr algn="l"/>
            <a:r>
              <a:rPr lang="en-GB" dirty="0" smtClean="0"/>
              <a:t>It’s </a:t>
            </a:r>
            <a:r>
              <a:rPr lang="en-GB" dirty="0"/>
              <a:t>a binary classifier that divides clients into two groups (classes) — those who leave and those who don’t. </a:t>
            </a:r>
            <a:endParaRPr lang="en-GB" dirty="0" smtClean="0"/>
          </a:p>
          <a:p>
            <a:pPr algn="l"/>
            <a:endParaRPr lang="en-GB" dirty="0"/>
          </a:p>
          <a:p>
            <a:pPr algn="l"/>
            <a:r>
              <a:rPr lang="en-GB" dirty="0" smtClean="0"/>
              <a:t>In </a:t>
            </a:r>
            <a:r>
              <a:rPr lang="en-GB" dirty="0"/>
              <a:t>addition to assigning them to one of the two groups, it will typically give us the probability with which the client belongs to that group</a:t>
            </a:r>
            <a:endParaRPr lang="en-US" sz="2400" dirty="0">
              <a:latin typeface="Arial" panose="020B0604020202020204" pitchFamily="34" charset="0"/>
            </a:endParaRPr>
          </a:p>
        </p:txBody>
      </p:sp>
      <p:sp>
        <p:nvSpPr>
          <p:cNvPr id="2" name="Title 1">
            <a:extLst>
              <a:ext uri="{FF2B5EF4-FFF2-40B4-BE49-F238E27FC236}">
                <a16:creationId xmlns="" xmlns:a16="http://schemas.microsoft.com/office/drawing/2014/main" id="{5FE748F4-F8D4-A17D-B1ED-B3FBBCAEBE20}"/>
              </a:ext>
            </a:extLst>
          </p:cNvPr>
          <p:cNvSpPr>
            <a:spLocks noGrp="1"/>
          </p:cNvSpPr>
          <p:nvPr>
            <p:ph type="title"/>
          </p:nvPr>
        </p:nvSpPr>
        <p:spPr/>
        <p:txBody>
          <a:bodyPr>
            <a:normAutofit/>
          </a:bodyPr>
          <a:lstStyle/>
          <a:p>
            <a:r>
              <a:rPr lang="en-US" sz="4000" b="1" i="0" dirty="0">
                <a:solidFill>
                  <a:srgbClr val="232C61"/>
                </a:solidFill>
                <a:effectLst/>
                <a:latin typeface="inherit"/>
              </a:rPr>
              <a:t> Model </a:t>
            </a:r>
            <a:r>
              <a:rPr lang="en-US" sz="4000" b="1" i="0" dirty="0" smtClean="0">
                <a:solidFill>
                  <a:srgbClr val="232C61"/>
                </a:solidFill>
                <a:effectLst/>
                <a:latin typeface="inherit"/>
              </a:rPr>
              <a:t>6 </a:t>
            </a:r>
            <a:r>
              <a:rPr lang="en-US" sz="4000" b="1" i="0" dirty="0">
                <a:solidFill>
                  <a:srgbClr val="232C61"/>
                </a:solidFill>
                <a:effectLst/>
                <a:latin typeface="inherit"/>
              </a:rPr>
              <a:t>: Propensity to </a:t>
            </a:r>
            <a:r>
              <a:rPr lang="en-US" sz="4000" b="1" dirty="0" smtClean="0">
                <a:solidFill>
                  <a:srgbClr val="232C61"/>
                </a:solidFill>
                <a:latin typeface="inherit"/>
              </a:rPr>
              <a:t>churn</a:t>
            </a:r>
            <a:r>
              <a:rPr lang="en-US" sz="4000" b="0" i="0" dirty="0">
                <a:solidFill>
                  <a:srgbClr val="232C61"/>
                </a:solidFill>
                <a:effectLst/>
                <a:latin typeface="Proxima Nova Bold"/>
              </a:rPr>
              <a:t/>
            </a:r>
            <a:br>
              <a:rPr lang="en-US" sz="4000" b="0" i="0" dirty="0">
                <a:solidFill>
                  <a:srgbClr val="232C61"/>
                </a:solidFill>
                <a:effectLst/>
                <a:latin typeface="Proxima Nova Bold"/>
              </a:rPr>
            </a:br>
            <a:endParaRPr lang="en-US" sz="4000" dirty="0"/>
          </a:p>
        </p:txBody>
      </p:sp>
    </p:spTree>
    <p:extLst>
      <p:ext uri="{BB962C8B-B14F-4D97-AF65-F5344CB8AC3E}">
        <p14:creationId xmlns:p14="http://schemas.microsoft.com/office/powerpoint/2010/main" val="4152998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C33D42-EA98-10B2-4D87-4E370FBC9C6D}"/>
              </a:ext>
            </a:extLst>
          </p:cNvPr>
          <p:cNvSpPr>
            <a:spLocks noGrp="1"/>
          </p:cNvSpPr>
          <p:nvPr>
            <p:ph type="subTitle"/>
          </p:nvPr>
        </p:nvSpPr>
        <p:spPr>
          <a:xfrm>
            <a:off x="699247" y="364422"/>
            <a:ext cx="10646884" cy="1025108"/>
          </a:xfrm>
        </p:spPr>
        <p:txBody>
          <a:bodyPr>
            <a:normAutofit fontScale="25000" lnSpcReduction="20000"/>
          </a:bodyPr>
          <a:lstStyle/>
          <a:p>
            <a:pPr marL="0" indent="0">
              <a:buNone/>
            </a:pPr>
            <a:endParaRPr lang="en-GB" sz="12800" dirty="0" smtClean="0"/>
          </a:p>
          <a:p>
            <a:pPr marL="0" indent="0">
              <a:buNone/>
            </a:pPr>
            <a:endParaRPr lang="en-GB" sz="12800" dirty="0"/>
          </a:p>
          <a:p>
            <a:pPr marL="0" indent="0">
              <a:buNone/>
            </a:pPr>
            <a:endParaRPr lang="en-GB" sz="12800" dirty="0" smtClean="0"/>
          </a:p>
          <a:p>
            <a:pPr marL="0" indent="0">
              <a:buNone/>
            </a:pPr>
            <a:endParaRPr lang="en-GB" sz="12800" dirty="0"/>
          </a:p>
          <a:p>
            <a:pPr marL="0" indent="0">
              <a:buNone/>
            </a:pPr>
            <a:endParaRPr lang="en-GB" sz="12800" dirty="0" smtClean="0"/>
          </a:p>
          <a:p>
            <a:pPr marL="0" indent="0">
              <a:buNone/>
            </a:pPr>
            <a:endParaRPr lang="en-GB" sz="12800" dirty="0"/>
          </a:p>
          <a:p>
            <a:pPr marL="0" indent="0">
              <a:buNone/>
            </a:pPr>
            <a:endParaRPr lang="en-GB" sz="12800" dirty="0" smtClean="0"/>
          </a:p>
          <a:p>
            <a:pPr marL="0" indent="0">
              <a:buNone/>
            </a:pPr>
            <a:endParaRPr lang="en-GB" sz="12800" dirty="0"/>
          </a:p>
          <a:p>
            <a:pPr marL="0" indent="0">
              <a:buNone/>
            </a:pPr>
            <a:endParaRPr lang="en-GB" sz="12800" dirty="0" smtClean="0"/>
          </a:p>
          <a:p>
            <a:pPr marL="0" indent="0">
              <a:buNone/>
            </a:pPr>
            <a:endParaRPr lang="en-GB" sz="12800" dirty="0"/>
          </a:p>
          <a:p>
            <a:pPr marL="0" indent="0">
              <a:buNone/>
            </a:pPr>
            <a:endParaRPr lang="en-GB" sz="12800" dirty="0" smtClean="0"/>
          </a:p>
          <a:p>
            <a:pPr marL="0" indent="0">
              <a:buNone/>
            </a:pPr>
            <a:endParaRPr lang="en-GB" sz="12800" dirty="0"/>
          </a:p>
          <a:p>
            <a:pPr marL="0" indent="0">
              <a:buNone/>
            </a:pPr>
            <a:endParaRPr lang="en-GB" sz="12800" dirty="0" smtClean="0"/>
          </a:p>
          <a:p>
            <a:pPr marL="0" indent="0">
              <a:buNone/>
            </a:pPr>
            <a:endParaRPr lang="en-GB" sz="12800" dirty="0"/>
          </a:p>
          <a:p>
            <a:pPr marL="0" indent="0">
              <a:buNone/>
            </a:pPr>
            <a:endParaRPr lang="en-GB" sz="12800" dirty="0" smtClean="0"/>
          </a:p>
          <a:p>
            <a:pPr marL="0" indent="0">
              <a:buNone/>
            </a:pPr>
            <a:r>
              <a:rPr lang="en-GB" sz="12800" dirty="0" smtClean="0"/>
              <a:t>It </a:t>
            </a:r>
            <a:r>
              <a:rPr lang="en-GB" sz="12800" dirty="0"/>
              <a:t>is important to note that this is the probability of belonging to the group of clients who </a:t>
            </a:r>
            <a:r>
              <a:rPr lang="en-GB" sz="12800" dirty="0" smtClean="0"/>
              <a:t>leave.</a:t>
            </a:r>
          </a:p>
          <a:p>
            <a:pPr marL="0" indent="0">
              <a:buNone/>
            </a:pPr>
            <a:endParaRPr lang="en-GB" sz="12800" dirty="0" smtClean="0"/>
          </a:p>
          <a:p>
            <a:r>
              <a:rPr lang="en-GB" sz="12800" b="1" dirty="0"/>
              <a:t>What is it useful for?</a:t>
            </a:r>
          </a:p>
          <a:p>
            <a:pPr marL="0" indent="0">
              <a:buNone/>
            </a:pPr>
            <a:r>
              <a:rPr lang="en-GB" sz="12800" dirty="0"/>
              <a:t>By knowing which clients are at the highest risk of leaving, we can better target our rescue efforts. </a:t>
            </a:r>
            <a:endParaRPr lang="en-GB" sz="12800" dirty="0" smtClean="0"/>
          </a:p>
          <a:p>
            <a:pPr marL="0" indent="0">
              <a:buNone/>
            </a:pPr>
            <a:endParaRPr lang="en-GB" sz="12800" dirty="0"/>
          </a:p>
          <a:p>
            <a:pPr marL="0" indent="0">
              <a:buNone/>
            </a:pPr>
            <a:r>
              <a:rPr lang="en-GB" sz="12800" dirty="0" smtClean="0"/>
              <a:t>For </a:t>
            </a:r>
            <a:r>
              <a:rPr lang="en-GB" sz="12800" dirty="0"/>
              <a:t>example, we can reach out to these clients with a marketing campaign, reminding them that they haven’t purchased from us in a while, or even offering them a benefit.</a:t>
            </a:r>
          </a:p>
          <a:p>
            <a:pPr marL="0" indent="0">
              <a:buNone/>
            </a:pPr>
            <a:endParaRPr lang="en-GB" sz="12800" dirty="0"/>
          </a:p>
          <a:p>
            <a:pPr marL="0" indent="0">
              <a:buNone/>
            </a:pPr>
            <a:endParaRPr lang="en-US" dirty="0"/>
          </a:p>
        </p:txBody>
      </p:sp>
    </p:spTree>
    <p:extLst>
      <p:ext uri="{BB962C8B-B14F-4D97-AF65-F5344CB8AC3E}">
        <p14:creationId xmlns:p14="http://schemas.microsoft.com/office/powerpoint/2010/main" val="1057312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p:nvPr>
        </p:nvSpPr>
        <p:spPr>
          <a:xfrm>
            <a:off x="663388" y="1308847"/>
            <a:ext cx="10682743" cy="2268071"/>
          </a:xfrm>
        </p:spPr>
        <p:txBody>
          <a:bodyPr>
            <a:normAutofit fontScale="2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1200" dirty="0" smtClean="0"/>
              <a:t>The </a:t>
            </a:r>
            <a:r>
              <a:rPr lang="en-US" sz="11200" dirty="0"/>
              <a:t>propensity to churn model tells you which active customers are at risk, so you know which high value, at risk customers to put on your watch list and reach out.</a:t>
            </a:r>
            <a:endParaRPr lang="en-IN" sz="11200" dirty="0"/>
          </a:p>
          <a:p>
            <a:pPr marL="0" indent="0">
              <a:buNone/>
            </a:pPr>
            <a:r>
              <a:rPr lang="en-US" sz="11200" dirty="0"/>
              <a:t/>
            </a:r>
            <a:br>
              <a:rPr lang="en-US" sz="11200" dirty="0"/>
            </a:br>
            <a:r>
              <a:rPr lang="en-US" sz="11200" dirty="0"/>
              <a:t>Armed with this information, you may be able to save those customers with preemptive marketing programs designed to retain them</a:t>
            </a:r>
            <a:r>
              <a:rPr lang="en-US" sz="11200" dirty="0" smtClean="0"/>
              <a:t>.</a:t>
            </a:r>
          </a:p>
          <a:p>
            <a:pPr marL="0" indent="0">
              <a:buNone/>
            </a:pPr>
            <a:endParaRPr lang="en-US" sz="11200" dirty="0"/>
          </a:p>
          <a:p>
            <a:pPr marL="0" indent="0">
              <a:buNone/>
            </a:pPr>
            <a:r>
              <a:rPr lang="en-US" sz="11200" dirty="0"/>
              <a:t>Often propensity models can be combined to make campaign decisions. For example, you may want to do an aggressive customer win back campaign for customers who have both a high likelihood to unsubscribe and a high predicted lifetime value</a:t>
            </a:r>
            <a:endParaRPr lang="en-IN" sz="11200" dirty="0"/>
          </a:p>
          <a:p>
            <a:pPr marL="0" indent="0">
              <a:buNone/>
            </a:pPr>
            <a:endParaRPr lang="en-IN" dirty="0"/>
          </a:p>
        </p:txBody>
      </p:sp>
    </p:spTree>
    <p:extLst>
      <p:ext uri="{BB962C8B-B14F-4D97-AF65-F5344CB8AC3E}">
        <p14:creationId xmlns:p14="http://schemas.microsoft.com/office/powerpoint/2010/main" val="3552291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p:nvPr>
        </p:nvSpPr>
        <p:spPr>
          <a:xfrm>
            <a:off x="837279" y="328561"/>
            <a:ext cx="10508852" cy="1320527"/>
          </a:xfrm>
        </p:spPr>
        <p:txBody>
          <a:bodyPr>
            <a:noAutofit/>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r>
              <a:rPr lang="en-US" sz="2400" dirty="0" smtClean="0"/>
              <a:t>Clustering </a:t>
            </a:r>
            <a:r>
              <a:rPr lang="en-US" sz="2400" dirty="0"/>
              <a:t>is the predictive analytics term for customer segmentation. Clustering, like classification, is used to segment the data. </a:t>
            </a:r>
            <a:endParaRPr lang="en-US" sz="2400" dirty="0" smtClean="0"/>
          </a:p>
          <a:p>
            <a:endParaRPr lang="en-US" sz="2400" dirty="0"/>
          </a:p>
          <a:p>
            <a:r>
              <a:rPr lang="en-US" sz="2400" dirty="0" smtClean="0"/>
              <a:t>Unlike </a:t>
            </a:r>
            <a:r>
              <a:rPr lang="en-US" sz="2400" dirty="0"/>
              <a:t>classification, clustering models segment data into groups that were not previously </a:t>
            </a:r>
            <a:r>
              <a:rPr lang="en-US" sz="2400" dirty="0" smtClean="0"/>
              <a:t>defined</a:t>
            </a:r>
          </a:p>
          <a:p>
            <a:endParaRPr lang="en-US" sz="2400" dirty="0"/>
          </a:p>
          <a:p>
            <a:r>
              <a:rPr lang="en-US" sz="2400" dirty="0"/>
              <a:t>Cluster analysis itself is not one specific algorithm, but the general task to be solved</a:t>
            </a:r>
            <a:r>
              <a:rPr lang="en-US" sz="2400" dirty="0" smtClean="0"/>
              <a:t>.</a:t>
            </a:r>
          </a:p>
          <a:p>
            <a:endParaRPr lang="en-US" sz="2400" dirty="0"/>
          </a:p>
          <a:p>
            <a:r>
              <a:rPr lang="en-US" sz="2400" dirty="0" smtClean="0"/>
              <a:t> </a:t>
            </a:r>
            <a:r>
              <a:rPr lang="en-US" sz="2400" dirty="0"/>
              <a:t>It can be achieved by various algorithms that differ significantly in their notion of what constitutes a cluster and how to efficiently find them.</a:t>
            </a:r>
            <a:endParaRPr lang="en-IN" sz="2400" dirty="0"/>
          </a:p>
        </p:txBody>
      </p:sp>
      <p:sp>
        <p:nvSpPr>
          <p:cNvPr id="2" name="Title 1"/>
          <p:cNvSpPr>
            <a:spLocks noGrp="1"/>
          </p:cNvSpPr>
          <p:nvPr>
            <p:ph type="title"/>
          </p:nvPr>
        </p:nvSpPr>
        <p:spPr>
          <a:xfrm>
            <a:off x="649020" y="203057"/>
            <a:ext cx="10508852" cy="1320527"/>
          </a:xfrm>
        </p:spPr>
        <p:txBody>
          <a:bodyPr>
            <a:normAutofit/>
          </a:bodyPr>
          <a:lstStyle/>
          <a:p>
            <a:r>
              <a:rPr lang="en-US" b="1" dirty="0">
                <a:solidFill>
                  <a:srgbClr val="FF0000"/>
                </a:solidFill>
              </a:rPr>
              <a:t>Cluster Models</a:t>
            </a:r>
            <a:r>
              <a:rPr lang="en-IN" b="1" dirty="0"/>
              <a:t/>
            </a:r>
            <a:br>
              <a:rPr lang="en-IN" b="1" dirty="0"/>
            </a:br>
            <a:endParaRPr lang="en-IN" dirty="0"/>
          </a:p>
        </p:txBody>
      </p:sp>
    </p:spTree>
    <p:extLst>
      <p:ext uri="{BB962C8B-B14F-4D97-AF65-F5344CB8AC3E}">
        <p14:creationId xmlns:p14="http://schemas.microsoft.com/office/powerpoint/2010/main" val="2822828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5FE122-2781-4061-05A4-02B16A85E3A5}"/>
              </a:ext>
            </a:extLst>
          </p:cNvPr>
          <p:cNvSpPr>
            <a:spLocks noGrp="1"/>
          </p:cNvSpPr>
          <p:nvPr>
            <p:ph type="title"/>
          </p:nvPr>
        </p:nvSpPr>
        <p:spPr/>
        <p:txBody>
          <a:bodyPr>
            <a:normAutofit/>
          </a:bodyPr>
          <a:lstStyle/>
          <a:p>
            <a:r>
              <a:rPr lang="en-US" sz="4400" dirty="0">
                <a:effectLst/>
                <a:latin typeface="Times New Roman" panose="02020603050405020304" pitchFamily="18" charset="0"/>
              </a:rPr>
              <a:t>Predictive modeling</a:t>
            </a:r>
            <a:endParaRPr lang="en-US" sz="4400" dirty="0"/>
          </a:p>
        </p:txBody>
      </p:sp>
      <p:sp>
        <p:nvSpPr>
          <p:cNvPr id="3" name="Subtitle 2">
            <a:extLst>
              <a:ext uri="{FF2B5EF4-FFF2-40B4-BE49-F238E27FC236}">
                <a16:creationId xmlns="" xmlns:a16="http://schemas.microsoft.com/office/drawing/2014/main" id="{2061CB34-B737-621F-F05A-00D34CBDCBDA}"/>
              </a:ext>
            </a:extLst>
          </p:cNvPr>
          <p:cNvSpPr>
            <a:spLocks noGrp="1"/>
          </p:cNvSpPr>
          <p:nvPr>
            <p:ph type="subTitle"/>
          </p:nvPr>
        </p:nvSpPr>
        <p:spPr>
          <a:xfrm>
            <a:off x="837279" y="1825140"/>
            <a:ext cx="10508852" cy="3607472"/>
          </a:xfrm>
        </p:spPr>
        <p:txBody>
          <a:bodyPr>
            <a:normAutofit fontScale="77500" lnSpcReduction="20000"/>
          </a:bodyPr>
          <a:lstStyle/>
          <a:p>
            <a:pPr algn="l"/>
            <a:r>
              <a:rPr lang="en-US" dirty="0">
                <a:latin typeface="Times New Roman" panose="02020603050405020304" pitchFamily="18" charset="0"/>
                <a:cs typeface="Times New Roman" panose="02020603050405020304" pitchFamily="18" charset="0"/>
              </a:rPr>
              <a:t>Predictive modeling is a mathematical process used to predict future events or outcomes by analyzing patterns in a given set of input data.</a:t>
            </a:r>
          </a:p>
          <a:p>
            <a:pPr algn="l"/>
            <a:endParaRPr lang="en-US" dirty="0">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rPr>
              <a:t>Predictive modeling is the process by which a model is created or chosen to try to best predict the probability of an outcome.</a:t>
            </a:r>
          </a:p>
          <a:p>
            <a:pPr algn="l"/>
            <a:endParaRPr lang="en-US" dirty="0">
              <a:effectLst/>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Examples of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predictive modeling</a:t>
            </a:r>
            <a:r>
              <a:rPr lang="en-US" dirty="0">
                <a:latin typeface="Times New Roman" panose="02020603050405020304" pitchFamily="18" charset="0"/>
                <a:cs typeface="Times New Roman" panose="02020603050405020304" pitchFamily="18" charset="0"/>
              </a:rPr>
              <a:t> include estimating the quality of a sales lead, the likelihood of spam or the probability someone will click a link or buy a product.</a:t>
            </a:r>
          </a:p>
        </p:txBody>
      </p:sp>
    </p:spTree>
    <p:extLst>
      <p:ext uri="{BB962C8B-B14F-4D97-AF65-F5344CB8AC3E}">
        <p14:creationId xmlns:p14="http://schemas.microsoft.com/office/powerpoint/2010/main" val="1378957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p:nvPr>
        </p:nvSpPr>
        <p:spPr>
          <a:xfrm>
            <a:off x="837279" y="364422"/>
            <a:ext cx="10126556" cy="567908"/>
          </a:xfrm>
        </p:spPr>
        <p:txBody>
          <a:bodyPr/>
          <a:lstStyle/>
          <a:p>
            <a:pPr marL="0" indent="0">
              <a:buNone/>
            </a:pPr>
            <a:r>
              <a:rPr lang="en-GB" dirty="0"/>
              <a:t> </a:t>
            </a:r>
            <a:endParaRPr lang="en-GB"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r>
              <a:rPr lang="en-GB" sz="2800" dirty="0" smtClean="0"/>
              <a:t>Clustering </a:t>
            </a:r>
            <a:r>
              <a:rPr lang="en-GB" sz="2800" dirty="0"/>
              <a:t>models focus on identifying groups of similar records and </a:t>
            </a:r>
            <a:r>
              <a:rPr lang="en-GB" sz="2800" dirty="0" smtClean="0"/>
              <a:t>labelling </a:t>
            </a:r>
            <a:r>
              <a:rPr lang="en-GB" sz="2800" dirty="0"/>
              <a:t>the records according to the group to which they belong</a:t>
            </a:r>
            <a:r>
              <a:rPr lang="en-GB" sz="2800" dirty="0" smtClean="0"/>
              <a:t>.</a:t>
            </a:r>
          </a:p>
          <a:p>
            <a:pPr marL="0" indent="0">
              <a:buNone/>
            </a:pPr>
            <a:endParaRPr lang="en-GB" sz="2800" dirty="0"/>
          </a:p>
          <a:p>
            <a:pPr marL="0" indent="0">
              <a:buNone/>
            </a:pPr>
            <a:r>
              <a:rPr lang="en-GB" sz="2800" dirty="0"/>
              <a:t>While clustering is useful for data analysis and as a </a:t>
            </a:r>
            <a:r>
              <a:rPr lang="en-GB" sz="2800" dirty="0" smtClean="0"/>
              <a:t>pre-processing </a:t>
            </a:r>
            <a:r>
              <a:rPr lang="en-GB" sz="2800" dirty="0"/>
              <a:t>step for a number of learning tasks, we are interested in the specific pre-processing task of using clustering </a:t>
            </a:r>
            <a:r>
              <a:rPr lang="en-GB" sz="2800" b="1" dirty="0"/>
              <a:t>to gain more information about the data to improve prediction accuracy</a:t>
            </a:r>
            <a:r>
              <a:rPr lang="en-GB" dirty="0"/>
              <a:t>.</a:t>
            </a:r>
            <a:endParaRPr lang="en-IN" dirty="0"/>
          </a:p>
        </p:txBody>
      </p:sp>
    </p:spTree>
    <p:extLst>
      <p:ext uri="{BB962C8B-B14F-4D97-AF65-F5344CB8AC3E}">
        <p14:creationId xmlns:p14="http://schemas.microsoft.com/office/powerpoint/2010/main" val="2408426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Behavioral </a:t>
            </a:r>
            <a:r>
              <a:rPr lang="en-US" dirty="0"/>
              <a:t>clustering informs you how people behave while purchasing. Do they use the web site or the call center? Are they discount addicts? How frequently do they buy? How much do they spend? How much time will go buy before they purchase again? </a:t>
            </a:r>
            <a:endParaRPr lang="en-US" dirty="0" smtClean="0"/>
          </a:p>
          <a:p>
            <a:pPr marL="0" indent="0">
              <a:buNone/>
            </a:pPr>
            <a:endParaRPr lang="en-US" dirty="0"/>
          </a:p>
        </p:txBody>
      </p:sp>
      <p:sp>
        <p:nvSpPr>
          <p:cNvPr id="2" name="Title 1"/>
          <p:cNvSpPr>
            <a:spLocks noGrp="1"/>
          </p:cNvSpPr>
          <p:nvPr>
            <p:ph type="title"/>
          </p:nvPr>
        </p:nvSpPr>
        <p:spPr/>
        <p:txBody>
          <a:bodyPr>
            <a:noAutofit/>
          </a:bodyPr>
          <a:lstStyle/>
          <a:p>
            <a:r>
              <a:rPr lang="en-US" sz="3600" dirty="0"/>
              <a:t> </a:t>
            </a:r>
            <a:r>
              <a:rPr lang="en-IN" sz="3600" dirty="0"/>
              <a:t/>
            </a:r>
            <a:br>
              <a:rPr lang="en-IN" sz="3600" dirty="0"/>
            </a:br>
            <a:r>
              <a:rPr lang="en-US" sz="3600" b="1" dirty="0"/>
              <a:t>Model 7</a:t>
            </a:r>
            <a:r>
              <a:rPr lang="en-US" sz="3600" dirty="0"/>
              <a:t>: Behavioral clustering</a:t>
            </a:r>
            <a:r>
              <a:rPr lang="en-IN" sz="3600" dirty="0"/>
              <a:t/>
            </a:r>
            <a:br>
              <a:rPr lang="en-IN" sz="3600" dirty="0"/>
            </a:br>
            <a:endParaRPr lang="en-IN" sz="3600" dirty="0"/>
          </a:p>
        </p:txBody>
      </p:sp>
    </p:spTree>
    <p:extLst>
      <p:ext uri="{BB962C8B-B14F-4D97-AF65-F5344CB8AC3E}">
        <p14:creationId xmlns:p14="http://schemas.microsoft.com/office/powerpoint/2010/main" val="3126175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a:t>
            </a:r>
            <a:r>
              <a:rPr lang="en-US" dirty="0"/>
              <a:t>algorithm helps set the right tone while contacting the customer. For instance, customers that buy frequently but with low sized orders might react well to offers like ‘Earn double rewards points when you spend $100 or more</a:t>
            </a:r>
            <a:endParaRPr lang="en-IN" dirty="0"/>
          </a:p>
          <a:p>
            <a:endParaRPr lang="en-IN" dirty="0"/>
          </a:p>
        </p:txBody>
      </p:sp>
    </p:spTree>
    <p:extLst>
      <p:ext uri="{BB962C8B-B14F-4D97-AF65-F5344CB8AC3E}">
        <p14:creationId xmlns:p14="http://schemas.microsoft.com/office/powerpoint/2010/main" val="342985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854" t="39910" r="44846" b="31684"/>
          <a:stretch/>
        </p:blipFill>
        <p:spPr>
          <a:xfrm>
            <a:off x="1209821" y="1487003"/>
            <a:ext cx="7920112" cy="4999631"/>
          </a:xfrm>
          <a:prstGeom prst="rect">
            <a:avLst/>
          </a:prstGeom>
        </p:spPr>
      </p:pic>
      <p:sp>
        <p:nvSpPr>
          <p:cNvPr id="3" name="Content Placeholder 2"/>
          <p:cNvSpPr>
            <a:spLocks noGrp="1"/>
          </p:cNvSpPr>
          <p:nvPr>
            <p:ph type="subTitle"/>
          </p:nvPr>
        </p:nvSpPr>
        <p:spPr/>
        <p:txBody>
          <a:bodyPr/>
          <a:lstStyle/>
          <a:p>
            <a:r>
              <a:rPr lang="en-US" sz="2800" dirty="0"/>
              <a:t>Behavioral clustering can also informs us on other behaviors, such as crime and is used in performing crime analysis</a:t>
            </a:r>
            <a:endParaRPr lang="en-IN" sz="2800" dirty="0"/>
          </a:p>
        </p:txBody>
      </p:sp>
    </p:spTree>
    <p:extLst>
      <p:ext uri="{BB962C8B-B14F-4D97-AF65-F5344CB8AC3E}">
        <p14:creationId xmlns:p14="http://schemas.microsoft.com/office/powerpoint/2010/main" val="3343478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4829" t="31971" r="3761" b="28991"/>
          <a:stretch/>
        </p:blipFill>
        <p:spPr>
          <a:xfrm>
            <a:off x="3061448" y="1136090"/>
            <a:ext cx="7441809" cy="3944352"/>
          </a:xfrm>
          <a:prstGeom prst="rect">
            <a:avLst/>
          </a:prstGeom>
        </p:spPr>
      </p:pic>
    </p:spTree>
    <p:extLst>
      <p:ext uri="{BB962C8B-B14F-4D97-AF65-F5344CB8AC3E}">
        <p14:creationId xmlns:p14="http://schemas.microsoft.com/office/powerpoint/2010/main" val="935428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p:nvPr>
        </p:nvSpPr>
        <p:spPr>
          <a:xfrm>
            <a:off x="693844" y="1515035"/>
            <a:ext cx="10508852" cy="4159623"/>
          </a:xfrm>
        </p:spPr>
        <p:txBody>
          <a:bodyPr>
            <a:normAutofit fontScale="70000" lnSpcReduction="20000"/>
          </a:bodyPr>
          <a:lstStyle/>
          <a:p>
            <a:pPr algn="just"/>
            <a:r>
              <a:rPr lang="en-US" dirty="0"/>
              <a:t>Product based clustering algorithms discover what different groupings of products people buy </a:t>
            </a:r>
            <a:r>
              <a:rPr lang="en-US" dirty="0" smtClean="0"/>
              <a:t>from.</a:t>
            </a:r>
          </a:p>
          <a:p>
            <a:pPr algn="just"/>
            <a:endParaRPr lang="en-US" dirty="0" smtClean="0"/>
          </a:p>
          <a:p>
            <a:pPr algn="just"/>
            <a:r>
              <a:rPr lang="en-GB" dirty="0"/>
              <a:t>The following use cases describe how </a:t>
            </a:r>
            <a:r>
              <a:rPr lang="en-GB" dirty="0" smtClean="0"/>
              <a:t>product-based </a:t>
            </a:r>
            <a:r>
              <a:rPr lang="en-GB" dirty="0"/>
              <a:t>clusters help you produce relevant and personalized touches, thereby increasing customer engagement and reducing </a:t>
            </a:r>
            <a:r>
              <a:rPr lang="en-GB" dirty="0" smtClean="0"/>
              <a:t>marketing </a:t>
            </a:r>
            <a:r>
              <a:rPr lang="en-GB" dirty="0"/>
              <a:t>costs</a:t>
            </a:r>
            <a:r>
              <a:rPr lang="en-GB" dirty="0" smtClean="0"/>
              <a:t>:</a:t>
            </a:r>
          </a:p>
          <a:p>
            <a:pPr algn="just"/>
            <a:endParaRPr lang="en-GB" dirty="0" smtClean="0"/>
          </a:p>
          <a:p>
            <a:pPr algn="just"/>
            <a:r>
              <a:rPr lang="en-GB" b="1" dirty="0"/>
              <a:t>More targeted product or brand campaigns</a:t>
            </a:r>
          </a:p>
          <a:p>
            <a:pPr marL="0" indent="0" algn="just">
              <a:buNone/>
            </a:pPr>
            <a:r>
              <a:rPr lang="en-GB" dirty="0"/>
              <a:t>When creating a product-focused campaign, quickly identify and target the customers or clusters that have previously purchased these products. Such campaigns help to increase affinity toward the products that customers already like</a:t>
            </a:r>
            <a:endParaRPr lang="en-IN" dirty="0"/>
          </a:p>
        </p:txBody>
      </p:sp>
      <p:sp>
        <p:nvSpPr>
          <p:cNvPr id="2" name="Title 1"/>
          <p:cNvSpPr>
            <a:spLocks noGrp="1"/>
          </p:cNvSpPr>
          <p:nvPr>
            <p:ph type="title"/>
          </p:nvPr>
        </p:nvSpPr>
        <p:spPr>
          <a:xfrm>
            <a:off x="448235" y="821621"/>
            <a:ext cx="10757647" cy="765132"/>
          </a:xfrm>
        </p:spPr>
        <p:txBody>
          <a:bodyPr>
            <a:noAutofit/>
          </a:bodyPr>
          <a:lstStyle/>
          <a:p>
            <a:r>
              <a:rPr lang="en-US" sz="3200" dirty="0"/>
              <a:t> </a:t>
            </a:r>
            <a:r>
              <a:rPr lang="en-US" sz="3200" b="1" dirty="0" smtClean="0"/>
              <a:t>Model </a:t>
            </a:r>
            <a:r>
              <a:rPr lang="en-US" sz="3200" b="1" dirty="0"/>
              <a:t>8</a:t>
            </a:r>
            <a:r>
              <a:rPr lang="en-US" sz="3200" dirty="0"/>
              <a:t>: Product based clustering (also called category based clustering)</a:t>
            </a:r>
            <a:r>
              <a:rPr lang="en-IN" sz="3200" dirty="0"/>
              <a:t/>
            </a:r>
            <a:br>
              <a:rPr lang="en-IN" sz="3200" dirty="0"/>
            </a:br>
            <a:endParaRPr lang="en-IN" sz="3200" dirty="0"/>
          </a:p>
        </p:txBody>
      </p:sp>
    </p:spTree>
    <p:extLst>
      <p:ext uri="{BB962C8B-B14F-4D97-AF65-F5344CB8AC3E}">
        <p14:creationId xmlns:p14="http://schemas.microsoft.com/office/powerpoint/2010/main" val="4117147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p:nvPr>
        </p:nvSpPr>
        <p:spPr>
          <a:xfrm>
            <a:off x="152400" y="920233"/>
            <a:ext cx="12179849" cy="1320527"/>
          </a:xfrm>
        </p:spPr>
        <p:txBody>
          <a:bodyPr/>
          <a:lstStyle/>
          <a:p>
            <a:endParaRPr lang="en-GB" sz="2800" dirty="0" smtClean="0"/>
          </a:p>
          <a:p>
            <a:endParaRPr lang="en-GB" sz="2800" dirty="0"/>
          </a:p>
          <a:p>
            <a:endParaRPr lang="en-GB" sz="2800" dirty="0" smtClean="0"/>
          </a:p>
          <a:p>
            <a:endParaRPr lang="en-GB" sz="2800" dirty="0"/>
          </a:p>
          <a:p>
            <a:endParaRPr lang="en-GB" sz="2800" dirty="0" smtClean="0"/>
          </a:p>
          <a:p>
            <a:endParaRPr lang="en-GB" sz="2800" dirty="0"/>
          </a:p>
          <a:p>
            <a:endParaRPr lang="en-GB" sz="2800" dirty="0" smtClean="0"/>
          </a:p>
          <a:p>
            <a:endParaRPr lang="en-GB" sz="2800" dirty="0"/>
          </a:p>
          <a:p>
            <a:r>
              <a:rPr lang="en-GB" sz="2800" dirty="0" smtClean="0"/>
              <a:t>When </a:t>
            </a:r>
            <a:r>
              <a:rPr lang="en-GB" sz="2800" dirty="0"/>
              <a:t>launching a new product, identify a current similar product, locate the customer cluster aligned with the existing product, and target customers in those clusters in the launch campaign. </a:t>
            </a:r>
            <a:endParaRPr lang="en-GB" sz="2800" dirty="0" smtClean="0"/>
          </a:p>
          <a:p>
            <a:endParaRPr lang="en-GB" sz="2800" dirty="0" smtClean="0"/>
          </a:p>
          <a:p>
            <a:r>
              <a:rPr lang="en-GB" sz="2800" dirty="0" smtClean="0"/>
              <a:t>This </a:t>
            </a:r>
            <a:r>
              <a:rPr lang="en-GB" sz="2800" dirty="0"/>
              <a:t>ensures a high response rate because you target customers with similar product affinities</a:t>
            </a:r>
            <a:r>
              <a:rPr lang="en-GB" sz="2800" dirty="0" smtClean="0"/>
              <a:t>.</a:t>
            </a:r>
          </a:p>
          <a:p>
            <a:endParaRPr lang="en-IN" dirty="0"/>
          </a:p>
        </p:txBody>
      </p:sp>
    </p:spTree>
    <p:extLst>
      <p:ext uri="{BB962C8B-B14F-4D97-AF65-F5344CB8AC3E}">
        <p14:creationId xmlns:p14="http://schemas.microsoft.com/office/powerpoint/2010/main" val="212126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837278" y="869576"/>
            <a:ext cx="10852697" cy="5301590"/>
          </a:xfrm>
        </p:spPr>
        <p:txBody>
          <a:bodyPr/>
          <a:lstStyle/>
          <a:p>
            <a:endParaRPr lang="en-GB" sz="2400" dirty="0"/>
          </a:p>
          <a:p>
            <a:pPr algn="just"/>
            <a:r>
              <a:rPr lang="en-GB" sz="3200" dirty="0"/>
              <a:t>Create surgical discounting or pricing tests</a:t>
            </a:r>
            <a:r>
              <a:rPr lang="en-GB" sz="3200" dirty="0" smtClean="0"/>
              <a:t>:</a:t>
            </a:r>
          </a:p>
          <a:p>
            <a:pPr marL="0" indent="0" algn="just">
              <a:buNone/>
            </a:pPr>
            <a:endParaRPr lang="en-GB" sz="2400" dirty="0"/>
          </a:p>
          <a:p>
            <a:pPr marL="0" indent="0" algn="just">
              <a:buNone/>
            </a:pPr>
            <a:r>
              <a:rPr lang="en-GB" sz="2800" dirty="0"/>
              <a:t>For example, you might test giving a lower discount for product X (or similar products) to customers that belong to cluster (s) that are aligned to product X. If a customer already likes product X, the customer does not need the incentive of a high discount to buy product X (or products similar to it).</a:t>
            </a:r>
          </a:p>
          <a:p>
            <a:endParaRPr lang="en-IN" dirty="0"/>
          </a:p>
        </p:txBody>
      </p:sp>
    </p:spTree>
    <p:extLst>
      <p:ext uri="{BB962C8B-B14F-4D97-AF65-F5344CB8AC3E}">
        <p14:creationId xmlns:p14="http://schemas.microsoft.com/office/powerpoint/2010/main" val="4032491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ollaborative </a:t>
            </a:r>
            <a:r>
              <a:rPr lang="en-US" dirty="0"/>
              <a:t>filtering</a:t>
            </a:r>
            <a:endParaRPr lang="en-IN" dirty="0"/>
          </a:p>
        </p:txBody>
      </p:sp>
      <p:sp>
        <p:nvSpPr>
          <p:cNvPr id="3" name="Subtitle 2"/>
          <p:cNvSpPr>
            <a:spLocks noGrp="1"/>
          </p:cNvSpPr>
          <p:nvPr>
            <p:ph type="subTitle"/>
          </p:nvPr>
        </p:nvSpPr>
        <p:spPr/>
        <p:txBody>
          <a:bodyPr/>
          <a:lstStyle/>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r>
              <a:rPr lang="en-US" sz="2800" dirty="0" smtClean="0"/>
              <a:t>Collaborative </a:t>
            </a:r>
            <a:r>
              <a:rPr lang="en-US" sz="2800" dirty="0"/>
              <a:t>filtering is a technique used in recommender systems to predict a user's preferences or interests based on the past behavior or preferences of similar users. </a:t>
            </a:r>
            <a:endParaRPr lang="en-US" sz="2800" dirty="0" smtClean="0"/>
          </a:p>
          <a:p>
            <a:pPr algn="just"/>
            <a:endParaRPr lang="en-US" sz="2800" dirty="0"/>
          </a:p>
          <a:p>
            <a:pPr algn="just"/>
            <a:r>
              <a:rPr lang="en-US" sz="2800" dirty="0" smtClean="0"/>
              <a:t>It </a:t>
            </a:r>
            <a:r>
              <a:rPr lang="en-US" sz="2800" dirty="0"/>
              <a:t>is based on the assumption that people who have similar interests in the past are likely to have similar interests in the future</a:t>
            </a:r>
            <a:endParaRPr lang="en-IN" sz="2800" dirty="0"/>
          </a:p>
        </p:txBody>
      </p:sp>
    </p:spTree>
    <p:extLst>
      <p:ext uri="{BB962C8B-B14F-4D97-AF65-F5344CB8AC3E}">
        <p14:creationId xmlns:p14="http://schemas.microsoft.com/office/powerpoint/2010/main" val="1328980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sz="3600" dirty="0" smtClean="0"/>
              <a:t>In </a:t>
            </a:r>
            <a:r>
              <a:rPr lang="en-US" sz="3600" dirty="0"/>
              <a:t>collaborative filtering, the system first collects information about the preferences and behaviors of a large number of users. </a:t>
            </a:r>
            <a:endParaRPr lang="en-US" sz="3600" dirty="0" smtClean="0"/>
          </a:p>
          <a:p>
            <a:pPr marL="0" indent="0" algn="just">
              <a:buNone/>
            </a:pPr>
            <a:r>
              <a:rPr lang="en-US" sz="3600" dirty="0" smtClean="0"/>
              <a:t>Then</a:t>
            </a:r>
            <a:r>
              <a:rPr lang="en-US" sz="3600" dirty="0"/>
              <a:t>, it identifies users who have similar preferences and behaviors, and makes recommendations to a user based on the interests and behaviors of those similar users.</a:t>
            </a:r>
            <a:endParaRPr lang="en-IN" sz="3600" dirty="0"/>
          </a:p>
        </p:txBody>
      </p:sp>
      <p:sp>
        <p:nvSpPr>
          <p:cNvPr id="2" name="Title 1"/>
          <p:cNvSpPr>
            <a:spLocks noGrp="1"/>
          </p:cNvSpPr>
          <p:nvPr>
            <p:ph type="title"/>
          </p:nvPr>
        </p:nvSpPr>
        <p:spPr/>
        <p:txBody>
          <a:bodyPr/>
          <a:lstStyle/>
          <a:p>
            <a:r>
              <a:rPr lang="en-IN" b="1" dirty="0" smtClean="0">
                <a:solidFill>
                  <a:srgbClr val="FF0000"/>
                </a:solidFill>
              </a:rPr>
              <a:t>Cont..</a:t>
            </a:r>
            <a:endParaRPr lang="en-IN" b="1" dirty="0">
              <a:solidFill>
                <a:srgbClr val="FF0000"/>
              </a:solidFill>
            </a:endParaRPr>
          </a:p>
        </p:txBody>
      </p:sp>
    </p:spTree>
    <p:extLst>
      <p:ext uri="{BB962C8B-B14F-4D97-AF65-F5344CB8AC3E}">
        <p14:creationId xmlns:p14="http://schemas.microsoft.com/office/powerpoint/2010/main" val="360463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3E4280A-2423-8788-59E8-3C5DDEB62261}"/>
              </a:ext>
            </a:extLst>
          </p:cNvPr>
          <p:cNvSpPr>
            <a:spLocks noGrp="1"/>
          </p:cNvSpPr>
          <p:nvPr>
            <p:ph type="subTitle"/>
          </p:nvPr>
        </p:nvSpPr>
        <p:spPr>
          <a:xfrm>
            <a:off x="891067" y="2085645"/>
            <a:ext cx="10508852" cy="1320527"/>
          </a:xfrm>
        </p:spPr>
        <p:txBody>
          <a:bodyPr/>
          <a:lstStyle/>
          <a:p>
            <a:pPr marL="0" indent="0">
              <a:buNone/>
            </a:pPr>
            <a:r>
              <a:rPr lang="en-US" dirty="0">
                <a:effectLst/>
                <a:latin typeface="Arial" panose="020B0604020202020204" pitchFamily="34" charset="0"/>
              </a:rPr>
              <a:t> Propensity models (predictions)</a:t>
            </a:r>
          </a:p>
          <a:p>
            <a:pPr marL="0" indent="0">
              <a:buNone/>
            </a:pPr>
            <a:r>
              <a:rPr lang="en-US" dirty="0"/>
              <a:t/>
            </a:r>
            <a:br>
              <a:rPr lang="en-US" dirty="0"/>
            </a:br>
            <a:r>
              <a:rPr lang="en-US" dirty="0">
                <a:effectLst/>
                <a:latin typeface="Arial" panose="020B0604020202020204" pitchFamily="34" charset="0"/>
              </a:rPr>
              <a:t> Clustering models (segments)</a:t>
            </a:r>
          </a:p>
          <a:p>
            <a:pPr marL="0" indent="0">
              <a:buNone/>
            </a:pPr>
            <a:r>
              <a:rPr lang="en-US" dirty="0"/>
              <a:t/>
            </a:r>
            <a:br>
              <a:rPr lang="en-US" dirty="0"/>
            </a:br>
            <a:r>
              <a:rPr lang="en-US" dirty="0">
                <a:effectLst/>
                <a:latin typeface="Arial" panose="020B0604020202020204" pitchFamily="34" charset="0"/>
              </a:rPr>
              <a:t> Collaborative filtering (recommendations)</a:t>
            </a:r>
            <a:endParaRPr lang="en-US" dirty="0"/>
          </a:p>
        </p:txBody>
      </p:sp>
      <p:sp>
        <p:nvSpPr>
          <p:cNvPr id="2" name="Title 1">
            <a:extLst>
              <a:ext uri="{FF2B5EF4-FFF2-40B4-BE49-F238E27FC236}">
                <a16:creationId xmlns="" xmlns:a16="http://schemas.microsoft.com/office/drawing/2014/main" id="{9CAEE9ED-428B-438B-7E2C-59A3856AEE8A}"/>
              </a:ext>
            </a:extLst>
          </p:cNvPr>
          <p:cNvSpPr>
            <a:spLocks noGrp="1"/>
          </p:cNvSpPr>
          <p:nvPr>
            <p:ph type="title"/>
          </p:nvPr>
        </p:nvSpPr>
        <p:spPr/>
        <p:txBody>
          <a:bodyPr/>
          <a:lstStyle/>
          <a:p>
            <a:r>
              <a:rPr lang="en-US" dirty="0">
                <a:latin typeface="Arial" panose="020B0604020202020204" pitchFamily="34" charset="0"/>
              </a:rPr>
              <a:t>T</a:t>
            </a:r>
            <a:r>
              <a:rPr lang="en-US" dirty="0">
                <a:effectLst/>
                <a:latin typeface="Arial" panose="020B0604020202020204" pitchFamily="34" charset="0"/>
              </a:rPr>
              <a:t>ypes of predictive models</a:t>
            </a:r>
            <a:endParaRPr lang="en-US" dirty="0"/>
          </a:p>
        </p:txBody>
      </p:sp>
    </p:spTree>
    <p:extLst>
      <p:ext uri="{BB962C8B-B14F-4D97-AF65-F5344CB8AC3E}">
        <p14:creationId xmlns:p14="http://schemas.microsoft.com/office/powerpoint/2010/main" val="2619003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Cont..</a:t>
            </a:r>
            <a:endParaRPr lang="en-IN" b="1" dirty="0">
              <a:solidFill>
                <a:srgbClr val="FF0000"/>
              </a:solidFill>
            </a:endParaRPr>
          </a:p>
        </p:txBody>
      </p:sp>
      <p:sp>
        <p:nvSpPr>
          <p:cNvPr id="3" name="Subtitle 2"/>
          <p:cNvSpPr>
            <a:spLocks noGrp="1"/>
          </p:cNvSpPr>
          <p:nvPr>
            <p:ph type="subTitle"/>
          </p:nvPr>
        </p:nvSpPr>
        <p:spPr>
          <a:xfrm>
            <a:off x="837279" y="1825140"/>
            <a:ext cx="10508852" cy="3607472"/>
          </a:xfrm>
        </p:spPr>
        <p:txBody>
          <a:bodyPr/>
          <a:lstStyle/>
          <a:p>
            <a:pPr algn="just"/>
            <a:r>
              <a:rPr lang="en-US" sz="3200" dirty="0"/>
              <a:t>There are two main types of collaborative filtering: </a:t>
            </a:r>
            <a:endParaRPr lang="en-US" sz="3200" dirty="0" smtClean="0"/>
          </a:p>
          <a:p>
            <a:pPr algn="just"/>
            <a:r>
              <a:rPr lang="en-US" sz="3200" dirty="0" smtClean="0"/>
              <a:t>user-based </a:t>
            </a:r>
            <a:r>
              <a:rPr lang="en-US" sz="3200" dirty="0"/>
              <a:t>and item-based. In user-based collaborative filtering, the system recommends items that similar users have liked in the past</a:t>
            </a:r>
            <a:r>
              <a:rPr lang="en-US" sz="3200" dirty="0" smtClean="0"/>
              <a:t>.</a:t>
            </a:r>
          </a:p>
          <a:p>
            <a:pPr algn="just"/>
            <a:endParaRPr lang="en-US" sz="3200" dirty="0" smtClean="0"/>
          </a:p>
          <a:p>
            <a:pPr algn="just"/>
            <a:r>
              <a:rPr lang="en-US" sz="3200" dirty="0" smtClean="0"/>
              <a:t> </a:t>
            </a:r>
            <a:r>
              <a:rPr lang="en-US" sz="3200" dirty="0"/>
              <a:t>In item-based collaborative filtering, the system recommends items that are similar to the ones a user has liked in the past.</a:t>
            </a:r>
            <a:endParaRPr lang="en-IN" sz="3200" dirty="0"/>
          </a:p>
        </p:txBody>
      </p:sp>
    </p:spTree>
    <p:extLst>
      <p:ext uri="{BB962C8B-B14F-4D97-AF65-F5344CB8AC3E}">
        <p14:creationId xmlns:p14="http://schemas.microsoft.com/office/powerpoint/2010/main" val="306842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Subtitle 2"/>
          <p:cNvSpPr>
            <a:spLocks noGrp="1"/>
          </p:cNvSpPr>
          <p:nvPr>
            <p:ph type="subTitle"/>
          </p:nvPr>
        </p:nvSpPr>
        <p:spPr/>
        <p:txBody>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solidFill>
                <a:srgbClr val="FF0000"/>
              </a:solidFill>
            </a:endParaRPr>
          </a:p>
          <a:p>
            <a:pPr algn="just"/>
            <a:endParaRPr lang="en-US" dirty="0" smtClean="0"/>
          </a:p>
          <a:p>
            <a:pPr algn="just"/>
            <a:endParaRPr lang="en-US" dirty="0"/>
          </a:p>
          <a:p>
            <a:pPr algn="just"/>
            <a:r>
              <a:rPr lang="en-US" dirty="0" smtClean="0"/>
              <a:t>Collaborative </a:t>
            </a:r>
            <a:r>
              <a:rPr lang="en-US" dirty="0"/>
              <a:t>filtering has become a popular technique for recommendation systems used in e-commerce, social media, and other industries.</a:t>
            </a:r>
            <a:endParaRPr lang="en-IN" dirty="0"/>
          </a:p>
        </p:txBody>
      </p:sp>
    </p:spTree>
    <p:extLst>
      <p:ext uri="{BB962C8B-B14F-4D97-AF65-F5344CB8AC3E}">
        <p14:creationId xmlns:p14="http://schemas.microsoft.com/office/powerpoint/2010/main" val="4245523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8" y="1825140"/>
            <a:ext cx="10843733" cy="3679189"/>
          </a:xfrm>
        </p:spPr>
        <p:txBody>
          <a:bodyPr/>
          <a:lstStyle/>
          <a:p>
            <a:pPr algn="just"/>
            <a:r>
              <a:rPr lang="en-US" sz="3600" dirty="0"/>
              <a:t>Statistical analysis is a branch of mathematics that involves collecting, analyzing, and interpreting data. </a:t>
            </a:r>
            <a:endParaRPr lang="en-US" sz="3600" dirty="0" smtClean="0"/>
          </a:p>
          <a:p>
            <a:pPr algn="just"/>
            <a:r>
              <a:rPr lang="en-US" sz="3600" dirty="0" smtClean="0"/>
              <a:t>It </a:t>
            </a:r>
            <a:r>
              <a:rPr lang="en-US" sz="3600" dirty="0"/>
              <a:t>is used to help researchers and decision-makers draw meaningful conclusions from data, and to make predictions based on patterns in that data</a:t>
            </a:r>
            <a:r>
              <a:rPr lang="en-US" sz="3600" dirty="0" smtClean="0"/>
              <a:t>.</a:t>
            </a:r>
          </a:p>
          <a:p>
            <a:pPr algn="just"/>
            <a:endParaRPr lang="en-US" sz="3600" dirty="0"/>
          </a:p>
          <a:p>
            <a:pPr algn="just"/>
            <a:r>
              <a:rPr lang="en-US" sz="3600" dirty="0"/>
              <a:t>The process of statistical analysis typically involves several steps, including:</a:t>
            </a:r>
          </a:p>
          <a:p>
            <a:pPr marL="0" indent="0">
              <a:buNone/>
            </a:pPr>
            <a:endParaRPr lang="en-IN" sz="3600" dirty="0"/>
          </a:p>
        </p:txBody>
      </p:sp>
      <p:sp>
        <p:nvSpPr>
          <p:cNvPr id="2" name="Title 1"/>
          <p:cNvSpPr>
            <a:spLocks noGrp="1"/>
          </p:cNvSpPr>
          <p:nvPr>
            <p:ph type="title"/>
          </p:nvPr>
        </p:nvSpPr>
        <p:spPr>
          <a:xfrm>
            <a:off x="837279" y="364422"/>
            <a:ext cx="10508852" cy="639626"/>
          </a:xfrm>
        </p:spPr>
        <p:txBody>
          <a:bodyPr/>
          <a:lstStyle/>
          <a:p>
            <a:r>
              <a:rPr lang="en-US" dirty="0">
                <a:solidFill>
                  <a:srgbClr val="FF0000"/>
                </a:solidFill>
              </a:rPr>
              <a:t>Statistical analysis</a:t>
            </a:r>
            <a:endParaRPr lang="en-IN" dirty="0">
              <a:solidFill>
                <a:srgbClr val="FF0000"/>
              </a:solidFill>
            </a:endParaRPr>
          </a:p>
        </p:txBody>
      </p:sp>
    </p:spTree>
    <p:extLst>
      <p:ext uri="{BB962C8B-B14F-4D97-AF65-F5344CB8AC3E}">
        <p14:creationId xmlns:p14="http://schemas.microsoft.com/office/powerpoint/2010/main" val="23234265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825140"/>
            <a:ext cx="10508852" cy="3804695"/>
          </a:xfrm>
        </p:spPr>
        <p:txBody>
          <a:bodyPr/>
          <a:lstStyle/>
          <a:p>
            <a:pPr algn="just"/>
            <a:r>
              <a:rPr lang="en-US" b="1" dirty="0">
                <a:solidFill>
                  <a:srgbClr val="FF0000"/>
                </a:solidFill>
              </a:rPr>
              <a:t>Data collection: </a:t>
            </a:r>
            <a:r>
              <a:rPr lang="en-US" dirty="0"/>
              <a:t>Gathering data through surveys, experiments, observations, or other methods</a:t>
            </a:r>
            <a:r>
              <a:rPr lang="en-US" dirty="0" smtClean="0"/>
              <a:t>.</a:t>
            </a:r>
          </a:p>
          <a:p>
            <a:pPr marL="0" indent="0" algn="just">
              <a:buNone/>
            </a:pPr>
            <a:endParaRPr lang="en-US" dirty="0"/>
          </a:p>
          <a:p>
            <a:pPr algn="just"/>
            <a:r>
              <a:rPr lang="en-US" b="1" dirty="0">
                <a:solidFill>
                  <a:srgbClr val="FF0000"/>
                </a:solidFill>
              </a:rPr>
              <a:t>Data cleaning and preparation: </a:t>
            </a:r>
            <a:r>
              <a:rPr lang="en-US" dirty="0"/>
              <a:t>Checking data for accuracy and consistency, identifying and correcting errors or inconsistencies, and transforming data as needed to make it suitable for analysis.</a:t>
            </a:r>
          </a:p>
          <a:p>
            <a:endParaRPr lang="en-IN" dirty="0"/>
          </a:p>
        </p:txBody>
      </p:sp>
      <p:sp>
        <p:nvSpPr>
          <p:cNvPr id="2" name="Title 1"/>
          <p:cNvSpPr>
            <a:spLocks noGrp="1"/>
          </p:cNvSpPr>
          <p:nvPr>
            <p:ph type="title"/>
          </p:nvPr>
        </p:nvSpPr>
        <p:spPr>
          <a:xfrm>
            <a:off x="837279" y="364421"/>
            <a:ext cx="10508852" cy="756167"/>
          </a:xfrm>
        </p:spPr>
        <p:txBody>
          <a:bodyPr/>
          <a:lstStyle/>
          <a:p>
            <a:r>
              <a:rPr lang="en-IN" dirty="0" smtClean="0">
                <a:solidFill>
                  <a:srgbClr val="FF0000"/>
                </a:solidFill>
              </a:rPr>
              <a:t>Cont..</a:t>
            </a:r>
            <a:endParaRPr lang="en-IN" dirty="0">
              <a:solidFill>
                <a:srgbClr val="FF0000"/>
              </a:solidFill>
            </a:endParaRPr>
          </a:p>
        </p:txBody>
      </p:sp>
    </p:spTree>
    <p:extLst>
      <p:ext uri="{BB962C8B-B14F-4D97-AF65-F5344CB8AC3E}">
        <p14:creationId xmlns:p14="http://schemas.microsoft.com/office/powerpoint/2010/main" val="18078867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825140"/>
            <a:ext cx="10508852" cy="3562648"/>
          </a:xfrm>
        </p:spPr>
        <p:txBody>
          <a:bodyPr/>
          <a:lstStyle/>
          <a:p>
            <a:pPr algn="just"/>
            <a:r>
              <a:rPr lang="en-US" b="1" dirty="0">
                <a:solidFill>
                  <a:srgbClr val="FF0000"/>
                </a:solidFill>
              </a:rPr>
              <a:t>Exploratory data analysis: </a:t>
            </a:r>
            <a:r>
              <a:rPr lang="en-US" dirty="0"/>
              <a:t>Examining the data to identify patterns, trends, and relationships among variables, using visualizations and summary statistics</a:t>
            </a:r>
            <a:r>
              <a:rPr lang="en-US" dirty="0" smtClean="0"/>
              <a:t>.</a:t>
            </a:r>
          </a:p>
          <a:p>
            <a:pPr marL="0" indent="0" algn="just">
              <a:buNone/>
            </a:pPr>
            <a:endParaRPr lang="en-US" dirty="0"/>
          </a:p>
          <a:p>
            <a:pPr algn="just"/>
            <a:r>
              <a:rPr lang="en-US" b="1" dirty="0">
                <a:solidFill>
                  <a:srgbClr val="FF0000"/>
                </a:solidFill>
              </a:rPr>
              <a:t>Hypothesis testing: </a:t>
            </a:r>
            <a:r>
              <a:rPr lang="en-US" dirty="0"/>
              <a:t>Formulating a research question or hypothesis, selecting an appropriate statistical test, and determining whether the data support or refute the </a:t>
            </a:r>
            <a:r>
              <a:rPr lang="en-US" dirty="0" smtClean="0"/>
              <a:t>hypothesis.</a:t>
            </a:r>
            <a:endParaRPr lang="en-US" dirty="0"/>
          </a:p>
          <a:p>
            <a:endParaRPr lang="en-IN" dirty="0"/>
          </a:p>
        </p:txBody>
      </p:sp>
      <p:sp>
        <p:nvSpPr>
          <p:cNvPr id="2" name="Title 1"/>
          <p:cNvSpPr>
            <a:spLocks noGrp="1"/>
          </p:cNvSpPr>
          <p:nvPr>
            <p:ph type="title"/>
          </p:nvPr>
        </p:nvSpPr>
        <p:spPr>
          <a:xfrm>
            <a:off x="837279" y="364422"/>
            <a:ext cx="10508852" cy="845814"/>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3015748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825140"/>
            <a:ext cx="10508852" cy="3437142"/>
          </a:xfrm>
        </p:spPr>
        <p:txBody>
          <a:bodyPr/>
          <a:lstStyle/>
          <a:p>
            <a:pPr algn="just"/>
            <a:r>
              <a:rPr lang="en-US" b="1" dirty="0">
                <a:solidFill>
                  <a:srgbClr val="FF0000"/>
                </a:solidFill>
              </a:rPr>
              <a:t>Statistical modeling: </a:t>
            </a:r>
            <a:r>
              <a:rPr lang="en-US" dirty="0"/>
              <a:t>Using statistical techniques to create predictive models or to identify relationships among variables</a:t>
            </a:r>
            <a:r>
              <a:rPr lang="en-US" dirty="0" smtClean="0"/>
              <a:t>.</a:t>
            </a:r>
          </a:p>
          <a:p>
            <a:pPr marL="0" indent="0" algn="just">
              <a:buNone/>
            </a:pPr>
            <a:endParaRPr lang="en-US" dirty="0"/>
          </a:p>
          <a:p>
            <a:pPr algn="just"/>
            <a:r>
              <a:rPr lang="en-US" b="1" dirty="0">
                <a:solidFill>
                  <a:srgbClr val="FF0000"/>
                </a:solidFill>
              </a:rPr>
              <a:t>Interpretation and communication of results: </a:t>
            </a:r>
            <a:r>
              <a:rPr lang="en-US" dirty="0"/>
              <a:t>Summarizing the findings of the analysis in a way that is accessible and understandable to the intended audience.</a:t>
            </a:r>
          </a:p>
          <a:p>
            <a:pPr marL="0" indent="0">
              <a:buNone/>
            </a:pPr>
            <a:endParaRPr lang="en-IN" dirty="0"/>
          </a:p>
        </p:txBody>
      </p:sp>
      <p:sp>
        <p:nvSpPr>
          <p:cNvPr id="2" name="Title 1"/>
          <p:cNvSpPr>
            <a:spLocks noGrp="1"/>
          </p:cNvSpPr>
          <p:nvPr>
            <p:ph type="title"/>
          </p:nvPr>
        </p:nvSpPr>
        <p:spPr>
          <a:xfrm>
            <a:off x="837279" y="364421"/>
            <a:ext cx="10508852" cy="827885"/>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34599354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825140"/>
            <a:ext cx="10508852" cy="3230954"/>
          </a:xfrm>
        </p:spPr>
        <p:txBody>
          <a:bodyPr/>
          <a:lstStyle/>
          <a:p>
            <a:pPr marL="0" indent="0" algn="just">
              <a:buNone/>
            </a:pPr>
            <a:r>
              <a:rPr lang="en-US" dirty="0"/>
              <a:t>Common statistical techniques include descriptive statistics (such as mean, median, and standard deviation), inferential statistics (such as t-tests and ANOVA), regression analysis, and machine learning algorithms.</a:t>
            </a:r>
            <a:endParaRPr lang="en-IN" dirty="0"/>
          </a:p>
        </p:txBody>
      </p:sp>
      <p:sp>
        <p:nvSpPr>
          <p:cNvPr id="2" name="Title 1"/>
          <p:cNvSpPr>
            <a:spLocks noGrp="1"/>
          </p:cNvSpPr>
          <p:nvPr>
            <p:ph type="title"/>
          </p:nvPr>
        </p:nvSpPr>
        <p:spPr>
          <a:xfrm>
            <a:off x="837279" y="364421"/>
            <a:ext cx="10508852" cy="827885"/>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7050062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421341" y="1825140"/>
            <a:ext cx="11331388" cy="3204060"/>
          </a:xfrm>
        </p:spPr>
        <p:txBody>
          <a:bodyPr/>
          <a:lstStyle/>
          <a:p>
            <a:pPr algn="just"/>
            <a:r>
              <a:rPr lang="en-US" dirty="0"/>
              <a:t>Univariate statistical analysis is a branch of statistical analysis that deals with the analysis of a single variable</a:t>
            </a:r>
            <a:r>
              <a:rPr lang="en-US" dirty="0" smtClean="0"/>
              <a:t>.</a:t>
            </a:r>
          </a:p>
          <a:p>
            <a:pPr marL="0" indent="0" algn="just">
              <a:buNone/>
            </a:pPr>
            <a:endParaRPr lang="en-US" dirty="0" smtClean="0"/>
          </a:p>
          <a:p>
            <a:pPr algn="just"/>
            <a:r>
              <a:rPr lang="en-US" dirty="0" smtClean="0"/>
              <a:t> </a:t>
            </a:r>
            <a:r>
              <a:rPr lang="en-US" dirty="0"/>
              <a:t>It focuses on understanding the distribution and characteristics of the variable, such as its central tendency, variability, and shape.</a:t>
            </a:r>
            <a:endParaRPr lang="en-IN" dirty="0"/>
          </a:p>
        </p:txBody>
      </p:sp>
      <p:sp>
        <p:nvSpPr>
          <p:cNvPr id="2" name="Title 1"/>
          <p:cNvSpPr>
            <a:spLocks noGrp="1"/>
          </p:cNvSpPr>
          <p:nvPr>
            <p:ph type="title"/>
          </p:nvPr>
        </p:nvSpPr>
        <p:spPr>
          <a:xfrm>
            <a:off x="828315" y="794728"/>
            <a:ext cx="10508852" cy="792026"/>
          </a:xfrm>
        </p:spPr>
        <p:txBody>
          <a:bodyPr/>
          <a:lstStyle/>
          <a:p>
            <a:r>
              <a:rPr lang="en-US" dirty="0">
                <a:solidFill>
                  <a:srgbClr val="FF0000"/>
                </a:solidFill>
              </a:rPr>
              <a:t>Univariate Statistical analysis</a:t>
            </a:r>
            <a:endParaRPr lang="en-IN" dirty="0">
              <a:solidFill>
                <a:srgbClr val="FF0000"/>
              </a:solidFill>
            </a:endParaRPr>
          </a:p>
        </p:txBody>
      </p:sp>
    </p:spTree>
    <p:extLst>
      <p:ext uri="{BB962C8B-B14F-4D97-AF65-F5344CB8AC3E}">
        <p14:creationId xmlns:p14="http://schemas.microsoft.com/office/powerpoint/2010/main" val="29584921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179294" y="1197610"/>
            <a:ext cx="11716871" cy="3446107"/>
          </a:xfrm>
        </p:spPr>
        <p:txBody>
          <a:bodyPr/>
          <a:lstStyle/>
          <a:p>
            <a:pPr algn="just"/>
            <a:r>
              <a:rPr lang="en-US" sz="3200" dirty="0"/>
              <a:t>The most common measures used in univariate statistical analysis include measures of central tendency, such as the mean, median, and mode, and measures of variability, such as the range, standard deviation, and variance</a:t>
            </a:r>
            <a:r>
              <a:rPr lang="en-US" sz="3200" dirty="0" smtClean="0"/>
              <a:t>.</a:t>
            </a:r>
          </a:p>
          <a:p>
            <a:pPr algn="just"/>
            <a:endParaRPr lang="en-US" sz="3200" dirty="0"/>
          </a:p>
          <a:p>
            <a:pPr algn="just"/>
            <a:r>
              <a:rPr lang="en-US" sz="3200" dirty="0" smtClean="0"/>
              <a:t> </a:t>
            </a:r>
            <a:r>
              <a:rPr lang="en-US" sz="3200" dirty="0"/>
              <a:t>These measures help describe the distribution of the variable, and can be used to identify outliers and other anomalies in the data.</a:t>
            </a:r>
            <a:endParaRPr lang="en-IN" sz="3200" dirty="0"/>
          </a:p>
        </p:txBody>
      </p:sp>
      <p:sp>
        <p:nvSpPr>
          <p:cNvPr id="2" name="Title 1"/>
          <p:cNvSpPr>
            <a:spLocks noGrp="1"/>
          </p:cNvSpPr>
          <p:nvPr>
            <p:ph type="title"/>
          </p:nvPr>
        </p:nvSpPr>
        <p:spPr>
          <a:xfrm>
            <a:off x="837279" y="364422"/>
            <a:ext cx="10508852" cy="845814"/>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2638466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825140"/>
            <a:ext cx="10508852" cy="2926154"/>
          </a:xfrm>
        </p:spPr>
        <p:txBody>
          <a:bodyPr/>
          <a:lstStyle/>
          <a:p>
            <a:pPr algn="just"/>
            <a:r>
              <a:rPr lang="en-US" dirty="0"/>
              <a:t>Univariate statistical analysis can also involve hypothesis testing, which is used to determine whether a sample of data differs significantly from a hypothesized population</a:t>
            </a:r>
            <a:r>
              <a:rPr lang="en-US" dirty="0" smtClean="0"/>
              <a:t>.</a:t>
            </a:r>
          </a:p>
          <a:p>
            <a:pPr algn="just"/>
            <a:endParaRPr lang="en-US" dirty="0"/>
          </a:p>
          <a:p>
            <a:pPr algn="just"/>
            <a:r>
              <a:rPr lang="en-US" dirty="0" smtClean="0"/>
              <a:t> </a:t>
            </a:r>
            <a:r>
              <a:rPr lang="en-US" dirty="0"/>
              <a:t>Common hypothesis tests used in univariate analysis include t-tests and chi-square tests.</a:t>
            </a:r>
            <a:endParaRPr lang="en-IN" dirty="0"/>
          </a:p>
        </p:txBody>
      </p:sp>
      <p:sp>
        <p:nvSpPr>
          <p:cNvPr id="2" name="Title 1"/>
          <p:cNvSpPr>
            <a:spLocks noGrp="1"/>
          </p:cNvSpPr>
          <p:nvPr>
            <p:ph type="title"/>
          </p:nvPr>
        </p:nvSpPr>
        <p:spPr>
          <a:xfrm>
            <a:off x="837279" y="364421"/>
            <a:ext cx="10508852" cy="774097"/>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2823125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DD8C107-DBE5-A3BC-185E-209A984ED77B}"/>
              </a:ext>
            </a:extLst>
          </p:cNvPr>
          <p:cNvSpPr>
            <a:spLocks noGrp="1"/>
          </p:cNvSpPr>
          <p:nvPr>
            <p:ph type="subTitle"/>
          </p:nvPr>
        </p:nvSpPr>
        <p:spPr>
          <a:xfrm>
            <a:off x="143435" y="1147482"/>
            <a:ext cx="11833412" cy="5023684"/>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Propensity Modeling is a statistical technique used to predict the chances of certain events happening in the future.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Propensity modeling is an approach that attempts to predict the likelihood that visitors, leads, and customers will perform certain actions.</a:t>
            </a: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Propensity models make predictions about a customer’s future behavior. With propensity models you can anticipate a customers’ future behavior.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However, keep in mind that even propensity models are abstractions and do not necessarily </a:t>
            </a:r>
            <a:r>
              <a:rPr lang="en-US" sz="2400" dirty="0" smtClean="0">
                <a:latin typeface="Times New Roman" panose="02020603050405020304" pitchFamily="18" charset="0"/>
                <a:cs typeface="Times New Roman" panose="02020603050405020304" pitchFamily="18" charset="0"/>
              </a:rPr>
              <a:t>predict absolute </a:t>
            </a:r>
            <a:r>
              <a:rPr lang="en-US" sz="2400" dirty="0">
                <a:latin typeface="Times New Roman" panose="02020603050405020304" pitchFamily="18" charset="0"/>
                <a:cs typeface="Times New Roman" panose="02020603050405020304" pitchFamily="18" charset="0"/>
              </a:rPr>
              <a:t>true behavior.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example, a propensity model can help a marketing team predict, through data science or machine learning, the likelihood that a lead will convert to a customer. Or that a customer </a:t>
            </a: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will churn</a:t>
            </a:r>
            <a:r>
              <a:rPr lang="en-US" sz="2400" dirty="0">
                <a:latin typeface="Times New Roman" panose="02020603050405020304" pitchFamily="18" charset="0"/>
                <a:cs typeface="Times New Roman" panose="02020603050405020304" pitchFamily="18" charset="0"/>
              </a:rPr>
              <a:t>. Or even that an email recipient will unsubscribe</a:t>
            </a:r>
          </a:p>
        </p:txBody>
      </p:sp>
      <p:sp>
        <p:nvSpPr>
          <p:cNvPr id="2" name="Title 1">
            <a:extLst>
              <a:ext uri="{FF2B5EF4-FFF2-40B4-BE49-F238E27FC236}">
                <a16:creationId xmlns="" xmlns:a16="http://schemas.microsoft.com/office/drawing/2014/main" id="{9973E624-71FE-24CA-23E4-42A94A7F3ADA}"/>
              </a:ext>
            </a:extLst>
          </p:cNvPr>
          <p:cNvSpPr>
            <a:spLocks noGrp="1"/>
          </p:cNvSpPr>
          <p:nvPr>
            <p:ph type="title"/>
          </p:nvPr>
        </p:nvSpPr>
        <p:spPr/>
        <p:txBody>
          <a:bodyPr>
            <a:normAutofit/>
          </a:bodyPr>
          <a:lstStyle/>
          <a:p>
            <a:r>
              <a:rPr lang="en-US" dirty="0"/>
              <a:t>Propensity Model</a:t>
            </a:r>
          </a:p>
        </p:txBody>
      </p:sp>
    </p:spTree>
    <p:extLst>
      <p:ext uri="{BB962C8B-B14F-4D97-AF65-F5344CB8AC3E}">
        <p14:creationId xmlns:p14="http://schemas.microsoft.com/office/powerpoint/2010/main" val="1001736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259976" y="1825140"/>
            <a:ext cx="11672047" cy="3338531"/>
          </a:xfrm>
        </p:spPr>
        <p:txBody>
          <a:bodyPr/>
          <a:lstStyle/>
          <a:p>
            <a:pPr algn="just"/>
            <a:r>
              <a:rPr lang="en-US" sz="3200" dirty="0"/>
              <a:t>Univariate analysis is commonly used in research and data analysis to gain insights into the characteristics of a single variable, such as the age distribution of a population or the average income of a group of people</a:t>
            </a:r>
            <a:r>
              <a:rPr lang="en-US" sz="3200" dirty="0" smtClean="0"/>
              <a:t>.</a:t>
            </a:r>
          </a:p>
          <a:p>
            <a:pPr algn="just"/>
            <a:endParaRPr lang="en-US" sz="3200" dirty="0"/>
          </a:p>
          <a:p>
            <a:pPr algn="just"/>
            <a:r>
              <a:rPr lang="en-US" sz="3200" dirty="0" smtClean="0"/>
              <a:t> </a:t>
            </a:r>
            <a:r>
              <a:rPr lang="en-US" sz="3200" dirty="0"/>
              <a:t>It is often the first step in a more comprehensive analysis that involves multiple variables.</a:t>
            </a:r>
            <a:endParaRPr lang="en-IN" sz="3200" dirty="0"/>
          </a:p>
        </p:txBody>
      </p:sp>
      <p:sp>
        <p:nvSpPr>
          <p:cNvPr id="2" name="Title 1"/>
          <p:cNvSpPr>
            <a:spLocks noGrp="1"/>
          </p:cNvSpPr>
          <p:nvPr>
            <p:ph type="title"/>
          </p:nvPr>
        </p:nvSpPr>
        <p:spPr>
          <a:xfrm>
            <a:off x="837279" y="364421"/>
            <a:ext cx="10508852" cy="881673"/>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11181968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825140"/>
            <a:ext cx="10508852" cy="3087519"/>
          </a:xfrm>
        </p:spPr>
        <p:txBody>
          <a:bodyPr/>
          <a:lstStyle/>
          <a:p>
            <a:pPr algn="just"/>
            <a:r>
              <a:rPr lang="en-US" sz="3600" dirty="0"/>
              <a:t>Multivariate statistical analysis is a branch of statistical analysis that deals with the analysis of multiple variables simultaneously. </a:t>
            </a:r>
            <a:endParaRPr lang="en-US" sz="3600" dirty="0" smtClean="0"/>
          </a:p>
          <a:p>
            <a:pPr algn="just"/>
            <a:endParaRPr lang="en-US" sz="3600" dirty="0"/>
          </a:p>
          <a:p>
            <a:pPr algn="just"/>
            <a:r>
              <a:rPr lang="en-US" sz="3600" dirty="0" smtClean="0"/>
              <a:t>It </a:t>
            </a:r>
            <a:r>
              <a:rPr lang="en-US" sz="3600" dirty="0"/>
              <a:t>is used to identify patterns and relationships among variables, and to understand how these variables influence each other.</a:t>
            </a:r>
            <a:endParaRPr lang="en-IN" sz="3600" dirty="0"/>
          </a:p>
        </p:txBody>
      </p:sp>
      <p:sp>
        <p:nvSpPr>
          <p:cNvPr id="2" name="Title 1"/>
          <p:cNvSpPr>
            <a:spLocks noGrp="1"/>
          </p:cNvSpPr>
          <p:nvPr>
            <p:ph type="title"/>
          </p:nvPr>
        </p:nvSpPr>
        <p:spPr>
          <a:xfrm>
            <a:off x="882103" y="1036775"/>
            <a:ext cx="10508852" cy="648590"/>
          </a:xfrm>
        </p:spPr>
        <p:txBody>
          <a:bodyPr/>
          <a:lstStyle/>
          <a:p>
            <a:r>
              <a:rPr lang="en-US" dirty="0">
                <a:solidFill>
                  <a:srgbClr val="FF0000"/>
                </a:solidFill>
              </a:rPr>
              <a:t>Multivariate Statistical analysis</a:t>
            </a:r>
            <a:r>
              <a:rPr lang="en-US" dirty="0" smtClean="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42818779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277906" y="1009351"/>
            <a:ext cx="11130978" cy="4346026"/>
          </a:xfrm>
        </p:spPr>
        <p:txBody>
          <a:bodyPr/>
          <a:lstStyle/>
          <a:p>
            <a:pPr algn="just"/>
            <a:r>
              <a:rPr lang="en-US" sz="2800" dirty="0"/>
              <a:t>Multivariate statistical analysis involves a wide range of techniques, including</a:t>
            </a:r>
            <a:r>
              <a:rPr lang="en-US" sz="2800" dirty="0" smtClean="0"/>
              <a:t>:</a:t>
            </a:r>
          </a:p>
          <a:p>
            <a:pPr marL="0" indent="0" algn="just">
              <a:buNone/>
            </a:pPr>
            <a:endParaRPr lang="en-US" sz="2800" dirty="0"/>
          </a:p>
          <a:p>
            <a:pPr algn="just"/>
            <a:r>
              <a:rPr lang="en-US" sz="2800" b="1" dirty="0">
                <a:solidFill>
                  <a:srgbClr val="FF0000"/>
                </a:solidFill>
              </a:rPr>
              <a:t>Multivariate analysis of variance (MANOVA): </a:t>
            </a:r>
            <a:r>
              <a:rPr lang="en-US" sz="2800" dirty="0"/>
              <a:t>A technique used to test the differences between multiple groups across multiple variables</a:t>
            </a:r>
            <a:r>
              <a:rPr lang="en-US" sz="2800" dirty="0" smtClean="0"/>
              <a:t>.</a:t>
            </a:r>
          </a:p>
          <a:p>
            <a:pPr marL="0" indent="0" algn="just">
              <a:buNone/>
            </a:pPr>
            <a:endParaRPr lang="en-US" sz="2800" dirty="0"/>
          </a:p>
          <a:p>
            <a:pPr algn="just"/>
            <a:r>
              <a:rPr lang="en-US" sz="2800" b="1" dirty="0">
                <a:solidFill>
                  <a:srgbClr val="FF0000"/>
                </a:solidFill>
              </a:rPr>
              <a:t>Principal component analysis (PCA): </a:t>
            </a:r>
            <a:r>
              <a:rPr lang="en-US" sz="2800" dirty="0"/>
              <a:t>A technique used to identify patterns in high-dimensional data by reducing the number of variables to a smaller set of components.</a:t>
            </a:r>
          </a:p>
          <a:p>
            <a:endParaRPr lang="en-IN" dirty="0"/>
          </a:p>
        </p:txBody>
      </p:sp>
      <p:sp>
        <p:nvSpPr>
          <p:cNvPr id="2" name="Title 1"/>
          <p:cNvSpPr>
            <a:spLocks noGrp="1"/>
          </p:cNvSpPr>
          <p:nvPr>
            <p:ph type="title"/>
          </p:nvPr>
        </p:nvSpPr>
        <p:spPr>
          <a:xfrm>
            <a:off x="837279" y="364421"/>
            <a:ext cx="10508852" cy="774097"/>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2060645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pPr algn="just"/>
            <a:endParaRPr lang="en-US" b="1" dirty="0" smtClean="0">
              <a:solidFill>
                <a:srgbClr val="FF0000"/>
              </a:solidFill>
            </a:endParaRPr>
          </a:p>
          <a:p>
            <a:pPr algn="just"/>
            <a:endParaRPr lang="en-US" b="1" dirty="0">
              <a:solidFill>
                <a:srgbClr val="FF0000"/>
              </a:solidFill>
            </a:endParaRPr>
          </a:p>
          <a:p>
            <a:pPr algn="just"/>
            <a:endParaRPr lang="en-US" b="1" dirty="0" smtClean="0">
              <a:solidFill>
                <a:srgbClr val="FF0000"/>
              </a:solidFill>
            </a:endParaRPr>
          </a:p>
          <a:p>
            <a:pPr algn="just"/>
            <a:endParaRPr lang="en-US" b="1" dirty="0">
              <a:solidFill>
                <a:srgbClr val="FF0000"/>
              </a:solidFill>
            </a:endParaRPr>
          </a:p>
          <a:p>
            <a:pPr algn="just"/>
            <a:endParaRPr lang="en-US" b="1" dirty="0" smtClean="0">
              <a:solidFill>
                <a:srgbClr val="FF0000"/>
              </a:solidFill>
            </a:endParaRPr>
          </a:p>
          <a:p>
            <a:pPr algn="just"/>
            <a:endParaRPr lang="en-US" b="1" dirty="0">
              <a:solidFill>
                <a:srgbClr val="FF0000"/>
              </a:solidFill>
            </a:endParaRPr>
          </a:p>
          <a:p>
            <a:pPr algn="just"/>
            <a:endParaRPr lang="en-US" b="1" dirty="0" smtClean="0">
              <a:solidFill>
                <a:srgbClr val="FF0000"/>
              </a:solidFill>
            </a:endParaRPr>
          </a:p>
          <a:p>
            <a:pPr algn="just"/>
            <a:endParaRPr lang="en-US" b="1" dirty="0">
              <a:solidFill>
                <a:srgbClr val="FF0000"/>
              </a:solidFill>
            </a:endParaRPr>
          </a:p>
          <a:p>
            <a:pPr algn="just"/>
            <a:endParaRPr lang="en-US" b="1" dirty="0" smtClean="0">
              <a:solidFill>
                <a:srgbClr val="FF0000"/>
              </a:solidFill>
            </a:endParaRPr>
          </a:p>
          <a:p>
            <a:pPr algn="just"/>
            <a:endParaRPr lang="en-US" b="1" dirty="0">
              <a:solidFill>
                <a:srgbClr val="FF0000"/>
              </a:solidFill>
            </a:endParaRPr>
          </a:p>
          <a:p>
            <a:pPr algn="just"/>
            <a:r>
              <a:rPr lang="en-US" b="1" dirty="0" smtClean="0">
                <a:solidFill>
                  <a:srgbClr val="FF0000"/>
                </a:solidFill>
              </a:rPr>
              <a:t>Cluster </a:t>
            </a:r>
            <a:r>
              <a:rPr lang="en-US" b="1" dirty="0">
                <a:solidFill>
                  <a:srgbClr val="FF0000"/>
                </a:solidFill>
              </a:rPr>
              <a:t>analysis: </a:t>
            </a:r>
            <a:r>
              <a:rPr lang="en-US" dirty="0"/>
              <a:t>A technique used to group individuals or objects into clusters based on their similarities or differences</a:t>
            </a:r>
            <a:r>
              <a:rPr lang="en-US" dirty="0" smtClean="0"/>
              <a:t>.</a:t>
            </a:r>
          </a:p>
          <a:p>
            <a:pPr algn="just"/>
            <a:endParaRPr lang="en-US" dirty="0"/>
          </a:p>
          <a:p>
            <a:pPr algn="just"/>
            <a:r>
              <a:rPr lang="en-US" b="1" dirty="0">
                <a:solidFill>
                  <a:srgbClr val="FF0000"/>
                </a:solidFill>
              </a:rPr>
              <a:t>Discriminant analysis: </a:t>
            </a:r>
            <a:r>
              <a:rPr lang="en-US" dirty="0"/>
              <a:t>A technique used to identify variables that can best discriminate between groups or classes.</a:t>
            </a:r>
          </a:p>
          <a:p>
            <a:pPr marL="0" indent="0">
              <a:buNone/>
            </a:pPr>
            <a:endParaRPr lang="en-IN" dirty="0"/>
          </a:p>
        </p:txBody>
      </p:sp>
      <p:sp>
        <p:nvSpPr>
          <p:cNvPr id="2" name="Title 1"/>
          <p:cNvSpPr>
            <a:spLocks noGrp="1"/>
          </p:cNvSpPr>
          <p:nvPr>
            <p:ph type="title"/>
          </p:nvPr>
        </p:nvSpPr>
        <p:spPr>
          <a:xfrm>
            <a:off x="837279" y="803693"/>
            <a:ext cx="10508852" cy="818920"/>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1062104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8" y="1825140"/>
            <a:ext cx="10969239" cy="3221989"/>
          </a:xfrm>
        </p:spPr>
        <p:txBody>
          <a:bodyPr/>
          <a:lstStyle/>
          <a:p>
            <a:pPr algn="just"/>
            <a:r>
              <a:rPr lang="en-US" sz="3200" b="1" dirty="0">
                <a:solidFill>
                  <a:srgbClr val="FF0000"/>
                </a:solidFill>
              </a:rPr>
              <a:t>Canonical correlation analysis: </a:t>
            </a:r>
            <a:r>
              <a:rPr lang="en-US" sz="3200" dirty="0"/>
              <a:t>A technique used to identify the relationships between two sets of variables</a:t>
            </a:r>
            <a:r>
              <a:rPr lang="en-US" sz="3200" dirty="0" smtClean="0"/>
              <a:t>.</a:t>
            </a:r>
          </a:p>
          <a:p>
            <a:pPr marL="0" indent="0" algn="just">
              <a:buNone/>
            </a:pPr>
            <a:endParaRPr lang="en-US" sz="3200" dirty="0"/>
          </a:p>
          <a:p>
            <a:pPr algn="just"/>
            <a:r>
              <a:rPr lang="en-US" sz="3200" b="1" dirty="0">
                <a:solidFill>
                  <a:srgbClr val="FF0000"/>
                </a:solidFill>
              </a:rPr>
              <a:t>Structural equation modeling (SEM): </a:t>
            </a:r>
            <a:r>
              <a:rPr lang="en-US" sz="3200" dirty="0"/>
              <a:t>A technique used to test complex theoretical models by examining the relationships between multiple variables.</a:t>
            </a:r>
          </a:p>
          <a:p>
            <a:pPr marL="0" indent="0">
              <a:buNone/>
            </a:pPr>
            <a:endParaRPr lang="en-IN" dirty="0"/>
          </a:p>
        </p:txBody>
      </p:sp>
      <p:sp>
        <p:nvSpPr>
          <p:cNvPr id="2" name="Title 1"/>
          <p:cNvSpPr>
            <a:spLocks noGrp="1"/>
          </p:cNvSpPr>
          <p:nvPr>
            <p:ph type="title"/>
          </p:nvPr>
        </p:nvSpPr>
        <p:spPr>
          <a:xfrm>
            <a:off x="837279" y="902304"/>
            <a:ext cx="10508852" cy="899603"/>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28961022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p:nvPr>
        </p:nvSpPr>
        <p:spPr>
          <a:xfrm>
            <a:off x="837279" y="1825140"/>
            <a:ext cx="10508852" cy="3195095"/>
          </a:xfrm>
        </p:spPr>
        <p:txBody>
          <a:bodyPr/>
          <a:lstStyle/>
          <a:p>
            <a:pPr algn="just"/>
            <a:r>
              <a:rPr lang="en-US" sz="3200" dirty="0"/>
              <a:t>Multivariate statistical analysis is widely used in many fields, including social sciences, biology, finance, and marketing</a:t>
            </a:r>
            <a:r>
              <a:rPr lang="en-US" sz="3200" dirty="0" smtClean="0"/>
              <a:t>.</a:t>
            </a:r>
          </a:p>
          <a:p>
            <a:pPr algn="just"/>
            <a:endParaRPr lang="en-US" sz="3200" dirty="0"/>
          </a:p>
          <a:p>
            <a:pPr algn="just"/>
            <a:r>
              <a:rPr lang="en-US" sz="3200" dirty="0" smtClean="0"/>
              <a:t> </a:t>
            </a:r>
            <a:r>
              <a:rPr lang="en-US" sz="3200" dirty="0"/>
              <a:t>It is often used in data mining, market research, and predictive modeling to identify patterns and trends in large and complex datasets.</a:t>
            </a:r>
            <a:endParaRPr lang="en-IN" sz="3200" dirty="0"/>
          </a:p>
        </p:txBody>
      </p:sp>
      <p:sp>
        <p:nvSpPr>
          <p:cNvPr id="2" name="Title 1"/>
          <p:cNvSpPr>
            <a:spLocks noGrp="1"/>
          </p:cNvSpPr>
          <p:nvPr>
            <p:ph type="title"/>
          </p:nvPr>
        </p:nvSpPr>
        <p:spPr>
          <a:xfrm>
            <a:off x="855208" y="866446"/>
            <a:ext cx="10508852" cy="971320"/>
          </a:xfrm>
        </p:spPr>
        <p:txBody>
          <a:bodyPr/>
          <a:lstStyle/>
          <a:p>
            <a:r>
              <a:rPr lang="en-IN" dirty="0">
                <a:solidFill>
                  <a:srgbClr val="FF0000"/>
                </a:solidFill>
              </a:rPr>
              <a:t>Cont..</a:t>
            </a:r>
            <a:endParaRPr lang="en-IN" dirty="0"/>
          </a:p>
        </p:txBody>
      </p:sp>
    </p:spTree>
    <p:extLst>
      <p:ext uri="{BB962C8B-B14F-4D97-AF65-F5344CB8AC3E}">
        <p14:creationId xmlns:p14="http://schemas.microsoft.com/office/powerpoint/2010/main" val="3791978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74526" y="1278293"/>
            <a:ext cx="10508852" cy="4346026"/>
          </a:xfrm>
        </p:spPr>
        <p:txBody>
          <a:bodyPr/>
          <a:lstStyle/>
          <a:p>
            <a:pPr marL="0" indent="0">
              <a:buNone/>
            </a:pPr>
            <a:r>
              <a:rPr lang="en-IN" sz="8800" b="1" i="1" dirty="0" smtClean="0">
                <a:solidFill>
                  <a:srgbClr val="FF0000"/>
                </a:solidFill>
                <a:latin typeface="Edwardian Script ITC" panose="030303020407070D0804" pitchFamily="66" charset="0"/>
              </a:rPr>
              <a:t>Thank You</a:t>
            </a:r>
            <a:endParaRPr lang="en-IN" sz="8800" b="1" i="1" dirty="0">
              <a:solidFill>
                <a:srgbClr val="FF0000"/>
              </a:solidFill>
              <a:latin typeface="Edwardian Script ITC" panose="030303020407070D0804" pitchFamily="66" charset="0"/>
            </a:endParaRPr>
          </a:p>
        </p:txBody>
      </p:sp>
    </p:spTree>
    <p:extLst>
      <p:ext uri="{BB962C8B-B14F-4D97-AF65-F5344CB8AC3E}">
        <p14:creationId xmlns:p14="http://schemas.microsoft.com/office/powerpoint/2010/main" val="79238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B023B5A9-AB29-ED2D-C63D-46339134A10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8518" y="329266"/>
            <a:ext cx="10219764" cy="5237163"/>
          </a:xfrm>
        </p:spPr>
      </p:pic>
    </p:spTree>
    <p:extLst>
      <p:ext uri="{BB962C8B-B14F-4D97-AF65-F5344CB8AC3E}">
        <p14:creationId xmlns:p14="http://schemas.microsoft.com/office/powerpoint/2010/main" val="1157211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Subtitle 3"/>
          <p:cNvSpPr>
            <a:spLocks noGrp="1"/>
          </p:cNvSpPr>
          <p:nvPr>
            <p:ph type="subTitle"/>
          </p:nvPr>
        </p:nvSpPr>
        <p:spPr/>
        <p:txBody>
          <a:bodyPr/>
          <a:lstStyle/>
          <a:p>
            <a:endParaRPr lang="en-IN"/>
          </a:p>
        </p:txBody>
      </p:sp>
      <p:pic>
        <p:nvPicPr>
          <p:cNvPr id="5" name="Content Placeholder 4">
            <a:extLst>
              <a:ext uri="{FF2B5EF4-FFF2-40B4-BE49-F238E27FC236}">
                <a16:creationId xmlns="" xmlns:a16="http://schemas.microsoft.com/office/drawing/2014/main" id="{92A198BF-5B73-8956-72C1-6FFD2A29700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61999" y="273050"/>
            <a:ext cx="10228729" cy="5438775"/>
          </a:xfrm>
        </p:spPr>
      </p:pic>
    </p:spTree>
    <p:extLst>
      <p:ext uri="{BB962C8B-B14F-4D97-AF65-F5344CB8AC3E}">
        <p14:creationId xmlns:p14="http://schemas.microsoft.com/office/powerpoint/2010/main" val="323458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43BD26A7-5D06-8D8C-A5B1-752734CE18A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80445" y="185831"/>
            <a:ext cx="7853083" cy="6008688"/>
          </a:xfrm>
        </p:spPr>
      </p:pic>
    </p:spTree>
    <p:extLst>
      <p:ext uri="{BB962C8B-B14F-4D97-AF65-F5344CB8AC3E}">
        <p14:creationId xmlns:p14="http://schemas.microsoft.com/office/powerpoint/2010/main" val="4071408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22F3BD-3034-FC12-5156-B7B5B94DE644}"/>
              </a:ext>
            </a:extLst>
          </p:cNvPr>
          <p:cNvSpPr>
            <a:spLocks noGrp="1"/>
          </p:cNvSpPr>
          <p:nvPr>
            <p:ph type="subTitle"/>
          </p:nvPr>
        </p:nvSpPr>
        <p:spPr>
          <a:xfrm>
            <a:off x="340659" y="1219201"/>
            <a:ext cx="11528612" cy="4951966"/>
          </a:xfrm>
        </p:spPr>
        <p:txBody>
          <a:bodyPr>
            <a:normAutofit fontScale="62500" lnSpcReduction="20000"/>
          </a:bodyPr>
          <a:lstStyle/>
          <a:p>
            <a:pPr marL="0" indent="0">
              <a:buNone/>
            </a:pPr>
            <a:r>
              <a:rPr lang="en-US" b="1" dirty="0">
                <a:effectLst/>
                <a:latin typeface="Arial" panose="020B0604020202020204" pitchFamily="34" charset="0"/>
              </a:rPr>
              <a:t>Model 1: Predicted customer lifetime value (CLV)</a:t>
            </a:r>
          </a:p>
          <a:p>
            <a:pPr algn="l"/>
            <a:endParaRPr lang="en-US" dirty="0">
              <a:effectLst/>
              <a:latin typeface="Arial" panose="020B0604020202020204" pitchFamily="34" charset="0"/>
            </a:endParaRPr>
          </a:p>
          <a:p>
            <a:pPr algn="l"/>
            <a:r>
              <a:rPr lang="en-US" dirty="0">
                <a:effectLst/>
                <a:latin typeface="Arial" panose="020B0604020202020204" pitchFamily="34" charset="0"/>
              </a:rPr>
              <a:t>CLV (Customer Lifetime Value) is a prediction of all the value a business will derive from their entire relationship with a customer.</a:t>
            </a:r>
          </a:p>
          <a:p>
            <a:pPr algn="l"/>
            <a:endParaRPr lang="en-US" dirty="0">
              <a:effectLst/>
              <a:latin typeface="Arial" panose="020B0604020202020204" pitchFamily="34" charset="0"/>
            </a:endParaRPr>
          </a:p>
          <a:p>
            <a:pPr algn="l"/>
            <a:r>
              <a:rPr lang="en-US" dirty="0">
                <a:effectLst/>
                <a:latin typeface="Arial" panose="020B0604020202020204" pitchFamily="34" charset="0"/>
              </a:rPr>
              <a:t>The Pareto Principle states that, for many events, roughly 80% of the effects come from 20% of the causes.</a:t>
            </a:r>
          </a:p>
          <a:p>
            <a:pPr algn="l"/>
            <a:endParaRPr lang="en-US" dirty="0">
              <a:effectLst/>
              <a:latin typeface="Arial" panose="020B0604020202020204" pitchFamily="34" charset="0"/>
            </a:endParaRPr>
          </a:p>
          <a:p>
            <a:pPr algn="l"/>
            <a:r>
              <a:rPr lang="en-US" dirty="0">
                <a:effectLst/>
                <a:latin typeface="Arial" panose="020B0604020202020204" pitchFamily="34" charset="0"/>
              </a:rPr>
              <a:t>When applied to e-commerce, this means that 80% of your revenue can be attributed to 20% of your customers. </a:t>
            </a:r>
          </a:p>
          <a:p>
            <a:pPr algn="l"/>
            <a:endParaRPr lang="en-US" dirty="0">
              <a:latin typeface="Arial" panose="020B0604020202020204" pitchFamily="34" charset="0"/>
            </a:endParaRPr>
          </a:p>
          <a:p>
            <a:pPr algn="l"/>
            <a:r>
              <a:rPr lang="en-US" dirty="0">
                <a:effectLst/>
                <a:latin typeface="Arial" panose="020B0604020202020204" pitchFamily="34" charset="0"/>
              </a:rPr>
              <a:t>While the exact percentages may not be 80/20, it is still the case that some customers are worth a whole lot more than others, and identifying your</a:t>
            </a:r>
            <a:endParaRPr lang="en-US" dirty="0">
              <a:effectLst/>
            </a:endParaRPr>
          </a:p>
          <a:p>
            <a:pPr algn="l"/>
            <a:r>
              <a:rPr lang="en-US" dirty="0">
                <a:effectLst/>
              </a:rPr>
              <a:t/>
            </a:r>
            <a:br>
              <a:rPr lang="en-US" dirty="0">
                <a:effectLst/>
              </a:rPr>
            </a:br>
            <a:r>
              <a:rPr lang="en-US" dirty="0">
                <a:effectLst/>
                <a:latin typeface="Arial" panose="020B0604020202020204" pitchFamily="34" charset="0"/>
              </a:rPr>
              <a:t>“All-Star” customers can be extremely valuable to your business. Algorithms can predict how much a customer will spend with you long before customers themselves realizes this.</a:t>
            </a:r>
            <a:endParaRPr lang="en-US" dirty="0">
              <a:effectLst/>
            </a:endParaRPr>
          </a:p>
          <a:p>
            <a:pPr marL="0" indent="0">
              <a:buNone/>
            </a:pPr>
            <a:endParaRPr lang="en-US" dirty="0"/>
          </a:p>
        </p:txBody>
      </p:sp>
      <p:sp>
        <p:nvSpPr>
          <p:cNvPr id="2" name="Title 1">
            <a:extLst>
              <a:ext uri="{FF2B5EF4-FFF2-40B4-BE49-F238E27FC236}">
                <a16:creationId xmlns="" xmlns:a16="http://schemas.microsoft.com/office/drawing/2014/main" id="{6CE211DE-A5B7-41AB-6C3F-2630BD6435AC}"/>
              </a:ext>
            </a:extLst>
          </p:cNvPr>
          <p:cNvSpPr>
            <a:spLocks noGrp="1"/>
          </p:cNvSpPr>
          <p:nvPr>
            <p:ph type="title"/>
          </p:nvPr>
        </p:nvSpPr>
        <p:spPr/>
        <p:txBody>
          <a:bodyPr>
            <a:normAutofit/>
          </a:bodyPr>
          <a:lstStyle/>
          <a:p>
            <a:r>
              <a:rPr lang="en-US" dirty="0">
                <a:effectLst/>
                <a:latin typeface="Times New Roman" panose="02020603050405020304" pitchFamily="18" charset="0"/>
              </a:rPr>
              <a:t>Propensity Models</a:t>
            </a:r>
            <a:endParaRPr lang="en-US" dirty="0"/>
          </a:p>
        </p:txBody>
      </p:sp>
    </p:spTree>
    <p:extLst>
      <p:ext uri="{BB962C8B-B14F-4D97-AF65-F5344CB8AC3E}">
        <p14:creationId xmlns:p14="http://schemas.microsoft.com/office/powerpoint/2010/main" val="57577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B836B6-926A-D0D5-2E08-6D27271C8E83}"/>
              </a:ext>
            </a:extLst>
          </p:cNvPr>
          <p:cNvSpPr>
            <a:spLocks noGrp="1"/>
          </p:cNvSpPr>
          <p:nvPr>
            <p:ph type="subTitle"/>
          </p:nvPr>
        </p:nvSpPr>
        <p:spPr>
          <a:xfrm>
            <a:off x="837279" y="1825140"/>
            <a:ext cx="10960274" cy="4346026"/>
          </a:xfrm>
        </p:spPr>
        <p:txBody>
          <a:bodyPr/>
          <a:lstStyle/>
          <a:p>
            <a:pPr algn="l"/>
            <a:r>
              <a:rPr lang="en-US" sz="1800" dirty="0">
                <a:latin typeface="Arial" panose="020B0604020202020204" pitchFamily="34" charset="0"/>
              </a:rPr>
              <a:t>Customer lifetime value helps you understand and gauge current customer loyalty. If customers continue to purchase from you time and time again, that’s usually a good sign that you’re doing the right things in your business.</a:t>
            </a:r>
          </a:p>
          <a:p>
            <a:pPr algn="l"/>
            <a:endParaRPr lang="en-US" sz="1800" dirty="0">
              <a:latin typeface="Arial" panose="020B0604020202020204" pitchFamily="34" charset="0"/>
            </a:endParaRPr>
          </a:p>
          <a:p>
            <a:pPr algn="l"/>
            <a:r>
              <a:rPr lang="en-US" sz="1800" dirty="0">
                <a:latin typeface="Arial" panose="020B0604020202020204" pitchFamily="34" charset="0"/>
              </a:rPr>
              <a:t>Customer lifetime value is a gauge of the profit associated with a particular customer relationship, which should guide how much you are willing to invest to maintain that relationship. That is, if you estimate one customer’s CLV to be $500, you wouldn’t spend more than that to try and keep the relationship.</a:t>
            </a:r>
          </a:p>
          <a:p>
            <a:pPr algn="l"/>
            <a:endParaRPr lang="en-US" sz="1800" dirty="0">
              <a:latin typeface="Arial" panose="020B0604020202020204" pitchFamily="34" charset="0"/>
            </a:endParaRPr>
          </a:p>
          <a:p>
            <a:pPr marL="0" indent="0" algn="l">
              <a:buNone/>
            </a:pPr>
            <a:r>
              <a:rPr lang="en-US" sz="1800" dirty="0">
                <a:latin typeface="Arial" panose="020B0604020202020204" pitchFamily="34" charset="0"/>
              </a:rPr>
              <a:t>The simplest way to</a:t>
            </a:r>
            <a:r>
              <a:rPr lang="en-US" sz="1800" dirty="0">
                <a:latin typeface="Arial" panose="020B0604020202020204" pitchFamily="34" charset="0"/>
                <a:hlinkClick r:id="rId2">
                  <a:extLst>
                    <a:ext uri="{A12FA001-AC4F-418D-AE19-62706E023703}">
                      <ahyp:hlinkClr xmlns:ahyp="http://schemas.microsoft.com/office/drawing/2018/hyperlinkcolor" xmlns="" val="tx"/>
                    </a:ext>
                  </a:extLst>
                </a:hlinkClick>
              </a:rPr>
              <a:t> calculate CLV</a:t>
            </a:r>
            <a:r>
              <a:rPr lang="en-US" sz="1800" dirty="0">
                <a:latin typeface="Arial" panose="020B0604020202020204" pitchFamily="34" charset="0"/>
              </a:rPr>
              <a:t> is:</a:t>
            </a:r>
          </a:p>
          <a:p>
            <a:pPr algn="l"/>
            <a:endParaRPr lang="en-US" sz="1800" dirty="0">
              <a:latin typeface="Arial" panose="020B0604020202020204" pitchFamily="34" charset="0"/>
            </a:endParaRPr>
          </a:p>
          <a:p>
            <a:pPr algn="l"/>
            <a:r>
              <a:rPr lang="en-US" sz="1800" dirty="0">
                <a:latin typeface="Arial" panose="020B0604020202020204" pitchFamily="34" charset="0"/>
              </a:rPr>
              <a:t>CLV = average value of a purchase x number of times the customer will buy each year x average length of the customer relationship (in years)</a:t>
            </a:r>
          </a:p>
          <a:p>
            <a:endParaRPr lang="en-US" sz="1800" dirty="0">
              <a:latin typeface="Arial" panose="020B0604020202020204" pitchFamily="34" charset="0"/>
            </a:endParaRPr>
          </a:p>
          <a:p>
            <a:endParaRPr lang="en-US" dirty="0"/>
          </a:p>
        </p:txBody>
      </p:sp>
      <p:sp>
        <p:nvSpPr>
          <p:cNvPr id="2" name="Title 1">
            <a:extLst>
              <a:ext uri="{FF2B5EF4-FFF2-40B4-BE49-F238E27FC236}">
                <a16:creationId xmlns="" xmlns:a16="http://schemas.microsoft.com/office/drawing/2014/main" id="{2C28AAD6-291C-E5D3-ACB0-EF003274893D}"/>
              </a:ext>
            </a:extLst>
          </p:cNvPr>
          <p:cNvSpPr>
            <a:spLocks noGrp="1"/>
          </p:cNvSpPr>
          <p:nvPr>
            <p:ph type="title"/>
          </p:nvPr>
        </p:nvSpPr>
        <p:spPr/>
        <p:txBody>
          <a:bodyPr>
            <a:normAutofit/>
          </a:bodyPr>
          <a:lstStyle/>
          <a:p>
            <a:r>
              <a:rPr lang="en-US" sz="2800" b="1" dirty="0">
                <a:effectLst/>
                <a:latin typeface="Arial" panose="020B0604020202020204" pitchFamily="34" charset="0"/>
              </a:rPr>
              <a:t>Predicted customer lifetime value (CLV)</a:t>
            </a:r>
            <a:br>
              <a:rPr lang="en-US" sz="2800" b="1" dirty="0">
                <a:effectLst/>
                <a:latin typeface="Arial" panose="020B0604020202020204" pitchFamily="34" charset="0"/>
              </a:rPr>
            </a:br>
            <a:endParaRPr lang="en-US" sz="2800" dirty="0"/>
          </a:p>
        </p:txBody>
      </p:sp>
    </p:spTree>
    <p:extLst>
      <p:ext uri="{BB962C8B-B14F-4D97-AF65-F5344CB8AC3E}">
        <p14:creationId xmlns:p14="http://schemas.microsoft.com/office/powerpoint/2010/main" val="1689058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638B33BE7C3649963FFA2681FFB969" ma:contentTypeVersion="3" ma:contentTypeDescription="Create a new document." ma:contentTypeScope="" ma:versionID="35acb23022f235b462292c9d01e0e9b1">
  <xsd:schema xmlns:xsd="http://www.w3.org/2001/XMLSchema" xmlns:xs="http://www.w3.org/2001/XMLSchema" xmlns:p="http://schemas.microsoft.com/office/2006/metadata/properties" xmlns:ns2="d05f3bc2-c03b-4b7d-a75a-49ed5dca31c0" targetNamespace="http://schemas.microsoft.com/office/2006/metadata/properties" ma:root="true" ma:fieldsID="d877f26bd76d8cb36e85c1bc972ff75c" ns2:_="">
    <xsd:import namespace="d05f3bc2-c03b-4b7d-a75a-49ed5dca31c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f3bc2-c03b-4b7d-a75a-49ed5dca31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5C9A5C-D7C4-406A-9AF3-0CE11C8A6715}"/>
</file>

<file path=customXml/itemProps2.xml><?xml version="1.0" encoding="utf-8"?>
<ds:datastoreItem xmlns:ds="http://schemas.openxmlformats.org/officeDocument/2006/customXml" ds:itemID="{D8929646-8EB5-4FAB-ADA5-0D0A3A2BBB85}"/>
</file>

<file path=customXml/itemProps3.xml><?xml version="1.0" encoding="utf-8"?>
<ds:datastoreItem xmlns:ds="http://schemas.openxmlformats.org/officeDocument/2006/customXml" ds:itemID="{FEC81FA0-2C74-4B18-81B0-9AB5AC9FE33A}"/>
</file>

<file path=docProps/app.xml><?xml version="1.0" encoding="utf-8"?>
<Properties xmlns="http://schemas.openxmlformats.org/officeDocument/2006/extended-properties" xmlns:vt="http://schemas.openxmlformats.org/officeDocument/2006/docPropsVTypes">
  <Template/>
  <TotalTime>3501</TotalTime>
  <Words>2421</Words>
  <Application>Microsoft Office PowerPoint</Application>
  <PresentationFormat>Custom</PresentationFormat>
  <Paragraphs>314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1_Office Theme</vt:lpstr>
      <vt:lpstr>Module 2</vt:lpstr>
      <vt:lpstr>Predictive modeling</vt:lpstr>
      <vt:lpstr>Types of predictive models</vt:lpstr>
      <vt:lpstr>Propensity Model</vt:lpstr>
      <vt:lpstr>PowerPoint Presentation</vt:lpstr>
      <vt:lpstr>PowerPoint Presentation</vt:lpstr>
      <vt:lpstr>PowerPoint Presentation</vt:lpstr>
      <vt:lpstr>Propensity Models</vt:lpstr>
      <vt:lpstr>Predicted customer lifetime value (CLV) </vt:lpstr>
      <vt:lpstr>Model 2: Predicted share of wallet</vt:lpstr>
      <vt:lpstr>Model 3: Propensity to engage</vt:lpstr>
      <vt:lpstr> Model 4 : Propensity to Unsubscribe </vt:lpstr>
      <vt:lpstr>Model 5 : Propensity to buy    </vt:lpstr>
      <vt:lpstr>PowerPoint Presentation</vt:lpstr>
      <vt:lpstr>PowerPoint Presentation</vt:lpstr>
      <vt:lpstr> Model 6 : Propensity to churn </vt:lpstr>
      <vt:lpstr>PowerPoint Presentation</vt:lpstr>
      <vt:lpstr>PowerPoint Presentation</vt:lpstr>
      <vt:lpstr>Cluster Models </vt:lpstr>
      <vt:lpstr>PowerPoint Presentation</vt:lpstr>
      <vt:lpstr>  Model 7: Behavioral clustering </vt:lpstr>
      <vt:lpstr>PowerPoint Presentation</vt:lpstr>
      <vt:lpstr>PowerPoint Presentation</vt:lpstr>
      <vt:lpstr>PowerPoint Presentation</vt:lpstr>
      <vt:lpstr> Model 8: Product based clustering (also called category based clustering) </vt:lpstr>
      <vt:lpstr>PowerPoint Presentation</vt:lpstr>
      <vt:lpstr>PowerPoint Presentation</vt:lpstr>
      <vt:lpstr>Collaborative filtering</vt:lpstr>
      <vt:lpstr>Cont..</vt:lpstr>
      <vt:lpstr>Cont..</vt:lpstr>
      <vt:lpstr>Cont…</vt:lpstr>
      <vt:lpstr>Statistical analysis</vt:lpstr>
      <vt:lpstr>Cont..</vt:lpstr>
      <vt:lpstr>Cont..</vt:lpstr>
      <vt:lpstr>Cont..</vt:lpstr>
      <vt:lpstr>Cont..</vt:lpstr>
      <vt:lpstr>Univariate Statistical analysis</vt:lpstr>
      <vt:lpstr>Cont..</vt:lpstr>
      <vt:lpstr>Cont..</vt:lpstr>
      <vt:lpstr>Cont..</vt:lpstr>
      <vt:lpstr>Multivariate Statistical analysis.</vt:lpstr>
      <vt:lpstr>Cont..</vt:lpstr>
      <vt:lpstr>Cont..</vt:lpstr>
      <vt:lpstr>Cont..</vt:lpstr>
      <vt:lpstr>Cont..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dc:title>
  <dc:creator>Raghavendra Devadas</dc:creator>
  <cp:lastModifiedBy>harish</cp:lastModifiedBy>
  <cp:revision>30</cp:revision>
  <dcterms:created xsi:type="dcterms:W3CDTF">2023-03-04T14:10:34Z</dcterms:created>
  <dcterms:modified xsi:type="dcterms:W3CDTF">2023-04-04T08:34:43Z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0x01010058638B33BE7C3649963FFA2681FFB969</vt:lpwstr>
  </property>
</Properties>
</file>