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8.xml" ContentType="application/vnd.openxmlformats-officedocument.presentationml.slideLayout+xml"/>
  <Override PartName="/ppt/slideLayouts/slideLayout21.xml" ContentType="application/vnd.openxmlformats-officedocument.presentationml.slideLayout+xml"/>
  <Override PartName="/ppt/slideLayouts/slideLayout26.xml" ContentType="application/vnd.openxmlformats-officedocument.presentationml.slideLayout+xml"/>
  <Override PartName="/ppt/slideLayouts/slideLayout23.xml" ContentType="application/vnd.openxmlformats-officedocument.presentationml.slideLayout+xml"/>
  <Override PartName="/ppt/slideLayouts/slideLayout27.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 id="2147483826" r:id="rId2"/>
  </p:sldMasterIdLst>
  <p:sldIdLst>
    <p:sldId id="256" r:id="rId3"/>
    <p:sldId id="257" r:id="rId4"/>
    <p:sldId id="258" r:id="rId5"/>
    <p:sldId id="265" r:id="rId6"/>
    <p:sldId id="261" r:id="rId7"/>
    <p:sldId id="260" r:id="rId8"/>
    <p:sldId id="262" r:id="rId9"/>
    <p:sldId id="263" r:id="rId10"/>
    <p:sldId id="264" r:id="rId11"/>
    <p:sldId id="266" r:id="rId12"/>
    <p:sldId id="267" r:id="rId13"/>
    <p:sldId id="272" r:id="rId14"/>
    <p:sldId id="270" r:id="rId15"/>
    <p:sldId id="271" r:id="rId16"/>
    <p:sldId id="26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94" autoAdjust="0"/>
    <p:restoredTop sz="94434" autoAdjust="0"/>
  </p:normalViewPr>
  <p:slideViewPr>
    <p:cSldViewPr snapToGrid="0">
      <p:cViewPr>
        <p:scale>
          <a:sx n="72" d="100"/>
          <a:sy n="72" d="100"/>
        </p:scale>
        <p:origin x="-132"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57D8AF-1F03-48EE-9B2D-C41068454A6A}"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685EBE-D493-45BD-AE92-E5C0BC19F94A}" type="slidenum">
              <a:rPr lang="en-US" smtClean="0"/>
              <a:t>‹#›</a:t>
            </a:fld>
            <a:endParaRPr lang="en-US"/>
          </a:p>
        </p:txBody>
      </p:sp>
    </p:spTree>
    <p:extLst>
      <p:ext uri="{BB962C8B-B14F-4D97-AF65-F5344CB8AC3E}">
        <p14:creationId xmlns:p14="http://schemas.microsoft.com/office/powerpoint/2010/main" val="3753666469"/>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57D8AF-1F03-48EE-9B2D-C41068454A6A}"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685EBE-D493-45BD-AE92-E5C0BC19F94A}" type="slidenum">
              <a:rPr lang="en-US" smtClean="0"/>
              <a:t>‹#›</a:t>
            </a:fld>
            <a:endParaRPr lang="en-US"/>
          </a:p>
        </p:txBody>
      </p:sp>
    </p:spTree>
    <p:extLst>
      <p:ext uri="{BB962C8B-B14F-4D97-AF65-F5344CB8AC3E}">
        <p14:creationId xmlns:p14="http://schemas.microsoft.com/office/powerpoint/2010/main" val="326279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57D8AF-1F03-48EE-9B2D-C41068454A6A}"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685EBE-D493-45BD-AE92-E5C0BC19F94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2039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457D8AF-1F03-48EE-9B2D-C41068454A6A}"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685EBE-D493-45BD-AE92-E5C0BC19F94A}" type="slidenum">
              <a:rPr lang="en-US" smtClean="0"/>
              <a:t>‹#›</a:t>
            </a:fld>
            <a:endParaRPr lang="en-US"/>
          </a:p>
        </p:txBody>
      </p:sp>
    </p:spTree>
    <p:extLst>
      <p:ext uri="{BB962C8B-B14F-4D97-AF65-F5344CB8AC3E}">
        <p14:creationId xmlns:p14="http://schemas.microsoft.com/office/powerpoint/2010/main" val="2687113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457D8AF-1F03-48EE-9B2D-C41068454A6A}"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685EBE-D493-45BD-AE92-E5C0BC19F94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4185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457D8AF-1F03-48EE-9B2D-C41068454A6A}"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685EBE-D493-45BD-AE92-E5C0BC19F94A}" type="slidenum">
              <a:rPr lang="en-US" smtClean="0"/>
              <a:t>‹#›</a:t>
            </a:fld>
            <a:endParaRPr lang="en-US"/>
          </a:p>
        </p:txBody>
      </p:sp>
    </p:spTree>
    <p:extLst>
      <p:ext uri="{BB962C8B-B14F-4D97-AF65-F5344CB8AC3E}">
        <p14:creationId xmlns:p14="http://schemas.microsoft.com/office/powerpoint/2010/main" val="1710921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57D8AF-1F03-48EE-9B2D-C41068454A6A}"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685EBE-D493-45BD-AE92-E5C0BC19F94A}" type="slidenum">
              <a:rPr lang="en-US" smtClean="0"/>
              <a:t>‹#›</a:t>
            </a:fld>
            <a:endParaRPr lang="en-US"/>
          </a:p>
        </p:txBody>
      </p:sp>
    </p:spTree>
    <p:extLst>
      <p:ext uri="{BB962C8B-B14F-4D97-AF65-F5344CB8AC3E}">
        <p14:creationId xmlns:p14="http://schemas.microsoft.com/office/powerpoint/2010/main" val="3853099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57D8AF-1F03-48EE-9B2D-C41068454A6A}"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685EBE-D493-45BD-AE92-E5C0BC19F94A}" type="slidenum">
              <a:rPr lang="en-US" smtClean="0"/>
              <a:t>‹#›</a:t>
            </a:fld>
            <a:endParaRPr lang="en-US"/>
          </a:p>
        </p:txBody>
      </p:sp>
    </p:spTree>
    <p:extLst>
      <p:ext uri="{BB962C8B-B14F-4D97-AF65-F5344CB8AC3E}">
        <p14:creationId xmlns:p14="http://schemas.microsoft.com/office/powerpoint/2010/main" val="2667045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151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37278" y="364419"/>
            <a:ext cx="10508852" cy="1320527"/>
          </a:xfrm>
          <a:prstGeom prst="rect">
            <a:avLst/>
          </a:prstGeom>
        </p:spPr>
        <p:txBody>
          <a:bodyPr/>
          <a:lstStyle/>
          <a:p>
            <a:r>
              <a:rPr lang="en-US" smtClean="0"/>
              <a:t>Click to edit Master title style</a:t>
            </a:r>
            <a:endParaRPr lang="en-US"/>
          </a:p>
        </p:txBody>
      </p:sp>
      <p:sp>
        <p:nvSpPr>
          <p:cNvPr id="48" name="PlaceHolder 2"/>
          <p:cNvSpPr>
            <a:spLocks noGrp="1"/>
          </p:cNvSpPr>
          <p:nvPr>
            <p:ph type="subTitle"/>
          </p:nvPr>
        </p:nvSpPr>
        <p:spPr>
          <a:xfrm>
            <a:off x="837278" y="1825140"/>
            <a:ext cx="10508852" cy="4346026"/>
          </a:xfrm>
          <a:prstGeom prst="rect">
            <a:avLst/>
          </a:prstGeom>
        </p:spPr>
        <p:txBody>
          <a:bodyPr lIns="0" tIns="0" rIns="0" bIns="0" anchor="ctr">
            <a:noAutofit/>
          </a:bodyPr>
          <a:lstStyle>
            <a:lvl1pPr marL="310881" indent="-310881" algn="ctr">
              <a:spcBef>
                <a:spcPts val="905"/>
              </a:spcBef>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lvl1pPr>
          </a:lstStyle>
          <a:p>
            <a:r>
              <a:rPr lang="en-US" smtClean="0"/>
              <a:t>Click to edit Master subtitle style</a:t>
            </a:r>
            <a:endParaRPr lang="en-US"/>
          </a:p>
        </p:txBody>
      </p:sp>
    </p:spTree>
    <p:extLst>
      <p:ext uri="{BB962C8B-B14F-4D97-AF65-F5344CB8AC3E}">
        <p14:creationId xmlns:p14="http://schemas.microsoft.com/office/powerpoint/2010/main" val="42220032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7278" y="364419"/>
            <a:ext cx="10508852" cy="1320527"/>
          </a:xfrm>
          <a:prstGeom prst="rect">
            <a:avLst/>
          </a:prstGeom>
        </p:spPr>
        <p:txBody>
          <a:bodyPr/>
          <a:lstStyle/>
          <a:p>
            <a:r>
              <a:rPr lang="en-US" smtClean="0"/>
              <a:t>Click to edit Master title style</a:t>
            </a:r>
            <a:endParaRPr lang="en-US"/>
          </a:p>
        </p:txBody>
      </p:sp>
      <p:sp>
        <p:nvSpPr>
          <p:cNvPr id="50" name="PlaceHolder 2"/>
          <p:cNvSpPr>
            <a:spLocks noGrp="1"/>
          </p:cNvSpPr>
          <p:nvPr>
            <p:ph type="body"/>
          </p:nvPr>
        </p:nvSpPr>
        <p:spPr>
          <a:xfrm>
            <a:off x="837278" y="1825140"/>
            <a:ext cx="10508852" cy="4346026"/>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8311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57D8AF-1F03-48EE-9B2D-C41068454A6A}"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685EBE-D493-45BD-AE92-E5C0BC19F94A}" type="slidenum">
              <a:rPr lang="en-US" smtClean="0"/>
              <a:t>‹#›</a:t>
            </a:fld>
            <a:endParaRPr lang="en-US"/>
          </a:p>
        </p:txBody>
      </p:sp>
    </p:spTree>
    <p:extLst>
      <p:ext uri="{BB962C8B-B14F-4D97-AF65-F5344CB8AC3E}">
        <p14:creationId xmlns:p14="http://schemas.microsoft.com/office/powerpoint/2010/main" val="1364893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7278" y="364419"/>
            <a:ext cx="10508852" cy="1320527"/>
          </a:xfrm>
          <a:prstGeom prst="rect">
            <a:avLst/>
          </a:prstGeom>
        </p:spPr>
        <p:txBody>
          <a:bodyPr/>
          <a:lstStyle/>
          <a:p>
            <a:r>
              <a:rPr lang="en-US" smtClean="0"/>
              <a:t>Click to edit Master title style</a:t>
            </a:r>
            <a:endParaRPr lang="en-US"/>
          </a:p>
        </p:txBody>
      </p:sp>
      <p:sp>
        <p:nvSpPr>
          <p:cNvPr id="52" name="PlaceHolder 2"/>
          <p:cNvSpPr>
            <a:spLocks noGrp="1"/>
          </p:cNvSpPr>
          <p:nvPr>
            <p:ph type="body"/>
          </p:nvPr>
        </p:nvSpPr>
        <p:spPr>
          <a:xfrm>
            <a:off x="837277" y="1825140"/>
            <a:ext cx="5128160" cy="4346026"/>
          </a:xfrm>
          <a:prstGeom prst="rect">
            <a:avLst/>
          </a:prstGeom>
        </p:spPr>
        <p:txBody>
          <a:bodyPr/>
          <a:lstStyle/>
          <a:p>
            <a:pPr lvl="0"/>
            <a:r>
              <a:rPr lang="en-US" smtClean="0"/>
              <a:t>Edit Master text styles</a:t>
            </a:r>
          </a:p>
        </p:txBody>
      </p:sp>
      <p:sp>
        <p:nvSpPr>
          <p:cNvPr id="53" name="PlaceHolder 3"/>
          <p:cNvSpPr>
            <a:spLocks noGrp="1"/>
          </p:cNvSpPr>
          <p:nvPr>
            <p:ph type="body"/>
          </p:nvPr>
        </p:nvSpPr>
        <p:spPr>
          <a:xfrm>
            <a:off x="6222324" y="1825140"/>
            <a:ext cx="5128160" cy="4346026"/>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2810842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7278" y="364419"/>
            <a:ext cx="10508852" cy="1320527"/>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742920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37278" y="364418"/>
            <a:ext cx="10508852" cy="6122838"/>
          </a:xfrm>
          <a:prstGeom prst="rect">
            <a:avLst/>
          </a:prstGeom>
        </p:spPr>
        <p:txBody>
          <a:bodyPr lIns="0" tIns="0" rIns="0" bIns="0" anchor="ctr">
            <a:noAutofit/>
          </a:bodyPr>
          <a:lstStyle>
            <a:lvl1pPr marL="310881" indent="-310881" algn="ctr">
              <a:spcBef>
                <a:spcPts val="905"/>
              </a:spcBef>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lvl1pPr>
          </a:lstStyle>
          <a:p>
            <a:r>
              <a:rPr lang="en-US" smtClean="0"/>
              <a:t>Click to edit Master subtitle style</a:t>
            </a:r>
            <a:endParaRPr lang="en-US"/>
          </a:p>
        </p:txBody>
      </p:sp>
    </p:spTree>
    <p:extLst>
      <p:ext uri="{BB962C8B-B14F-4D97-AF65-F5344CB8AC3E}">
        <p14:creationId xmlns:p14="http://schemas.microsoft.com/office/powerpoint/2010/main" val="3748069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7278" y="364419"/>
            <a:ext cx="10508852" cy="1320527"/>
          </a:xfrm>
          <a:prstGeom prst="rect">
            <a:avLst/>
          </a:prstGeom>
        </p:spPr>
        <p:txBody>
          <a:bodyPr/>
          <a:lstStyle/>
          <a:p>
            <a:r>
              <a:rPr lang="en-US" smtClean="0"/>
              <a:t>Click to edit Master title style</a:t>
            </a:r>
            <a:endParaRPr lang="en-US"/>
          </a:p>
        </p:txBody>
      </p:sp>
      <p:sp>
        <p:nvSpPr>
          <p:cNvPr id="57" name="PlaceHolder 2"/>
          <p:cNvSpPr>
            <a:spLocks noGrp="1"/>
          </p:cNvSpPr>
          <p:nvPr>
            <p:ph type="body"/>
          </p:nvPr>
        </p:nvSpPr>
        <p:spPr>
          <a:xfrm>
            <a:off x="837277" y="1825140"/>
            <a:ext cx="5128160" cy="2072874"/>
          </a:xfrm>
          <a:prstGeom prst="rect">
            <a:avLst/>
          </a:prstGeom>
        </p:spPr>
        <p:txBody>
          <a:bodyPr/>
          <a:lstStyle/>
          <a:p>
            <a:pPr lvl="0"/>
            <a:r>
              <a:rPr lang="en-US" smtClean="0"/>
              <a:t>Edit Master text styles</a:t>
            </a:r>
          </a:p>
        </p:txBody>
      </p:sp>
      <p:sp>
        <p:nvSpPr>
          <p:cNvPr id="58" name="PlaceHolder 3"/>
          <p:cNvSpPr>
            <a:spLocks noGrp="1"/>
          </p:cNvSpPr>
          <p:nvPr>
            <p:ph type="body"/>
          </p:nvPr>
        </p:nvSpPr>
        <p:spPr>
          <a:xfrm>
            <a:off x="6222324" y="1825140"/>
            <a:ext cx="5128160" cy="4346026"/>
          </a:xfrm>
          <a:prstGeom prst="rect">
            <a:avLst/>
          </a:prstGeom>
        </p:spPr>
        <p:txBody>
          <a:bodyPr/>
          <a:lstStyle/>
          <a:p>
            <a:pPr lvl="0"/>
            <a:r>
              <a:rPr lang="en-US" smtClean="0"/>
              <a:t>Edit Master text styles</a:t>
            </a:r>
          </a:p>
        </p:txBody>
      </p:sp>
      <p:sp>
        <p:nvSpPr>
          <p:cNvPr id="59" name="PlaceHolder 4"/>
          <p:cNvSpPr>
            <a:spLocks noGrp="1"/>
          </p:cNvSpPr>
          <p:nvPr>
            <p:ph type="body"/>
          </p:nvPr>
        </p:nvSpPr>
        <p:spPr>
          <a:xfrm>
            <a:off x="837277" y="4095244"/>
            <a:ext cx="5128160"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6564751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7278" y="364419"/>
            <a:ext cx="10508852" cy="1320527"/>
          </a:xfrm>
          <a:prstGeom prst="rect">
            <a:avLst/>
          </a:prstGeom>
        </p:spPr>
        <p:txBody>
          <a:bodyPr/>
          <a:lstStyle/>
          <a:p>
            <a:r>
              <a:rPr lang="en-US" smtClean="0"/>
              <a:t>Click to edit Master title style</a:t>
            </a:r>
            <a:endParaRPr lang="en-US"/>
          </a:p>
        </p:txBody>
      </p:sp>
      <p:sp>
        <p:nvSpPr>
          <p:cNvPr id="61" name="PlaceHolder 2"/>
          <p:cNvSpPr>
            <a:spLocks noGrp="1"/>
          </p:cNvSpPr>
          <p:nvPr>
            <p:ph type="body"/>
          </p:nvPr>
        </p:nvSpPr>
        <p:spPr>
          <a:xfrm>
            <a:off x="837277" y="1825140"/>
            <a:ext cx="5128160" cy="4346026"/>
          </a:xfrm>
          <a:prstGeom prst="rect">
            <a:avLst/>
          </a:prstGeom>
        </p:spPr>
        <p:txBody>
          <a:bodyPr/>
          <a:lstStyle/>
          <a:p>
            <a:pPr lvl="0"/>
            <a:r>
              <a:rPr lang="en-US" smtClean="0"/>
              <a:t>Edit Master text styles</a:t>
            </a:r>
          </a:p>
        </p:txBody>
      </p:sp>
      <p:sp>
        <p:nvSpPr>
          <p:cNvPr id="62" name="PlaceHolder 3"/>
          <p:cNvSpPr>
            <a:spLocks noGrp="1"/>
          </p:cNvSpPr>
          <p:nvPr>
            <p:ph type="body"/>
          </p:nvPr>
        </p:nvSpPr>
        <p:spPr>
          <a:xfrm>
            <a:off x="6222324" y="1825140"/>
            <a:ext cx="5128160" cy="2072874"/>
          </a:xfrm>
          <a:prstGeom prst="rect">
            <a:avLst/>
          </a:prstGeom>
        </p:spPr>
        <p:txBody>
          <a:bodyPr/>
          <a:lstStyle/>
          <a:p>
            <a:pPr lvl="0"/>
            <a:r>
              <a:rPr lang="en-US" smtClean="0"/>
              <a:t>Edit Master text styles</a:t>
            </a:r>
          </a:p>
        </p:txBody>
      </p:sp>
      <p:sp>
        <p:nvSpPr>
          <p:cNvPr id="63" name="PlaceHolder 4"/>
          <p:cNvSpPr>
            <a:spLocks noGrp="1"/>
          </p:cNvSpPr>
          <p:nvPr>
            <p:ph type="body"/>
          </p:nvPr>
        </p:nvSpPr>
        <p:spPr>
          <a:xfrm>
            <a:off x="6222324" y="4095244"/>
            <a:ext cx="5128160"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7527691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7278" y="364419"/>
            <a:ext cx="10508852" cy="1320527"/>
          </a:xfrm>
          <a:prstGeom prst="rect">
            <a:avLst/>
          </a:prstGeom>
        </p:spPr>
        <p:txBody>
          <a:bodyPr/>
          <a:lstStyle/>
          <a:p>
            <a:r>
              <a:rPr lang="en-US" smtClean="0"/>
              <a:t>Click to edit Master title style</a:t>
            </a:r>
            <a:endParaRPr lang="en-US"/>
          </a:p>
        </p:txBody>
      </p:sp>
      <p:sp>
        <p:nvSpPr>
          <p:cNvPr id="65" name="PlaceHolder 2"/>
          <p:cNvSpPr>
            <a:spLocks noGrp="1"/>
          </p:cNvSpPr>
          <p:nvPr>
            <p:ph type="body"/>
          </p:nvPr>
        </p:nvSpPr>
        <p:spPr>
          <a:xfrm>
            <a:off x="837277" y="1825140"/>
            <a:ext cx="5128160" cy="2072874"/>
          </a:xfrm>
          <a:prstGeom prst="rect">
            <a:avLst/>
          </a:prstGeom>
        </p:spPr>
        <p:txBody>
          <a:bodyPr/>
          <a:lstStyle/>
          <a:p>
            <a:pPr lvl="0"/>
            <a:r>
              <a:rPr lang="en-US" smtClean="0"/>
              <a:t>Edit Master text styles</a:t>
            </a:r>
          </a:p>
        </p:txBody>
      </p:sp>
      <p:sp>
        <p:nvSpPr>
          <p:cNvPr id="66" name="PlaceHolder 3"/>
          <p:cNvSpPr>
            <a:spLocks noGrp="1"/>
          </p:cNvSpPr>
          <p:nvPr>
            <p:ph type="body"/>
          </p:nvPr>
        </p:nvSpPr>
        <p:spPr>
          <a:xfrm>
            <a:off x="6222324" y="1825140"/>
            <a:ext cx="5128160" cy="2072874"/>
          </a:xfrm>
          <a:prstGeom prst="rect">
            <a:avLst/>
          </a:prstGeom>
        </p:spPr>
        <p:txBody>
          <a:bodyPr/>
          <a:lstStyle/>
          <a:p>
            <a:pPr lvl="0"/>
            <a:r>
              <a:rPr lang="en-US" smtClean="0"/>
              <a:t>Edit Master text styles</a:t>
            </a:r>
          </a:p>
        </p:txBody>
      </p:sp>
      <p:sp>
        <p:nvSpPr>
          <p:cNvPr id="67" name="PlaceHolder 4"/>
          <p:cNvSpPr>
            <a:spLocks noGrp="1"/>
          </p:cNvSpPr>
          <p:nvPr>
            <p:ph type="body"/>
          </p:nvPr>
        </p:nvSpPr>
        <p:spPr>
          <a:xfrm>
            <a:off x="837278" y="4095244"/>
            <a:ext cx="10508852"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13060645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7278" y="364419"/>
            <a:ext cx="10508852" cy="1320527"/>
          </a:xfrm>
          <a:prstGeom prst="rect">
            <a:avLst/>
          </a:prstGeom>
        </p:spPr>
        <p:txBody>
          <a:bodyPr/>
          <a:lstStyle/>
          <a:p>
            <a:r>
              <a:rPr lang="en-US" smtClean="0"/>
              <a:t>Click to edit Master title style</a:t>
            </a:r>
            <a:endParaRPr lang="en-US"/>
          </a:p>
        </p:txBody>
      </p:sp>
      <p:sp>
        <p:nvSpPr>
          <p:cNvPr id="69" name="PlaceHolder 2"/>
          <p:cNvSpPr>
            <a:spLocks noGrp="1"/>
          </p:cNvSpPr>
          <p:nvPr>
            <p:ph type="body"/>
          </p:nvPr>
        </p:nvSpPr>
        <p:spPr>
          <a:xfrm>
            <a:off x="837278" y="1825140"/>
            <a:ext cx="10508852" cy="2072874"/>
          </a:xfrm>
          <a:prstGeom prst="rect">
            <a:avLst/>
          </a:prstGeom>
        </p:spPr>
        <p:txBody>
          <a:bodyPr/>
          <a:lstStyle/>
          <a:p>
            <a:pPr lvl="0"/>
            <a:r>
              <a:rPr lang="en-US" smtClean="0"/>
              <a:t>Edit Master text styles</a:t>
            </a:r>
          </a:p>
        </p:txBody>
      </p:sp>
      <p:sp>
        <p:nvSpPr>
          <p:cNvPr id="70" name="PlaceHolder 3"/>
          <p:cNvSpPr>
            <a:spLocks noGrp="1"/>
          </p:cNvSpPr>
          <p:nvPr>
            <p:ph type="body"/>
          </p:nvPr>
        </p:nvSpPr>
        <p:spPr>
          <a:xfrm>
            <a:off x="837278" y="4095244"/>
            <a:ext cx="10508852"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10305290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7278" y="364419"/>
            <a:ext cx="10508852" cy="1320527"/>
          </a:xfrm>
          <a:prstGeom prst="rect">
            <a:avLst/>
          </a:prstGeom>
        </p:spPr>
        <p:txBody>
          <a:bodyPr/>
          <a:lstStyle/>
          <a:p>
            <a:r>
              <a:rPr lang="en-US" smtClean="0"/>
              <a:t>Click to edit Master title style</a:t>
            </a:r>
            <a:endParaRPr lang="en-US"/>
          </a:p>
        </p:txBody>
      </p:sp>
      <p:sp>
        <p:nvSpPr>
          <p:cNvPr id="72" name="PlaceHolder 2"/>
          <p:cNvSpPr>
            <a:spLocks noGrp="1"/>
          </p:cNvSpPr>
          <p:nvPr>
            <p:ph type="body"/>
          </p:nvPr>
        </p:nvSpPr>
        <p:spPr>
          <a:xfrm>
            <a:off x="837277" y="1825140"/>
            <a:ext cx="5128160" cy="2072874"/>
          </a:xfrm>
          <a:prstGeom prst="rect">
            <a:avLst/>
          </a:prstGeom>
        </p:spPr>
        <p:txBody>
          <a:bodyPr/>
          <a:lstStyle/>
          <a:p>
            <a:pPr lvl="0"/>
            <a:r>
              <a:rPr lang="en-US" smtClean="0"/>
              <a:t>Edit Master text styles</a:t>
            </a:r>
          </a:p>
        </p:txBody>
      </p:sp>
      <p:sp>
        <p:nvSpPr>
          <p:cNvPr id="73" name="PlaceHolder 3"/>
          <p:cNvSpPr>
            <a:spLocks noGrp="1"/>
          </p:cNvSpPr>
          <p:nvPr>
            <p:ph type="body"/>
          </p:nvPr>
        </p:nvSpPr>
        <p:spPr>
          <a:xfrm>
            <a:off x="6222324" y="1825140"/>
            <a:ext cx="5128160" cy="2072874"/>
          </a:xfrm>
          <a:prstGeom prst="rect">
            <a:avLst/>
          </a:prstGeom>
        </p:spPr>
        <p:txBody>
          <a:bodyPr/>
          <a:lstStyle/>
          <a:p>
            <a:pPr lvl="0"/>
            <a:r>
              <a:rPr lang="en-US" smtClean="0"/>
              <a:t>Edit Master text styles</a:t>
            </a:r>
          </a:p>
        </p:txBody>
      </p:sp>
      <p:sp>
        <p:nvSpPr>
          <p:cNvPr id="74" name="PlaceHolder 4"/>
          <p:cNvSpPr>
            <a:spLocks noGrp="1"/>
          </p:cNvSpPr>
          <p:nvPr>
            <p:ph type="body"/>
          </p:nvPr>
        </p:nvSpPr>
        <p:spPr>
          <a:xfrm>
            <a:off x="837277" y="4095244"/>
            <a:ext cx="5128160" cy="2072874"/>
          </a:xfrm>
          <a:prstGeom prst="rect">
            <a:avLst/>
          </a:prstGeom>
        </p:spPr>
        <p:txBody>
          <a:bodyPr/>
          <a:lstStyle/>
          <a:p>
            <a:pPr lvl="0"/>
            <a:r>
              <a:rPr lang="en-US" smtClean="0"/>
              <a:t>Edit Master text styles</a:t>
            </a:r>
          </a:p>
        </p:txBody>
      </p:sp>
      <p:sp>
        <p:nvSpPr>
          <p:cNvPr id="75" name="PlaceHolder 5"/>
          <p:cNvSpPr>
            <a:spLocks noGrp="1"/>
          </p:cNvSpPr>
          <p:nvPr>
            <p:ph type="body"/>
          </p:nvPr>
        </p:nvSpPr>
        <p:spPr>
          <a:xfrm>
            <a:off x="6222324" y="4095244"/>
            <a:ext cx="5128160"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2551992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7278" y="364419"/>
            <a:ext cx="10508852" cy="1320527"/>
          </a:xfrm>
          <a:prstGeom prst="rect">
            <a:avLst/>
          </a:prstGeom>
        </p:spPr>
        <p:txBody>
          <a:bodyPr/>
          <a:lstStyle/>
          <a:p>
            <a:r>
              <a:rPr lang="en-US" smtClean="0"/>
              <a:t>Click to edit Master title style</a:t>
            </a:r>
            <a:endParaRPr lang="en-US"/>
          </a:p>
        </p:txBody>
      </p:sp>
      <p:sp>
        <p:nvSpPr>
          <p:cNvPr id="77" name="PlaceHolder 2"/>
          <p:cNvSpPr>
            <a:spLocks noGrp="1"/>
          </p:cNvSpPr>
          <p:nvPr>
            <p:ph type="body"/>
          </p:nvPr>
        </p:nvSpPr>
        <p:spPr>
          <a:xfrm>
            <a:off x="837278" y="1825140"/>
            <a:ext cx="3383505" cy="2072874"/>
          </a:xfrm>
          <a:prstGeom prst="rect">
            <a:avLst/>
          </a:prstGeom>
        </p:spPr>
        <p:txBody>
          <a:bodyPr/>
          <a:lstStyle/>
          <a:p>
            <a:pPr lvl="0"/>
            <a:r>
              <a:rPr lang="en-US" smtClean="0"/>
              <a:t>Edit Master text styles</a:t>
            </a:r>
          </a:p>
        </p:txBody>
      </p:sp>
      <p:sp>
        <p:nvSpPr>
          <p:cNvPr id="78" name="PlaceHolder 3"/>
          <p:cNvSpPr>
            <a:spLocks noGrp="1"/>
          </p:cNvSpPr>
          <p:nvPr>
            <p:ph type="body"/>
          </p:nvPr>
        </p:nvSpPr>
        <p:spPr>
          <a:xfrm>
            <a:off x="4390590" y="1825140"/>
            <a:ext cx="3383505" cy="2072874"/>
          </a:xfrm>
          <a:prstGeom prst="rect">
            <a:avLst/>
          </a:prstGeom>
        </p:spPr>
        <p:txBody>
          <a:bodyPr/>
          <a:lstStyle/>
          <a:p>
            <a:pPr lvl="0"/>
            <a:r>
              <a:rPr lang="en-US" smtClean="0"/>
              <a:t>Edit Master text styles</a:t>
            </a:r>
          </a:p>
        </p:txBody>
      </p:sp>
      <p:sp>
        <p:nvSpPr>
          <p:cNvPr id="79" name="PlaceHolder 4"/>
          <p:cNvSpPr>
            <a:spLocks noGrp="1"/>
          </p:cNvSpPr>
          <p:nvPr>
            <p:ph type="body"/>
          </p:nvPr>
        </p:nvSpPr>
        <p:spPr>
          <a:xfrm>
            <a:off x="7943468" y="1825140"/>
            <a:ext cx="3383505" cy="2072874"/>
          </a:xfrm>
          <a:prstGeom prst="rect">
            <a:avLst/>
          </a:prstGeom>
        </p:spPr>
        <p:txBody>
          <a:bodyPr/>
          <a:lstStyle/>
          <a:p>
            <a:pPr lvl="0"/>
            <a:r>
              <a:rPr lang="en-US" smtClean="0"/>
              <a:t>Edit Master text styles</a:t>
            </a:r>
          </a:p>
        </p:txBody>
      </p:sp>
      <p:sp>
        <p:nvSpPr>
          <p:cNvPr id="80" name="PlaceHolder 5"/>
          <p:cNvSpPr>
            <a:spLocks noGrp="1"/>
          </p:cNvSpPr>
          <p:nvPr>
            <p:ph type="body"/>
          </p:nvPr>
        </p:nvSpPr>
        <p:spPr>
          <a:xfrm>
            <a:off x="837278" y="4095244"/>
            <a:ext cx="3383505" cy="2072874"/>
          </a:xfrm>
          <a:prstGeom prst="rect">
            <a:avLst/>
          </a:prstGeom>
        </p:spPr>
        <p:txBody>
          <a:bodyPr/>
          <a:lstStyle/>
          <a:p>
            <a:pPr lvl="0"/>
            <a:r>
              <a:rPr lang="en-US" smtClean="0"/>
              <a:t>Edit Master text styles</a:t>
            </a:r>
          </a:p>
        </p:txBody>
      </p:sp>
      <p:sp>
        <p:nvSpPr>
          <p:cNvPr id="81" name="PlaceHolder 6"/>
          <p:cNvSpPr>
            <a:spLocks noGrp="1"/>
          </p:cNvSpPr>
          <p:nvPr>
            <p:ph type="body"/>
          </p:nvPr>
        </p:nvSpPr>
        <p:spPr>
          <a:xfrm>
            <a:off x="4390590" y="4095244"/>
            <a:ext cx="3383505" cy="2072874"/>
          </a:xfrm>
          <a:prstGeom prst="rect">
            <a:avLst/>
          </a:prstGeom>
        </p:spPr>
        <p:txBody>
          <a:bodyPr/>
          <a:lstStyle/>
          <a:p>
            <a:pPr lvl="0"/>
            <a:r>
              <a:rPr lang="en-US" smtClean="0"/>
              <a:t>Edit Master text styles</a:t>
            </a:r>
          </a:p>
        </p:txBody>
      </p:sp>
      <p:sp>
        <p:nvSpPr>
          <p:cNvPr id="82" name="PlaceHolder 7"/>
          <p:cNvSpPr>
            <a:spLocks noGrp="1"/>
          </p:cNvSpPr>
          <p:nvPr>
            <p:ph type="body"/>
          </p:nvPr>
        </p:nvSpPr>
        <p:spPr>
          <a:xfrm>
            <a:off x="7943468" y="4095244"/>
            <a:ext cx="3383505"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17294288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068ECCB3-AA78-4806-A51F-29D18F07C979}" type="datetime1">
              <a:rPr lang="en-US">
                <a:solidFill>
                  <a:prstClr val="black"/>
                </a:solidFill>
              </a:rPr>
              <a:pPr>
                <a:defRPr/>
              </a:pPr>
              <a:t>2/17/2023</a:t>
            </a:fld>
            <a:endParaRPr lang="en-US">
              <a:solidFill>
                <a:prstClr val="black"/>
              </a:solidFill>
            </a:endParaRPr>
          </a:p>
        </p:txBody>
      </p:sp>
      <p:sp>
        <p:nvSpPr>
          <p:cNvPr id="5" name="Footer Placeholder 4"/>
          <p:cNvSpPr>
            <a:spLocks noGrp="1"/>
          </p:cNvSpPr>
          <p:nvPr>
            <p:ph type="ftr" sz="quarter" idx="11"/>
          </p:nvPr>
        </p:nvSpPr>
        <p:spPr>
          <a:xfrm>
            <a:off x="0" y="0"/>
            <a:ext cx="0" cy="0"/>
          </a:xfrm>
        </p:spPr>
        <p:txBody>
          <a:bodyPr/>
          <a:lstStyle>
            <a:lvl1pPr eaLnBrk="1" fontAlgn="auto" hangingPunct="1">
              <a:spcBef>
                <a:spcPts val="0"/>
              </a:spcBef>
              <a:spcAft>
                <a:spcPts val="0"/>
              </a:spcAft>
              <a:defRPr>
                <a:latin typeface="+mn-lt"/>
                <a:ea typeface="+mn-ea"/>
                <a:cs typeface="+mn-cs"/>
              </a:defRPr>
            </a:lvl1pPr>
          </a:lstStyle>
          <a:p>
            <a:pPr>
              <a:defRPr/>
            </a:pPr>
            <a:r>
              <a:rPr lang="en-US">
                <a:solidFill>
                  <a:prstClr val="black"/>
                </a:solidFill>
              </a:rPr>
              <a:t>CSE2026-DHV</a:t>
            </a:r>
          </a:p>
        </p:txBody>
      </p:sp>
      <p:sp>
        <p:nvSpPr>
          <p:cNvPr id="6" name="Slide Number Placeholder 5"/>
          <p:cNvSpPr>
            <a:spLocks noGrp="1"/>
          </p:cNvSpPr>
          <p:nvPr>
            <p:ph type="sldNum" sz="quarter" idx="12"/>
          </p:nvPr>
        </p:nvSpPr>
        <p:spPr/>
        <p:txBody>
          <a:bodyPr/>
          <a:lstStyle>
            <a:lvl1pPr>
              <a:defRPr/>
            </a:lvl1pPr>
          </a:lstStyle>
          <a:p>
            <a:pPr>
              <a:defRPr/>
            </a:pPr>
            <a:fld id="{F04B0856-34F2-4FA6-BB40-63E01EA994D0}"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423688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57D8AF-1F03-48EE-9B2D-C41068454A6A}"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685EBE-D493-45BD-AE92-E5C0BC19F94A}" type="slidenum">
              <a:rPr lang="en-US" smtClean="0"/>
              <a:t>‹#›</a:t>
            </a:fld>
            <a:endParaRPr lang="en-US"/>
          </a:p>
        </p:txBody>
      </p:sp>
    </p:spTree>
    <p:extLst>
      <p:ext uri="{BB962C8B-B14F-4D97-AF65-F5344CB8AC3E}">
        <p14:creationId xmlns:p14="http://schemas.microsoft.com/office/powerpoint/2010/main" val="13479641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8E9514DD-48C4-43B3-8D86-ACC88E1A6402}" type="datetime1">
              <a:rPr lang="en-US">
                <a:solidFill>
                  <a:prstClr val="black"/>
                </a:solidFill>
              </a:rPr>
              <a:pPr>
                <a:defRPr/>
              </a:pPr>
              <a:t>2/17/2023</a:t>
            </a:fld>
            <a:endParaRPr lang="en-US">
              <a:solidFill>
                <a:prstClr val="black"/>
              </a:solidFill>
            </a:endParaRPr>
          </a:p>
        </p:txBody>
      </p:sp>
      <p:sp>
        <p:nvSpPr>
          <p:cNvPr id="5" name="Footer Placeholder 4"/>
          <p:cNvSpPr>
            <a:spLocks noGrp="1"/>
          </p:cNvSpPr>
          <p:nvPr>
            <p:ph type="ftr" sz="quarter" idx="11"/>
          </p:nvPr>
        </p:nvSpPr>
        <p:spPr>
          <a:xfrm>
            <a:off x="0" y="0"/>
            <a:ext cx="0" cy="0"/>
          </a:xfrm>
        </p:spPr>
        <p:txBody>
          <a:bodyPr/>
          <a:lstStyle>
            <a:lvl1pPr eaLnBrk="1" fontAlgn="auto" hangingPunct="1">
              <a:spcBef>
                <a:spcPts val="0"/>
              </a:spcBef>
              <a:spcAft>
                <a:spcPts val="0"/>
              </a:spcAft>
              <a:defRPr>
                <a:latin typeface="+mn-lt"/>
                <a:ea typeface="+mn-ea"/>
                <a:cs typeface="+mn-cs"/>
              </a:defRPr>
            </a:lvl1pPr>
          </a:lstStyle>
          <a:p>
            <a:pPr>
              <a:defRPr/>
            </a:pPr>
            <a:r>
              <a:rPr lang="en-US">
                <a:solidFill>
                  <a:prstClr val="black"/>
                </a:solidFill>
              </a:rPr>
              <a:t>CSE2026-DHV</a:t>
            </a:r>
          </a:p>
        </p:txBody>
      </p:sp>
      <p:sp>
        <p:nvSpPr>
          <p:cNvPr id="6" name="Slide Number Placeholder 5"/>
          <p:cNvSpPr>
            <a:spLocks noGrp="1"/>
          </p:cNvSpPr>
          <p:nvPr>
            <p:ph type="sldNum" sz="quarter" idx="12"/>
          </p:nvPr>
        </p:nvSpPr>
        <p:spPr/>
        <p:txBody>
          <a:bodyPr/>
          <a:lstStyle>
            <a:lvl1pPr>
              <a:defRPr/>
            </a:lvl1pPr>
          </a:lstStyle>
          <a:p>
            <a:pPr>
              <a:defRPr/>
            </a:pPr>
            <a:fld id="{E153EE41-C843-4AEE-9013-8ED1413CEE53}"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460601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pPr>
              <a:defRPr/>
            </a:pPr>
            <a:fld id="{0F5FC75F-D22E-456B-864F-5FECF153A11E}" type="datetime1">
              <a:rPr lang="en-US">
                <a:solidFill>
                  <a:prstClr val="black"/>
                </a:solidFill>
              </a:rPr>
              <a:pPr>
                <a:defRPr/>
              </a:pPr>
              <a:t>2/17/2023</a:t>
            </a:fld>
            <a:endParaRPr lang="en-US">
              <a:solidFill>
                <a:prstClr val="black"/>
              </a:solidFill>
            </a:endParaRPr>
          </a:p>
        </p:txBody>
      </p:sp>
      <p:sp>
        <p:nvSpPr>
          <p:cNvPr id="6" name="Footer Placeholder 5"/>
          <p:cNvSpPr>
            <a:spLocks noGrp="1"/>
          </p:cNvSpPr>
          <p:nvPr>
            <p:ph type="ftr" sz="quarter" idx="11"/>
          </p:nvPr>
        </p:nvSpPr>
        <p:spPr>
          <a:xfrm>
            <a:off x="0" y="0"/>
            <a:ext cx="0" cy="0"/>
          </a:xfrm>
        </p:spPr>
        <p:txBody>
          <a:bodyPr/>
          <a:lstStyle>
            <a:lvl1pPr eaLnBrk="1" fontAlgn="auto" hangingPunct="1">
              <a:spcBef>
                <a:spcPts val="0"/>
              </a:spcBef>
              <a:spcAft>
                <a:spcPts val="0"/>
              </a:spcAft>
              <a:defRPr>
                <a:latin typeface="+mn-lt"/>
                <a:ea typeface="+mn-ea"/>
                <a:cs typeface="+mn-cs"/>
              </a:defRPr>
            </a:lvl1pPr>
          </a:lstStyle>
          <a:p>
            <a:pPr>
              <a:defRPr/>
            </a:pPr>
            <a:r>
              <a:rPr lang="en-US">
                <a:solidFill>
                  <a:prstClr val="black"/>
                </a:solidFill>
              </a:rPr>
              <a:t>CSE2026-DHV</a:t>
            </a:r>
          </a:p>
        </p:txBody>
      </p:sp>
      <p:sp>
        <p:nvSpPr>
          <p:cNvPr id="7" name="Slide Number Placeholder 6"/>
          <p:cNvSpPr>
            <a:spLocks noGrp="1"/>
          </p:cNvSpPr>
          <p:nvPr>
            <p:ph type="sldNum" sz="quarter" idx="12"/>
          </p:nvPr>
        </p:nvSpPr>
        <p:spPr/>
        <p:txBody>
          <a:bodyPr/>
          <a:lstStyle>
            <a:lvl1pPr>
              <a:defRPr/>
            </a:lvl1pPr>
          </a:lstStyle>
          <a:p>
            <a:pPr>
              <a:defRPr/>
            </a:pPr>
            <a:fld id="{CCE6A982-3DB2-4957-B62F-57B044F0FEE5}"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9843892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336800" y="609600"/>
            <a:ext cx="8940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17600" y="2057400"/>
            <a:ext cx="10363200" cy="4114800"/>
          </a:xfrm>
        </p:spPr>
        <p:txBody>
          <a:bodyPr/>
          <a:lstStyle/>
          <a:p>
            <a:pPr lvl="0"/>
            <a:endParaRPr lang="en-US" noProof="0" dirty="0" smtClean="0"/>
          </a:p>
        </p:txBody>
      </p:sp>
      <p:sp>
        <p:nvSpPr>
          <p:cNvPr id="4" name="Rectangle 4"/>
          <p:cNvSpPr>
            <a:spLocks noGrp="1" noChangeArrowheads="1"/>
          </p:cNvSpPr>
          <p:nvPr>
            <p:ph type="dt" sz="half" idx="10"/>
          </p:nvPr>
        </p:nvSpPr>
        <p:spPr/>
        <p:txBody>
          <a:bodyPr/>
          <a:lstStyle>
            <a:lvl1pPr>
              <a:defRPr/>
            </a:lvl1pPr>
          </a:lstStyle>
          <a:p>
            <a:pPr>
              <a:defRPr/>
            </a:pPr>
            <a:fld id="{21EA14F7-9A32-47F8-9459-A749C58930C1}" type="datetime1">
              <a:rPr lang="en-US">
                <a:solidFill>
                  <a:prstClr val="black"/>
                </a:solidFill>
              </a:rPr>
              <a:pPr>
                <a:defRPr/>
              </a:pPr>
              <a:t>2/17/2023</a:t>
            </a:fld>
            <a:endParaRPr lang="en-US">
              <a:solidFill>
                <a:prstClr val="black"/>
              </a:solidFill>
            </a:endParaRPr>
          </a:p>
        </p:txBody>
      </p:sp>
      <p:sp>
        <p:nvSpPr>
          <p:cNvPr id="5" name="Rectangle 5"/>
          <p:cNvSpPr>
            <a:spLocks noGrp="1" noChangeArrowheads="1"/>
          </p:cNvSpPr>
          <p:nvPr>
            <p:ph type="ftr" sz="quarter" idx="11"/>
          </p:nvPr>
        </p:nvSpPr>
        <p:spPr>
          <a:xfrm>
            <a:off x="0" y="6400800"/>
            <a:ext cx="3860800" cy="457200"/>
          </a:xfrm>
        </p:spPr>
        <p:txBody>
          <a:bodyPr/>
          <a:lstStyle>
            <a:lvl1pPr eaLnBrk="1" fontAlgn="auto" hangingPunct="1">
              <a:spcBef>
                <a:spcPts val="0"/>
              </a:spcBef>
              <a:spcAft>
                <a:spcPts val="0"/>
              </a:spcAft>
              <a:defRPr sz="1600">
                <a:latin typeface="+mn-lt"/>
                <a:ea typeface="+mn-ea"/>
                <a:cs typeface="+mn-cs"/>
              </a:defRPr>
            </a:lvl1pPr>
          </a:lstStyle>
          <a:p>
            <a:pPr>
              <a:defRPr/>
            </a:pPr>
            <a:r>
              <a:rPr lang="en-US">
                <a:solidFill>
                  <a:prstClr val="black"/>
                </a:solidFill>
              </a:rPr>
              <a:t>CSE2026-DHV</a:t>
            </a:r>
          </a:p>
        </p:txBody>
      </p:sp>
      <p:sp>
        <p:nvSpPr>
          <p:cNvPr id="6" name="Rectangle 6"/>
          <p:cNvSpPr>
            <a:spLocks noGrp="1" noChangeArrowheads="1"/>
          </p:cNvSpPr>
          <p:nvPr>
            <p:ph type="sldNum" sz="quarter" idx="12"/>
          </p:nvPr>
        </p:nvSpPr>
        <p:spPr/>
        <p:txBody>
          <a:bodyPr/>
          <a:lstStyle>
            <a:lvl1pPr>
              <a:defRPr/>
            </a:lvl1pPr>
          </a:lstStyle>
          <a:p>
            <a:pPr>
              <a:defRPr/>
            </a:pPr>
            <a:fld id="{A4212DCD-BDD6-4DF6-85EE-5A877C771166}"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266742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57D8AF-1F03-48EE-9B2D-C41068454A6A}"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685EBE-D493-45BD-AE92-E5C0BC19F94A}" type="slidenum">
              <a:rPr lang="en-US" smtClean="0"/>
              <a:t>‹#›</a:t>
            </a:fld>
            <a:endParaRPr lang="en-US"/>
          </a:p>
        </p:txBody>
      </p:sp>
    </p:spTree>
    <p:extLst>
      <p:ext uri="{BB962C8B-B14F-4D97-AF65-F5344CB8AC3E}">
        <p14:creationId xmlns:p14="http://schemas.microsoft.com/office/powerpoint/2010/main" val="232579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57D8AF-1F03-48EE-9B2D-C41068454A6A}" type="datetimeFigureOut">
              <a:rPr lang="en-US" smtClean="0"/>
              <a:t>2/17/2023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685EBE-D493-45BD-AE92-E5C0BC19F94A}" type="slidenum">
              <a:rPr lang="en-US" smtClean="0"/>
              <a:t>‹#›</a:t>
            </a:fld>
            <a:endParaRPr lang="en-US"/>
          </a:p>
        </p:txBody>
      </p:sp>
    </p:spTree>
    <p:extLst>
      <p:ext uri="{BB962C8B-B14F-4D97-AF65-F5344CB8AC3E}">
        <p14:creationId xmlns:p14="http://schemas.microsoft.com/office/powerpoint/2010/main" val="383220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57D8AF-1F03-48EE-9B2D-C41068454A6A}" type="datetimeFigureOut">
              <a:rPr lang="en-US" smtClean="0"/>
              <a:t>2/17/2023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685EBE-D493-45BD-AE92-E5C0BC19F94A}" type="slidenum">
              <a:rPr lang="en-US" smtClean="0"/>
              <a:t>‹#›</a:t>
            </a:fld>
            <a:endParaRPr lang="en-US"/>
          </a:p>
        </p:txBody>
      </p:sp>
    </p:spTree>
    <p:extLst>
      <p:ext uri="{BB962C8B-B14F-4D97-AF65-F5344CB8AC3E}">
        <p14:creationId xmlns:p14="http://schemas.microsoft.com/office/powerpoint/2010/main" val="247399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7D8AF-1F03-48EE-9B2D-C41068454A6A}" type="datetimeFigureOut">
              <a:rPr lang="en-US" smtClean="0"/>
              <a:t>2/17/2023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685EBE-D493-45BD-AE92-E5C0BC19F94A}" type="slidenum">
              <a:rPr lang="en-US" smtClean="0"/>
              <a:t>‹#›</a:t>
            </a:fld>
            <a:endParaRPr lang="en-US"/>
          </a:p>
        </p:txBody>
      </p:sp>
    </p:spTree>
    <p:extLst>
      <p:ext uri="{BB962C8B-B14F-4D97-AF65-F5344CB8AC3E}">
        <p14:creationId xmlns:p14="http://schemas.microsoft.com/office/powerpoint/2010/main" val="2341104091"/>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7D8AF-1F03-48EE-9B2D-C41068454A6A}"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685EBE-D493-45BD-AE92-E5C0BC19F94A}" type="slidenum">
              <a:rPr lang="en-US" smtClean="0"/>
              <a:t>‹#›</a:t>
            </a:fld>
            <a:endParaRPr lang="en-US"/>
          </a:p>
        </p:txBody>
      </p:sp>
    </p:spTree>
    <p:extLst>
      <p:ext uri="{BB962C8B-B14F-4D97-AF65-F5344CB8AC3E}">
        <p14:creationId xmlns:p14="http://schemas.microsoft.com/office/powerpoint/2010/main" val="2973492808"/>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7D8AF-1F03-48EE-9B2D-C41068454A6A}"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685EBE-D493-45BD-AE92-E5C0BC19F94A}" type="slidenum">
              <a:rPr lang="en-US" smtClean="0"/>
              <a:t>‹#›</a:t>
            </a:fld>
            <a:endParaRPr lang="en-US"/>
          </a:p>
        </p:txBody>
      </p:sp>
    </p:spTree>
    <p:extLst>
      <p:ext uri="{BB962C8B-B14F-4D97-AF65-F5344CB8AC3E}">
        <p14:creationId xmlns:p14="http://schemas.microsoft.com/office/powerpoint/2010/main" val="381919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457D8AF-1F03-48EE-9B2D-C41068454A6A}" type="datetimeFigureOut">
              <a:rPr lang="en-US" smtClean="0"/>
              <a:t>2/17/2023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685EBE-D493-45BD-AE92-E5C0BC19F94A}" type="slidenum">
              <a:rPr lang="en-US" smtClean="0"/>
              <a:t>‹#›</a:t>
            </a:fld>
            <a:endParaRPr lang="en-US"/>
          </a:p>
        </p:txBody>
      </p:sp>
    </p:spTree>
    <p:extLst>
      <p:ext uri="{BB962C8B-B14F-4D97-AF65-F5344CB8AC3E}">
        <p14:creationId xmlns:p14="http://schemas.microsoft.com/office/powerpoint/2010/main" val="2527776681"/>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6" name="Picture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PlaceHolder 1"/>
          <p:cNvSpPr>
            <a:spLocks noGrp="1"/>
          </p:cNvSpPr>
          <p:nvPr>
            <p:ph type="title"/>
          </p:nvPr>
        </p:nvSpPr>
        <p:spPr bwMode="auto">
          <a:xfrm>
            <a:off x="838200" y="365126"/>
            <a:ext cx="10507133"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lvl="0"/>
            <a:r>
              <a:rPr lang="en-US" altLang="en-US" smtClean="0"/>
              <a:t>Click to edit the title text format</a:t>
            </a:r>
          </a:p>
        </p:txBody>
      </p:sp>
      <p:sp>
        <p:nvSpPr>
          <p:cNvPr id="43" name="PlaceHolder 2"/>
          <p:cNvSpPr>
            <a:spLocks noGrp="1"/>
          </p:cNvSpPr>
          <p:nvPr>
            <p:ph type="body"/>
          </p:nvPr>
        </p:nvSpPr>
        <p:spPr>
          <a:xfrm>
            <a:off x="838200" y="1825625"/>
            <a:ext cx="10507133" cy="4344988"/>
          </a:xfrm>
          <a:prstGeom prst="rect">
            <a:avLst/>
          </a:prstGeom>
        </p:spPr>
        <p:txBody>
          <a:bodyPr lIns="90000" tIns="46800" rIns="90000" bIns="46800">
            <a:normAutofit/>
          </a:bodyPr>
          <a:lstStyle/>
          <a:p>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
        <p:nvSpPr>
          <p:cNvPr id="44" name="PlaceHolder 3"/>
          <p:cNvSpPr>
            <a:spLocks noGrp="1"/>
          </p:cNvSpPr>
          <p:nvPr>
            <p:ph type="dt"/>
          </p:nvPr>
        </p:nvSpPr>
        <p:spPr>
          <a:xfrm>
            <a:off x="838200" y="6354763"/>
            <a:ext cx="2736851" cy="360362"/>
          </a:xfrm>
          <a:prstGeom prst="rect">
            <a:avLst/>
          </a:prstGeom>
        </p:spPr>
        <p:txBody>
          <a:bodyPr lIns="90000" tIns="46800" rIns="90000" bIns="46800" anchor="ctr">
            <a:noAutofit/>
          </a:bodyPr>
          <a:lstStyle>
            <a:lvl1pPr eaLnBrk="1" fontAlgn="auto" hangingPunct="1">
              <a:spcBef>
                <a:spcPts val="0"/>
              </a:spcBef>
              <a:spcAft>
                <a:spcPts val="0"/>
              </a:spcAft>
              <a:defRPr>
                <a:latin typeface="+mn-lt"/>
                <a:ea typeface="+mn-ea"/>
                <a:cs typeface="+mn-cs"/>
              </a:defRPr>
            </a:lvl1pPr>
          </a:lstStyle>
          <a:p>
            <a:pPr>
              <a:defRPr/>
            </a:pPr>
            <a:fld id="{BE9132E4-7F05-4E4F-9AFD-F3F390A9BAE3}" type="datetime1">
              <a:rPr lang="en-US">
                <a:solidFill>
                  <a:prstClr val="black"/>
                </a:solidFill>
              </a:rPr>
              <a:pPr>
                <a:defRPr/>
              </a:pPr>
              <a:t>2/17/2023</a:t>
            </a:fld>
            <a:endParaRPr lang="en-US">
              <a:solidFill>
                <a:prstClr val="black"/>
              </a:solidFill>
            </a:endParaRPr>
          </a:p>
        </p:txBody>
      </p:sp>
      <p:sp>
        <p:nvSpPr>
          <p:cNvPr id="45" name="CustomShape 4"/>
          <p:cNvSpPr/>
          <p:nvPr/>
        </p:nvSpPr>
        <p:spPr>
          <a:xfrm>
            <a:off x="4038600" y="6356351"/>
            <a:ext cx="4114800" cy="365125"/>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46" name="PlaceHolder 5"/>
          <p:cNvSpPr>
            <a:spLocks noGrp="1"/>
          </p:cNvSpPr>
          <p:nvPr>
            <p:ph type="sldNum"/>
          </p:nvPr>
        </p:nvSpPr>
        <p:spPr>
          <a:xfrm>
            <a:off x="9444567" y="6380163"/>
            <a:ext cx="2736851" cy="360362"/>
          </a:xfrm>
          <a:prstGeom prst="rect">
            <a:avLst/>
          </a:prstGeom>
        </p:spPr>
        <p:txBody>
          <a:bodyPr lIns="90000" tIns="46800" rIns="90000" bIns="46800" anchor="ctr">
            <a:noAutofit/>
          </a:bodyPr>
          <a:lstStyle>
            <a:lvl1pPr eaLnBrk="1" fontAlgn="auto" hangingPunct="1">
              <a:spcBef>
                <a:spcPts val="0"/>
              </a:spcBef>
              <a:spcAft>
                <a:spcPts val="0"/>
              </a:spcAft>
              <a:defRPr>
                <a:latin typeface="+mn-lt"/>
                <a:ea typeface="+mn-ea"/>
                <a:cs typeface="+mn-cs"/>
              </a:defRPr>
            </a:lvl1pPr>
          </a:lstStyle>
          <a:p>
            <a:pPr>
              <a:defRPr/>
            </a:pPr>
            <a:fld id="{7EB10C16-FA4D-440D-9CF3-E26A6D4CA007}"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451605181"/>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nodeType="afterGroup">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utoUpdateAnimBg="0"/>
      <p:bldP spid="43" grpId="0" autoUpdateAnimBg="0">
        <p:tmplLst>
          <p:tmpl>
            <p:tnLst>
              <p:par>
                <p:cTn presetID="22" presetClass="entr" presetSubtype="8" fill="hold" nodeType="after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hf hdr="0" ftr="0" dt="0"/>
  <p:txStyles>
    <p:titleStyle>
      <a:lvl1pPr algn="l" defTabSz="828675" rtl="0" eaLnBrk="0" fontAlgn="base" hangingPunct="0">
        <a:lnSpc>
          <a:spcPct val="90000"/>
        </a:lnSpc>
        <a:spcBef>
          <a:spcPct val="0"/>
        </a:spcBef>
        <a:spcAft>
          <a:spcPct val="0"/>
        </a:spcAft>
        <a:defRPr sz="3900" kern="1200">
          <a:solidFill>
            <a:schemeClr val="tx1"/>
          </a:solidFill>
          <a:latin typeface="+mj-lt"/>
          <a:ea typeface="+mj-ea"/>
          <a:cs typeface="+mj-cs"/>
        </a:defRPr>
      </a:lvl1pPr>
      <a:lvl2pPr algn="l" defTabSz="828675" rtl="0" eaLnBrk="0" fontAlgn="base" hangingPunct="0">
        <a:lnSpc>
          <a:spcPct val="90000"/>
        </a:lnSpc>
        <a:spcBef>
          <a:spcPct val="0"/>
        </a:spcBef>
        <a:spcAft>
          <a:spcPct val="0"/>
        </a:spcAft>
        <a:defRPr sz="3900">
          <a:solidFill>
            <a:schemeClr val="tx1"/>
          </a:solidFill>
          <a:latin typeface="Arial" panose="020B0604020202020204" pitchFamily="34" charset="0"/>
          <a:ea typeface="DejaVu Sans"/>
          <a:cs typeface="DejaVu Sans"/>
        </a:defRPr>
      </a:lvl2pPr>
      <a:lvl3pPr algn="l" defTabSz="828675" rtl="0" eaLnBrk="0" fontAlgn="base" hangingPunct="0">
        <a:lnSpc>
          <a:spcPct val="90000"/>
        </a:lnSpc>
        <a:spcBef>
          <a:spcPct val="0"/>
        </a:spcBef>
        <a:spcAft>
          <a:spcPct val="0"/>
        </a:spcAft>
        <a:defRPr sz="3900">
          <a:solidFill>
            <a:schemeClr val="tx1"/>
          </a:solidFill>
          <a:latin typeface="Arial" panose="020B0604020202020204" pitchFamily="34" charset="0"/>
          <a:ea typeface="DejaVu Sans"/>
          <a:cs typeface="DejaVu Sans"/>
        </a:defRPr>
      </a:lvl3pPr>
      <a:lvl4pPr algn="l" defTabSz="828675" rtl="0" eaLnBrk="0" fontAlgn="base" hangingPunct="0">
        <a:lnSpc>
          <a:spcPct val="90000"/>
        </a:lnSpc>
        <a:spcBef>
          <a:spcPct val="0"/>
        </a:spcBef>
        <a:spcAft>
          <a:spcPct val="0"/>
        </a:spcAft>
        <a:defRPr sz="3900">
          <a:solidFill>
            <a:schemeClr val="tx1"/>
          </a:solidFill>
          <a:latin typeface="Arial" panose="020B0604020202020204" pitchFamily="34" charset="0"/>
          <a:ea typeface="DejaVu Sans"/>
          <a:cs typeface="DejaVu Sans"/>
        </a:defRPr>
      </a:lvl4pPr>
      <a:lvl5pPr algn="l" defTabSz="828675" rtl="0" eaLnBrk="0" fontAlgn="base" hangingPunct="0">
        <a:lnSpc>
          <a:spcPct val="90000"/>
        </a:lnSpc>
        <a:spcBef>
          <a:spcPct val="0"/>
        </a:spcBef>
        <a:spcAft>
          <a:spcPct val="0"/>
        </a:spcAft>
        <a:defRPr sz="3900">
          <a:solidFill>
            <a:schemeClr val="tx1"/>
          </a:solidFill>
          <a:latin typeface="Arial" panose="020B0604020202020204" pitchFamily="34" charset="0"/>
          <a:ea typeface="DejaVu Sans"/>
          <a:cs typeface="DejaVu Sans"/>
        </a:defRPr>
      </a:lvl5pPr>
      <a:lvl6pPr marL="457200" algn="l" defTabSz="828675" rtl="0" fontAlgn="base">
        <a:lnSpc>
          <a:spcPct val="90000"/>
        </a:lnSpc>
        <a:spcBef>
          <a:spcPct val="0"/>
        </a:spcBef>
        <a:spcAft>
          <a:spcPct val="0"/>
        </a:spcAft>
        <a:defRPr sz="3900">
          <a:solidFill>
            <a:schemeClr val="tx1"/>
          </a:solidFill>
          <a:latin typeface="Arial" panose="020B0604020202020204" pitchFamily="34" charset="0"/>
          <a:ea typeface="DejaVu Sans"/>
          <a:cs typeface="DejaVu Sans"/>
        </a:defRPr>
      </a:lvl6pPr>
      <a:lvl7pPr marL="914400" algn="l" defTabSz="828675" rtl="0" fontAlgn="base">
        <a:lnSpc>
          <a:spcPct val="90000"/>
        </a:lnSpc>
        <a:spcBef>
          <a:spcPct val="0"/>
        </a:spcBef>
        <a:spcAft>
          <a:spcPct val="0"/>
        </a:spcAft>
        <a:defRPr sz="3900">
          <a:solidFill>
            <a:schemeClr val="tx1"/>
          </a:solidFill>
          <a:latin typeface="Arial" panose="020B0604020202020204" pitchFamily="34" charset="0"/>
          <a:ea typeface="DejaVu Sans"/>
          <a:cs typeface="DejaVu Sans"/>
        </a:defRPr>
      </a:lvl7pPr>
      <a:lvl8pPr marL="1371600" algn="l" defTabSz="828675" rtl="0" fontAlgn="base">
        <a:lnSpc>
          <a:spcPct val="90000"/>
        </a:lnSpc>
        <a:spcBef>
          <a:spcPct val="0"/>
        </a:spcBef>
        <a:spcAft>
          <a:spcPct val="0"/>
        </a:spcAft>
        <a:defRPr sz="3900">
          <a:solidFill>
            <a:schemeClr val="tx1"/>
          </a:solidFill>
          <a:latin typeface="Arial" panose="020B0604020202020204" pitchFamily="34" charset="0"/>
          <a:ea typeface="DejaVu Sans"/>
          <a:cs typeface="DejaVu Sans"/>
        </a:defRPr>
      </a:lvl8pPr>
      <a:lvl9pPr marL="1828800" algn="l" defTabSz="828675" rtl="0" fontAlgn="base">
        <a:lnSpc>
          <a:spcPct val="90000"/>
        </a:lnSpc>
        <a:spcBef>
          <a:spcPct val="0"/>
        </a:spcBef>
        <a:spcAft>
          <a:spcPct val="0"/>
        </a:spcAft>
        <a:defRPr sz="3900">
          <a:solidFill>
            <a:schemeClr val="tx1"/>
          </a:solidFill>
          <a:latin typeface="Arial" panose="020B0604020202020204" pitchFamily="34" charset="0"/>
          <a:ea typeface="DejaVu Sans"/>
          <a:cs typeface="DejaVu Sans"/>
        </a:defRPr>
      </a:lvl9pPr>
    </p:titleStyle>
    <p:bodyStyle>
      <a:lvl1pPr marL="255588" indent="-255588" algn="l" defTabSz="828675" rtl="0" eaLnBrk="0" fontAlgn="base" hangingPunct="0">
        <a:lnSpc>
          <a:spcPct val="90000"/>
        </a:lnSpc>
        <a:spcBef>
          <a:spcPts val="750"/>
        </a:spcBef>
        <a:spcAft>
          <a:spcPct val="0"/>
        </a:spcAft>
        <a:buFont typeface="Arial" panose="020B0604020202020204" pitchFamily="34" charset="0"/>
        <a:buChar char="•"/>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500" kern="1200">
          <a:solidFill>
            <a:schemeClr val="tx1"/>
          </a:solidFill>
          <a:latin typeface="+mn-lt"/>
          <a:ea typeface="+mn-ea"/>
          <a:cs typeface="+mn-cs"/>
        </a:defRPr>
      </a:lvl1pPr>
      <a:lvl2pPr marL="620713" indent="-206375" algn="l" defTabSz="828675" rtl="0" eaLnBrk="0" fontAlgn="base" hangingPunct="0">
        <a:lnSpc>
          <a:spcPct val="90000"/>
        </a:lnSpc>
        <a:spcBef>
          <a:spcPts val="450"/>
        </a:spcBef>
        <a:spcAft>
          <a:spcPct val="0"/>
        </a:spcAft>
        <a:buFont typeface="Arial" panose="020B0604020202020204" pitchFamily="34" charset="0"/>
        <a:buChar char="•"/>
        <a:defRPr sz="2100" kern="1200">
          <a:solidFill>
            <a:schemeClr val="tx1"/>
          </a:solidFill>
          <a:latin typeface="+mn-lt"/>
          <a:ea typeface="+mn-ea"/>
          <a:cs typeface="+mn-cs"/>
        </a:defRPr>
      </a:lvl2pPr>
      <a:lvl3pPr marL="1036638" indent="-206375" algn="l" defTabSz="828675" rtl="0" eaLnBrk="0" fontAlgn="base" hangingPunct="0">
        <a:lnSpc>
          <a:spcPct val="90000"/>
        </a:lnSpc>
        <a:spcBef>
          <a:spcPts val="450"/>
        </a:spcBef>
        <a:spcAft>
          <a:spcPct val="0"/>
        </a:spcAft>
        <a:buFont typeface="Arial" panose="020B0604020202020204" pitchFamily="34" charset="0"/>
        <a:buChar char="•"/>
        <a:defRPr kern="1200">
          <a:solidFill>
            <a:schemeClr val="tx1"/>
          </a:solidFill>
          <a:latin typeface="+mn-lt"/>
          <a:ea typeface="+mn-ea"/>
          <a:cs typeface="+mn-cs"/>
        </a:defRPr>
      </a:lvl3pPr>
      <a:lvl4pPr marL="1450975" indent="-206375" algn="l" defTabSz="828675" rtl="0" eaLnBrk="0" fontAlgn="base" hangingPunct="0">
        <a:lnSpc>
          <a:spcPct val="90000"/>
        </a:lnSpc>
        <a:spcBef>
          <a:spcPts val="450"/>
        </a:spcBef>
        <a:spcAft>
          <a:spcPct val="0"/>
        </a:spcAft>
        <a:buFont typeface="Arial" panose="020B0604020202020204" pitchFamily="34" charset="0"/>
        <a:buChar char="•"/>
        <a:defRPr sz="1600" kern="1200">
          <a:solidFill>
            <a:schemeClr val="tx1"/>
          </a:solidFill>
          <a:latin typeface="+mn-lt"/>
          <a:ea typeface="+mn-ea"/>
          <a:cs typeface="+mn-cs"/>
        </a:defRPr>
      </a:lvl4pPr>
      <a:lvl5pPr marL="1865313" indent="-206375" algn="l" defTabSz="828675" rtl="0" eaLnBrk="0" fontAlgn="base" hangingPunct="0">
        <a:lnSpc>
          <a:spcPct val="90000"/>
        </a:lnSpc>
        <a:spcBef>
          <a:spcPts val="450"/>
        </a:spcBef>
        <a:spcAft>
          <a:spcPct val="0"/>
        </a:spcAft>
        <a:buFont typeface="Arial" panose="020B0604020202020204" pitchFamily="34" charset="0"/>
        <a:buChar char="•"/>
        <a:defRPr sz="1600" kern="1200">
          <a:solidFill>
            <a:schemeClr val="tx1"/>
          </a:solidFill>
          <a:latin typeface="+mn-lt"/>
          <a:ea typeface="+mn-ea"/>
          <a:cs typeface="+mn-cs"/>
        </a:defRPr>
      </a:lvl5pPr>
      <a:lvl6pPr marL="2280994"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5720"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446"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172"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276600" y="2514600"/>
            <a:ext cx="8915400" cy="3389313"/>
          </a:xfrm>
        </p:spPr>
        <p:txBody>
          <a:bodyPr/>
          <a:lstStyle/>
          <a:p>
            <a:r>
              <a:rPr lang="en-US" dirty="0"/>
              <a:t/>
            </a:r>
            <a:br>
              <a:rPr lang="en-US" dirty="0"/>
            </a:br>
            <a:endParaRPr lang="en-US" dirty="0"/>
          </a:p>
        </p:txBody>
      </p:sp>
      <p:sp>
        <p:nvSpPr>
          <p:cNvPr id="3" name="Subtitle 2"/>
          <p:cNvSpPr>
            <a:spLocks noGrp="1"/>
          </p:cNvSpPr>
          <p:nvPr>
            <p:ph type="subTitle" idx="4294967295"/>
          </p:nvPr>
        </p:nvSpPr>
        <p:spPr>
          <a:xfrm>
            <a:off x="1670538" y="760413"/>
            <a:ext cx="9363808" cy="5292725"/>
          </a:xfrm>
        </p:spPr>
        <p:txBody>
          <a:bodyPr>
            <a:normAutofit/>
          </a:bodyPr>
          <a:lstStyle/>
          <a:p>
            <a:pPr algn="ctr"/>
            <a:endParaRPr lang="en-US" sz="4000" dirty="0"/>
          </a:p>
          <a:p>
            <a:pPr marL="0" indent="0" algn="ctr">
              <a:buNone/>
            </a:pPr>
            <a:r>
              <a:rPr lang="en-US" sz="4000" b="1" dirty="0" smtClean="0">
                <a:solidFill>
                  <a:schemeClr val="tx2">
                    <a:lumMod val="75000"/>
                  </a:schemeClr>
                </a:solidFill>
              </a:rPr>
              <a:t>Predictive Analytics</a:t>
            </a:r>
          </a:p>
          <a:p>
            <a:pPr marL="0" indent="0" algn="ctr">
              <a:buNone/>
            </a:pPr>
            <a:r>
              <a:rPr lang="en-US" sz="4000" b="1" dirty="0">
                <a:solidFill>
                  <a:schemeClr val="tx2">
                    <a:lumMod val="75000"/>
                  </a:schemeClr>
                </a:solidFill>
              </a:rPr>
              <a:t>&amp;</a:t>
            </a:r>
            <a:endParaRPr lang="en-US" sz="4000" b="1" dirty="0" smtClean="0">
              <a:solidFill>
                <a:schemeClr val="tx2">
                  <a:lumMod val="75000"/>
                </a:schemeClr>
              </a:solidFill>
            </a:endParaRPr>
          </a:p>
          <a:p>
            <a:pPr marL="0" indent="0" algn="ctr">
              <a:buNone/>
            </a:pPr>
            <a:r>
              <a:rPr lang="en-US" sz="4000" b="1" dirty="0" smtClean="0">
                <a:solidFill>
                  <a:schemeClr val="tx2">
                    <a:lumMod val="75000"/>
                  </a:schemeClr>
                </a:solidFill>
              </a:rPr>
              <a:t>Predictive Modelling</a:t>
            </a:r>
          </a:p>
          <a:p>
            <a:pPr algn="ctr"/>
            <a:endParaRPr lang="en-US" sz="4000" dirty="0"/>
          </a:p>
          <a:p>
            <a:pPr algn="ctr"/>
            <a:endParaRPr lang="en-US" sz="4000" b="1" dirty="0">
              <a:solidFill>
                <a:schemeClr val="tx2">
                  <a:lumMod val="75000"/>
                </a:schemeClr>
              </a:solidFill>
            </a:endParaRPr>
          </a:p>
        </p:txBody>
      </p:sp>
    </p:spTree>
    <p:extLst>
      <p:ext uri="{BB962C8B-B14F-4D97-AF65-F5344CB8AC3E}">
        <p14:creationId xmlns:p14="http://schemas.microsoft.com/office/powerpoint/2010/main" val="3645516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9848"/>
          </a:xfrm>
        </p:spPr>
        <p:txBody>
          <a:bodyPr/>
          <a:lstStyle/>
          <a:p>
            <a:r>
              <a:rPr lang="en-US" dirty="0" smtClean="0"/>
              <a:t>Predictive Models in Retail industry</a:t>
            </a:r>
            <a:endParaRPr lang="en-US" dirty="0"/>
          </a:p>
        </p:txBody>
      </p:sp>
      <p:sp>
        <p:nvSpPr>
          <p:cNvPr id="3" name="Content Placeholder 2"/>
          <p:cNvSpPr>
            <a:spLocks noGrp="1"/>
          </p:cNvSpPr>
          <p:nvPr>
            <p:ph idx="1"/>
          </p:nvPr>
        </p:nvSpPr>
        <p:spPr>
          <a:xfrm>
            <a:off x="2589212" y="1473959"/>
            <a:ext cx="8915400" cy="4790363"/>
          </a:xfrm>
        </p:spPr>
        <p:txBody>
          <a:bodyPr>
            <a:normAutofit/>
          </a:bodyPr>
          <a:lstStyle/>
          <a:p>
            <a:r>
              <a:rPr lang="en-US" b="1" dirty="0"/>
              <a:t>Campaign Response Model </a:t>
            </a:r>
            <a:r>
              <a:rPr lang="en-US" dirty="0"/>
              <a:t>– this model predicts the</a:t>
            </a:r>
          </a:p>
          <a:p>
            <a:pPr marL="0" indent="0">
              <a:buNone/>
            </a:pPr>
            <a:r>
              <a:rPr lang="en-US" dirty="0"/>
              <a:t>likelihood that a customer responds to a specific campaign by</a:t>
            </a:r>
          </a:p>
          <a:p>
            <a:pPr marL="0" indent="0">
              <a:buNone/>
            </a:pPr>
            <a:r>
              <a:rPr lang="en-US" dirty="0"/>
              <a:t>purchasing a products solicited in the campaign. The </a:t>
            </a:r>
            <a:r>
              <a:rPr lang="en-US" dirty="0" smtClean="0"/>
              <a:t>model</a:t>
            </a:r>
          </a:p>
          <a:p>
            <a:pPr marL="0" indent="0">
              <a:buNone/>
            </a:pPr>
            <a:r>
              <a:rPr lang="en-US" dirty="0" smtClean="0"/>
              <a:t>also predicts the amount of the purchase given response.</a:t>
            </a:r>
          </a:p>
          <a:p>
            <a:pPr marL="0" indent="0">
              <a:buNone/>
            </a:pPr>
            <a:endParaRPr lang="en-US" dirty="0" smtClean="0"/>
          </a:p>
          <a:p>
            <a:pPr>
              <a:buFont typeface="Wingdings" panose="05000000000000000000" pitchFamily="2" charset="2"/>
              <a:buChar char="Ø"/>
            </a:pPr>
            <a:r>
              <a:rPr lang="en-US" dirty="0" smtClean="0"/>
              <a:t>Regression models</a:t>
            </a:r>
          </a:p>
          <a:p>
            <a:pPr>
              <a:buFont typeface="Wingdings" panose="05000000000000000000" pitchFamily="2" charset="2"/>
              <a:buChar char="Ø"/>
            </a:pPr>
            <a:r>
              <a:rPr lang="en-US" dirty="0" smtClean="0"/>
              <a:t>Customer Segmentation</a:t>
            </a:r>
          </a:p>
          <a:p>
            <a:pPr>
              <a:buFont typeface="Wingdings" panose="05000000000000000000" pitchFamily="2" charset="2"/>
              <a:buChar char="Ø"/>
            </a:pPr>
            <a:r>
              <a:rPr lang="en-US" dirty="0"/>
              <a:t>Cross-Sell and </a:t>
            </a:r>
            <a:r>
              <a:rPr lang="en-US" dirty="0" smtClean="0"/>
              <a:t>Upsell</a:t>
            </a:r>
          </a:p>
          <a:p>
            <a:pPr>
              <a:buFont typeface="Wingdings" panose="05000000000000000000" pitchFamily="2" charset="2"/>
              <a:buChar char="Ø"/>
            </a:pPr>
            <a:r>
              <a:rPr lang="en-US" dirty="0" smtClean="0"/>
              <a:t>New </a:t>
            </a:r>
            <a:r>
              <a:rPr lang="en-US" dirty="0"/>
              <a:t>Product </a:t>
            </a:r>
            <a:r>
              <a:rPr lang="en-US" dirty="0" smtClean="0"/>
              <a:t>Recommendation</a:t>
            </a:r>
          </a:p>
          <a:p>
            <a:pPr>
              <a:buFont typeface="Wingdings" panose="05000000000000000000" pitchFamily="2" charset="2"/>
              <a:buChar char="Ø"/>
            </a:pPr>
            <a:r>
              <a:rPr lang="en-US" dirty="0" smtClean="0"/>
              <a:t>Customer Retention/Loyalty/Churn</a:t>
            </a:r>
          </a:p>
          <a:p>
            <a:pPr>
              <a:buFont typeface="Wingdings" panose="05000000000000000000" pitchFamily="2" charset="2"/>
              <a:buChar char="Ø"/>
            </a:pPr>
            <a:r>
              <a:rPr lang="en-US" smtClean="0"/>
              <a:t>Inventory </a:t>
            </a:r>
            <a:r>
              <a:rPr lang="en-US" dirty="0"/>
              <a:t>Management</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b="1" dirty="0"/>
          </a:p>
        </p:txBody>
      </p:sp>
    </p:spTree>
    <p:extLst>
      <p:ext uri="{BB962C8B-B14F-4D97-AF65-F5344CB8AC3E}">
        <p14:creationId xmlns:p14="http://schemas.microsoft.com/office/powerpoint/2010/main" val="181886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8780"/>
          </a:xfrm>
        </p:spPr>
        <p:txBody>
          <a:bodyPr/>
          <a:lstStyle/>
          <a:p>
            <a:r>
              <a:rPr lang="en-US" dirty="0"/>
              <a:t>Predictive Models </a:t>
            </a:r>
            <a:r>
              <a:rPr lang="en-US" dirty="0" smtClean="0"/>
              <a:t>in Telecom industry</a:t>
            </a:r>
            <a:endParaRPr lang="en-US" dirty="0"/>
          </a:p>
        </p:txBody>
      </p:sp>
      <p:sp>
        <p:nvSpPr>
          <p:cNvPr id="3" name="Content Placeholder 2"/>
          <p:cNvSpPr>
            <a:spLocks noGrp="1"/>
          </p:cNvSpPr>
          <p:nvPr>
            <p:ph idx="1"/>
          </p:nvPr>
        </p:nvSpPr>
        <p:spPr>
          <a:xfrm>
            <a:off x="2534471" y="1282890"/>
            <a:ext cx="8915400" cy="5131558"/>
          </a:xfrm>
        </p:spPr>
        <p:txBody>
          <a:bodyPr>
            <a:normAutofit fontScale="92500" lnSpcReduction="10000"/>
          </a:bodyPr>
          <a:lstStyle/>
          <a:p>
            <a:pPr marL="0" indent="0">
              <a:buNone/>
            </a:pPr>
            <a:endParaRPr lang="en-US" dirty="0"/>
          </a:p>
          <a:p>
            <a:r>
              <a:rPr lang="en-US" sz="1900" b="1" u="sng" dirty="0"/>
              <a:t>Campaign analytics </a:t>
            </a:r>
            <a:endParaRPr lang="en-US" sz="1900" b="1" u="sng" dirty="0" smtClean="0"/>
          </a:p>
          <a:p>
            <a:pPr marL="0" indent="0" algn="just">
              <a:buNone/>
            </a:pPr>
            <a:r>
              <a:rPr lang="en-US" dirty="0"/>
              <a:t>Based on historical data and customer profiles, it is possible to classify </a:t>
            </a:r>
            <a:r>
              <a:rPr lang="en-US" dirty="0" smtClean="0"/>
              <a:t>customers according </a:t>
            </a:r>
            <a:r>
              <a:rPr lang="en-US" dirty="0"/>
              <a:t>to their likelihood of buying a product or a service through a campaign. Thus, every </a:t>
            </a:r>
            <a:r>
              <a:rPr lang="en-US" dirty="0" smtClean="0"/>
              <a:t>campaign can </a:t>
            </a:r>
            <a:r>
              <a:rPr lang="en-US" dirty="0"/>
              <a:t>target the set of customers with better purchasing potential for that service/product. While </a:t>
            </a:r>
            <a:r>
              <a:rPr lang="en-US" dirty="0" smtClean="0"/>
              <a:t>these statistics-driven </a:t>
            </a:r>
            <a:r>
              <a:rPr lang="en-US" dirty="0"/>
              <a:t>campaigns yield higher ROI, they also reduce the irritation caused by </a:t>
            </a:r>
            <a:r>
              <a:rPr lang="en-US" dirty="0" smtClean="0"/>
              <a:t>non-relevant communication</a:t>
            </a:r>
            <a:r>
              <a:rPr lang="en-US" dirty="0"/>
              <a:t>, thereby indirectly reducing customer dissonance.</a:t>
            </a:r>
          </a:p>
          <a:p>
            <a:r>
              <a:rPr lang="en-US" sz="1900" b="1" u="sng" dirty="0"/>
              <a:t>Churn modeling </a:t>
            </a:r>
            <a:endParaRPr lang="en-US" sz="1900" b="1" u="sng" dirty="0" smtClean="0"/>
          </a:p>
          <a:p>
            <a:pPr marL="0" indent="0" algn="just">
              <a:buNone/>
            </a:pPr>
            <a:r>
              <a:rPr lang="en-US" dirty="0"/>
              <a:t> The customers leaving the current company and moving to another </a:t>
            </a:r>
            <a:r>
              <a:rPr lang="en-US" dirty="0" smtClean="0"/>
              <a:t>telecom company </a:t>
            </a:r>
            <a:r>
              <a:rPr lang="en-US" dirty="0"/>
              <a:t>are called churn and it can be reduced by analyzing the past </a:t>
            </a:r>
            <a:r>
              <a:rPr lang="en-US" dirty="0" smtClean="0"/>
              <a:t>history of </a:t>
            </a:r>
            <a:r>
              <a:rPr lang="en-US" dirty="0"/>
              <a:t>the potential customers </a:t>
            </a:r>
            <a:r>
              <a:rPr lang="en-US" dirty="0" smtClean="0"/>
              <a:t>systematically.</a:t>
            </a:r>
            <a:endParaRPr lang="en-US" dirty="0"/>
          </a:p>
          <a:p>
            <a:r>
              <a:rPr lang="en-US" sz="1900" b="1" u="sng" dirty="0"/>
              <a:t>Cross-selling and up-selling </a:t>
            </a:r>
            <a:endParaRPr lang="en-US" sz="1900" b="1" u="sng" dirty="0" smtClean="0"/>
          </a:p>
          <a:p>
            <a:pPr marL="0" indent="0" algn="just">
              <a:buNone/>
            </a:pPr>
            <a:r>
              <a:rPr lang="en-US" dirty="0"/>
              <a:t>A very real challenge in the telecom industry is how to increase yield from the current subscribers, or </a:t>
            </a:r>
            <a:r>
              <a:rPr lang="en-US" dirty="0" smtClean="0"/>
              <a:t>how to </a:t>
            </a:r>
            <a:r>
              <a:rPr lang="en-US" dirty="0"/>
              <a:t>improve Average Revenue per User (ARPU).Cross-selling and up-selling activities can now </a:t>
            </a:r>
            <a:r>
              <a:rPr lang="en-US" dirty="0" smtClean="0"/>
              <a:t>be supported </a:t>
            </a:r>
            <a:r>
              <a:rPr lang="en-US" dirty="0"/>
              <a:t>by predictive analytics, while drawing on association rules and transaction histories. Analytics </a:t>
            </a:r>
            <a:r>
              <a:rPr lang="en-US" dirty="0" smtClean="0"/>
              <a:t>driven cross-selling </a:t>
            </a:r>
            <a:r>
              <a:rPr lang="en-US" dirty="0"/>
              <a:t>and up-selling campaigns provide remarkably higher </a:t>
            </a:r>
            <a:r>
              <a:rPr lang="en-US" dirty="0" smtClean="0"/>
              <a:t>returns.</a:t>
            </a:r>
            <a:endParaRPr lang="en-US" dirty="0"/>
          </a:p>
        </p:txBody>
      </p:sp>
    </p:spTree>
    <p:extLst>
      <p:ext uri="{BB962C8B-B14F-4D97-AF65-F5344CB8AC3E}">
        <p14:creationId xmlns:p14="http://schemas.microsoft.com/office/powerpoint/2010/main" val="383838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68740"/>
            <a:ext cx="8915400" cy="5622878"/>
          </a:xfrm>
        </p:spPr>
        <p:txBody>
          <a:bodyPr>
            <a:normAutofit lnSpcReduction="10000"/>
          </a:bodyPr>
          <a:lstStyle/>
          <a:p>
            <a:r>
              <a:rPr lang="en-US" b="1" u="sng" dirty="0"/>
              <a:t>Customer lifetime value </a:t>
            </a:r>
            <a:r>
              <a:rPr lang="en-US" b="1" u="sng" dirty="0" smtClean="0"/>
              <a:t>analytics</a:t>
            </a:r>
          </a:p>
          <a:p>
            <a:pPr marL="0" indent="0" algn="just">
              <a:buNone/>
            </a:pPr>
            <a:r>
              <a:rPr lang="en-US" dirty="0" smtClean="0"/>
              <a:t>The Customer </a:t>
            </a:r>
            <a:r>
              <a:rPr lang="en-US" dirty="0"/>
              <a:t>Lifetime Value model provides the predicted yield from each customer over the customer </a:t>
            </a:r>
            <a:r>
              <a:rPr lang="en-US" dirty="0" smtClean="0"/>
              <a:t>life cycle</a:t>
            </a:r>
            <a:r>
              <a:rPr lang="en-US" dirty="0"/>
              <a:t>. High priority customers can be given loyalty bonuses, preferential treatment through </a:t>
            </a:r>
            <a:r>
              <a:rPr lang="en-US" dirty="0" smtClean="0"/>
              <a:t>personalized service</a:t>
            </a:r>
            <a:r>
              <a:rPr lang="en-US" dirty="0"/>
              <a:t>, better credit norms for contract subscribers etc. This analytics model may be utilized across </a:t>
            </a:r>
            <a:r>
              <a:rPr lang="en-US" dirty="0" smtClean="0"/>
              <a:t>all the </a:t>
            </a:r>
            <a:r>
              <a:rPr lang="en-US" dirty="0"/>
              <a:t>functions like marketing, credit Risk, customer service and so on. </a:t>
            </a:r>
          </a:p>
          <a:p>
            <a:r>
              <a:rPr lang="en-US" b="1" u="sng" dirty="0"/>
              <a:t>Customer segmentation </a:t>
            </a:r>
            <a:endParaRPr lang="en-US" b="1" u="sng" dirty="0" smtClean="0"/>
          </a:p>
          <a:p>
            <a:pPr marL="0" indent="0" algn="just">
              <a:buNone/>
            </a:pPr>
            <a:r>
              <a:rPr lang="en-US" dirty="0"/>
              <a:t>Customers are segmented </a:t>
            </a:r>
            <a:r>
              <a:rPr lang="en-US" dirty="0" smtClean="0"/>
              <a:t>both at </a:t>
            </a:r>
            <a:r>
              <a:rPr lang="en-US" dirty="0"/>
              <a:t>the pre-subscription and subscription phases. At the first stage, segmentation helps reach out </a:t>
            </a:r>
            <a:r>
              <a:rPr lang="en-US" dirty="0" smtClean="0"/>
              <a:t>to prospects </a:t>
            </a:r>
            <a:r>
              <a:rPr lang="en-US" dirty="0"/>
              <a:t>with higher predicted conversion rates, thereby increasing the campaign success rate as well </a:t>
            </a:r>
            <a:r>
              <a:rPr lang="en-US" dirty="0" smtClean="0"/>
              <a:t>as the </a:t>
            </a:r>
            <a:r>
              <a:rPr lang="en-US" dirty="0"/>
              <a:t>ROI</a:t>
            </a:r>
            <a:r>
              <a:rPr lang="en-US" dirty="0" smtClean="0"/>
              <a:t>. During </a:t>
            </a:r>
            <a:r>
              <a:rPr lang="en-US" dirty="0"/>
              <a:t>campaigns, subscribers are divided into segments to which specific campaigns </a:t>
            </a:r>
            <a:r>
              <a:rPr lang="en-US" dirty="0" smtClean="0"/>
              <a:t>are targeted.</a:t>
            </a:r>
          </a:p>
          <a:p>
            <a:r>
              <a:rPr lang="en-US" b="1" u="sng" dirty="0"/>
              <a:t>Marketing spend optimization </a:t>
            </a:r>
          </a:p>
          <a:p>
            <a:pPr marL="0" indent="0" algn="just">
              <a:buNone/>
            </a:pPr>
            <a:r>
              <a:rPr lang="en-US" dirty="0"/>
              <a:t>A Marketing Spend Optimization model helps marketing managers and product managers take decisions based on what works and what does not. This analytics model has been of considerable benefit to the marketing function, and is hence widely used to improve marketing Return on Investment (ROI).</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13641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73205"/>
            <a:ext cx="8915400" cy="5991367"/>
          </a:xfrm>
        </p:spPr>
        <p:txBody>
          <a:bodyPr>
            <a:normAutofit/>
          </a:bodyPr>
          <a:lstStyle/>
          <a:p>
            <a:r>
              <a:rPr lang="en-US" b="1" u="sng" dirty="0"/>
              <a:t>Fraud analytics </a:t>
            </a:r>
          </a:p>
          <a:p>
            <a:pPr marL="0" indent="0">
              <a:buNone/>
            </a:pPr>
            <a:r>
              <a:rPr lang="en-US" dirty="0" smtClean="0"/>
              <a:t> Data </a:t>
            </a:r>
            <a:r>
              <a:rPr lang="en-US" dirty="0"/>
              <a:t>synthesis can help telecom service providers (TSPs) navigate their complex organizational structures and target and collect relevant fraud data when the need arises</a:t>
            </a:r>
            <a:r>
              <a:rPr lang="en-US" dirty="0" smtClean="0"/>
              <a:t>.</a:t>
            </a:r>
          </a:p>
          <a:p>
            <a:pPr lvl="1"/>
            <a:r>
              <a:rPr lang="en-US" dirty="0" smtClean="0"/>
              <a:t>Provide </a:t>
            </a:r>
            <a:r>
              <a:rPr lang="en-US" dirty="0"/>
              <a:t>future-proof detection techniques</a:t>
            </a:r>
          </a:p>
          <a:p>
            <a:pPr lvl="1"/>
            <a:r>
              <a:rPr lang="en-US" dirty="0"/>
              <a:t>Guard against habitual offenders</a:t>
            </a:r>
          </a:p>
          <a:p>
            <a:pPr lvl="1"/>
            <a:r>
              <a:rPr lang="en-US" dirty="0"/>
              <a:t>Ensure that pre-paid service is truly risk free</a:t>
            </a:r>
          </a:p>
          <a:p>
            <a:pPr lvl="1"/>
            <a:r>
              <a:rPr lang="en-US" dirty="0"/>
              <a:t>Launch profitable IP-based </a:t>
            </a:r>
            <a:r>
              <a:rPr lang="en-US" dirty="0" smtClean="0"/>
              <a:t>services</a:t>
            </a:r>
          </a:p>
          <a:p>
            <a:pPr marL="457200" lvl="1" indent="0">
              <a:buNone/>
            </a:pPr>
            <a:endParaRPr lang="en-US" dirty="0"/>
          </a:p>
          <a:p>
            <a:r>
              <a:rPr lang="en-US" b="1" u="sng" dirty="0"/>
              <a:t>Network optimization </a:t>
            </a:r>
          </a:p>
          <a:p>
            <a:pPr marL="0" indent="0" algn="just">
              <a:buNone/>
            </a:pPr>
            <a:r>
              <a:rPr lang="en-US" dirty="0"/>
              <a:t>Network management is possibly be the most complex operation in a telecom company, </a:t>
            </a:r>
            <a:r>
              <a:rPr lang="en-US" dirty="0" smtClean="0"/>
              <a:t>the </a:t>
            </a:r>
            <a:r>
              <a:rPr lang="en-US" dirty="0"/>
              <a:t>size of the investment decisions and the cost of a failure in terms of customer perception. Predictive analytics help forecast traffic patterns and peak period routing, and is thus of immense benefit in the smooth running of network operations. Analytics can ensure that network operations are run as pro-actively and scientifically, taking cognizance of changing traffic patterns.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9648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023582"/>
            <a:ext cx="8915400" cy="4887640"/>
          </a:xfrm>
        </p:spPr>
        <p:txBody>
          <a:bodyPr>
            <a:normAutofit/>
          </a:bodyPr>
          <a:lstStyle/>
          <a:p>
            <a:r>
              <a:rPr lang="en-US" b="1" u="sng" dirty="0" smtClean="0"/>
              <a:t>Price </a:t>
            </a:r>
            <a:r>
              <a:rPr lang="en-US" b="1" u="sng" dirty="0"/>
              <a:t>optimization </a:t>
            </a:r>
            <a:endParaRPr lang="en-US" b="1" u="sng" dirty="0" smtClean="0"/>
          </a:p>
          <a:p>
            <a:pPr marL="0" indent="0" algn="just">
              <a:buNone/>
            </a:pPr>
            <a:r>
              <a:rPr lang="en-US" dirty="0" smtClean="0"/>
              <a:t>Price </a:t>
            </a:r>
            <a:r>
              <a:rPr lang="en-US" dirty="0"/>
              <a:t>optimization contributes significantly to revenue development and profitability and is </a:t>
            </a:r>
            <a:r>
              <a:rPr lang="en-US" dirty="0" smtClean="0"/>
              <a:t>especially important </a:t>
            </a:r>
            <a:r>
              <a:rPr lang="en-US" dirty="0"/>
              <a:t>in the corporate sales segment, where awareness of the impact of the various pricing </a:t>
            </a:r>
            <a:r>
              <a:rPr lang="en-US" dirty="0" smtClean="0"/>
              <a:t>options offered </a:t>
            </a:r>
            <a:r>
              <a:rPr lang="en-US" dirty="0"/>
              <a:t>is critical. Simulated scenarios can help evaluate the revenues at various price points. </a:t>
            </a:r>
            <a:r>
              <a:rPr lang="en-US" dirty="0" smtClean="0"/>
              <a:t>These models </a:t>
            </a:r>
            <a:r>
              <a:rPr lang="en-US" dirty="0"/>
              <a:t>are widely used by product managers and finance teams</a:t>
            </a:r>
            <a:r>
              <a:rPr lang="en-US" dirty="0" smtClean="0"/>
              <a:t>.</a:t>
            </a:r>
          </a:p>
          <a:p>
            <a:pPr marL="0" indent="0">
              <a:buNone/>
            </a:pPr>
            <a:endParaRPr lang="en-US" dirty="0"/>
          </a:p>
          <a:p>
            <a:pPr>
              <a:buFont typeface="Wingdings" panose="05000000000000000000" pitchFamily="2" charset="2"/>
              <a:buChar char="q"/>
            </a:pPr>
            <a:r>
              <a:rPr lang="en-US" b="1" u="sng" dirty="0"/>
              <a:t>Sales territory optimization </a:t>
            </a:r>
            <a:endParaRPr lang="en-US" b="1" u="sng" dirty="0" smtClean="0"/>
          </a:p>
          <a:p>
            <a:pPr marL="0" indent="0">
              <a:buNone/>
            </a:pPr>
            <a:r>
              <a:rPr lang="en-US" dirty="0"/>
              <a:t>optimization of sales territories is necessary to align and balance workload and market potential</a:t>
            </a:r>
            <a:r>
              <a:rPr lang="en-US" dirty="0" smtClean="0"/>
              <a:t>. </a:t>
            </a:r>
            <a:r>
              <a:rPr lang="en-US" dirty="0"/>
              <a:t>the focus of the model is usually on how to reach the </a:t>
            </a:r>
            <a:r>
              <a:rPr lang="en-US" dirty="0" smtClean="0"/>
              <a:t>markets efficiently,</a:t>
            </a:r>
            <a:r>
              <a:rPr lang="en-US" dirty="0"/>
              <a:t> </a:t>
            </a:r>
            <a:r>
              <a:rPr lang="en-US" dirty="0" smtClean="0"/>
              <a:t>this </a:t>
            </a:r>
            <a:r>
              <a:rPr lang="en-US" dirty="0"/>
              <a:t>model is used mainly </a:t>
            </a:r>
            <a:r>
              <a:rPr lang="en-US" dirty="0" smtClean="0"/>
              <a:t>for revenue </a:t>
            </a:r>
            <a:r>
              <a:rPr lang="en-US" dirty="0"/>
              <a:t>and workload allocation activities. </a:t>
            </a:r>
            <a:r>
              <a:rPr lang="en-US" dirty="0" smtClean="0"/>
              <a:t>It’s </a:t>
            </a:r>
            <a:r>
              <a:rPr lang="en-US" dirty="0"/>
              <a:t>also extensively used for allocation of territory </a:t>
            </a:r>
            <a:r>
              <a:rPr lang="en-US" dirty="0" smtClean="0"/>
              <a:t>for managing </a:t>
            </a:r>
            <a:r>
              <a:rPr lang="en-US" dirty="0"/>
              <a:t>operations, among channel intermediaries in pre-pay business units.</a:t>
            </a:r>
            <a:endParaRPr lang="en-US" b="1" u="sng"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126219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86326"/>
          </a:xfrm>
        </p:spPr>
        <p:txBody>
          <a:bodyPr/>
          <a:lstStyle/>
          <a:p>
            <a:r>
              <a:rPr lang="en-US" dirty="0" smtClean="0"/>
              <a:t>Predictive Analytics Software</a:t>
            </a:r>
            <a:endParaRPr lang="en-US" dirty="0"/>
          </a:p>
        </p:txBody>
      </p:sp>
      <p:sp>
        <p:nvSpPr>
          <p:cNvPr id="3" name="Content Placeholder 2"/>
          <p:cNvSpPr>
            <a:spLocks noGrp="1"/>
          </p:cNvSpPr>
          <p:nvPr>
            <p:ph idx="1"/>
          </p:nvPr>
        </p:nvSpPr>
        <p:spPr>
          <a:xfrm>
            <a:off x="2589212" y="1610436"/>
            <a:ext cx="8915400" cy="4300786"/>
          </a:xfrm>
        </p:spPr>
        <p:txBody>
          <a:bodyPr/>
          <a:lstStyle/>
          <a:p>
            <a:r>
              <a:rPr lang="en-US" dirty="0" smtClean="0"/>
              <a:t>SAS Analytics</a:t>
            </a:r>
          </a:p>
          <a:p>
            <a:r>
              <a:rPr lang="en-US" dirty="0" smtClean="0"/>
              <a:t>R</a:t>
            </a:r>
          </a:p>
          <a:p>
            <a:r>
              <a:rPr lang="en-US" dirty="0" smtClean="0"/>
              <a:t>STATISTICA</a:t>
            </a:r>
          </a:p>
          <a:p>
            <a:r>
              <a:rPr lang="en-US" dirty="0" smtClean="0"/>
              <a:t>IBM Predictive Analytics</a:t>
            </a:r>
          </a:p>
          <a:p>
            <a:r>
              <a:rPr lang="en-US" dirty="0" smtClean="0"/>
              <a:t>MATLAB</a:t>
            </a:r>
          </a:p>
          <a:p>
            <a:r>
              <a:rPr lang="en-US" dirty="0" smtClean="0"/>
              <a:t>Minitab</a:t>
            </a:r>
            <a:endParaRPr lang="en-US" dirty="0"/>
          </a:p>
        </p:txBody>
      </p:sp>
    </p:spTree>
    <p:extLst>
      <p:ext uri="{BB962C8B-B14F-4D97-AF65-F5344CB8AC3E}">
        <p14:creationId xmlns:p14="http://schemas.microsoft.com/office/powerpoint/2010/main" val="1216610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8961" y="1028131"/>
            <a:ext cx="8915400" cy="3777622"/>
          </a:xfrm>
        </p:spPr>
        <p:txBody>
          <a:bodyPr>
            <a:normAutofit/>
          </a:bodyPr>
          <a:lstStyle/>
          <a:p>
            <a:pPr marL="0" indent="0" algn="ctr">
              <a:buNone/>
            </a:pPr>
            <a:endParaRPr lang="en-US" sz="5400" dirty="0" smtClean="0"/>
          </a:p>
          <a:p>
            <a:pPr marL="0" indent="0" algn="ctr">
              <a:buNone/>
            </a:pPr>
            <a:r>
              <a:rPr lang="en-US" sz="5400" dirty="0" smtClean="0"/>
              <a:t>Thank you</a:t>
            </a:r>
            <a:endParaRPr lang="en-US" sz="5400" dirty="0"/>
          </a:p>
        </p:txBody>
      </p:sp>
    </p:spTree>
    <p:extLst>
      <p:ext uri="{BB962C8B-B14F-4D97-AF65-F5344CB8AC3E}">
        <p14:creationId xmlns:p14="http://schemas.microsoft.com/office/powerpoint/2010/main" val="3742758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Predictive Modelling</a:t>
            </a:r>
            <a:endParaRPr lang="en-US" dirty="0"/>
          </a:p>
        </p:txBody>
      </p:sp>
      <p:sp>
        <p:nvSpPr>
          <p:cNvPr id="3" name="Content Placeholder 2"/>
          <p:cNvSpPr>
            <a:spLocks noGrp="1"/>
          </p:cNvSpPr>
          <p:nvPr>
            <p:ph idx="1"/>
          </p:nvPr>
        </p:nvSpPr>
        <p:spPr>
          <a:xfrm>
            <a:off x="2589212" y="965915"/>
            <a:ext cx="8915400" cy="5344734"/>
          </a:xfrm>
        </p:spPr>
        <p:txBody>
          <a:bodyPr>
            <a:normAutofit fontScale="85000" lnSpcReduction="10000"/>
          </a:bodyPr>
          <a:lstStyle/>
          <a:p>
            <a:pPr marL="0" indent="0" algn="ctr">
              <a:lnSpc>
                <a:spcPct val="150000"/>
              </a:lnSpc>
              <a:buNone/>
            </a:pPr>
            <a:endParaRPr lang="en-US" sz="2400" b="1" dirty="0" smtClean="0">
              <a:solidFill>
                <a:schemeClr val="tx2">
                  <a:lumMod val="50000"/>
                </a:schemeClr>
              </a:solidFill>
              <a:latin typeface="Arial" panose="020B0604020202020204" pitchFamily="34" charset="0"/>
              <a:cs typeface="Arial" panose="020B0604020202020204" pitchFamily="34" charset="0"/>
            </a:endParaRPr>
          </a:p>
          <a:p>
            <a:pPr algn="ctr">
              <a:lnSpc>
                <a:spcPct val="150000"/>
              </a:lnSpc>
            </a:pPr>
            <a:r>
              <a:rPr lang="en-US" sz="2400" b="1" dirty="0">
                <a:solidFill>
                  <a:schemeClr val="tx2">
                    <a:lumMod val="50000"/>
                  </a:schemeClr>
                </a:solidFill>
                <a:latin typeface="+mj-lt"/>
              </a:rPr>
              <a:t>Predictive analytics</a:t>
            </a:r>
            <a:r>
              <a:rPr lang="en-US" sz="2400" dirty="0">
                <a:solidFill>
                  <a:schemeClr val="tx2">
                    <a:lumMod val="50000"/>
                  </a:schemeClr>
                </a:solidFill>
                <a:latin typeface="+mj-lt"/>
              </a:rPr>
              <a:t> is the branch of the advanced </a:t>
            </a:r>
            <a:r>
              <a:rPr lang="en-US" sz="2400" b="1" dirty="0">
                <a:solidFill>
                  <a:schemeClr val="tx2">
                    <a:lumMod val="50000"/>
                  </a:schemeClr>
                </a:solidFill>
                <a:latin typeface="+mj-lt"/>
              </a:rPr>
              <a:t>analytics</a:t>
            </a:r>
            <a:r>
              <a:rPr lang="en-US" sz="2400" dirty="0">
                <a:solidFill>
                  <a:schemeClr val="tx2">
                    <a:lumMod val="50000"/>
                  </a:schemeClr>
                </a:solidFill>
                <a:latin typeface="+mj-lt"/>
              </a:rPr>
              <a:t> which is used to make predictions about unknown future events. </a:t>
            </a:r>
            <a:r>
              <a:rPr lang="en-US" sz="2400" b="1" dirty="0">
                <a:solidFill>
                  <a:schemeClr val="tx2">
                    <a:lumMod val="50000"/>
                  </a:schemeClr>
                </a:solidFill>
                <a:latin typeface="+mj-lt"/>
              </a:rPr>
              <a:t>Predictive analytics</a:t>
            </a:r>
            <a:r>
              <a:rPr lang="en-US" sz="2400" dirty="0">
                <a:solidFill>
                  <a:schemeClr val="tx2">
                    <a:lumMod val="50000"/>
                  </a:schemeClr>
                </a:solidFill>
                <a:latin typeface="+mj-lt"/>
              </a:rPr>
              <a:t> uses many techniques from data mining, statistics, modeling, machine learning, and artificial intelligence to analyze current data to make predictions about </a:t>
            </a:r>
            <a:r>
              <a:rPr lang="en-US" sz="2400" dirty="0" smtClean="0">
                <a:solidFill>
                  <a:schemeClr val="tx2">
                    <a:lumMod val="50000"/>
                  </a:schemeClr>
                </a:solidFill>
                <a:latin typeface="+mj-lt"/>
              </a:rPr>
              <a:t>future.</a:t>
            </a:r>
          </a:p>
          <a:p>
            <a:pPr algn="ctr">
              <a:lnSpc>
                <a:spcPct val="150000"/>
              </a:lnSpc>
            </a:pPr>
            <a:endParaRPr lang="en-US" sz="2400" dirty="0" smtClean="0">
              <a:solidFill>
                <a:schemeClr val="tx2">
                  <a:lumMod val="50000"/>
                </a:schemeClr>
              </a:solidFill>
              <a:latin typeface="+mj-lt"/>
            </a:endParaRPr>
          </a:p>
          <a:p>
            <a:pPr algn="ctr">
              <a:lnSpc>
                <a:spcPct val="150000"/>
              </a:lnSpc>
            </a:pPr>
            <a:r>
              <a:rPr lang="en-US" sz="2400" b="1" dirty="0" smtClean="0">
                <a:solidFill>
                  <a:schemeClr val="tx2">
                    <a:lumMod val="50000"/>
                  </a:schemeClr>
                </a:solidFill>
                <a:latin typeface="+mj-lt"/>
                <a:cs typeface="Arial" panose="020B0604020202020204" pitchFamily="34" charset="0"/>
              </a:rPr>
              <a:t>Predictive </a:t>
            </a:r>
            <a:r>
              <a:rPr lang="en-US" sz="2400" b="1" dirty="0">
                <a:solidFill>
                  <a:schemeClr val="tx2">
                    <a:lumMod val="50000"/>
                  </a:schemeClr>
                </a:solidFill>
                <a:latin typeface="+mj-lt"/>
                <a:cs typeface="Arial" panose="020B0604020202020204" pitchFamily="34" charset="0"/>
              </a:rPr>
              <a:t>modeling</a:t>
            </a:r>
            <a:r>
              <a:rPr lang="en-US" sz="2400" dirty="0">
                <a:solidFill>
                  <a:schemeClr val="tx2">
                    <a:lumMod val="50000"/>
                  </a:schemeClr>
                </a:solidFill>
                <a:latin typeface="+mj-lt"/>
                <a:cs typeface="Arial" panose="020B0604020202020204" pitchFamily="34" charset="0"/>
              </a:rPr>
              <a:t> is a process used in </a:t>
            </a:r>
            <a:r>
              <a:rPr lang="en-US" sz="2400" b="1" dirty="0">
                <a:solidFill>
                  <a:schemeClr val="tx2">
                    <a:lumMod val="50000"/>
                  </a:schemeClr>
                </a:solidFill>
                <a:latin typeface="+mj-lt"/>
                <a:cs typeface="Arial" panose="020B0604020202020204" pitchFamily="34" charset="0"/>
              </a:rPr>
              <a:t>predictive</a:t>
            </a:r>
            <a:r>
              <a:rPr lang="en-US" sz="2400" dirty="0">
                <a:solidFill>
                  <a:schemeClr val="tx2">
                    <a:lumMod val="50000"/>
                  </a:schemeClr>
                </a:solidFill>
                <a:latin typeface="+mj-lt"/>
                <a:cs typeface="Arial" panose="020B0604020202020204" pitchFamily="34" charset="0"/>
              </a:rPr>
              <a:t> analytics to create a statistical </a:t>
            </a:r>
            <a:r>
              <a:rPr lang="en-US" sz="2400" b="1" dirty="0">
                <a:solidFill>
                  <a:schemeClr val="tx2">
                    <a:lumMod val="50000"/>
                  </a:schemeClr>
                </a:solidFill>
                <a:latin typeface="+mj-lt"/>
                <a:cs typeface="Arial" panose="020B0604020202020204" pitchFamily="34" charset="0"/>
              </a:rPr>
              <a:t>model</a:t>
            </a:r>
            <a:r>
              <a:rPr lang="en-US" sz="2400" dirty="0">
                <a:solidFill>
                  <a:schemeClr val="tx2">
                    <a:lumMod val="50000"/>
                  </a:schemeClr>
                </a:solidFill>
                <a:latin typeface="+mj-lt"/>
                <a:cs typeface="Arial" panose="020B0604020202020204" pitchFamily="34" charset="0"/>
              </a:rPr>
              <a:t> of future behavior. </a:t>
            </a:r>
            <a:r>
              <a:rPr lang="en-US" sz="2400" b="1" dirty="0">
                <a:solidFill>
                  <a:schemeClr val="tx2">
                    <a:lumMod val="50000"/>
                  </a:schemeClr>
                </a:solidFill>
                <a:latin typeface="+mj-lt"/>
                <a:cs typeface="Arial" panose="020B0604020202020204" pitchFamily="34" charset="0"/>
              </a:rPr>
              <a:t>Predictive</a:t>
            </a:r>
            <a:r>
              <a:rPr lang="en-US" sz="2400" dirty="0">
                <a:solidFill>
                  <a:schemeClr val="tx2">
                    <a:lumMod val="50000"/>
                  </a:schemeClr>
                </a:solidFill>
                <a:latin typeface="+mj-lt"/>
                <a:cs typeface="Arial" panose="020B0604020202020204" pitchFamily="34" charset="0"/>
              </a:rPr>
              <a:t> analytics is the area of data mining concerned with forecasting probabilities and trends.</a:t>
            </a:r>
          </a:p>
        </p:txBody>
      </p:sp>
    </p:spTree>
    <p:extLst>
      <p:ext uri="{BB962C8B-B14F-4D97-AF65-F5344CB8AC3E}">
        <p14:creationId xmlns:p14="http://schemas.microsoft.com/office/powerpoint/2010/main" val="173522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2827"/>
          </a:xfrm>
        </p:spPr>
        <p:txBody>
          <a:bodyPr/>
          <a:lstStyle/>
          <a:p>
            <a:r>
              <a:rPr lang="en-US" dirty="0" smtClean="0"/>
              <a:t>Predictive Analytics Process</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339404"/>
            <a:ext cx="8915400" cy="5009882"/>
          </a:xfrm>
          <a:prstGeom prst="rect">
            <a:avLst/>
          </a:prstGeom>
        </p:spPr>
      </p:pic>
    </p:spTree>
    <p:extLst>
      <p:ext uri="{BB962C8B-B14F-4D97-AF65-F5344CB8AC3E}">
        <p14:creationId xmlns:p14="http://schemas.microsoft.com/office/powerpoint/2010/main" val="23987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822553"/>
          </a:xfrm>
        </p:spPr>
        <p:txBody>
          <a:bodyPr>
            <a:normAutofit fontScale="90000"/>
          </a:bodyPr>
          <a:lstStyle/>
          <a:p>
            <a:r>
              <a:rPr lang="en-US" dirty="0" smtClean="0"/>
              <a:t>Business process and features on Predictive Modelling</a:t>
            </a:r>
            <a:endParaRPr lang="en-US" dirty="0"/>
          </a:p>
        </p:txBody>
      </p:sp>
      <p:sp>
        <p:nvSpPr>
          <p:cNvPr id="3" name="Content Placeholder 2"/>
          <p:cNvSpPr>
            <a:spLocks noGrp="1"/>
          </p:cNvSpPr>
          <p:nvPr>
            <p:ph idx="1"/>
          </p:nvPr>
        </p:nvSpPr>
        <p:spPr>
          <a:xfrm>
            <a:off x="2589212" y="1924335"/>
            <a:ext cx="8915400" cy="4285396"/>
          </a:xfrm>
        </p:spPr>
        <p:txBody>
          <a:bodyPr>
            <a:normAutofit fontScale="92500" lnSpcReduction="10000"/>
          </a:bodyPr>
          <a:lstStyle/>
          <a:p>
            <a:r>
              <a:rPr lang="en-US" sz="2000" b="1" dirty="0" smtClean="0"/>
              <a:t>Business process on Predicting modelling</a:t>
            </a:r>
          </a:p>
          <a:p>
            <a:pPr>
              <a:buFont typeface="Wingdings" panose="05000000000000000000" pitchFamily="2" charset="2"/>
              <a:buChar char="v"/>
            </a:pPr>
            <a:r>
              <a:rPr lang="en-US" sz="2000" dirty="0"/>
              <a:t>Creating the model</a:t>
            </a:r>
          </a:p>
          <a:p>
            <a:pPr>
              <a:buFont typeface="Wingdings" panose="05000000000000000000" pitchFamily="2" charset="2"/>
              <a:buChar char="v"/>
            </a:pPr>
            <a:r>
              <a:rPr lang="en-US" sz="2000" dirty="0"/>
              <a:t>Testing the model</a:t>
            </a:r>
          </a:p>
          <a:p>
            <a:pPr>
              <a:buFont typeface="Wingdings" panose="05000000000000000000" pitchFamily="2" charset="2"/>
              <a:buChar char="v"/>
            </a:pPr>
            <a:r>
              <a:rPr lang="en-US" sz="2000" dirty="0"/>
              <a:t>Validating the model</a:t>
            </a:r>
          </a:p>
          <a:p>
            <a:pPr>
              <a:buFont typeface="Wingdings" panose="05000000000000000000" pitchFamily="2" charset="2"/>
              <a:buChar char="v"/>
            </a:pPr>
            <a:r>
              <a:rPr lang="en-US" sz="2000" dirty="0"/>
              <a:t>Evaluating  the </a:t>
            </a:r>
            <a:r>
              <a:rPr lang="en-US" sz="2000" dirty="0" smtClean="0"/>
              <a:t>model</a:t>
            </a:r>
          </a:p>
          <a:p>
            <a:pPr marL="0" indent="0">
              <a:buNone/>
            </a:pPr>
            <a:endParaRPr lang="en-US" sz="2000" dirty="0"/>
          </a:p>
          <a:p>
            <a:r>
              <a:rPr lang="en-US" sz="2000" b="1" dirty="0" smtClean="0"/>
              <a:t>Features in Predicting modelling</a:t>
            </a:r>
          </a:p>
          <a:p>
            <a:pPr>
              <a:buFont typeface="Wingdings" panose="05000000000000000000" pitchFamily="2" charset="2"/>
              <a:buChar char="v"/>
            </a:pPr>
            <a:r>
              <a:rPr lang="en-US" sz="2000" dirty="0" smtClean="0"/>
              <a:t>Data analysis and manipulation</a:t>
            </a:r>
          </a:p>
          <a:p>
            <a:pPr>
              <a:buFont typeface="Wingdings" panose="05000000000000000000" pitchFamily="2" charset="2"/>
              <a:buChar char="v"/>
            </a:pPr>
            <a:r>
              <a:rPr lang="en-US" sz="2000" dirty="0" smtClean="0"/>
              <a:t>Visualization</a:t>
            </a:r>
          </a:p>
          <a:p>
            <a:pPr>
              <a:buFont typeface="Wingdings" panose="05000000000000000000" pitchFamily="2" charset="2"/>
              <a:buChar char="v"/>
            </a:pPr>
            <a:r>
              <a:rPr lang="en-US" sz="2000" dirty="0" smtClean="0"/>
              <a:t>Statistics</a:t>
            </a:r>
          </a:p>
          <a:p>
            <a:pPr>
              <a:buFont typeface="Wingdings" panose="05000000000000000000" pitchFamily="2" charset="2"/>
              <a:buChar char="v"/>
            </a:pPr>
            <a:r>
              <a:rPr lang="en-US" sz="2000" dirty="0" smtClean="0"/>
              <a:t>Hypothesis testing</a:t>
            </a:r>
          </a:p>
          <a:p>
            <a:pPr>
              <a:buFont typeface="Wingdings" panose="05000000000000000000" pitchFamily="2" charset="2"/>
              <a:buChar char="v"/>
            </a:pPr>
            <a:endParaRPr lang="en-US" sz="2000" dirty="0" smtClean="0"/>
          </a:p>
          <a:p>
            <a:endParaRPr lang="en-US" sz="2000" b="1" dirty="0" smtClean="0"/>
          </a:p>
          <a:p>
            <a:pPr marL="0" indent="0">
              <a:buNone/>
            </a:pPr>
            <a:endParaRPr lang="en-US" sz="2000" dirty="0"/>
          </a:p>
        </p:txBody>
      </p:sp>
    </p:spTree>
    <p:extLst>
      <p:ext uri="{BB962C8B-B14F-4D97-AF65-F5344CB8AC3E}">
        <p14:creationId xmlns:p14="http://schemas.microsoft.com/office/powerpoint/2010/main" val="190024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model work</a:t>
            </a:r>
            <a:endParaRPr lang="en-US" dirty="0"/>
          </a:p>
        </p:txBody>
      </p:sp>
      <p:sp>
        <p:nvSpPr>
          <p:cNvPr id="3" name="Content Placeholder 2"/>
          <p:cNvSpPr>
            <a:spLocks noGrp="1"/>
          </p:cNvSpPr>
          <p:nvPr>
            <p:ph idx="1"/>
          </p:nvPr>
        </p:nvSpPr>
        <p:spPr>
          <a:xfrm>
            <a:off x="2589212" y="1596788"/>
            <a:ext cx="8915400" cy="4312693"/>
          </a:xfrm>
        </p:spPr>
        <p:txBody>
          <a:bodyPr>
            <a:normAutofit/>
          </a:bodyPr>
          <a:lstStyle/>
          <a:p>
            <a:r>
              <a:rPr lang="en-US" sz="2000" dirty="0">
                <a:solidFill>
                  <a:schemeClr val="tx2">
                    <a:lumMod val="50000"/>
                  </a:schemeClr>
                </a:solidFill>
              </a:rPr>
              <a:t>In predictive modeling, data is collected for the relevant predictors, a statistical model is formulated, predictions are made and the model is validated (or revised) as additional data becomes available. The model may employ a simple linear equation or a complex neural </a:t>
            </a:r>
            <a:r>
              <a:rPr lang="en-US" sz="2000" dirty="0" smtClean="0">
                <a:solidFill>
                  <a:schemeClr val="tx2">
                    <a:lumMod val="50000"/>
                  </a:schemeClr>
                </a:solidFill>
              </a:rPr>
              <a:t>network, mapped </a:t>
            </a:r>
            <a:r>
              <a:rPr lang="en-US" sz="2000" dirty="0">
                <a:solidFill>
                  <a:schemeClr val="tx2">
                    <a:lumMod val="50000"/>
                  </a:schemeClr>
                </a:solidFill>
              </a:rPr>
              <a:t>out by sophisticated software</a:t>
            </a:r>
            <a:r>
              <a:rPr lang="en-US" sz="2000" dirty="0" smtClean="0">
                <a:solidFill>
                  <a:schemeClr val="tx2">
                    <a:lumMod val="50000"/>
                  </a:schemeClr>
                </a:solidFill>
              </a:rPr>
              <a:t>.</a:t>
            </a:r>
          </a:p>
          <a:p>
            <a:endParaRPr lang="en-US" sz="2400" dirty="0" smtClean="0">
              <a:solidFill>
                <a:schemeClr val="tx2">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644823"/>
            <a:ext cx="8911687" cy="1512057"/>
          </a:xfrm>
          <a:prstGeom prst="rect">
            <a:avLst/>
          </a:prstGeom>
        </p:spPr>
      </p:pic>
    </p:spTree>
    <p:extLst>
      <p:ext uri="{BB962C8B-B14F-4D97-AF65-F5344CB8AC3E}">
        <p14:creationId xmlns:p14="http://schemas.microsoft.com/office/powerpoint/2010/main" val="218978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model </a:t>
            </a:r>
            <a:r>
              <a:rPr lang="en-US" dirty="0" smtClean="0"/>
              <a:t>work(cont.)</a:t>
            </a:r>
            <a:endParaRPr lang="en-US" dirty="0"/>
          </a:p>
        </p:txBody>
      </p:sp>
      <p:sp>
        <p:nvSpPr>
          <p:cNvPr id="3" name="Content Placeholder 2"/>
          <p:cNvSpPr>
            <a:spLocks noGrp="1"/>
          </p:cNvSpPr>
          <p:nvPr>
            <p:ph idx="1"/>
          </p:nvPr>
        </p:nvSpPr>
        <p:spPr>
          <a:xfrm>
            <a:off x="2592925" y="1405719"/>
            <a:ext cx="8915400" cy="5308979"/>
          </a:xfrm>
        </p:spPr>
        <p:txBody>
          <a:bodyPr/>
          <a:lstStyle/>
          <a:p>
            <a:r>
              <a:rPr lang="en-US" dirty="0"/>
              <a:t>Here you will learn what a predictive model is, and how, by actively guiding marketing campaigns, it constitutes a key form of business intelligence. </a:t>
            </a:r>
            <a:r>
              <a:rPr lang="en-US" dirty="0" smtClean="0"/>
              <a:t>we'll </a:t>
            </a:r>
            <a:r>
              <a:rPr lang="en-US" dirty="0"/>
              <a:t>take a look inside to see how a model </a:t>
            </a:r>
            <a:r>
              <a:rPr lang="en-US" dirty="0" smtClean="0"/>
              <a:t>works-</a:t>
            </a:r>
          </a:p>
          <a:p>
            <a:pPr marL="0" indent="0">
              <a:buNone/>
            </a:pPr>
            <a:endParaRPr lang="en-US" dirty="0" smtClean="0"/>
          </a:p>
          <a:p>
            <a:pPr marL="0" indent="0">
              <a:buNone/>
            </a:pPr>
            <a:r>
              <a:rPr lang="en-US" b="1" dirty="0"/>
              <a:t> </a:t>
            </a:r>
            <a:r>
              <a:rPr lang="en-US" b="1" dirty="0" smtClean="0"/>
              <a:t>  1.   Predictors </a:t>
            </a:r>
            <a:r>
              <a:rPr lang="en-US" b="1" dirty="0"/>
              <a:t>Rank Your Customers to Guide Your </a:t>
            </a:r>
            <a:r>
              <a:rPr lang="en-US" b="1" dirty="0" smtClean="0"/>
              <a:t>Marketing</a:t>
            </a:r>
          </a:p>
          <a:p>
            <a:pPr marL="0" indent="0">
              <a:buNone/>
            </a:pPr>
            <a:r>
              <a:rPr lang="en-US" b="1" dirty="0" smtClean="0"/>
              <a:t>   2</a:t>
            </a:r>
            <a:r>
              <a:rPr lang="en-US" b="1" dirty="0"/>
              <a:t>. Combined Predictors Means Smarter Rankings</a:t>
            </a:r>
            <a:endParaRPr lang="en-US" dirty="0"/>
          </a:p>
          <a:p>
            <a:pPr marL="0" indent="0">
              <a:buNone/>
            </a:pPr>
            <a:r>
              <a:rPr lang="en-US" b="1" dirty="0" smtClean="0"/>
              <a:t>   3</a:t>
            </a:r>
            <a:r>
              <a:rPr lang="en-US" b="1" dirty="0"/>
              <a:t>. The Computer Makes Your Model from Your Customer </a:t>
            </a:r>
            <a:r>
              <a:rPr lang="en-US" b="1" dirty="0" smtClean="0"/>
              <a:t>Data</a:t>
            </a:r>
          </a:p>
          <a:p>
            <a:pPr marL="0" indent="0">
              <a:buNone/>
            </a:pPr>
            <a:r>
              <a:rPr lang="en-US" b="1" dirty="0"/>
              <a:t> </a:t>
            </a:r>
            <a:r>
              <a:rPr lang="en-US" b="1" dirty="0" smtClean="0"/>
              <a:t>  </a:t>
            </a:r>
            <a:r>
              <a:rPr lang="en-US" b="1" dirty="0"/>
              <a:t>4. A Simple Curve Shows How Well Your Model </a:t>
            </a:r>
            <a:r>
              <a:rPr lang="en-US" b="1" dirty="0" smtClean="0"/>
              <a:t>Works</a:t>
            </a:r>
          </a:p>
          <a:p>
            <a:pPr marL="0" indent="0">
              <a:buNone/>
            </a:pPr>
            <a:r>
              <a:rPr lang="en-US" b="1" dirty="0"/>
              <a:t> </a:t>
            </a:r>
            <a:r>
              <a:rPr lang="en-US" b="1" dirty="0" smtClean="0"/>
              <a:t>  </a:t>
            </a:r>
            <a:r>
              <a:rPr lang="en-US" b="1" dirty="0"/>
              <a:t>5. </a:t>
            </a:r>
            <a:r>
              <a:rPr lang="en-US" b="1" dirty="0" smtClean="0"/>
              <a:t>Conclusions</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4735772"/>
            <a:ext cx="8911687" cy="1337481"/>
          </a:xfrm>
          <a:prstGeom prst="rect">
            <a:avLst/>
          </a:prstGeom>
        </p:spPr>
      </p:pic>
    </p:spTree>
    <p:extLst>
      <p:ext uri="{BB962C8B-B14F-4D97-AF65-F5344CB8AC3E}">
        <p14:creationId xmlns:p14="http://schemas.microsoft.com/office/powerpoint/2010/main" val="59338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Predictive Modelling</a:t>
            </a:r>
            <a:endParaRPr lang="en-US" dirty="0"/>
          </a:p>
        </p:txBody>
      </p:sp>
      <p:sp>
        <p:nvSpPr>
          <p:cNvPr id="3" name="Content Placeholder 2"/>
          <p:cNvSpPr>
            <a:spLocks noGrp="1"/>
          </p:cNvSpPr>
          <p:nvPr>
            <p:ph idx="1"/>
          </p:nvPr>
        </p:nvSpPr>
        <p:spPr>
          <a:xfrm>
            <a:off x="2589212" y="1419367"/>
            <a:ext cx="8915400" cy="5076967"/>
          </a:xfrm>
        </p:spPr>
        <p:txBody>
          <a:bodyPr>
            <a:noAutofit/>
          </a:bodyPr>
          <a:lstStyle/>
          <a:p>
            <a:pPr marL="0" indent="0">
              <a:lnSpc>
                <a:spcPct val="160000"/>
              </a:lnSpc>
              <a:buNone/>
            </a:pPr>
            <a:r>
              <a:rPr lang="en-US" dirty="0"/>
              <a:t>Nearly every business in competitive markets will eventually need to do predictive modeling to remain ahead of the curve.  Predicting Modeling (also known as Predictive Analytics) is the process of automatically detecting patterns in data, then using those patterns to foretell some event.  Predictive models are commonly built to predict</a:t>
            </a:r>
            <a:r>
              <a:rPr lang="en-US" dirty="0" smtClean="0"/>
              <a:t>:</a:t>
            </a:r>
            <a:endParaRPr lang="en-US" b="1" dirty="0" smtClean="0"/>
          </a:p>
          <a:p>
            <a:r>
              <a:rPr lang="en-US" b="1" dirty="0"/>
              <a:t>Customer Relationship </a:t>
            </a:r>
            <a:r>
              <a:rPr lang="en-US" b="1" dirty="0" smtClean="0"/>
              <a:t>Management</a:t>
            </a:r>
          </a:p>
          <a:p>
            <a:r>
              <a:rPr lang="en-US" b="1" dirty="0" smtClean="0"/>
              <a:t>the </a:t>
            </a:r>
            <a:r>
              <a:rPr lang="en-US" b="1" dirty="0"/>
              <a:t>chance a prospect will respond to an ad</a:t>
            </a:r>
            <a:endParaRPr lang="en-US" dirty="0"/>
          </a:p>
          <a:p>
            <a:r>
              <a:rPr lang="en-US" b="1" dirty="0"/>
              <a:t>Mail recipients likely to </a:t>
            </a:r>
            <a:r>
              <a:rPr lang="en-US" b="1" dirty="0" smtClean="0"/>
              <a:t>buy</a:t>
            </a:r>
          </a:p>
          <a:p>
            <a:r>
              <a:rPr lang="en-US" b="1" dirty="0" smtClean="0"/>
              <a:t>when </a:t>
            </a:r>
            <a:r>
              <a:rPr lang="en-US" b="1" dirty="0"/>
              <a:t>a customer is likely to churn</a:t>
            </a:r>
            <a:endParaRPr lang="en-US" dirty="0"/>
          </a:p>
          <a:p>
            <a:r>
              <a:rPr lang="en-US" b="1" dirty="0"/>
              <a:t>if a person is likely to get </a:t>
            </a:r>
            <a:r>
              <a:rPr lang="en-US" b="1" dirty="0" smtClean="0"/>
              <a:t>sick</a:t>
            </a:r>
          </a:p>
          <a:p>
            <a:r>
              <a:rPr lang="en-US" b="1" dirty="0"/>
              <a:t>Portfolio or Product </a:t>
            </a:r>
            <a:r>
              <a:rPr lang="en-US" b="1" dirty="0" smtClean="0"/>
              <a:t>Prediction</a:t>
            </a:r>
          </a:p>
          <a:p>
            <a:r>
              <a:rPr lang="en-US" b="1" dirty="0"/>
              <a:t>Risk Management &amp; Pricing</a:t>
            </a:r>
            <a:endParaRPr lang="en-US" dirty="0"/>
          </a:p>
          <a:p>
            <a:pPr marL="0" indent="0">
              <a:buNone/>
            </a:pPr>
            <a:endParaRPr lang="en-US" sz="1600" dirty="0"/>
          </a:p>
        </p:txBody>
      </p:sp>
    </p:spTree>
    <p:extLst>
      <p:ext uri="{BB962C8B-B14F-4D97-AF65-F5344CB8AC3E}">
        <p14:creationId xmlns:p14="http://schemas.microsoft.com/office/powerpoint/2010/main" val="415531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1"/>
            <a:ext cx="8911687" cy="727018"/>
          </a:xfrm>
        </p:spPr>
        <p:txBody>
          <a:bodyPr/>
          <a:lstStyle/>
          <a:p>
            <a:r>
              <a:rPr lang="en-US" dirty="0" smtClean="0"/>
              <a:t>Some Predictive Models</a:t>
            </a:r>
            <a:endParaRPr lang="en-US" dirty="0"/>
          </a:p>
        </p:txBody>
      </p:sp>
      <p:sp>
        <p:nvSpPr>
          <p:cNvPr id="4" name="Rectangle 1"/>
          <p:cNvSpPr>
            <a:spLocks noGrp="1" noChangeArrowheads="1"/>
          </p:cNvSpPr>
          <p:nvPr>
            <p:ph idx="1"/>
          </p:nvPr>
        </p:nvSpPr>
        <p:spPr bwMode="auto">
          <a:xfrm>
            <a:off x="2592924" y="1447906"/>
            <a:ext cx="8911687" cy="46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None/>
            </a:pPr>
            <a:r>
              <a:rPr lang="en-US" sz="2000" dirty="0" smtClean="0"/>
              <a:t>Ideally, these </a:t>
            </a:r>
            <a:r>
              <a:rPr lang="en-US" sz="2000" dirty="0"/>
              <a:t>techniques </a:t>
            </a:r>
            <a:r>
              <a:rPr lang="en-US" sz="2000" dirty="0" smtClean="0"/>
              <a:t>are </a:t>
            </a:r>
            <a:r>
              <a:rPr lang="en-US" sz="2000" dirty="0"/>
              <a:t>widely </a:t>
            </a:r>
            <a:r>
              <a:rPr lang="en-US" sz="2000" dirty="0" smtClean="0"/>
              <a:t>used:</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anose="020B0604020202020204" pitchFamily="34" charset="0"/>
              </a:rPr>
              <a:t>  </a:t>
            </a:r>
            <a:r>
              <a:rPr kumimoji="0" lang="en-US" b="0" i="0" u="none" strike="noStrike" cap="none" normalizeH="0" baseline="0" dirty="0" smtClean="0">
                <a:ln>
                  <a:noFill/>
                </a:ln>
                <a:solidFill>
                  <a:schemeClr val="tx1"/>
                </a:solidFill>
                <a:effectLst/>
                <a:latin typeface="Arial" panose="020B0604020202020204" pitchFamily="34" charset="0"/>
              </a:rPr>
              <a:t>Linear regression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anose="020B0604020202020204" pitchFamily="34" charset="0"/>
              </a:rPr>
              <a:t>  Logistic regression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anose="020B0604020202020204" pitchFamily="34" charset="0"/>
              </a:rPr>
              <a:t>  Regression with regularization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anose="020B0604020202020204" pitchFamily="34" charset="0"/>
              </a:rPr>
              <a:t>  Neural networks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anose="020B0604020202020204" pitchFamily="34" charset="0"/>
              </a:rPr>
              <a:t>  Support vector machines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anose="020B0604020202020204" pitchFamily="34" charset="0"/>
              </a:rPr>
              <a:t>  Naive Bayes models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anose="020B0604020202020204" pitchFamily="34" charset="0"/>
              </a:rPr>
              <a:t>  K-nearest-neighbors classification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anose="020B0604020202020204" pitchFamily="34" charset="0"/>
              </a:rPr>
              <a:t>  Decision trees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anose="020B0604020202020204" pitchFamily="34" charset="0"/>
              </a:rPr>
              <a:t>  Ensembles of trees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anose="020B0604020202020204" pitchFamily="34" charset="0"/>
              </a:rPr>
              <a:t>  Gradient boosting  </a:t>
            </a:r>
          </a:p>
        </p:txBody>
      </p:sp>
    </p:spTree>
    <p:extLst>
      <p:ext uri="{BB962C8B-B14F-4D97-AF65-F5344CB8AC3E}">
        <p14:creationId xmlns:p14="http://schemas.microsoft.com/office/powerpoint/2010/main" val="428330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69519"/>
            <a:ext cx="8911687" cy="1280890"/>
          </a:xfrm>
        </p:spPr>
        <p:txBody>
          <a:bodyPr/>
          <a:lstStyle/>
          <a:p>
            <a:r>
              <a:rPr lang="en-US" dirty="0" smtClean="0"/>
              <a:t>Applications of Predictive Modelling</a:t>
            </a:r>
            <a:endParaRPr lang="en-US" dirty="0"/>
          </a:p>
        </p:txBody>
      </p:sp>
      <p:sp>
        <p:nvSpPr>
          <p:cNvPr id="3" name="Content Placeholder 2"/>
          <p:cNvSpPr>
            <a:spLocks noGrp="1"/>
          </p:cNvSpPr>
          <p:nvPr>
            <p:ph idx="1"/>
          </p:nvPr>
        </p:nvSpPr>
        <p:spPr>
          <a:xfrm>
            <a:off x="2589212" y="1446663"/>
            <a:ext cx="8915400" cy="5008728"/>
          </a:xfrm>
        </p:spPr>
        <p:txBody>
          <a:bodyPr>
            <a:normAutofit/>
          </a:bodyPr>
          <a:lstStyle/>
          <a:p>
            <a:r>
              <a:rPr lang="en-US" sz="2000" dirty="0" smtClean="0">
                <a:solidFill>
                  <a:schemeClr val="tx2">
                    <a:lumMod val="50000"/>
                  </a:schemeClr>
                </a:solidFill>
              </a:rPr>
              <a:t>Analytical customer relationship management (CRM)</a:t>
            </a:r>
          </a:p>
          <a:p>
            <a:r>
              <a:rPr lang="en-US" sz="2000" dirty="0" smtClean="0">
                <a:solidFill>
                  <a:schemeClr val="tx2">
                    <a:lumMod val="50000"/>
                  </a:schemeClr>
                </a:solidFill>
              </a:rPr>
              <a:t>Health Care</a:t>
            </a:r>
          </a:p>
          <a:p>
            <a:r>
              <a:rPr lang="en-US" sz="2000" dirty="0" smtClean="0">
                <a:solidFill>
                  <a:schemeClr val="tx2">
                    <a:lumMod val="50000"/>
                  </a:schemeClr>
                </a:solidFill>
              </a:rPr>
              <a:t>Collection Analytics</a:t>
            </a:r>
          </a:p>
          <a:p>
            <a:r>
              <a:rPr lang="en-US" sz="2000" dirty="0" smtClean="0">
                <a:solidFill>
                  <a:schemeClr val="tx2">
                    <a:lumMod val="50000"/>
                  </a:schemeClr>
                </a:solidFill>
              </a:rPr>
              <a:t>Cross-cell</a:t>
            </a:r>
          </a:p>
          <a:p>
            <a:r>
              <a:rPr lang="en-US" sz="2000" dirty="0" smtClean="0">
                <a:solidFill>
                  <a:schemeClr val="tx2">
                    <a:lumMod val="50000"/>
                  </a:schemeClr>
                </a:solidFill>
              </a:rPr>
              <a:t>Fraud detection</a:t>
            </a:r>
          </a:p>
          <a:p>
            <a:r>
              <a:rPr lang="en-US" sz="2000" dirty="0" smtClean="0">
                <a:solidFill>
                  <a:schemeClr val="tx2">
                    <a:lumMod val="50000"/>
                  </a:schemeClr>
                </a:solidFill>
              </a:rPr>
              <a:t>Risk management</a:t>
            </a:r>
          </a:p>
          <a:p>
            <a:pPr marL="0" indent="0">
              <a:buNone/>
            </a:pPr>
            <a:endParaRPr lang="en-US" sz="2000" dirty="0" smtClean="0">
              <a:solidFill>
                <a:schemeClr val="tx2">
                  <a:lumMod val="50000"/>
                </a:schemeClr>
              </a:solidFill>
            </a:endParaRPr>
          </a:p>
          <a:p>
            <a:pPr>
              <a:buFont typeface="Wingdings" panose="05000000000000000000" pitchFamily="2" charset="2"/>
              <a:buChar char="v"/>
            </a:pPr>
            <a:r>
              <a:rPr lang="en-US" sz="2000" b="1" dirty="0" smtClean="0">
                <a:solidFill>
                  <a:schemeClr val="tx2">
                    <a:lumMod val="50000"/>
                  </a:schemeClr>
                </a:solidFill>
              </a:rPr>
              <a:t>Industry Applications</a:t>
            </a:r>
          </a:p>
          <a:p>
            <a:pPr marL="0" indent="0">
              <a:buNone/>
            </a:pPr>
            <a:r>
              <a:rPr lang="en-US" sz="2000" dirty="0" smtClean="0">
                <a:solidFill>
                  <a:schemeClr val="tx2">
                    <a:lumMod val="50000"/>
                  </a:schemeClr>
                </a:solidFill>
              </a:rPr>
              <a:t>      Predictive modelling are used in insurance, banking, marketing, financial services, telecommunications, retail, travel, healthcare, oil &amp; gas and other industries.</a:t>
            </a:r>
          </a:p>
          <a:p>
            <a:pPr marL="0" indent="0">
              <a:buNone/>
            </a:pPr>
            <a:r>
              <a:rPr lang="en-US" sz="2000" dirty="0">
                <a:solidFill>
                  <a:schemeClr val="tx2">
                    <a:lumMod val="50000"/>
                  </a:schemeClr>
                </a:solidFill>
              </a:rPr>
              <a:t> </a:t>
            </a:r>
            <a:r>
              <a:rPr lang="en-US" sz="2000" dirty="0" smtClean="0">
                <a:solidFill>
                  <a:schemeClr val="tx2">
                    <a:lumMod val="50000"/>
                  </a:schemeClr>
                </a:solidFill>
              </a:rPr>
              <a:t>          </a:t>
            </a:r>
            <a:endParaRPr lang="en-US" sz="2000" dirty="0">
              <a:solidFill>
                <a:schemeClr val="tx2">
                  <a:lumMod val="50000"/>
                </a:schemeClr>
              </a:solidFill>
            </a:endParaRPr>
          </a:p>
        </p:txBody>
      </p:sp>
    </p:spTree>
    <p:extLst>
      <p:ext uri="{BB962C8B-B14F-4D97-AF65-F5344CB8AC3E}">
        <p14:creationId xmlns:p14="http://schemas.microsoft.com/office/powerpoint/2010/main" val="23479623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638B33BE7C3649963FFA2681FFB969" ma:contentTypeVersion="3" ma:contentTypeDescription="Create a new document." ma:contentTypeScope="" ma:versionID="35acb23022f235b462292c9d01e0e9b1">
  <xsd:schema xmlns:xsd="http://www.w3.org/2001/XMLSchema" xmlns:xs="http://www.w3.org/2001/XMLSchema" xmlns:p="http://schemas.microsoft.com/office/2006/metadata/properties" xmlns:ns2="d05f3bc2-c03b-4b7d-a75a-49ed5dca31c0" targetNamespace="http://schemas.microsoft.com/office/2006/metadata/properties" ma:root="true" ma:fieldsID="d877f26bd76d8cb36e85c1bc972ff75c" ns2:_="">
    <xsd:import namespace="d05f3bc2-c03b-4b7d-a75a-49ed5dca31c0"/>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5f3bc2-c03b-4b7d-a75a-49ed5dca31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953CEF-1C22-49F2-95FE-F8B8D00E0B59}"/>
</file>

<file path=customXml/itemProps2.xml><?xml version="1.0" encoding="utf-8"?>
<ds:datastoreItem xmlns:ds="http://schemas.openxmlformats.org/officeDocument/2006/customXml" ds:itemID="{27232983-E9E2-439C-9E4F-934162EB4D94}"/>
</file>

<file path=customXml/itemProps3.xml><?xml version="1.0" encoding="utf-8"?>
<ds:datastoreItem xmlns:ds="http://schemas.openxmlformats.org/officeDocument/2006/customXml" ds:itemID="{686F86AC-47FF-4BE6-903A-3A7071A9BE65}"/>
</file>

<file path=docProps/app.xml><?xml version="1.0" encoding="utf-8"?>
<Properties xmlns="http://schemas.openxmlformats.org/officeDocument/2006/extended-properties" xmlns:vt="http://schemas.openxmlformats.org/officeDocument/2006/docPropsVTypes">
  <Template>Wisp</Template>
  <TotalTime>1468</TotalTime>
  <Words>1078</Words>
  <Application>Microsoft Office PowerPoint</Application>
  <PresentationFormat>Custom</PresentationFormat>
  <Paragraphs>116</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Wisp</vt:lpstr>
      <vt:lpstr>1_Office Theme</vt:lpstr>
      <vt:lpstr> </vt:lpstr>
      <vt:lpstr>What is Predictive Modelling</vt:lpstr>
      <vt:lpstr>Predictive Analytics Process</vt:lpstr>
      <vt:lpstr>Business process and features on Predictive Modelling</vt:lpstr>
      <vt:lpstr>How the model work</vt:lpstr>
      <vt:lpstr>How the model work(cont.)</vt:lpstr>
      <vt:lpstr>Why Predictive Modelling</vt:lpstr>
      <vt:lpstr>Some Predictive Models</vt:lpstr>
      <vt:lpstr>Applications of Predictive Modelling</vt:lpstr>
      <vt:lpstr>Predictive Models in Retail industry</vt:lpstr>
      <vt:lpstr>Predictive Models in Telecom industry</vt:lpstr>
      <vt:lpstr>PowerPoint Presentation</vt:lpstr>
      <vt:lpstr>PowerPoint Presentation</vt:lpstr>
      <vt:lpstr>PowerPoint Presentation</vt:lpstr>
      <vt:lpstr>Predictive Analytics Software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Rajib Kumar De</dc:creator>
  <cp:lastModifiedBy>harish</cp:lastModifiedBy>
  <cp:revision>67</cp:revision>
  <dcterms:created xsi:type="dcterms:W3CDTF">2016-01-21T06:37:35Z</dcterms:created>
  <dcterms:modified xsi:type="dcterms:W3CDTF">2023-02-17T08:25:18Z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0x01010058638B33BE7C3649963FFA2681FFB969</vt:lpwstr>
  </property>
</Properties>
</file>