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-968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63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27959" y="364420"/>
            <a:ext cx="7881639" cy="132052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27959" y="1825140"/>
            <a:ext cx="7881639" cy="20728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7959" y="4095244"/>
            <a:ext cx="7881639" cy="20728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313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27959" y="364420"/>
            <a:ext cx="7881639" cy="132052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27958" y="1825140"/>
            <a:ext cx="3846120" cy="20728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66743" y="1825140"/>
            <a:ext cx="3846120" cy="20728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7958" y="4095244"/>
            <a:ext cx="3846120" cy="20728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66743" y="4095244"/>
            <a:ext cx="3846120" cy="20728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104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27959" y="364420"/>
            <a:ext cx="7881639" cy="132052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27959" y="1825140"/>
            <a:ext cx="2537629" cy="20728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92943" y="1825140"/>
            <a:ext cx="2537629" cy="20728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957601" y="1825140"/>
            <a:ext cx="2537629" cy="20728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7959" y="4095244"/>
            <a:ext cx="2537629" cy="20728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92943" y="4095244"/>
            <a:ext cx="2537629" cy="20728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5957601" y="4095244"/>
            <a:ext cx="2537629" cy="20728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4731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ECCB3-AA78-4806-A51F-29D18F07C979}" type="datetime1">
              <a:rPr lang="en-US">
                <a:solidFill>
                  <a:prstClr val="black"/>
                </a:solidFill>
              </a:rPr>
              <a:pPr>
                <a:defRPr/>
              </a:pPr>
              <a:t>3/10/2023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CSE2026-DHV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B0856-34F2-4FA6-BB40-63E01EA994D0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49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514DD-48C4-43B3-8D86-ACC88E1A6402}" type="datetime1">
              <a:rPr lang="en-US">
                <a:solidFill>
                  <a:prstClr val="black"/>
                </a:solidFill>
              </a:rPr>
              <a:pPr>
                <a:defRPr/>
              </a:pPr>
              <a:t>3/10/2023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CSE2026-DHV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3EE41-C843-4AEE-9013-8ED1413CEE53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684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FC75F-D22E-456B-864F-5FECF153A11E}" type="datetime1">
              <a:rPr lang="en-US">
                <a:solidFill>
                  <a:prstClr val="black"/>
                </a:solidFill>
              </a:rPr>
              <a:pPr>
                <a:defRPr/>
              </a:pPr>
              <a:t>3/10/2023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CSE2026-DHV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6A982-3DB2-4957-B62F-57B044F0FEE5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406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609600"/>
            <a:ext cx="670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2057400"/>
            <a:ext cx="7772400" cy="4114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14F7-9A32-47F8-9459-A749C58930C1}" type="datetime1">
              <a:rPr lang="en-US">
                <a:solidFill>
                  <a:prstClr val="black"/>
                </a:solidFill>
              </a:rPr>
              <a:pPr>
                <a:defRPr/>
              </a:pPr>
              <a:t>3/10/2023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400800"/>
            <a:ext cx="2895600" cy="45720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6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CSE2026-DHV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12DCD-BDD6-4DF6-85EE-5A877C771166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1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27959" y="364420"/>
            <a:ext cx="7881639" cy="132052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27959" y="1825140"/>
            <a:ext cx="7881639" cy="434602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310881" indent="-310881" algn="ctr">
              <a:spcBef>
                <a:spcPts val="905"/>
              </a:spcBef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6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27959" y="364420"/>
            <a:ext cx="7881639" cy="132052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27959" y="1825140"/>
            <a:ext cx="7881639" cy="434602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508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27959" y="364420"/>
            <a:ext cx="7881639" cy="132052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27958" y="1825140"/>
            <a:ext cx="3846120" cy="434602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66743" y="1825140"/>
            <a:ext cx="3846120" cy="434602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882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27959" y="364420"/>
            <a:ext cx="7881639" cy="132052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1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27959" y="364418"/>
            <a:ext cx="7881639" cy="612283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310881" indent="-310881" algn="ctr">
              <a:spcBef>
                <a:spcPts val="905"/>
              </a:spcBef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4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27959" y="364420"/>
            <a:ext cx="7881639" cy="132052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27958" y="1825140"/>
            <a:ext cx="3846120" cy="20728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66743" y="1825140"/>
            <a:ext cx="3846120" cy="434602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7958" y="4095244"/>
            <a:ext cx="3846120" cy="20728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27959" y="364420"/>
            <a:ext cx="7881639" cy="132052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27958" y="1825140"/>
            <a:ext cx="3846120" cy="434602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66743" y="1825140"/>
            <a:ext cx="3846120" cy="20728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66743" y="4095244"/>
            <a:ext cx="3846120" cy="20728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76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27959" y="364420"/>
            <a:ext cx="7881639" cy="132052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27958" y="1825140"/>
            <a:ext cx="3846120" cy="20728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66743" y="1825140"/>
            <a:ext cx="3846120" cy="20728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7959" y="4095244"/>
            <a:ext cx="7881639" cy="20728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538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7"/>
            <a:ext cx="9144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 bwMode="auto">
          <a:xfrm>
            <a:off x="628650" y="365127"/>
            <a:ext cx="7880350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0350" cy="4344988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628651" y="6354763"/>
            <a:ext cx="2052638" cy="360362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E9132E4-7F05-4E4F-9AFD-F3F390A9BAE3}" type="datetime1">
              <a:rPr lang="en-US">
                <a:solidFill>
                  <a:prstClr val="black"/>
                </a:solidFill>
              </a:rPr>
              <a:pPr>
                <a:defRPr/>
              </a:pPr>
              <a:t>3/10/2023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3028950" y="6356352"/>
            <a:ext cx="3086100" cy="36512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083426" y="6380163"/>
            <a:ext cx="2052638" cy="360362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EB10C16-FA4D-440D-9CF3-E26A6D4CA007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73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utoUpdateAnimBg="0"/>
      <p:bldP spid="43" grpId="0" autoUpdateAnimBg="0">
        <p:tmplLst>
          <p:tmpl>
            <p:tnLst>
              <p:par>
                <p:cTn presetID="22" presetClass="entr" presetSubtype="8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8286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8286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Arial" panose="020B0604020202020204" pitchFamily="34" charset="0"/>
          <a:ea typeface="DejaVu Sans"/>
          <a:cs typeface="DejaVu Sans"/>
        </a:defRPr>
      </a:lvl2pPr>
      <a:lvl3pPr algn="l" defTabSz="8286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Arial" panose="020B0604020202020204" pitchFamily="34" charset="0"/>
          <a:ea typeface="DejaVu Sans"/>
          <a:cs typeface="DejaVu Sans"/>
        </a:defRPr>
      </a:lvl3pPr>
      <a:lvl4pPr algn="l" defTabSz="8286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Arial" panose="020B0604020202020204" pitchFamily="34" charset="0"/>
          <a:ea typeface="DejaVu Sans"/>
          <a:cs typeface="DejaVu Sans"/>
        </a:defRPr>
      </a:lvl4pPr>
      <a:lvl5pPr algn="l" defTabSz="8286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Arial" panose="020B0604020202020204" pitchFamily="34" charset="0"/>
          <a:ea typeface="DejaVu Sans"/>
          <a:cs typeface="DejaVu Sans"/>
        </a:defRPr>
      </a:lvl5pPr>
      <a:lvl6pPr marL="457200" algn="l" defTabSz="828675" rtl="0" fontAlgn="base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Arial" panose="020B0604020202020204" pitchFamily="34" charset="0"/>
          <a:ea typeface="DejaVu Sans"/>
          <a:cs typeface="DejaVu Sans"/>
        </a:defRPr>
      </a:lvl6pPr>
      <a:lvl7pPr marL="914400" algn="l" defTabSz="828675" rtl="0" fontAlgn="base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Arial" panose="020B0604020202020204" pitchFamily="34" charset="0"/>
          <a:ea typeface="DejaVu Sans"/>
          <a:cs typeface="DejaVu Sans"/>
        </a:defRPr>
      </a:lvl7pPr>
      <a:lvl8pPr marL="1371600" algn="l" defTabSz="828675" rtl="0" fontAlgn="base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Arial" panose="020B0604020202020204" pitchFamily="34" charset="0"/>
          <a:ea typeface="DejaVu Sans"/>
          <a:cs typeface="DejaVu Sans"/>
        </a:defRPr>
      </a:lvl8pPr>
      <a:lvl9pPr marL="1828800" algn="l" defTabSz="828675" rtl="0" fontAlgn="base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Arial" panose="020B0604020202020204" pitchFamily="34" charset="0"/>
          <a:ea typeface="DejaVu Sans"/>
          <a:cs typeface="DejaVu Sans"/>
        </a:defRPr>
      </a:lvl9pPr>
    </p:titleStyle>
    <p:bodyStyle>
      <a:lvl1pPr marL="255588" indent="-255588" algn="l" defTabSz="828675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tabLst>
          <a:tab pos="0" algn="l"/>
          <a:tab pos="414338" algn="l"/>
          <a:tab pos="828675" algn="l"/>
          <a:tab pos="1243013" algn="l"/>
          <a:tab pos="1657350" algn="l"/>
          <a:tab pos="2073275" algn="l"/>
          <a:tab pos="2487613" algn="l"/>
          <a:tab pos="2901950" algn="l"/>
          <a:tab pos="3316288" algn="l"/>
          <a:tab pos="3732213" algn="l"/>
          <a:tab pos="4146550" algn="l"/>
          <a:tab pos="4560888" algn="l"/>
          <a:tab pos="4975225" algn="l"/>
          <a:tab pos="5391150" algn="l"/>
          <a:tab pos="5805488" algn="l"/>
          <a:tab pos="6219825" algn="l"/>
          <a:tab pos="6634163" algn="l"/>
          <a:tab pos="7050088" algn="l"/>
          <a:tab pos="7464425" algn="l"/>
          <a:tab pos="7878763" algn="l"/>
          <a:tab pos="8293100" algn="l"/>
        </a:tabLst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06375" algn="l" defTabSz="828675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36638" indent="-206375" algn="l" defTabSz="828675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indent="-206375" algn="l" defTabSz="828675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313" indent="-206375" algn="l" defTabSz="828675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80994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s.com/en_in/industry/banking.html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s.com/en_in/industry/oil-gas.html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s.com/en_in/industry/health-care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s.com/en_in/industry/retail/solution/merchandise-planning-price-optimization.html" TargetMode="External"/><Relationship Id="rId2" Type="http://schemas.openxmlformats.org/officeDocument/2006/relationships/hyperlink" Target="https://www.sas.com/en_in/industry/retail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as.com/en_in/industry/retail/solution/customer-insight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s.com/en_in/industry/government.html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s.com/en_in/industry/manufacturing/solution/warranty-cost-reduction.html" TargetMode="External"/><Relationship Id="rId2" Type="http://schemas.openxmlformats.org/officeDocument/2006/relationships/hyperlink" Target="https://www.sas.com/en_in/industry/manufacturing.html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55576" y="1340768"/>
            <a:ext cx="7664326" cy="349592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 Current </a:t>
            </a:r>
            <a:b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Its Popularity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88640"/>
            <a:ext cx="8229600" cy="432048"/>
          </a:xfrm>
        </p:spPr>
        <p:txBody>
          <a:bodyPr/>
          <a:lstStyle/>
          <a:p>
            <a:pPr algn="ctr"/>
            <a:r>
              <a:rPr lang="en-US" dirty="0" smtClean="0">
                <a:hlinkClick r:id="rId2"/>
              </a:rPr>
              <a:t>Banking &amp; Financial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836712"/>
            <a:ext cx="8892480" cy="5289451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industry, with huge amounts of data and money at stake, has long embraced predictive analytics to detect and reduce fraud, measure credit risk, maximize cross-sell/up-sell opportunities and retain valuable customers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Commonwealth Bank uses analytics to predict the likelihood of fraud activity for any given transaction before it is authorized – within 40 milliseconds of the transaction initiation.</a:t>
            </a:r>
          </a:p>
        </p:txBody>
      </p:sp>
    </p:spTree>
    <p:extLst>
      <p:ext uri="{BB962C8B-B14F-4D97-AF65-F5344CB8AC3E}">
        <p14:creationId xmlns:p14="http://schemas.microsoft.com/office/powerpoint/2010/main" val="1131336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95536" y="260648"/>
            <a:ext cx="8229600" cy="778098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Oil, Gas &amp; Utilities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251520" y="1052736"/>
            <a:ext cx="8568952" cy="4680519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Whether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predicting equipment failures and future resource needs, mitigating safety and reliability risks, or improving overall performance, the energy industry has embraced predictive analytics with vigor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Salt River Project is the second-largest public power utility in the US and one of Arizona's largest water suppliers.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machine sensor data predicts when power-generating turbines need maintenance.</a:t>
            </a:r>
          </a:p>
        </p:txBody>
      </p:sp>
    </p:spTree>
    <p:extLst>
      <p:ext uri="{BB962C8B-B14F-4D97-AF65-F5344CB8AC3E}">
        <p14:creationId xmlns:p14="http://schemas.microsoft.com/office/powerpoint/2010/main" val="442782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79512" y="274638"/>
            <a:ext cx="8050088" cy="562074"/>
          </a:xfrm>
        </p:spPr>
        <p:txBody>
          <a:bodyPr/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Health Insurance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908720"/>
            <a:ext cx="8964488" cy="5217443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to detecting claims fraud, the health insurance industry is taking steps to identify patients most at risk of chronic disease and find what interventions are best.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Scripts, a large pharmacy benefits company, uses analytics to identify those not adhering to prescribed treatments, resulting in a savings of $1,500 to $9,000 per patient.</a:t>
            </a:r>
          </a:p>
        </p:txBody>
      </p:sp>
    </p:spTree>
    <p:extLst>
      <p:ext uri="{BB962C8B-B14F-4D97-AF65-F5344CB8AC3E}">
        <p14:creationId xmlns:p14="http://schemas.microsoft.com/office/powerpoint/2010/main" val="1238822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67544" y="260648"/>
            <a:ext cx="8229600" cy="504056"/>
          </a:xfrm>
        </p:spPr>
        <p:txBody>
          <a:bodyPr/>
          <a:lstStyle/>
          <a:p>
            <a:pPr algn="ctr"/>
            <a:r>
              <a:rPr lang="en-US" dirty="0" smtClean="0">
                <a:hlinkClick r:id="rId2"/>
              </a:rPr>
              <a:t>Retail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79512" y="908720"/>
            <a:ext cx="8748464" cy="4813995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now infamous study that showed men who buy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milk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buy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sugur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time, retailers everywhere are using predictive analytics for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merchandise planning and price optimization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analyze the effectiveness of promotional events and to determine which offers are most appropriate for consumers.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Staples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gained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customer insight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analyzing behavior, providing a complete picture of their customers, and realizing a 137 percent ROI.</a:t>
            </a:r>
          </a:p>
        </p:txBody>
      </p:sp>
    </p:spTree>
    <p:extLst>
      <p:ext uri="{BB962C8B-B14F-4D97-AF65-F5344CB8AC3E}">
        <p14:creationId xmlns:p14="http://schemas.microsoft.com/office/powerpoint/2010/main" val="3671712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748464" cy="1143000"/>
          </a:xfrm>
        </p:spPr>
        <p:txBody>
          <a:bodyPr/>
          <a:lstStyle/>
          <a:p>
            <a:pPr algn="ctr"/>
            <a:r>
              <a:rPr lang="en-US" dirty="0" smtClean="0">
                <a:hlinkClick r:id="rId2"/>
              </a:rPr>
              <a:t>Governments &amp; the Public Sector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600200"/>
            <a:ext cx="8964488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been key players in the advancement of computer technologies.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Census Bureau has been analyzing data to understand population trends for decades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Governments now use predictive analytics like many other industries – to improve service and performance; detect and prevent fraud; and better understand consumer behavior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also use predictive analytics to enhance cybersecurity.</a:t>
            </a:r>
          </a:p>
        </p:txBody>
      </p:sp>
    </p:spTree>
    <p:extLst>
      <p:ext uri="{BB962C8B-B14F-4D97-AF65-F5344CB8AC3E}">
        <p14:creationId xmlns:p14="http://schemas.microsoft.com/office/powerpoint/2010/main" val="3689526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418058"/>
          </a:xfrm>
        </p:spPr>
        <p:txBody>
          <a:bodyPr/>
          <a:lstStyle/>
          <a:p>
            <a:pPr algn="ctr"/>
            <a:r>
              <a:rPr lang="en-US" dirty="0" smtClean="0">
                <a:hlinkClick r:id="rId2"/>
              </a:rPr>
              <a:t>Manufacturing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836712"/>
            <a:ext cx="8964488" cy="5289451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manufacturers it's very important to identify factors leading to reduced quality and production failures, as well as to optimize parts, service resources and distribution.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Lenovo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just one manufacturer that has used predictive analytics to better understand warranty claims – an initiative that led to a 10 to 15 percent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reduction in warranty costs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6171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4800" dirty="0" smtClean="0"/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55397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79512" y="404664"/>
            <a:ext cx="8640960" cy="5904061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Though predictive analytics has been around for decades, it's a technology whose time has come.</a:t>
            </a: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and more organizations are turning to predictive analytics to increase their bottom line and competitive advantage. Why now?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Growing volumes and types of data, and more interest in using data to produce valuable insights.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Faster, cheaper computers.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33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39552" y="692696"/>
            <a:ext cx="8229600" cy="557688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Easier-to-use software.</a:t>
            </a:r>
          </a:p>
          <a:p>
            <a:pPr algn="just">
              <a:lnSpc>
                <a:spcPct val="10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Tougher economic conditions and a need for competitive differentiation.</a:t>
            </a:r>
          </a:p>
          <a:p>
            <a:pPr algn="just">
              <a:lnSpc>
                <a:spcPct val="10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interactive and easy-to-use software becoming more prevalent, predictive analytics is no longer just the domain of mathematicians and statisticians.</a:t>
            </a:r>
          </a:p>
          <a:p>
            <a:pPr algn="just">
              <a:lnSpc>
                <a:spcPct val="10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 analysts and line-of-business experts are using these technologies as well.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9683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23528" y="26064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is predictive analytics important?</a:t>
            </a:r>
            <a:b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692696"/>
            <a:ext cx="6769100" cy="597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918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251520" y="332656"/>
            <a:ext cx="8640960" cy="5400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are turning to predictive analytics to help solve difficult problems and uncover new opportunities. Common uses include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Detecting fraud.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multiple analytics methods can improve pattern detection and prevent criminal behavior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cybersecurity becomes a growing concern, high-performance behavioral analytics examines all actions on a network in real time to spot abnormalities that may indicate fraud, zero-day vulnerabilities and advanced persistent threats.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40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Optimizing Marketing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ampaigns</a:t>
            </a:r>
            <a:endParaRPr lang="en-I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11560" y="1600200"/>
            <a:ext cx="8280920" cy="4525963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are used to determine customer responses or purchases, as well as promote cross-sell opportunities.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help businesses attract, retain and grow their most profitable customers.</a:t>
            </a:r>
            <a:r>
              <a:rPr lang="en-US" dirty="0"/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428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67544" y="116632"/>
            <a:ext cx="8229600" cy="64807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Improving operations</a:t>
            </a:r>
            <a:endParaRPr lang="en-I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251520" y="764704"/>
            <a:ext cx="8712968" cy="5390059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use predictive models to forecast inventory and manage resources.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Airlines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predictive analytics to set ticket prices.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Hotels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predict the number of guests for any given night to maximize occupancy and increase revenue.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enables organizations to function more efficiently.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62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67544" y="116632"/>
            <a:ext cx="8280920" cy="56207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Reducing risk</a:t>
            </a:r>
            <a:endParaRPr lang="en-I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79512" y="692696"/>
            <a:ext cx="8712968" cy="5433467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Credit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scores are used to assess a buyer’s likelihood of default for purchases and are a well-known example of predictive analytics.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score is a number generated by a predictive model that incorporates all data relevant to a person’s creditworthiness.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risk-related uses include insurance claims and collections.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79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55576" y="1600201"/>
            <a:ext cx="7474024" cy="3484984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industry can use predictive analytics to reduce risks, optimize operations and increase revenue. Here are a few examples.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7961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638B33BE7C3649963FFA2681FFB969" ma:contentTypeVersion="3" ma:contentTypeDescription="Create a new document." ma:contentTypeScope="" ma:versionID="35acb23022f235b462292c9d01e0e9b1">
  <xsd:schema xmlns:xsd="http://www.w3.org/2001/XMLSchema" xmlns:xs="http://www.w3.org/2001/XMLSchema" xmlns:p="http://schemas.microsoft.com/office/2006/metadata/properties" xmlns:ns2="d05f3bc2-c03b-4b7d-a75a-49ed5dca31c0" targetNamespace="http://schemas.microsoft.com/office/2006/metadata/properties" ma:root="true" ma:fieldsID="d877f26bd76d8cb36e85c1bc972ff75c" ns2:_="">
    <xsd:import namespace="d05f3bc2-c03b-4b7d-a75a-49ed5dca3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5f3bc2-c03b-4b7d-a75a-49ed5dca31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B2F01E-2074-4F97-AAC6-00BDFC3AA5FC}"/>
</file>

<file path=customXml/itemProps2.xml><?xml version="1.0" encoding="utf-8"?>
<ds:datastoreItem xmlns:ds="http://schemas.openxmlformats.org/officeDocument/2006/customXml" ds:itemID="{422CF483-49AC-4356-A14D-7A61B5C88800}"/>
</file>

<file path=customXml/itemProps3.xml><?xml version="1.0" encoding="utf-8"?>
<ds:datastoreItem xmlns:ds="http://schemas.openxmlformats.org/officeDocument/2006/customXml" ds:itemID="{051CDBCA-D13D-4652-9D49-5395B795740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485</Words>
  <Application>Microsoft Office PowerPoint</Application>
  <PresentationFormat>On-screen Show (4:3)</PresentationFormat>
  <Paragraphs>61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1_Office Theme</vt:lpstr>
      <vt:lpstr>Predictive Analytics Current   Advances &amp; Its Popularity  </vt:lpstr>
      <vt:lpstr>PowerPoint Presentation</vt:lpstr>
      <vt:lpstr>PowerPoint Presentation</vt:lpstr>
      <vt:lpstr>Why is predictive analytics important? </vt:lpstr>
      <vt:lpstr>PowerPoint Presentation</vt:lpstr>
      <vt:lpstr>Optimizing Marketing Campaigns</vt:lpstr>
      <vt:lpstr>Improving operations</vt:lpstr>
      <vt:lpstr>Reducing risk</vt:lpstr>
      <vt:lpstr>PowerPoint Presentation</vt:lpstr>
      <vt:lpstr>Banking &amp; Financial Services</vt:lpstr>
      <vt:lpstr>Oil, Gas &amp; Utilities</vt:lpstr>
      <vt:lpstr>Health Insurance</vt:lpstr>
      <vt:lpstr>Retail</vt:lpstr>
      <vt:lpstr>Governments &amp; the Public Sector</vt:lpstr>
      <vt:lpstr>Manufacturing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 History &amp; Current Advances</dc:title>
  <dc:creator>harish</dc:creator>
  <cp:lastModifiedBy>harish</cp:lastModifiedBy>
  <cp:revision>10</cp:revision>
  <dcterms:created xsi:type="dcterms:W3CDTF">2023-03-01T06:20:41Z</dcterms:created>
  <dcterms:modified xsi:type="dcterms:W3CDTF">2023-03-10T09:41:14Z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0x01010058638B33BE7C3649963FFA2681FFB969</vt:lpwstr>
  </property>
</Properties>
</file>