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1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3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9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61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4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4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3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C662-93F3-4951-80F2-B4DD4BC78503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6EF5-9823-436A-9393-C63E4E0FF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94636" y="379797"/>
            <a:ext cx="2736109" cy="4376280"/>
            <a:chOff x="1270635" y="379797"/>
            <a:chExt cx="2736109" cy="4376280"/>
          </a:xfrm>
        </p:grpSpPr>
        <p:sp>
          <p:nvSpPr>
            <p:cNvPr id="30" name="正方形/長方形 29"/>
            <p:cNvSpPr/>
            <p:nvPr/>
          </p:nvSpPr>
          <p:spPr>
            <a:xfrm>
              <a:off x="1461668" y="1260089"/>
              <a:ext cx="1652468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461668" y="1785873"/>
              <a:ext cx="1648087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461668" y="2284894"/>
              <a:ext cx="1653023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/>
                <a:t>C-3)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285713" y="1556114"/>
              <a:ext cx="0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1457934" y="4003505"/>
              <a:ext cx="1651820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/>
                <a:t>C-5)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283844" y="3348622"/>
              <a:ext cx="1236" cy="65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270635" y="2762887"/>
              <a:ext cx="2015967" cy="585735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/>
                <a:t>C-4)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/>
                <a:t>++&lt;10 )?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278032" y="2580919"/>
              <a:ext cx="0" cy="1819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テキスト ボックス 178"/>
            <p:cNvSpPr txBox="1"/>
            <p:nvPr/>
          </p:nvSpPr>
          <p:spPr>
            <a:xfrm>
              <a:off x="3323962" y="2788680"/>
              <a:ext cx="60635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1690479" y="3326398"/>
              <a:ext cx="7106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cxnSp>
          <p:nvCxnSpPr>
            <p:cNvPr id="213" name="直線矢印コネクタ 212"/>
            <p:cNvCxnSpPr/>
            <p:nvPr/>
          </p:nvCxnSpPr>
          <p:spPr>
            <a:xfrm flipV="1">
              <a:off x="3101082" y="2285869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3999655" y="2283907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>
              <a:off x="3283621" y="3071530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テキスト ボックス 256"/>
            <p:cNvSpPr txBox="1"/>
            <p:nvPr/>
          </p:nvSpPr>
          <p:spPr>
            <a:xfrm>
              <a:off x="1615837" y="379797"/>
              <a:ext cx="131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TCP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152215" y="800965"/>
              <a:ext cx="254570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279500" y="1024983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145196" y="4532059"/>
              <a:ext cx="255917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272481" y="4302299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285712" y="2081898"/>
              <a:ext cx="2468" cy="2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6496328" y="379797"/>
            <a:ext cx="2662707" cy="5730446"/>
            <a:chOff x="6347356" y="379797"/>
            <a:chExt cx="2662707" cy="5145224"/>
          </a:xfrm>
        </p:grpSpPr>
        <p:sp>
          <p:nvSpPr>
            <p:cNvPr id="10" name="正方形/長方形 9"/>
            <p:cNvSpPr/>
            <p:nvPr/>
          </p:nvSpPr>
          <p:spPr>
            <a:xfrm>
              <a:off x="6479373" y="11245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(S-1)  socket()</a:t>
              </a:r>
              <a:endParaRPr lang="ja-JP" altLang="en-US" sz="135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477278" y="1540602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(S-2)  bind()</a:t>
              </a:r>
              <a:endParaRPr lang="ja-JP" altLang="en-US" sz="135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479373" y="2356087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(S-4)  accept()</a:t>
              </a:r>
              <a:endParaRPr lang="ja-JP" altLang="en-US" sz="135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479373" y="1948314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(S-3)  listen()</a:t>
              </a:r>
              <a:endParaRPr lang="ja-JP" altLang="en-US" sz="1350" dirty="0"/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7303334" y="1388850"/>
              <a:ext cx="0" cy="1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12" idx="0"/>
            </p:cNvCxnSpPr>
            <p:nvPr/>
          </p:nvCxnSpPr>
          <p:spPr>
            <a:xfrm>
              <a:off x="7305429" y="2212633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7303334" y="1804921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6489475" y="35574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/>
                <a:t>S-7)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7325826" y="4594559"/>
              <a:ext cx="1383" cy="308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2" idx="2"/>
              <a:endCxn id="98" idx="0"/>
            </p:cNvCxnSpPr>
            <p:nvPr/>
          </p:nvCxnSpPr>
          <p:spPr>
            <a:xfrm flipH="1">
              <a:off x="7303334" y="2620406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6347356" y="4010116"/>
              <a:ext cx="1947224" cy="584444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/>
                <a:t>S-8)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j</a:t>
              </a:r>
              <a:r>
                <a:rPr lang="en-US" altLang="ja-JP" sz="1350" dirty="0" err="1"/>
                <a:t>++</a:t>
              </a:r>
              <a:r>
                <a:rPr lang="en-US" altLang="ja-JP" sz="1350" dirty="0"/>
                <a:t>&lt;10 </a:t>
              </a:r>
              <a:r>
                <a:rPr lang="en-US" altLang="ja-JP" sz="1350" dirty="0"/>
                <a:t>)?</a:t>
              </a:r>
              <a:endParaRPr lang="ja-JP" altLang="en-US" sz="1350" dirty="0"/>
            </a:p>
          </p:txBody>
        </p:sp>
        <p:cxnSp>
          <p:nvCxnSpPr>
            <p:cNvPr id="232" name="直線矢印コネクタ 231"/>
            <p:cNvCxnSpPr/>
            <p:nvPr/>
          </p:nvCxnSpPr>
          <p:spPr>
            <a:xfrm flipH="1" flipV="1">
              <a:off x="8140961" y="3562309"/>
              <a:ext cx="86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9004163" y="3553553"/>
              <a:ext cx="0" cy="75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8290063" y="4311488"/>
              <a:ext cx="72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6562646" y="379797"/>
              <a:ext cx="1463648" cy="3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TCP server</a:t>
              </a:r>
              <a:endParaRPr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7173258" y="770982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7301239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7196498" y="5324996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8313840" y="4043478"/>
              <a:ext cx="609671" cy="269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6631021" y="4504517"/>
              <a:ext cx="708129" cy="269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6477278" y="2759126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(S-5)  </a:t>
              </a:r>
              <a:r>
                <a:rPr lang="en-US" altLang="ja-JP" sz="1350" dirty="0" err="1"/>
                <a:t>recv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6486983" y="3160558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/>
                <a:t>S</a:t>
              </a:r>
              <a:r>
                <a:rPr lang="en-US" altLang="ja-JP" sz="1350" dirty="0"/>
                <a:t>-6)  </a:t>
              </a:r>
              <a:r>
                <a:rPr lang="en-US" altLang="ja-JP" sz="1350" dirty="0" err="1"/>
                <a:t>rdtsc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6497277" y="4903097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(S-9)  </a:t>
              </a:r>
              <a:r>
                <a:rPr lang="en-US" altLang="ja-JP" sz="1350" dirty="0" err="1"/>
                <a:t>rdtsc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114" name="直線矢印コネクタ 113"/>
            <p:cNvCxnSpPr>
              <a:stCxn id="98" idx="2"/>
              <a:endCxn id="99" idx="0"/>
            </p:cNvCxnSpPr>
            <p:nvPr/>
          </p:nvCxnSpPr>
          <p:spPr>
            <a:xfrm>
              <a:off x="7303334" y="3023444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 flipH="1">
              <a:off x="7315531" y="3424876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03" idx="2"/>
              <a:endCxn id="65" idx="0"/>
            </p:cNvCxnSpPr>
            <p:nvPr/>
          </p:nvCxnSpPr>
          <p:spPr>
            <a:xfrm flipH="1">
              <a:off x="7324479" y="5167413"/>
              <a:ext cx="1347" cy="15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>
              <a:off x="7309445" y="3821749"/>
              <a:ext cx="0" cy="188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5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6496569" y="577337"/>
            <a:ext cx="2566544" cy="5107219"/>
            <a:chOff x="5252858" y="396273"/>
            <a:chExt cx="2217616" cy="4583193"/>
          </a:xfrm>
        </p:grpSpPr>
        <p:sp>
          <p:nvSpPr>
            <p:cNvPr id="10" name="正方形/長方形 9"/>
            <p:cNvSpPr/>
            <p:nvPr/>
          </p:nvSpPr>
          <p:spPr>
            <a:xfrm>
              <a:off x="5371006" y="114100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(S-1)  socket()</a:t>
              </a:r>
              <a:endParaRPr lang="ja-JP" altLang="en-US" sz="135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69267" y="1598267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(S-2)  bind()</a:t>
              </a:r>
              <a:endParaRPr lang="ja-JP" altLang="en-US" sz="135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371006" y="2038926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(S-3)  </a:t>
              </a:r>
              <a:r>
                <a:rPr lang="en-US" altLang="ja-JP" sz="1350" dirty="0" err="1"/>
                <a:t>recvfrom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15" name="直線矢印コネクタ 14"/>
            <p:cNvCxnSpPr>
              <a:stCxn id="10" idx="2"/>
              <a:endCxn id="11" idx="0"/>
            </p:cNvCxnSpPr>
            <p:nvPr/>
          </p:nvCxnSpPr>
          <p:spPr>
            <a:xfrm flipH="1">
              <a:off x="6055067" y="1405325"/>
              <a:ext cx="0" cy="19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3" idx="2"/>
              <a:endCxn id="99" idx="0"/>
            </p:cNvCxnSpPr>
            <p:nvPr/>
          </p:nvCxnSpPr>
          <p:spPr>
            <a:xfrm>
              <a:off x="6056806" y="2303245"/>
              <a:ext cx="150" cy="19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1" idx="2"/>
              <a:endCxn id="13" idx="0"/>
            </p:cNvCxnSpPr>
            <p:nvPr/>
          </p:nvCxnSpPr>
          <p:spPr>
            <a:xfrm>
              <a:off x="6055067" y="1862586"/>
              <a:ext cx="0" cy="17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5379393" y="2989013"/>
              <a:ext cx="1371600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/>
                <a:t>S-5)  </a:t>
              </a:r>
              <a:r>
                <a:rPr lang="en-US" altLang="ja-JP" sz="1350" dirty="0" err="1"/>
                <a:t>recvfrom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24" name="直線矢印コネクタ 23"/>
            <p:cNvCxnSpPr>
              <a:stCxn id="227" idx="1"/>
              <a:endCxn id="103" idx="0"/>
            </p:cNvCxnSpPr>
            <p:nvPr/>
          </p:nvCxnSpPr>
          <p:spPr>
            <a:xfrm flipH="1">
              <a:off x="6065194" y="4049003"/>
              <a:ext cx="1148" cy="308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フリーフォーム 226"/>
            <p:cNvSpPr/>
            <p:nvPr/>
          </p:nvSpPr>
          <p:spPr>
            <a:xfrm>
              <a:off x="5252858" y="3464560"/>
              <a:ext cx="1616606" cy="584443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/>
                <a:t>S-6)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j</a:t>
              </a:r>
              <a:r>
                <a:rPr lang="en-US" altLang="ja-JP" sz="1350" dirty="0" err="1"/>
                <a:t>++</a:t>
              </a:r>
              <a:r>
                <a:rPr lang="en-US" altLang="ja-JP" sz="1350" dirty="0"/>
                <a:t>&lt;10)?</a:t>
              </a:r>
              <a:endParaRPr lang="ja-JP" altLang="en-US" sz="1350" dirty="0"/>
            </a:p>
          </p:txBody>
        </p:sp>
        <p:cxnSp>
          <p:nvCxnSpPr>
            <p:cNvPr id="230" name="直線矢印コネクタ 229"/>
            <p:cNvCxnSpPr>
              <a:stCxn id="19" idx="2"/>
              <a:endCxn id="227" idx="3"/>
            </p:cNvCxnSpPr>
            <p:nvPr/>
          </p:nvCxnSpPr>
          <p:spPr>
            <a:xfrm flipH="1">
              <a:off x="6060690" y="3253332"/>
              <a:ext cx="0" cy="21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矢印コネクタ 231"/>
            <p:cNvCxnSpPr/>
            <p:nvPr/>
          </p:nvCxnSpPr>
          <p:spPr>
            <a:xfrm flipH="1" flipV="1">
              <a:off x="6750474" y="2993891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7467113" y="2985136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6873648" y="3773639"/>
              <a:ext cx="5910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テキスト ボックス 257"/>
            <p:cNvSpPr txBox="1"/>
            <p:nvPr/>
          </p:nvSpPr>
          <p:spPr>
            <a:xfrm>
              <a:off x="5448377" y="396273"/>
              <a:ext cx="1224271" cy="33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UDP server</a:t>
              </a:r>
              <a:endParaRPr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947077" y="787458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1" name="直線矢印コネクタ 60"/>
            <p:cNvCxnSpPr>
              <a:endCxn id="10" idx="0"/>
            </p:cNvCxnSpPr>
            <p:nvPr/>
          </p:nvCxnSpPr>
          <p:spPr>
            <a:xfrm>
              <a:off x="6053328" y="997091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/>
            <p:nvPr/>
          </p:nvSpPr>
          <p:spPr>
            <a:xfrm>
              <a:off x="5949279" y="4779441"/>
              <a:ext cx="21250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6885454" y="3497922"/>
              <a:ext cx="506155" cy="269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5488360" y="3958961"/>
              <a:ext cx="587896" cy="269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5369086" y="2501523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(S-4)  </a:t>
              </a:r>
              <a:r>
                <a:rPr lang="en-US" altLang="ja-JP" sz="1350" dirty="0" err="1"/>
                <a:t>rdtsc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377324" y="4357540"/>
              <a:ext cx="1375739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(S-7)  </a:t>
              </a:r>
              <a:r>
                <a:rPr lang="en-US" altLang="ja-JP" sz="1350" dirty="0" err="1"/>
                <a:t>rdtsc</a:t>
              </a:r>
              <a:r>
                <a:rPr lang="en-US" altLang="ja-JP" sz="1350" dirty="0"/>
                <a:t>()</a:t>
              </a:r>
              <a:endParaRPr lang="ja-JP" altLang="en-US" sz="1350" dirty="0"/>
            </a:p>
          </p:txBody>
        </p:sp>
        <p:cxnSp>
          <p:nvCxnSpPr>
            <p:cNvPr id="121" name="直線矢印コネクタ 120"/>
            <p:cNvCxnSpPr>
              <a:stCxn id="99" idx="2"/>
              <a:endCxn id="19" idx="0"/>
            </p:cNvCxnSpPr>
            <p:nvPr/>
          </p:nvCxnSpPr>
          <p:spPr>
            <a:xfrm>
              <a:off x="6056956" y="2765842"/>
              <a:ext cx="0" cy="223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 flipH="1">
              <a:off x="6062800" y="4621859"/>
              <a:ext cx="0" cy="152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2818918" y="577336"/>
            <a:ext cx="2630347" cy="4397476"/>
            <a:chOff x="1847171" y="396273"/>
            <a:chExt cx="2630347" cy="4397476"/>
          </a:xfrm>
        </p:grpSpPr>
        <p:sp>
          <p:nvSpPr>
            <p:cNvPr id="30" name="正方形/長方形 29"/>
            <p:cNvSpPr/>
            <p:nvPr/>
          </p:nvSpPr>
          <p:spPr>
            <a:xfrm>
              <a:off x="2018850" y="1257484"/>
              <a:ext cx="1563357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(C-1)  socket()</a:t>
              </a:r>
              <a:endParaRPr lang="ja-JP" altLang="en-US" sz="135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18850" y="1771870"/>
              <a:ext cx="1559212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(C-2)  connect()</a:t>
              </a:r>
              <a:endParaRPr lang="ja-JP" altLang="en-US" sz="135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18850" y="2306849"/>
              <a:ext cx="1563881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/>
                <a:t>C-3)  </a:t>
              </a:r>
              <a:r>
                <a:rPr lang="en-US" altLang="ja-JP" sz="1350" dirty="0"/>
                <a:t>send()</a:t>
              </a:r>
              <a:endParaRPr lang="ja-JP" altLang="en-US" sz="1350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 flipH="1">
              <a:off x="2798456" y="1547091"/>
              <a:ext cx="0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2015317" y="4057490"/>
              <a:ext cx="1562743" cy="28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350" dirty="0"/>
                <a:t>(</a:t>
              </a:r>
              <a:r>
                <a:rPr lang="en-US" altLang="ja-JP" sz="1350" dirty="0"/>
                <a:t>C-5)  </a:t>
              </a:r>
              <a:r>
                <a:rPr lang="en-US" altLang="ja-JP" sz="1350" dirty="0"/>
                <a:t>close()</a:t>
              </a:r>
              <a:endParaRPr lang="ja-JP" altLang="en-US" sz="1350" dirty="0"/>
            </a:p>
          </p:txBody>
        </p:sp>
        <p:cxnSp>
          <p:nvCxnSpPr>
            <p:cNvPr id="38" name="直線矢印コネクタ 37"/>
            <p:cNvCxnSpPr>
              <a:stCxn id="149" idx="1"/>
              <a:endCxn id="37" idx="0"/>
            </p:cNvCxnSpPr>
            <p:nvPr/>
          </p:nvCxnSpPr>
          <p:spPr>
            <a:xfrm flipH="1">
              <a:off x="2796689" y="3412555"/>
              <a:ext cx="0" cy="6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フリーフォーム 148"/>
            <p:cNvSpPr/>
            <p:nvPr/>
          </p:nvSpPr>
          <p:spPr>
            <a:xfrm>
              <a:off x="1847171" y="2839517"/>
              <a:ext cx="1907253" cy="573038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/>
                <a:t>(</a:t>
              </a:r>
              <a:r>
                <a:rPr lang="en-US" altLang="ja-JP" sz="1350" dirty="0"/>
                <a:t>C-4)  </a:t>
              </a:r>
              <a:r>
                <a:rPr lang="en-US" altLang="ja-JP" sz="1350" dirty="0"/>
                <a:t>( </a:t>
              </a:r>
              <a:r>
                <a:rPr lang="en-US" altLang="ja-JP" sz="1350" dirty="0" err="1"/>
                <a:t>i</a:t>
              </a:r>
              <a:r>
                <a:rPr lang="en-US" altLang="ja-JP" sz="1350" dirty="0"/>
                <a:t>++&lt;</a:t>
              </a:r>
              <a:r>
                <a:rPr lang="en-US" altLang="ja-JP" sz="1350" dirty="0"/>
                <a:t>N</a:t>
              </a:r>
              <a:r>
                <a:rPr lang="en-US" altLang="ja-JP" sz="1350" dirty="0"/>
                <a:t>)?</a:t>
              </a:r>
              <a:endParaRPr lang="ja-JP" altLang="en-US" sz="1350" dirty="0"/>
            </a:p>
          </p:txBody>
        </p:sp>
        <p:cxnSp>
          <p:nvCxnSpPr>
            <p:cNvPr id="157" name="直線矢印コネクタ 156"/>
            <p:cNvCxnSpPr>
              <a:stCxn id="32" idx="2"/>
              <a:endCxn id="149" idx="3"/>
            </p:cNvCxnSpPr>
            <p:nvPr/>
          </p:nvCxnSpPr>
          <p:spPr>
            <a:xfrm flipH="1">
              <a:off x="2800242" y="2596457"/>
              <a:ext cx="549" cy="24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テキスト ボックス 179"/>
            <p:cNvSpPr txBox="1"/>
            <p:nvPr/>
          </p:nvSpPr>
          <p:spPr>
            <a:xfrm>
              <a:off x="2235321" y="3412555"/>
              <a:ext cx="67231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False </a:t>
              </a:r>
              <a:endParaRPr lang="ja-JP" altLang="en-US" sz="1350" dirty="0"/>
            </a:p>
          </p:txBody>
        </p:sp>
        <p:sp>
          <p:nvSpPr>
            <p:cNvPr id="257" name="テキスト ボックス 256"/>
            <p:cNvSpPr txBox="1"/>
            <p:nvPr/>
          </p:nvSpPr>
          <p:spPr>
            <a:xfrm>
              <a:off x="2136695" y="396273"/>
              <a:ext cx="132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UDP client</a:t>
              </a:r>
              <a:endParaRPr lang="ja-JP" altLang="en-US" dirty="0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2672158" y="808312"/>
              <a:ext cx="240842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2792579" y="1027474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2665517" y="4574587"/>
              <a:ext cx="242116" cy="2191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785938" y="4349808"/>
              <a:ext cx="525" cy="2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31" idx="2"/>
              <a:endCxn id="32" idx="0"/>
            </p:cNvCxnSpPr>
            <p:nvPr/>
          </p:nvCxnSpPr>
          <p:spPr>
            <a:xfrm>
              <a:off x="2798456" y="2061478"/>
              <a:ext cx="0" cy="24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3794736" y="2861112"/>
              <a:ext cx="60635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50" dirty="0"/>
                <a:t>True</a:t>
              </a:r>
              <a:endParaRPr lang="ja-JP" altLang="en-US" sz="1350" dirty="0"/>
            </a:p>
          </p:txBody>
        </p:sp>
        <p:cxnSp>
          <p:nvCxnSpPr>
            <p:cNvPr id="47" name="直線矢印コネクタ 46"/>
            <p:cNvCxnSpPr/>
            <p:nvPr/>
          </p:nvCxnSpPr>
          <p:spPr>
            <a:xfrm flipV="1">
              <a:off x="3571856" y="2313036"/>
              <a:ext cx="90566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4470429" y="2320127"/>
              <a:ext cx="0" cy="82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754395" y="3143962"/>
              <a:ext cx="720000" cy="8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グループ化 115"/>
          <p:cNvGrpSpPr/>
          <p:nvPr/>
        </p:nvGrpSpPr>
        <p:grpSpPr>
          <a:xfrm>
            <a:off x="1933962" y="972337"/>
            <a:ext cx="8296208" cy="4150433"/>
            <a:chOff x="409962" y="972336"/>
            <a:chExt cx="8296208" cy="41504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4762407" y="3034647"/>
              <a:ext cx="1245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tail </a:t>
              </a:r>
              <a:r>
                <a:rPr lang="ja-JP" altLang="en-US" dirty="0"/>
                <a:t>の更新</a:t>
              </a:r>
              <a:endParaRPr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765961" y="1880455"/>
              <a:ext cx="1416232" cy="30675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1765724" y="3385436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765959" y="4573785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1774505" y="376822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2328478" y="2254934"/>
              <a:ext cx="3636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1770221" y="223382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337024" y="3983146"/>
              <a:ext cx="3636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1770004" y="3014770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グループ化 49"/>
            <p:cNvGrpSpPr/>
            <p:nvPr/>
          </p:nvGrpSpPr>
          <p:grpSpPr>
            <a:xfrm>
              <a:off x="1870567" y="3019165"/>
              <a:ext cx="1171408" cy="369332"/>
              <a:chOff x="5741814" y="3523366"/>
              <a:chExt cx="1171408" cy="369332"/>
            </a:xfrm>
          </p:grpSpPr>
          <p:sp>
            <p:nvSpPr>
              <p:cNvPr id="44" name="1 つの角を切り取った四角形 43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sp>
          <p:nvSpPr>
            <p:cNvPr id="48" name="テキスト ボックス 47"/>
            <p:cNvSpPr txBox="1"/>
            <p:nvPr/>
          </p:nvSpPr>
          <p:spPr>
            <a:xfrm>
              <a:off x="1496769" y="1429848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パケット用バッファ</a:t>
              </a:r>
              <a:endParaRPr lang="ja-JP" altLang="en-US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1870567" y="3387465"/>
              <a:ext cx="1171408" cy="369332"/>
              <a:chOff x="5741814" y="3523366"/>
              <a:chExt cx="1171408" cy="369332"/>
            </a:xfrm>
          </p:grpSpPr>
          <p:sp>
            <p:nvSpPr>
              <p:cNvPr id="52" name="1 つの角を切り取った四角形 51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3312537" y="2282456"/>
              <a:ext cx="1171408" cy="369332"/>
              <a:chOff x="5741814" y="3523366"/>
              <a:chExt cx="1171408" cy="369332"/>
            </a:xfrm>
          </p:grpSpPr>
          <p:sp>
            <p:nvSpPr>
              <p:cNvPr id="59" name="1 つの角を切り取った四角形 58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cxnSp>
          <p:nvCxnSpPr>
            <p:cNvPr id="61" name="直線コネクタ 60"/>
            <p:cNvCxnSpPr/>
            <p:nvPr/>
          </p:nvCxnSpPr>
          <p:spPr>
            <a:xfrm>
              <a:off x="1768576" y="2628785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7" idx="2"/>
              <a:endCxn id="59" idx="0"/>
            </p:cNvCxnSpPr>
            <p:nvPr/>
          </p:nvCxnSpPr>
          <p:spPr>
            <a:xfrm flipV="1">
              <a:off x="3039707" y="2468162"/>
              <a:ext cx="272830" cy="3571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3099678" y="261062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 </a:t>
              </a:r>
              <a:r>
                <a:rPr lang="ja-JP" altLang="en-US" dirty="0"/>
                <a:t>読出し</a:t>
              </a:r>
              <a:endParaRPr lang="ja-JP" altLang="en-US" dirty="0"/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1868299" y="2639571"/>
              <a:ext cx="1171408" cy="369332"/>
              <a:chOff x="5741814" y="3523366"/>
              <a:chExt cx="1171408" cy="369332"/>
            </a:xfrm>
          </p:grpSpPr>
          <p:sp>
            <p:nvSpPr>
              <p:cNvPr id="67" name="1 つの角を切り取った四角形 6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sp>
          <p:nvSpPr>
            <p:cNvPr id="70" name="テキスト ボックス 69"/>
            <p:cNvSpPr txBox="1"/>
            <p:nvPr/>
          </p:nvSpPr>
          <p:spPr>
            <a:xfrm>
              <a:off x="428853" y="1938306"/>
              <a:ext cx="1516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head </a:t>
              </a:r>
              <a:r>
                <a:rPr lang="ja-JP" altLang="en-US" dirty="0"/>
                <a:t>の更新</a:t>
              </a:r>
              <a:endParaRPr lang="ja-JP" altLang="en-US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6013226" y="1871910"/>
              <a:ext cx="1416232" cy="307610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4" name="直線コネクタ 63"/>
            <p:cNvCxnSpPr/>
            <p:nvPr/>
          </p:nvCxnSpPr>
          <p:spPr>
            <a:xfrm>
              <a:off x="6012989" y="3376890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6013224" y="4573785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6013224" y="4110228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6021770" y="375967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6575743" y="2246388"/>
              <a:ext cx="3636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cxnSp>
          <p:nvCxnSpPr>
            <p:cNvPr id="74" name="直線コネクタ 73"/>
            <p:cNvCxnSpPr/>
            <p:nvPr/>
          </p:nvCxnSpPr>
          <p:spPr>
            <a:xfrm>
              <a:off x="6017486" y="223382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/>
            <p:cNvSpPr txBox="1"/>
            <p:nvPr/>
          </p:nvSpPr>
          <p:spPr>
            <a:xfrm>
              <a:off x="6575776" y="4146899"/>
              <a:ext cx="3636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cxnSp>
          <p:nvCxnSpPr>
            <p:cNvPr id="78" name="直線コネクタ 77"/>
            <p:cNvCxnSpPr/>
            <p:nvPr/>
          </p:nvCxnSpPr>
          <p:spPr>
            <a:xfrm>
              <a:off x="6017269" y="300622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グループ化 78"/>
            <p:cNvGrpSpPr/>
            <p:nvPr/>
          </p:nvGrpSpPr>
          <p:grpSpPr>
            <a:xfrm>
              <a:off x="6117832" y="3010619"/>
              <a:ext cx="1171408" cy="369332"/>
              <a:chOff x="5741814" y="3523366"/>
              <a:chExt cx="1171408" cy="369332"/>
            </a:xfrm>
          </p:grpSpPr>
          <p:sp>
            <p:nvSpPr>
              <p:cNvPr id="80" name="1 つの角を切り取った四角形 79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cxnSp>
          <p:nvCxnSpPr>
            <p:cNvPr id="83" name="直線矢印コネクタ 82"/>
            <p:cNvCxnSpPr>
              <a:stCxn id="89" idx="0"/>
            </p:cNvCxnSpPr>
            <p:nvPr/>
          </p:nvCxnSpPr>
          <p:spPr>
            <a:xfrm flipH="1">
              <a:off x="7212218" y="3496966"/>
              <a:ext cx="322544" cy="445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7333756" y="364732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 </a:t>
              </a:r>
              <a:r>
                <a:rPr lang="ja-JP" altLang="en-US" dirty="0"/>
                <a:t>格納</a:t>
              </a:r>
              <a:endParaRPr lang="ja-JP" altLang="en-US" dirty="0"/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6117832" y="3378919"/>
              <a:ext cx="1171408" cy="369332"/>
              <a:chOff x="5741814" y="3523366"/>
              <a:chExt cx="1171408" cy="369332"/>
            </a:xfrm>
          </p:grpSpPr>
          <p:sp>
            <p:nvSpPr>
              <p:cNvPr id="86" name="1 つの角を切り取った四角形 85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7534762" y="3311260"/>
              <a:ext cx="1171408" cy="369332"/>
              <a:chOff x="5741814" y="3523366"/>
              <a:chExt cx="1171408" cy="369332"/>
            </a:xfrm>
          </p:grpSpPr>
          <p:sp>
            <p:nvSpPr>
              <p:cNvPr id="89" name="1 つの角を切り取った四角形 88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cxnSp>
          <p:nvCxnSpPr>
            <p:cNvPr id="94" name="直線コネクタ 93"/>
            <p:cNvCxnSpPr/>
            <p:nvPr/>
          </p:nvCxnSpPr>
          <p:spPr>
            <a:xfrm>
              <a:off x="6015841" y="2620239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グループ化 96"/>
            <p:cNvGrpSpPr/>
            <p:nvPr/>
          </p:nvGrpSpPr>
          <p:grpSpPr>
            <a:xfrm>
              <a:off x="6115564" y="2631025"/>
              <a:ext cx="1171408" cy="369332"/>
              <a:chOff x="5741814" y="3523366"/>
              <a:chExt cx="1171408" cy="369332"/>
            </a:xfrm>
          </p:grpSpPr>
          <p:sp>
            <p:nvSpPr>
              <p:cNvPr id="98" name="1 つの角を切り取った四角形 97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cxnSp>
          <p:nvCxnSpPr>
            <p:cNvPr id="100" name="直線矢印コネクタ 99"/>
            <p:cNvCxnSpPr/>
            <p:nvPr/>
          </p:nvCxnSpPr>
          <p:spPr>
            <a:xfrm>
              <a:off x="1072665" y="2467987"/>
              <a:ext cx="685105" cy="1672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>
              <a:off x="1072665" y="2467987"/>
              <a:ext cx="693059" cy="54678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>
              <a:off x="5327050" y="3586066"/>
              <a:ext cx="685105" cy="1672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>
              <a:off x="5327050" y="3586066"/>
              <a:ext cx="682486" cy="52416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/>
            <p:cNvSpPr txBox="1"/>
            <p:nvPr/>
          </p:nvSpPr>
          <p:spPr>
            <a:xfrm>
              <a:off x="5734060" y="1471151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パケット用バッファ</a:t>
              </a:r>
              <a:endParaRPr lang="ja-JP" altLang="en-US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09962" y="2291002"/>
              <a:ext cx="658607" cy="37840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head</a:t>
              </a:r>
              <a:endParaRPr lang="ja-JP" altLang="en-US" dirty="0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4742816" y="3390541"/>
              <a:ext cx="579961" cy="37840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tail</a:t>
              </a:r>
              <a:endParaRPr lang="ja-JP" altLang="en-US" dirty="0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4606184" y="982769"/>
              <a:ext cx="0" cy="414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409962" y="974994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(1) </a:t>
              </a:r>
              <a:r>
                <a:rPr lang="ja-JP" altLang="en-US" dirty="0"/>
                <a:t>パケットの受信</a:t>
              </a:r>
              <a:endParaRPr lang="ja-JP" altLang="en-US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768563" y="972336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(2) </a:t>
              </a:r>
              <a:r>
                <a:rPr lang="ja-JP" altLang="en-US" dirty="0"/>
                <a:t>パケットの送信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3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/>
          <p:cNvGrpSpPr/>
          <p:nvPr/>
        </p:nvGrpSpPr>
        <p:grpSpPr>
          <a:xfrm>
            <a:off x="1923291" y="1261034"/>
            <a:ext cx="7773650" cy="4639940"/>
            <a:chOff x="399291" y="1261034"/>
            <a:chExt cx="7773650" cy="4639940"/>
          </a:xfrm>
        </p:grpSpPr>
        <p:cxnSp>
          <p:nvCxnSpPr>
            <p:cNvPr id="26" name="直線矢印コネクタ 25"/>
            <p:cNvCxnSpPr>
              <a:stCxn id="36" idx="3"/>
            </p:cNvCxnSpPr>
            <p:nvPr/>
          </p:nvCxnSpPr>
          <p:spPr>
            <a:xfrm flipV="1">
              <a:off x="5491621" y="4055928"/>
              <a:ext cx="1264851" cy="41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5491621" y="5355966"/>
              <a:ext cx="1273632" cy="1599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正方形/長方形 4"/>
            <p:cNvSpPr/>
            <p:nvPr/>
          </p:nvSpPr>
          <p:spPr>
            <a:xfrm>
              <a:off x="3106008" y="1702116"/>
              <a:ext cx="2389880" cy="41517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3106007" y="3503478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106007" y="27132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106007" y="5355966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4147712" y="5423920"/>
              <a:ext cx="3029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169224" y="2931453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パケット用バッファ </a:t>
              </a:r>
              <a:r>
                <a:rPr lang="en-US" altLang="ja-JP" dirty="0"/>
                <a:t>0</a:t>
              </a:r>
              <a:endParaRPr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160457" y="4794924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パケット用バッファ</a:t>
              </a:r>
              <a:r>
                <a:rPr lang="en-US" altLang="ja-JP" dirty="0"/>
                <a:t> 1</a:t>
              </a:r>
              <a:endParaRPr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756709" y="1803541"/>
              <a:ext cx="1416232" cy="37124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756472" y="328288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756707" y="518908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765253" y="3665671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307946" y="2351256"/>
              <a:ext cx="3636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669163" y="1261034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共有メモリ</a:t>
              </a:r>
              <a:endParaRPr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9291" y="221850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OS</a:t>
              </a:r>
              <a:r>
                <a:rPr lang="ja-JP" altLang="en-US" dirty="0"/>
                <a:t> </a:t>
              </a:r>
              <a:r>
                <a:rPr lang="ja-JP" altLang="en-US" dirty="0"/>
                <a:t>ノード </a:t>
              </a:r>
              <a:r>
                <a:rPr lang="en-US" altLang="ja-JP" dirty="0"/>
                <a:t>0 </a:t>
              </a:r>
              <a:r>
                <a:rPr lang="ja-JP" altLang="en-US" dirty="0"/>
                <a:t>宛パケット用</a:t>
              </a:r>
              <a:endParaRPr lang="en-US" altLang="ja-JP" dirty="0"/>
            </a:p>
            <a:p>
              <a:r>
                <a:rPr lang="ja-JP" altLang="en-US" dirty="0"/>
                <a:t>リングバッファ</a:t>
              </a:r>
              <a:endParaRPr lang="en-US" altLang="ja-JP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106007" y="2113472"/>
              <a:ext cx="2389881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963118" y="2060916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head0</a:t>
              </a:r>
              <a:endParaRPr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99157" y="2396905"/>
              <a:ext cx="2396731" cy="316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047299" y="2352164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tail0</a:t>
              </a:r>
              <a:endParaRPr lang="ja-JP" altLang="en-US" dirty="0"/>
            </a:p>
          </p:txBody>
        </p:sp>
        <p:cxnSp>
          <p:nvCxnSpPr>
            <p:cNvPr id="27" name="直線矢印コネクタ 26"/>
            <p:cNvCxnSpPr>
              <a:stCxn id="34" idx="3"/>
            </p:cNvCxnSpPr>
            <p:nvPr/>
          </p:nvCxnSpPr>
          <p:spPr>
            <a:xfrm flipV="1">
              <a:off x="5491621" y="2912218"/>
              <a:ext cx="1264851" cy="125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6760969" y="213981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7316492" y="4417647"/>
              <a:ext cx="3636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6760752" y="291221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グループ化 49"/>
            <p:cNvGrpSpPr/>
            <p:nvPr/>
          </p:nvGrpSpPr>
          <p:grpSpPr>
            <a:xfrm>
              <a:off x="6861315" y="2916613"/>
              <a:ext cx="1171408" cy="369332"/>
              <a:chOff x="5741814" y="3523366"/>
              <a:chExt cx="1171408" cy="369332"/>
            </a:xfrm>
          </p:grpSpPr>
          <p:sp>
            <p:nvSpPr>
              <p:cNvPr id="44" name="1 つの角を切り取った四角形 43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cxnSp>
          <p:nvCxnSpPr>
            <p:cNvPr id="33" name="直線コネクタ 32"/>
            <p:cNvCxnSpPr/>
            <p:nvPr/>
          </p:nvCxnSpPr>
          <p:spPr>
            <a:xfrm>
              <a:off x="3101741" y="4624902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102483" y="4025160"/>
              <a:ext cx="2389138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967398" y="397260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head1</a:t>
              </a:r>
              <a:endParaRPr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099253" y="4308591"/>
              <a:ext cx="2392368" cy="3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051578" y="4263853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tail1</a:t>
              </a:r>
              <a:endParaRPr lang="ja-JP" altLang="en-US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V="1">
              <a:off x="5494109" y="1803541"/>
              <a:ext cx="1271144" cy="28209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413743" y="409841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OS</a:t>
              </a:r>
              <a:r>
                <a:rPr lang="ja-JP" altLang="en-US" dirty="0"/>
                <a:t> </a:t>
              </a:r>
              <a:r>
                <a:rPr lang="ja-JP" altLang="en-US" dirty="0"/>
                <a:t>ノード </a:t>
              </a:r>
              <a:r>
                <a:rPr lang="en-US" altLang="ja-JP" dirty="0"/>
                <a:t>1</a:t>
              </a:r>
              <a:r>
                <a:rPr lang="en-US" altLang="ja-JP" dirty="0"/>
                <a:t> </a:t>
              </a:r>
              <a:r>
                <a:rPr lang="ja-JP" altLang="en-US" dirty="0"/>
                <a:t>宛パケット用</a:t>
              </a:r>
              <a:endParaRPr lang="en-US" altLang="ja-JP" dirty="0"/>
            </a:p>
            <a:p>
              <a:r>
                <a:rPr lang="ja-JP" altLang="en-US" dirty="0"/>
                <a:t>リングバッファ</a:t>
              </a: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861315" y="3284913"/>
              <a:ext cx="1171408" cy="369332"/>
              <a:chOff x="5741814" y="3523366"/>
              <a:chExt cx="1171408" cy="369332"/>
            </a:xfrm>
          </p:grpSpPr>
          <p:sp>
            <p:nvSpPr>
              <p:cNvPr id="52" name="1 つの角を切り取った四角形 51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  <p:sp>
          <p:nvSpPr>
            <p:cNvPr id="75" name="左中かっこ 74"/>
            <p:cNvSpPr/>
            <p:nvPr/>
          </p:nvSpPr>
          <p:spPr>
            <a:xfrm>
              <a:off x="2852063" y="2113472"/>
              <a:ext cx="248824" cy="1390006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6" name="左中かっこ 75"/>
            <p:cNvSpPr/>
            <p:nvPr/>
          </p:nvSpPr>
          <p:spPr>
            <a:xfrm>
              <a:off x="2859413" y="4025159"/>
              <a:ext cx="241474" cy="133080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6759324" y="405592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グループ化 65"/>
            <p:cNvGrpSpPr/>
            <p:nvPr/>
          </p:nvGrpSpPr>
          <p:grpSpPr>
            <a:xfrm>
              <a:off x="6859047" y="3673614"/>
              <a:ext cx="1171408" cy="369332"/>
              <a:chOff x="5741814" y="3523366"/>
              <a:chExt cx="1171408" cy="369332"/>
            </a:xfrm>
          </p:grpSpPr>
          <p:sp>
            <p:nvSpPr>
              <p:cNvPr id="67" name="1 つの角を切り取った四角形 6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5875754" y="3523366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パケット</a:t>
                </a:r>
                <a:endParaRPr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86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789297" y="1436859"/>
            <a:ext cx="8754193" cy="4522204"/>
            <a:chOff x="265296" y="1519239"/>
            <a:chExt cx="8754193" cy="4522204"/>
          </a:xfrm>
        </p:grpSpPr>
        <p:sp>
          <p:nvSpPr>
            <p:cNvPr id="3" name="正方形/長方形 2"/>
            <p:cNvSpPr/>
            <p:nvPr/>
          </p:nvSpPr>
          <p:spPr>
            <a:xfrm>
              <a:off x="265298" y="2316522"/>
              <a:ext cx="2023601" cy="34784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265298" y="255035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265298" y="301117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265298" y="3375165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5298" y="37732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65298" y="4651384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65298" y="5668990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56872" y="2619766"/>
              <a:ext cx="163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バッファ管理</a:t>
              </a:r>
              <a:r>
                <a:rPr lang="ja-JP" altLang="en-US" dirty="0"/>
                <a:t>部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8638" y="3023967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オフセット管理部 </a:t>
              </a:r>
              <a:r>
                <a:rPr lang="en-US" altLang="ja-JP" dirty="0"/>
                <a:t>0</a:t>
              </a:r>
              <a:endParaRPr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33304" y="3859809"/>
              <a:ext cx="3000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3720" y="498766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パケット用バッファ</a:t>
              </a:r>
              <a:endParaRPr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079793" y="2120690"/>
              <a:ext cx="2355590" cy="1583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079793" y="3834840"/>
              <a:ext cx="2791095" cy="220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3088032" y="5013171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088032" y="4643532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088032" y="4252050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088032" y="5686705"/>
              <a:ext cx="27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284759" y="5169341"/>
              <a:ext cx="3000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V="1">
              <a:off x="2288899" y="1519239"/>
              <a:ext cx="786994" cy="10311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291162" y="1904435"/>
              <a:ext cx="793560" cy="11025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288899" y="3834839"/>
              <a:ext cx="785283" cy="8311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2304347" y="5668990"/>
              <a:ext cx="769835" cy="3679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2288897" y="2116230"/>
              <a:ext cx="788956" cy="12666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2288897" y="3703955"/>
              <a:ext cx="785276" cy="630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088032" y="2829364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086091" y="2472660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4047118" y="2919652"/>
              <a:ext cx="3000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  <a:p>
              <a:pPr>
                <a:lnSpc>
                  <a:spcPts val="1000"/>
                </a:lnSpc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3084043" y="3382888"/>
              <a:ext cx="23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667905" y="1980487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共有メモリ</a:t>
              </a:r>
              <a:endParaRPr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345686" y="2523821"/>
              <a:ext cx="308575" cy="25543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7345687" y="2112771"/>
              <a:ext cx="308575" cy="255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651761" y="208129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: </a:t>
              </a:r>
              <a:r>
                <a:rPr lang="ja-JP" altLang="en-US" dirty="0"/>
                <a:t>未使用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654261" y="249487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: </a:t>
              </a:r>
              <a:r>
                <a:rPr lang="ja-JP" altLang="en-US" dirty="0"/>
                <a:t>使用中</a:t>
              </a:r>
              <a:endParaRPr lang="ja-JP" altLang="en-US" dirty="0"/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3074173" y="1520722"/>
              <a:ext cx="2715974" cy="403536"/>
              <a:chOff x="3050910" y="926947"/>
              <a:chExt cx="2712892" cy="472702"/>
            </a:xfrm>
          </p:grpSpPr>
          <p:grpSp>
            <p:nvGrpSpPr>
              <p:cNvPr id="69" name="グループ化 68"/>
              <p:cNvGrpSpPr/>
              <p:nvPr/>
            </p:nvGrpSpPr>
            <p:grpSpPr>
              <a:xfrm>
                <a:off x="3056525" y="928685"/>
                <a:ext cx="2707277" cy="470964"/>
                <a:chOff x="3937379" y="1135684"/>
                <a:chExt cx="2707277" cy="470964"/>
              </a:xfrm>
            </p:grpSpPr>
            <p:sp>
              <p:nvSpPr>
                <p:cNvPr id="72" name="正方形/長方形 71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5636149" y="1174013"/>
                  <a:ext cx="530312" cy="432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・・・</a:t>
                  </a:r>
                  <a:endParaRPr lang="ja-JP" altLang="en-US" dirty="0"/>
                </a:p>
              </p:txBody>
            </p:sp>
          </p:grpSp>
          <p:sp>
            <p:nvSpPr>
              <p:cNvPr id="70" name="正方形/長方形 69"/>
              <p:cNvSpPr/>
              <p:nvPr/>
            </p:nvSpPr>
            <p:spPr>
              <a:xfrm>
                <a:off x="3050910" y="928685"/>
                <a:ext cx="412349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463409" y="926947"/>
                <a:ext cx="429147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37" name="直線矢印コネクタ 36"/>
            <p:cNvCxnSpPr/>
            <p:nvPr/>
          </p:nvCxnSpPr>
          <p:spPr>
            <a:xfrm flipH="1">
              <a:off x="5436969" y="2659593"/>
              <a:ext cx="900000" cy="1229"/>
            </a:xfrm>
            <a:prstGeom prst="straightConnector1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6332163" y="2659593"/>
              <a:ext cx="0" cy="1986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V="1">
              <a:off x="5870888" y="4651384"/>
              <a:ext cx="468000" cy="0"/>
            </a:xfrm>
            <a:prstGeom prst="line">
              <a:avLst/>
            </a:prstGeom>
            <a:ln w="19050"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265296" y="4276071"/>
              <a:ext cx="20236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3079794" y="3834840"/>
              <a:ext cx="25208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グループ化 41"/>
            <p:cNvGrpSpPr/>
            <p:nvPr/>
          </p:nvGrpSpPr>
          <p:grpSpPr>
            <a:xfrm>
              <a:off x="3093296" y="3863122"/>
              <a:ext cx="2713329" cy="369331"/>
              <a:chOff x="7273135" y="1484304"/>
              <a:chExt cx="2530695" cy="432635"/>
            </a:xfrm>
          </p:grpSpPr>
          <p:sp>
            <p:nvSpPr>
              <p:cNvPr id="67" name="1 つの角を切り取った四角形 66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/>
                  <a:t>0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宛パケット </a:t>
                </a:r>
                <a:r>
                  <a:rPr lang="en-US" altLang="ja-JP" dirty="0"/>
                  <a:t>1</a:t>
                </a:r>
                <a:endParaRPr lang="ja-JP" altLang="en-US" dirty="0"/>
              </a:p>
            </p:txBody>
          </p:sp>
        </p:grpSp>
        <p:cxnSp>
          <p:nvCxnSpPr>
            <p:cNvPr id="43" name="直線矢印コネクタ 42"/>
            <p:cNvCxnSpPr/>
            <p:nvPr/>
          </p:nvCxnSpPr>
          <p:spPr>
            <a:xfrm flipH="1" flipV="1">
              <a:off x="5566230" y="4816957"/>
              <a:ext cx="741356" cy="1941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右矢印 43"/>
            <p:cNvSpPr/>
            <p:nvPr/>
          </p:nvSpPr>
          <p:spPr>
            <a:xfrm>
              <a:off x="5870890" y="1576762"/>
              <a:ext cx="367788" cy="2701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6309137" y="1527586"/>
              <a:ext cx="2710352" cy="402052"/>
              <a:chOff x="3937379" y="1135684"/>
              <a:chExt cx="2707277" cy="470964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3937379" y="1135684"/>
                <a:ext cx="2707277" cy="447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5629625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6173624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>
                <a:off x="4765353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4349106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5181601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5636149" y="1174013"/>
                <a:ext cx="530313" cy="432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・・・</a:t>
                </a:r>
                <a:endParaRPr lang="ja-JP" altLang="en-US" dirty="0"/>
              </a:p>
            </p:txBody>
          </p:sp>
        </p:grpSp>
        <p:sp>
          <p:nvSpPr>
            <p:cNvPr id="46" name="正方形/長方形 45"/>
            <p:cNvSpPr/>
            <p:nvPr/>
          </p:nvSpPr>
          <p:spPr>
            <a:xfrm>
              <a:off x="6303517" y="1527587"/>
              <a:ext cx="412817" cy="382229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716335" y="1527586"/>
              <a:ext cx="423253" cy="383217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134931" y="1527588"/>
              <a:ext cx="453189" cy="38222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grpSp>
          <p:nvGrpSpPr>
            <p:cNvPr id="49" name="グループ化 48"/>
            <p:cNvGrpSpPr/>
            <p:nvPr/>
          </p:nvGrpSpPr>
          <p:grpSpPr>
            <a:xfrm>
              <a:off x="6247787" y="4817944"/>
              <a:ext cx="2771299" cy="369332"/>
              <a:chOff x="7280318" y="1484305"/>
              <a:chExt cx="2298383" cy="432636"/>
            </a:xfrm>
          </p:grpSpPr>
          <p:sp>
            <p:nvSpPr>
              <p:cNvPr id="58" name="1 つの角を切り取った四角形 57"/>
              <p:cNvSpPr/>
              <p:nvPr/>
            </p:nvSpPr>
            <p:spPr>
              <a:xfrm flipH="1">
                <a:off x="7331080" y="1513256"/>
                <a:ext cx="221522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280318" y="1484305"/>
                <a:ext cx="2298383" cy="4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宛パケット </a:t>
                </a:r>
                <a:r>
                  <a:rPr lang="en-US" altLang="ja-JP" dirty="0"/>
                  <a:t>2</a:t>
                </a:r>
                <a:endParaRPr lang="ja-JP" altLang="en-US" dirty="0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5804211" y="1938212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(1)</a:t>
              </a:r>
              <a:r>
                <a:rPr lang="ja-JP" altLang="en-US" dirty="0"/>
                <a:t> 探索</a:t>
              </a: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920492" y="5201532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(2)</a:t>
              </a:r>
              <a:r>
                <a:rPr lang="ja-JP" altLang="en-US" dirty="0"/>
                <a:t> 格納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386946" y="339764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(3)</a:t>
              </a:r>
              <a:r>
                <a:rPr lang="ja-JP" altLang="en-US" dirty="0"/>
                <a:t> </a:t>
              </a:r>
              <a:r>
                <a:rPr lang="ja-JP" altLang="en-US" dirty="0"/>
                <a:t>指示</a:t>
              </a:r>
              <a:endParaRPr lang="en-US" altLang="ja-JP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84722" y="2095575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パケット </a:t>
              </a:r>
              <a:r>
                <a:rPr lang="en-US" altLang="ja-JP" dirty="0"/>
                <a:t>1</a:t>
              </a:r>
              <a:r>
                <a:rPr lang="ja-JP" altLang="en-US" dirty="0"/>
                <a:t> のオフセット</a:t>
              </a:r>
              <a:endParaRPr lang="ja-JP" altLang="en-US" dirty="0"/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3097411" y="4270899"/>
              <a:ext cx="2713329" cy="369331"/>
              <a:chOff x="7273135" y="1484304"/>
              <a:chExt cx="2530695" cy="432635"/>
            </a:xfrm>
          </p:grpSpPr>
          <p:sp>
            <p:nvSpPr>
              <p:cNvPr id="56" name="1 つの角を切り取った四角形 55"/>
              <p:cNvSpPr/>
              <p:nvPr/>
            </p:nvSpPr>
            <p:spPr>
              <a:xfrm flipH="1">
                <a:off x="7328176" y="1513256"/>
                <a:ext cx="246796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273135" y="1484304"/>
                <a:ext cx="253069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OS </a:t>
                </a:r>
                <a:r>
                  <a: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/>
                  <a:t>1 </a:t>
                </a:r>
                <a:r>
                  <a:rPr lang="ja-JP" altLang="en-US" dirty="0"/>
                  <a:t>宛パケット </a:t>
                </a:r>
                <a:r>
                  <a:rPr lang="en-US" altLang="ja-JP" dirty="0"/>
                  <a:t>1</a:t>
                </a:r>
                <a:endParaRPr lang="ja-JP" altLang="en-US" dirty="0"/>
              </a:p>
            </p:txBody>
          </p:sp>
        </p:grpSp>
        <p:sp>
          <p:nvSpPr>
            <p:cNvPr id="55" name="テキスト ボックス 54"/>
            <p:cNvSpPr txBox="1"/>
            <p:nvPr/>
          </p:nvSpPr>
          <p:spPr>
            <a:xfrm>
              <a:off x="3080600" y="2470401"/>
              <a:ext cx="234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パケット </a:t>
              </a:r>
              <a:r>
                <a:rPr lang="en-US" altLang="ja-JP" dirty="0"/>
                <a:t>2</a:t>
              </a:r>
              <a:r>
                <a:rPr lang="ja-JP" altLang="en-US" dirty="0"/>
                <a:t> のオフセット</a:t>
              </a:r>
              <a:endParaRPr lang="ja-JP" altLang="en-US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1808517" y="3398793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オフセット管理部 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808517" y="419786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オフセット管理部 </a:t>
            </a:r>
            <a:r>
              <a:rPr lang="en-US" altLang="ja-JP" dirty="0"/>
              <a:t>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81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787769" y="5273791"/>
            <a:ext cx="8675636" cy="886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66483" y="933812"/>
            <a:ext cx="29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dirty="0"/>
              <a:t>プロトコルスタックから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/>
              <a:t>     </a:t>
            </a:r>
            <a:r>
              <a:rPr lang="ja-JP" altLang="en-US" dirty="0"/>
              <a:t>パケットを受け取る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257358" y="740876"/>
            <a:ext cx="0" cy="828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図形グループ 71"/>
          <p:cNvGrpSpPr/>
          <p:nvPr/>
        </p:nvGrpSpPr>
        <p:grpSpPr>
          <a:xfrm>
            <a:off x="1745830" y="1559085"/>
            <a:ext cx="2275392" cy="556173"/>
            <a:chOff x="-656948" y="2094138"/>
            <a:chExt cx="2255768" cy="604618"/>
          </a:xfrm>
        </p:grpSpPr>
        <p:sp>
          <p:nvSpPr>
            <p:cNvPr id="58" name="正方形/長方形 57"/>
            <p:cNvSpPr/>
            <p:nvPr/>
          </p:nvSpPr>
          <p:spPr>
            <a:xfrm>
              <a:off x="-615371" y="2094138"/>
              <a:ext cx="2214191" cy="604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-656948" y="2116551"/>
              <a:ext cx="564477" cy="4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VNI</a:t>
              </a:r>
              <a:endPara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243486" y="3552631"/>
            <a:ext cx="164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/>
              <a:t>(3) tail1 </a:t>
            </a:r>
            <a:r>
              <a:rPr lang="ja-JP" altLang="en-US" dirty="0"/>
              <a:t>の更新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41144" y="391245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/>
              <a:t>(2) </a:t>
            </a:r>
            <a:r>
              <a:rPr lang="ja-JP" altLang="en-US" dirty="0"/>
              <a:t>パケットの</a:t>
            </a:r>
            <a:r>
              <a:rPr lang="ja-JP" altLang="en-US" dirty="0"/>
              <a:t>書き込</a:t>
            </a:r>
            <a:r>
              <a:rPr lang="ja-JP" altLang="en-US" dirty="0"/>
              <a:t>み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155936" y="3922920"/>
            <a:ext cx="27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023838" y="4282745"/>
            <a:ext cx="28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023530" y="2122984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47390" y="2124304"/>
            <a:ext cx="0" cy="18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9980027" y="746804"/>
            <a:ext cx="0" cy="82554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図形グループ 79"/>
          <p:cNvGrpSpPr/>
          <p:nvPr/>
        </p:nvGrpSpPr>
        <p:grpSpPr>
          <a:xfrm>
            <a:off x="8008655" y="1579973"/>
            <a:ext cx="2275392" cy="556173"/>
            <a:chOff x="7416129" y="2072067"/>
            <a:chExt cx="2255768" cy="604618"/>
          </a:xfrm>
        </p:grpSpPr>
        <p:sp>
          <p:nvSpPr>
            <p:cNvPr id="56" name="正方形/長方形 55"/>
            <p:cNvSpPr/>
            <p:nvPr/>
          </p:nvSpPr>
          <p:spPr>
            <a:xfrm>
              <a:off x="7457706" y="2072067"/>
              <a:ext cx="2214191" cy="604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7416129" y="2113060"/>
              <a:ext cx="564477" cy="4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VNI</a:t>
              </a:r>
              <a:endPara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191612" y="3925767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/>
              <a:t>(6) </a:t>
            </a:r>
            <a:r>
              <a:rPr lang="ja-JP" altLang="en-US" dirty="0"/>
              <a:t>パケットの読み出し</a:t>
            </a:r>
            <a:endParaRPr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7091522" y="4287387"/>
            <a:ext cx="29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086711" y="3558800"/>
            <a:ext cx="27720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0004861" y="2131422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9854996" y="2146116"/>
            <a:ext cx="0" cy="1404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972426" y="701319"/>
            <a:ext cx="0" cy="558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871446" y="1978753"/>
            <a:ext cx="2210787" cy="323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36592" y="1537145"/>
            <a:ext cx="134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共有メモリ</a:t>
            </a:r>
            <a:endParaRPr lang="ja-JP" altLang="en-US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4861245" y="2128846"/>
            <a:ext cx="2231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887979" y="2914147"/>
            <a:ext cx="21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/>
              <a:t>パケット用バッファ </a:t>
            </a:r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91511" y="4398617"/>
            <a:ext cx="21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/>
              <a:t>パケット用バッファ 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pSp>
        <p:nvGrpSpPr>
          <p:cNvPr id="34" name="グループ化 13"/>
          <p:cNvGrpSpPr/>
          <p:nvPr/>
        </p:nvGrpSpPr>
        <p:grpSpPr>
          <a:xfrm>
            <a:off x="2147390" y="5705296"/>
            <a:ext cx="7662102" cy="406836"/>
            <a:chOff x="2162988" y="6111704"/>
            <a:chExt cx="7596019" cy="442274"/>
          </a:xfrm>
        </p:grpSpPr>
        <p:sp>
          <p:nvSpPr>
            <p:cNvPr id="40" name="円/楕円 39"/>
            <p:cNvSpPr/>
            <p:nvPr/>
          </p:nvSpPr>
          <p:spPr>
            <a:xfrm>
              <a:off x="2162988" y="6111704"/>
              <a:ext cx="1104701" cy="4422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ja-JP" altLang="en-US" dirty="0"/>
                <a:t>コア </a:t>
              </a:r>
              <a:r>
                <a:rPr lang="en-US" altLang="ja-JP" dirty="0"/>
                <a:t>0</a:t>
              </a:r>
              <a:endParaRPr lang="ja-JP" altLang="en-US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8722693" y="6111704"/>
              <a:ext cx="1036314" cy="4422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ja-JP" altLang="en-US" dirty="0"/>
                <a:t>コア </a:t>
              </a:r>
              <a:r>
                <a:rPr lang="en-US" altLang="ja-JP" dirty="0"/>
                <a:t>1</a:t>
              </a:r>
              <a:endParaRPr lang="ja-JP" altLang="en-US" dirty="0"/>
            </a:p>
          </p:txBody>
        </p:sp>
        <p:cxnSp>
          <p:nvCxnSpPr>
            <p:cNvPr id="42" name="直線矢印コネクタ 41"/>
            <p:cNvCxnSpPr>
              <a:stCxn id="40" idx="6"/>
              <a:endCxn id="41" idx="2"/>
            </p:cNvCxnSpPr>
            <p:nvPr/>
          </p:nvCxnSpPr>
          <p:spPr>
            <a:xfrm>
              <a:off x="3267689" y="6332841"/>
              <a:ext cx="54550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5106490" y="6142693"/>
              <a:ext cx="1521160" cy="401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/>
                <a:t>(4)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IPI </a:t>
              </a:r>
              <a:r>
                <a:rPr lang="ja-JP" altLang="en-US" dirty="0"/>
                <a:t>の送信</a:t>
              </a:r>
              <a:endParaRPr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5113346" y="5333926"/>
            <a:ext cx="1729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CPU </a:t>
            </a:r>
            <a:r>
              <a:rPr lang="en-US" altLang="ja-JP" dirty="0"/>
              <a:t>(</a:t>
            </a:r>
            <a:r>
              <a:rPr lang="ja-JP" altLang="en-US" dirty="0"/>
              <a:t>コア分割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32685" y="926537"/>
            <a:ext cx="29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(8) </a:t>
            </a:r>
            <a:r>
              <a:rPr lang="ja-JP" altLang="en-US" dirty="0"/>
              <a:t>プロトコルスタックに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/>
              <a:t>     </a:t>
            </a:r>
            <a:r>
              <a:rPr lang="ja-JP" altLang="en-US" dirty="0"/>
              <a:t>パケットを渡す</a:t>
            </a:r>
            <a:endParaRPr lang="ja-JP" altLang="en-US" dirty="0"/>
          </a:p>
        </p:txBody>
      </p:sp>
      <p:cxnSp>
        <p:nvCxnSpPr>
          <p:cNvPr id="37" name="カギ線コネクタ 36"/>
          <p:cNvCxnSpPr>
            <a:stCxn id="41" idx="0"/>
          </p:cNvCxnSpPr>
          <p:nvPr/>
        </p:nvCxnSpPr>
        <p:spPr>
          <a:xfrm rot="5400000" flipH="1" flipV="1">
            <a:off x="7945011" y="3477964"/>
            <a:ext cx="3569151" cy="885517"/>
          </a:xfrm>
          <a:prstGeom prst="bentConnector3">
            <a:avLst>
              <a:gd name="adj1" fmla="val 308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テキスト ボックス 37"/>
          <p:cNvSpPr txBox="1"/>
          <p:nvPr/>
        </p:nvSpPr>
        <p:spPr>
          <a:xfrm>
            <a:off x="7943245" y="5322827"/>
            <a:ext cx="250902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ja-JP" dirty="0"/>
              <a:t>(5) </a:t>
            </a:r>
            <a:r>
              <a:rPr lang="ja-JP" altLang="en-US" dirty="0"/>
              <a:t>受信</a:t>
            </a:r>
            <a:r>
              <a:rPr lang="ja-JP" altLang="en-US" dirty="0"/>
              <a:t>処理</a:t>
            </a:r>
            <a:r>
              <a:rPr lang="ja-JP" altLang="en-US" dirty="0"/>
              <a:t>の呼び出し</a:t>
            </a:r>
            <a:endParaRPr lang="ja-JP" altLang="en-US" dirty="0"/>
          </a:p>
        </p:txBody>
      </p:sp>
      <p:cxnSp>
        <p:nvCxnSpPr>
          <p:cNvPr id="39" name="カギ線コネクタ 38"/>
          <p:cNvCxnSpPr>
            <a:endCxn id="40" idx="0"/>
          </p:cNvCxnSpPr>
          <p:nvPr/>
        </p:nvCxnSpPr>
        <p:spPr>
          <a:xfrm rot="16200000" flipH="1">
            <a:off x="511124" y="3511875"/>
            <a:ext cx="3582312" cy="804531"/>
          </a:xfrm>
          <a:prstGeom prst="bentConnector3">
            <a:avLst>
              <a:gd name="adj1" fmla="val 6956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76299" y="41721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6097" y="41377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0338" y="4910129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/>
              <a:t>...</a:t>
            </a:r>
            <a:endParaRPr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>
            <a:off x="4865361" y="2468900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853002" y="2818701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4857123" y="3552992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857123" y="3915461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857123" y="4277927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869477" y="4875179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581952" y="210066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head0</a:t>
            </a:r>
            <a:endParaRPr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668448" y="2449858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tail0</a:t>
            </a:r>
            <a:endParaRPr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569592" y="35507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head1</a:t>
            </a:r>
            <a:endParaRPr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6088" y="3909076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tail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92338" y="315724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/>
              <a:t>(7) head1 </a:t>
            </a:r>
            <a:r>
              <a:rPr lang="ja-JP" altLang="en-US" dirty="0"/>
              <a:t>の</a:t>
            </a:r>
            <a:r>
              <a:rPr lang="ja-JP" altLang="en-US" dirty="0"/>
              <a:t>更新</a:t>
            </a:r>
          </a:p>
        </p:txBody>
      </p:sp>
      <p:cxnSp>
        <p:nvCxnSpPr>
          <p:cNvPr id="68" name="直線コネクタ 67"/>
          <p:cNvCxnSpPr/>
          <p:nvPr/>
        </p:nvCxnSpPr>
        <p:spPr>
          <a:xfrm>
            <a:off x="4851579" y="3372756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1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745831" y="897878"/>
            <a:ext cx="8717575" cy="5412857"/>
            <a:chOff x="345400" y="897877"/>
            <a:chExt cx="8717575" cy="541285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5400" y="897877"/>
              <a:ext cx="8717575" cy="5412857"/>
              <a:chOff x="230017" y="241195"/>
              <a:chExt cx="8642389" cy="5884344"/>
            </a:xfrm>
          </p:grpSpPr>
          <p:grpSp>
            <p:nvGrpSpPr>
              <p:cNvPr id="5" name="図形グループ 100"/>
              <p:cNvGrpSpPr/>
              <p:nvPr/>
            </p:nvGrpSpPr>
            <p:grpSpPr>
              <a:xfrm>
                <a:off x="230017" y="241195"/>
                <a:ext cx="8642389" cy="5884344"/>
                <a:chOff x="338120" y="686526"/>
                <a:chExt cx="8642389" cy="5884344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379697" y="5443603"/>
                  <a:ext cx="8600812" cy="963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ja-JP" altLang="en-US" dirty="0"/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846115" y="1340092"/>
                  <a:ext cx="2618564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arenBoth"/>
                  </a:pPr>
                  <a:r>
                    <a:rPr lang="ja-JP" altLang="en-US" dirty="0"/>
                    <a:t>プロトコル</a:t>
                  </a:r>
                  <a:r>
                    <a:rPr lang="ja-JP" altLang="en-US" dirty="0"/>
                    <a:t>スタック</a:t>
                  </a:r>
                  <a:r>
                    <a:rPr lang="ja-JP" altLang="en-US" dirty="0"/>
                    <a:t>から</a:t>
                  </a:r>
                  <a:endParaRPr lang="en-US" altLang="ja-JP" dirty="0"/>
                </a:p>
                <a:p>
                  <a:r>
                    <a:rPr lang="ja-JP" altLang="en-US" dirty="0"/>
                    <a:t>      パケットを受け取る</a:t>
                  </a:r>
                  <a:endParaRPr lang="ja-JP" altLang="en-US" dirty="0"/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 flipH="1">
                  <a:off x="845236" y="1177792"/>
                  <a:ext cx="0" cy="9009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図形グループ 71"/>
                <p:cNvGrpSpPr/>
                <p:nvPr/>
              </p:nvGrpSpPr>
              <p:grpSpPr>
                <a:xfrm>
                  <a:off x="338120" y="2094138"/>
                  <a:ext cx="2255768" cy="604618"/>
                  <a:chOff x="-656948" y="2094138"/>
                  <a:chExt cx="2255768" cy="604618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-615371" y="2094138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/>
                  </a:p>
                </p:txBody>
              </p: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-656948" y="2116551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27701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/>
                    <a:t>(4) </a:t>
                  </a:r>
                  <a:r>
                    <a:rPr lang="ja-JP" altLang="en-US" dirty="0"/>
                    <a:t>パケットの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/>
                    <a:t>を格納</a:t>
                  </a:r>
                  <a:endParaRPr lang="ja-JP" altLang="en-US" dirty="0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688757" y="2819465"/>
                  <a:ext cx="2619282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/>
                    <a:t>(2) </a:t>
                  </a:r>
                  <a:r>
                    <a:rPr lang="ja-JP" altLang="en-US" dirty="0"/>
                    <a:t>バッファ管理部の更新</a:t>
                  </a:r>
                  <a:endParaRPr lang="ja-JP" altLang="en-US" dirty="0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252219" y="4356304"/>
                  <a:ext cx="2358656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/>
                    <a:t>(3) </a:t>
                  </a:r>
                  <a:r>
                    <a:rPr lang="ja-JP" altLang="en-US" dirty="0"/>
                    <a:t>パケットの</a:t>
                  </a:r>
                  <a:r>
                    <a:rPr lang="ja-JP" altLang="en-US" dirty="0"/>
                    <a:t>書き込</a:t>
                  </a:r>
                  <a:r>
                    <a:rPr lang="ja-JP" altLang="en-US" dirty="0"/>
                    <a:t>み</a:t>
                  </a:r>
                  <a:endParaRPr lang="ja-JP" altLang="en-US" dirty="0"/>
                </a:p>
              </p:txBody>
            </p:sp>
            <p:cxnSp>
              <p:nvCxnSpPr>
                <p:cNvPr id="15" name="直線矢印コネクタ 14"/>
                <p:cNvCxnSpPr/>
                <p:nvPr/>
              </p:nvCxnSpPr>
              <p:spPr>
                <a:xfrm>
                  <a:off x="736217" y="3182937"/>
                  <a:ext cx="289463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613425" y="4007685"/>
                  <a:ext cx="301939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>
                  <a:off x="496714" y="4762106"/>
                  <a:ext cx="31208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613425" y="2698756"/>
                  <a:ext cx="0" cy="1308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496714" y="2698756"/>
                  <a:ext cx="1" cy="206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736217" y="2698756"/>
                  <a:ext cx="0" cy="4841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/>
                <p:cNvCxnSpPr/>
                <p:nvPr/>
              </p:nvCxnSpPr>
              <p:spPr>
                <a:xfrm>
                  <a:off x="8501300" y="1193192"/>
                  <a:ext cx="0" cy="897454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図形グループ 79"/>
                <p:cNvGrpSpPr/>
                <p:nvPr/>
              </p:nvGrpSpPr>
              <p:grpSpPr>
                <a:xfrm>
                  <a:off x="6546930" y="2072067"/>
                  <a:ext cx="2255768" cy="604618"/>
                  <a:chOff x="7416129" y="2072067"/>
                  <a:chExt cx="2255768" cy="604618"/>
                </a:xfrm>
              </p:grpSpPr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7457706" y="2072067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/>
                  </a:p>
                </p:txBody>
              </p:sp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7416129" y="2113060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498697" y="2819465"/>
                  <a:ext cx="2619283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/>
                    <a:t>(9) </a:t>
                  </a:r>
                  <a:r>
                    <a:rPr lang="ja-JP" altLang="en-US" dirty="0"/>
                    <a:t>バッファ管理部の更新</a:t>
                  </a:r>
                  <a:endParaRPr lang="ja-JP" altLang="en-US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388129" y="3595311"/>
                  <a:ext cx="3054718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/>
                    <a:t>(7) </a:t>
                  </a:r>
                  <a:r>
                    <a:rPr lang="ja-JP" altLang="en-US" dirty="0"/>
                    <a:t>パケット</a:t>
                  </a:r>
                  <a:r>
                    <a:rPr lang="ja-JP" altLang="en-US" dirty="0"/>
                    <a:t>の</a:t>
                  </a:r>
                  <a:r>
                    <a:rPr lang="ja-JP" altLang="en-US" dirty="0"/>
                    <a:t>オフセット</a:t>
                  </a:r>
                  <a:r>
                    <a:rPr lang="ja-JP" altLang="en-US" dirty="0"/>
                    <a:t>を取得</a:t>
                  </a:r>
                  <a:endParaRPr lang="ja-JP" altLang="en-US" dirty="0"/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457646" y="4359158"/>
                  <a:ext cx="2339587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/>
                    <a:t>(8) </a:t>
                  </a:r>
                  <a:r>
                    <a:rPr lang="ja-JP" altLang="en-US" dirty="0"/>
                    <a:t>パケットの読み出し</a:t>
                  </a:r>
                  <a:endParaRPr lang="ja-JP" altLang="en-US" dirty="0"/>
                </a:p>
              </p:txBody>
            </p: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5449873" y="4000034"/>
                  <a:ext cx="3059713" cy="76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>
                  <a:off x="5440629" y="4762106"/>
                  <a:ext cx="32120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5461744" y="3182554"/>
                  <a:ext cx="2942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V="1">
                  <a:off x="8661132" y="2695264"/>
                  <a:ext cx="0" cy="20668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 flipV="1">
                  <a:off x="8509586" y="2698756"/>
                  <a:ext cx="0" cy="13124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 flipV="1">
                  <a:off x="8394795" y="2695264"/>
                  <a:ext cx="0" cy="487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4528263" y="686526"/>
                  <a:ext cx="0" cy="58843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43"/>
                <p:cNvGrpSpPr/>
                <p:nvPr/>
              </p:nvGrpSpPr>
              <p:grpSpPr>
                <a:xfrm>
                  <a:off x="3552769" y="2567617"/>
                  <a:ext cx="1961367" cy="2766383"/>
                  <a:chOff x="4773223" y="2137635"/>
                  <a:chExt cx="2380037" cy="2766383"/>
                </a:xfrm>
              </p:grpSpPr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4867973" y="2537798"/>
                    <a:ext cx="2214191" cy="23662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 dirty="0"/>
                  </a:p>
                </p:txBody>
              </p:sp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5071756" y="2137635"/>
                    <a:ext cx="1616927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ja-JP" altLang="en-US" dirty="0"/>
                      <a:t>共有メモリ</a:t>
                    </a:r>
                    <a:endParaRPr lang="ja-JP" altLang="en-US" dirty="0"/>
                  </a:p>
                </p:txBody>
              </p:sp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4867973" y="2752955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/>
                  <p:cNvCxnSpPr/>
                  <p:nvPr/>
                </p:nvCxnSpPr>
                <p:spPr>
                  <a:xfrm>
                    <a:off x="4867972" y="3165329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4961431" y="2758815"/>
                    <a:ext cx="1971212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/>
                      <a:t>バッファ管理部</a:t>
                    </a:r>
                    <a:endParaRPr lang="ja-JP" altLang="en-US" dirty="0"/>
                  </a:p>
                </p:txBody>
              </p: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4867972" y="3577703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/>
                  <p:cNvCxnSpPr/>
                  <p:nvPr/>
                </p:nvCxnSpPr>
                <p:spPr>
                  <a:xfrm>
                    <a:off x="4867972" y="3990078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4867970" y="4813691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4773223" y="3159781"/>
                    <a:ext cx="2380037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/>
                      <a:t>オフセット管理部 </a:t>
                    </a:r>
                    <a:r>
                      <a:rPr lang="en-US" altLang="ja-JP" dirty="0"/>
                      <a:t>0</a:t>
                    </a:r>
                    <a:endParaRPr lang="ja-JP" altLang="en-US" dirty="0"/>
                  </a:p>
                </p:txBody>
              </p:sp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4867968" y="4332124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4785257" y="4376895"/>
                    <a:ext cx="2335683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/>
                      <a:t>パケット</a:t>
                    </a:r>
                    <a:r>
                      <a:rPr lang="ja-JP" altLang="en-US" dirty="0"/>
                      <a:t>用</a:t>
                    </a:r>
                    <a:r>
                      <a:rPr lang="ja-JP" altLang="en-US" dirty="0"/>
                      <a:t>バッファ</a:t>
                    </a:r>
                    <a:endParaRPr lang="ja-JP" altLang="en-US" dirty="0"/>
                  </a:p>
                </p:txBody>
              </p:sp>
            </p:grpSp>
            <p:grpSp>
              <p:nvGrpSpPr>
                <p:cNvPr id="34" name="グループ化 13"/>
                <p:cNvGrpSpPr/>
                <p:nvPr/>
              </p:nvGrpSpPr>
              <p:grpSpPr>
                <a:xfrm>
                  <a:off x="736217" y="5912695"/>
                  <a:ext cx="7596019" cy="442274"/>
                  <a:chOff x="2162988" y="6111704"/>
                  <a:chExt cx="7596019" cy="442274"/>
                </a:xfrm>
              </p:grpSpPr>
              <p:sp>
                <p:nvSpPr>
                  <p:cNvPr id="40" name="円/楕円 39"/>
                  <p:cNvSpPr/>
                  <p:nvPr/>
                </p:nvSpPr>
                <p:spPr>
                  <a:xfrm>
                    <a:off x="2162988" y="6111704"/>
                    <a:ext cx="1104701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ja-JP" altLang="en-US" dirty="0"/>
                      <a:t>コア </a:t>
                    </a:r>
                    <a:r>
                      <a:rPr lang="en-US" altLang="ja-JP" dirty="0"/>
                      <a:t>0</a:t>
                    </a:r>
                    <a:endParaRPr lang="ja-JP" altLang="en-US" dirty="0"/>
                  </a:p>
                </p:txBody>
              </p:sp>
              <p:sp>
                <p:nvSpPr>
                  <p:cNvPr id="41" name="円/楕円 40"/>
                  <p:cNvSpPr/>
                  <p:nvPr/>
                </p:nvSpPr>
                <p:spPr>
                  <a:xfrm>
                    <a:off x="8722693" y="6111704"/>
                    <a:ext cx="1036314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ja-JP" altLang="en-US" dirty="0"/>
                      <a:t>コア </a:t>
                    </a:r>
                    <a:r>
                      <a:rPr lang="en-US" altLang="ja-JP" dirty="0"/>
                      <a:t>1</a:t>
                    </a:r>
                    <a:endParaRPr lang="ja-JP" altLang="en-US" dirty="0"/>
                  </a:p>
                </p:txBody>
              </p:sp>
              <p:cxnSp>
                <p:nvCxnSpPr>
                  <p:cNvPr id="42" name="直線矢印コネクタ 41"/>
                  <p:cNvCxnSpPr>
                    <a:stCxn id="40" idx="6"/>
                    <a:endCxn id="41" idx="2"/>
                  </p:cNvCxnSpPr>
                  <p:nvPr/>
                </p:nvCxnSpPr>
                <p:spPr>
                  <a:xfrm>
                    <a:off x="3267689" y="6332841"/>
                    <a:ext cx="545500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5106489" y="6142693"/>
                    <a:ext cx="1521161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/>
                      <a:t>(5) </a:t>
                    </a:r>
                    <a:r>
                      <a: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 </a:t>
                    </a:r>
                    <a:r>
                      <a:rPr lang="ja-JP" altLang="en-US" dirty="0"/>
                      <a:t>の送信</a:t>
                    </a:r>
                    <a:endParaRPr lang="ja-JP" altLang="en-US" dirty="0"/>
                  </a:p>
                </p:txBody>
              </p:sp>
            </p:grp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676591" y="5508977"/>
                  <a:ext cx="1715041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CPU </a:t>
                  </a:r>
                  <a:r>
                    <a:rPr lang="en-US" altLang="ja-JP" dirty="0"/>
                    <a:t>(</a:t>
                  </a:r>
                  <a:r>
                    <a:rPr lang="ja-JP" altLang="en-US" dirty="0"/>
                    <a:t>コア分割</a:t>
                  </a:r>
                  <a:r>
                    <a:rPr lang="en-US" altLang="ja-JP" dirty="0"/>
                    <a:t>)</a:t>
                  </a:r>
                  <a:endParaRPr lang="ja-JP" altLang="en-US" dirty="0"/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5811455" y="1352758"/>
                  <a:ext cx="2520782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(10) </a:t>
                  </a:r>
                  <a:r>
                    <a:rPr lang="ja-JP" altLang="en-US" dirty="0"/>
                    <a:t>プロトコルスタックに</a:t>
                  </a:r>
                  <a:endParaRPr lang="en-US" altLang="ja-JP" dirty="0"/>
                </a:p>
                <a:p>
                  <a:r>
                    <a:rPr lang="ja-JP" altLang="en-US" dirty="0"/>
                    <a:t>        パケットを渡す</a:t>
                  </a:r>
                  <a:endParaRPr lang="ja-JP" altLang="en-US" dirty="0"/>
                </a:p>
              </p:txBody>
            </p:sp>
            <p:cxnSp>
              <p:nvCxnSpPr>
                <p:cNvPr id="37" name="カギ線コネクタ 36"/>
                <p:cNvCxnSpPr>
                  <a:stCxn id="41" idx="0"/>
                </p:cNvCxnSpPr>
                <p:nvPr/>
              </p:nvCxnSpPr>
              <p:spPr>
                <a:xfrm rot="5400000" flipH="1" flipV="1">
                  <a:off x="6694154" y="3815191"/>
                  <a:ext cx="3217429" cy="977580"/>
                </a:xfrm>
                <a:prstGeom prst="bentConnector3">
                  <a:avLst>
                    <a:gd name="adj1" fmla="val 26369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38" name="テキスト ボックス 37"/>
                <p:cNvSpPr txBox="1"/>
                <p:nvPr/>
              </p:nvSpPr>
              <p:spPr>
                <a:xfrm>
                  <a:off x="6482083" y="5496911"/>
                  <a:ext cx="2487382" cy="401503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/>
                    <a:t>(6) </a:t>
                  </a:r>
                  <a:r>
                    <a:rPr lang="ja-JP" altLang="en-US" dirty="0"/>
                    <a:t>受信</a:t>
                  </a:r>
                  <a:r>
                    <a:rPr lang="ja-JP" altLang="en-US" dirty="0"/>
                    <a:t>処理</a:t>
                  </a:r>
                  <a:r>
                    <a:rPr lang="ja-JP" altLang="en-US" dirty="0"/>
                    <a:t>の呼び出し</a:t>
                  </a:r>
                  <a:endParaRPr lang="ja-JP" altLang="en-US" dirty="0"/>
                </a:p>
              </p:txBody>
            </p:sp>
            <p:cxnSp>
              <p:nvCxnSpPr>
                <p:cNvPr id="39" name="カギ線コネクタ 38"/>
                <p:cNvCxnSpPr>
                  <a:endCxn id="40" idx="0"/>
                </p:cNvCxnSpPr>
                <p:nvPr/>
              </p:nvCxnSpPr>
              <p:spPr>
                <a:xfrm rot="16200000" flipH="1">
                  <a:off x="-764861" y="3859266"/>
                  <a:ext cx="3213941" cy="892917"/>
                </a:xfrm>
                <a:prstGeom prst="bentConnector3">
                  <a:avLst>
                    <a:gd name="adj1" fmla="val 73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1648149" y="280759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6168620" y="277017"/>
                <a:ext cx="145441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 </a:t>
                </a:r>
                <a:r>
                  <a: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ノード </a:t>
                </a:r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4422513" y="4374092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ja-JP" dirty="0"/>
                <a:t>...</a:t>
              </a:r>
              <a:endParaRPr lang="ja-JP" altLang="en-US" dirty="0"/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4984326" y="397626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/>
              <a:t>オフセット管理部 </a:t>
            </a:r>
            <a:r>
              <a:rPr lang="en-US" altLang="ja-JP" dirty="0"/>
              <a:t>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566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225570" y="988401"/>
            <a:ext cx="7740860" cy="5439947"/>
            <a:chOff x="701570" y="1029590"/>
            <a:chExt cx="7740860" cy="5439947"/>
          </a:xfrm>
        </p:grpSpPr>
        <p:sp>
          <p:nvSpPr>
            <p:cNvPr id="3" name="正方形/長方形 2"/>
            <p:cNvSpPr/>
            <p:nvPr/>
          </p:nvSpPr>
          <p:spPr>
            <a:xfrm>
              <a:off x="701570" y="2450803"/>
              <a:ext cx="7740860" cy="38747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899592" y="2659027"/>
              <a:ext cx="7272808" cy="950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99592" y="3844232"/>
              <a:ext cx="7272808" cy="1277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38876" y="3858634"/>
              <a:ext cx="1833503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メモリ </a:t>
              </a:r>
              <a:r>
                <a:rPr lang="en-US" altLang="ja-JP" dirty="0"/>
                <a:t>(</a:t>
              </a:r>
              <a:r>
                <a:rPr lang="ja-JP" altLang="en-US" dirty="0"/>
                <a:t>空間分割</a:t>
              </a:r>
              <a:r>
                <a:rPr lang="en-US" altLang="ja-JP" dirty="0"/>
                <a:t>)</a:t>
              </a:r>
              <a:endParaRPr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47964" y="6181505"/>
              <a:ext cx="648072" cy="2880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H/W</a:t>
              </a:r>
              <a:endParaRPr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693965" y="2686280"/>
              <a:ext cx="1729961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lang="en-US" altLang="ja-JP" dirty="0"/>
                <a:t>(</a:t>
              </a:r>
              <a:r>
                <a:rPr lang="ja-JP" altLang="en-US" dirty="0"/>
                <a:t>コア分割</a:t>
              </a:r>
              <a:r>
                <a:rPr lang="en-US" altLang="ja-JP" dirty="0"/>
                <a:t>)</a:t>
              </a:r>
              <a:endParaRPr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05115" y="136271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61977" y="122697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49345" y="1420622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506207" y="1284882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70520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27382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509332" y="1440540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66194" y="1304800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453562" y="149844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310424" y="136270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047707" y="1435901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04569" y="1300161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1937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848799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5763276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315190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1113166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208261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コア </a:t>
              </a:r>
              <a:r>
                <a:rPr lang="en-US" altLang="ja-JP" dirty="0"/>
                <a:t>0</a:t>
              </a:r>
              <a:endParaRPr lang="ja-JP" altLang="en-US" dirty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199902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294997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コア </a:t>
              </a:r>
              <a:r>
                <a:rPr lang="en-US" altLang="ja-JP" dirty="0"/>
                <a:t>1</a:t>
              </a:r>
              <a:endParaRPr lang="ja-JP" altLang="en-US" dirty="0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069385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164480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コア </a:t>
              </a:r>
              <a:r>
                <a:rPr lang="en-US" altLang="ja-JP" dirty="0"/>
                <a:t>2</a:t>
              </a:r>
              <a:endParaRPr lang="ja-JP" altLang="en-US" dirty="0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533077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628172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コア </a:t>
              </a:r>
              <a:r>
                <a:rPr lang="en-US" altLang="ja-JP" dirty="0"/>
                <a:t>3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031369" y="1962799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75397" y="196951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52273" y="1969324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787410" y="197604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22150" y="1977875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57484" y="198459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2</a:t>
              </a:r>
              <a:endPara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7957" y="4252771"/>
              <a:ext cx="5136078" cy="698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976324" y="4417293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共有メモリ</a:t>
              </a:r>
              <a:endParaRPr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130749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192310" y="5332474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lang="ja-JP" altLang="en-US" dirty="0"/>
                <a:t>用</a:t>
              </a:r>
              <a:endParaRPr lang="en-US" altLang="ja-JP" dirty="0"/>
            </a:p>
            <a:p>
              <a:pPr algn="ctr"/>
              <a:r>
                <a:rPr lang="ja-JP" altLang="en-US" dirty="0"/>
                <a:t>デバイス</a:t>
              </a:r>
              <a:endParaRPr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3735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073612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117888" y="5324235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r>
                <a:rPr lang="ja-JP" altLang="en-US" dirty="0"/>
                <a:t>用</a:t>
              </a:r>
              <a:endParaRPr lang="en-US" altLang="ja-JP" dirty="0"/>
            </a:p>
            <a:p>
              <a:pPr algn="ctr"/>
              <a:r>
                <a:rPr lang="ja-JP" altLang="en-US" dirty="0"/>
                <a:t>デバイス</a:t>
              </a:r>
              <a:endParaRPr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647779" y="5329928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 </a:t>
              </a:r>
              <a:r>
                <a:rPr lang="ja-JP" altLang="en-US" dirty="0"/>
                <a:t>用</a:t>
              </a:r>
              <a:endParaRPr lang="en-US" altLang="ja-JP" dirty="0"/>
            </a:p>
            <a:p>
              <a:pPr algn="ctr"/>
              <a:r>
                <a:rPr lang="ja-JP" altLang="en-US" dirty="0"/>
                <a:t>デバイス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13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3707028" y="477791"/>
            <a:ext cx="4796978" cy="5815913"/>
            <a:chOff x="2763046" y="1138287"/>
            <a:chExt cx="3566794" cy="5115680"/>
          </a:xfrm>
        </p:grpSpPr>
        <p:cxnSp>
          <p:nvCxnSpPr>
            <p:cNvPr id="56" name="直線矢印コネクタ 55"/>
            <p:cNvCxnSpPr/>
            <p:nvPr/>
          </p:nvCxnSpPr>
          <p:spPr bwMode="gray">
            <a:xfrm>
              <a:off x="5507510" y="3015089"/>
              <a:ext cx="0" cy="900000"/>
            </a:xfrm>
            <a:prstGeom prst="straightConnector1">
              <a:avLst/>
            </a:prstGeom>
            <a:ln w="1905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 bwMode="gray">
            <a:xfrm>
              <a:off x="5513368" y="4287975"/>
              <a:ext cx="0" cy="17266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 bwMode="gray">
            <a:xfrm flipH="1">
              <a:off x="3526766" y="4287975"/>
              <a:ext cx="0" cy="1665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 bwMode="gray">
            <a:xfrm>
              <a:off x="4580399" y="1138287"/>
              <a:ext cx="0" cy="4497811"/>
            </a:xfrm>
            <a:prstGeom prst="line">
              <a:avLst/>
            </a:prstGeom>
            <a:ln w="127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片側の 2 つの角を切り取った四角形 59"/>
            <p:cNvSpPr/>
            <p:nvPr/>
          </p:nvSpPr>
          <p:spPr bwMode="gray">
            <a:xfrm>
              <a:off x="3712640" y="5466985"/>
              <a:ext cx="1735200" cy="786982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1" name="直線矢印コネクタ 60"/>
            <p:cNvCxnSpPr/>
            <p:nvPr/>
          </p:nvCxnSpPr>
          <p:spPr bwMode="gray">
            <a:xfrm>
              <a:off x="3523102" y="5953143"/>
              <a:ext cx="3490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 bwMode="gray">
            <a:xfrm>
              <a:off x="5191359" y="6014647"/>
              <a:ext cx="3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 bwMode="gray">
            <a:xfrm>
              <a:off x="2763046" y="1627032"/>
              <a:ext cx="188238" cy="127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 bwMode="gray">
            <a:xfrm>
              <a:off x="2953033" y="1752951"/>
              <a:ext cx="1404763" cy="828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 bwMode="gray">
            <a:xfrm>
              <a:off x="2954065" y="1722049"/>
              <a:ext cx="324439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AP</a:t>
              </a:r>
              <a:endParaRPr lang="ja-JP" altLang="en-US" dirty="0"/>
            </a:p>
          </p:txBody>
        </p:sp>
        <p:sp>
          <p:nvSpPr>
            <p:cNvPr id="66" name="1 つの角を切り取った四角形 65"/>
            <p:cNvSpPr/>
            <p:nvPr/>
          </p:nvSpPr>
          <p:spPr bwMode="gray">
            <a:xfrm flipH="1">
              <a:off x="3081269" y="2005825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sp>
          <p:nvSpPr>
            <p:cNvPr id="67" name="テキスト ボックス 66"/>
            <p:cNvSpPr txBox="1"/>
            <p:nvPr/>
          </p:nvSpPr>
          <p:spPr bwMode="gray">
            <a:xfrm>
              <a:off x="3138834" y="1265070"/>
              <a:ext cx="813123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OS</a:t>
              </a:r>
              <a:r>
                <a:rPr lang="ja-JP" altLang="en-US" dirty="0"/>
                <a:t> </a:t>
              </a:r>
              <a:r>
                <a:rPr lang="en-US" altLang="ja-JP" dirty="0"/>
                <a:t>node0</a:t>
              </a:r>
              <a:endParaRPr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 bwMode="gray">
            <a:xfrm>
              <a:off x="3529940" y="2285007"/>
              <a:ext cx="692073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</a:t>
              </a:r>
              <a:r>
                <a:rPr lang="en-US" altLang="ja-JP" dirty="0"/>
                <a:t>1)write</a:t>
              </a:r>
              <a:endParaRPr lang="ja-JP" altLang="en-US" dirty="0"/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2984741" y="4487663"/>
              <a:ext cx="1373055" cy="4505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 bwMode="gray">
            <a:xfrm>
              <a:off x="2967534" y="4459040"/>
              <a:ext cx="388802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VNI</a:t>
              </a:r>
              <a:endParaRPr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 bwMode="gray">
            <a:xfrm>
              <a:off x="3375728" y="4606267"/>
              <a:ext cx="658270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(3)copy</a:t>
              </a:r>
              <a:endParaRPr lang="ja-JP" altLang="en-US" dirty="0"/>
            </a:p>
          </p:txBody>
        </p:sp>
        <p:grpSp>
          <p:nvGrpSpPr>
            <p:cNvPr id="72" name="グループ化 71"/>
            <p:cNvGrpSpPr/>
            <p:nvPr/>
          </p:nvGrpSpPr>
          <p:grpSpPr bwMode="gray">
            <a:xfrm>
              <a:off x="3026258" y="3909972"/>
              <a:ext cx="1331538" cy="370752"/>
              <a:chOff x="5537450" y="3845714"/>
              <a:chExt cx="1287652" cy="450609"/>
            </a:xfrm>
          </p:grpSpPr>
          <p:sp>
            <p:nvSpPr>
              <p:cNvPr id="110" name="1 つの角を切り取った四角形 109"/>
              <p:cNvSpPr/>
              <p:nvPr/>
            </p:nvSpPr>
            <p:spPr bwMode="gray">
              <a:xfrm flipH="1">
                <a:off x="5537450" y="3845714"/>
                <a:ext cx="1112305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11" name="1 つの角を切り取った四角形 110"/>
              <p:cNvSpPr/>
              <p:nvPr/>
            </p:nvSpPr>
            <p:spPr bwMode="gray">
              <a:xfrm flipH="1">
                <a:off x="5666252" y="3938711"/>
                <a:ext cx="1158850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ja-JP" dirty="0"/>
                  <a:t>Eth packet</a:t>
                </a:r>
                <a:endParaRPr lang="en-US" altLang="ja-JP" dirty="0"/>
              </a:p>
            </p:txBody>
          </p:sp>
        </p:grpSp>
        <p:grpSp>
          <p:nvGrpSpPr>
            <p:cNvPr id="73" name="グループ化 72"/>
            <p:cNvGrpSpPr/>
            <p:nvPr/>
          </p:nvGrpSpPr>
          <p:grpSpPr bwMode="gray">
            <a:xfrm>
              <a:off x="3872131" y="5792908"/>
              <a:ext cx="1331538" cy="370752"/>
              <a:chOff x="5537450" y="3845714"/>
              <a:chExt cx="1287652" cy="450609"/>
            </a:xfrm>
          </p:grpSpPr>
          <p:sp>
            <p:nvSpPr>
              <p:cNvPr id="108" name="1 つの角を切り取った四角形 107"/>
              <p:cNvSpPr/>
              <p:nvPr/>
            </p:nvSpPr>
            <p:spPr bwMode="gray">
              <a:xfrm flipH="1">
                <a:off x="5537450" y="3845714"/>
                <a:ext cx="1112305" cy="357612"/>
              </a:xfrm>
              <a:prstGeom prst="snip1Rect">
                <a:avLst>
                  <a:gd name="adj" fmla="val 254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09" name="1 つの角を切り取った四角形 108"/>
              <p:cNvSpPr/>
              <p:nvPr/>
            </p:nvSpPr>
            <p:spPr bwMode="gray">
              <a:xfrm flipH="1">
                <a:off x="5666252" y="3938711"/>
                <a:ext cx="1158850" cy="357612"/>
              </a:xfrm>
              <a:prstGeom prst="snip1Rect">
                <a:avLst>
                  <a:gd name="adj" fmla="val 254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ja-JP" dirty="0"/>
                  <a:t>Eth packet</a:t>
                </a:r>
                <a:endParaRPr lang="en-US" altLang="ja-JP" dirty="0"/>
              </a:p>
            </p:txBody>
          </p:sp>
        </p:grpSp>
        <p:sp>
          <p:nvSpPr>
            <p:cNvPr id="74" name="正方形/長方形 73"/>
            <p:cNvSpPr/>
            <p:nvPr/>
          </p:nvSpPr>
          <p:spPr bwMode="gray">
            <a:xfrm>
              <a:off x="4735090" y="1627032"/>
              <a:ext cx="188238" cy="127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4925077" y="1752951"/>
              <a:ext cx="1404763" cy="828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6" name="テキスト ボックス 75"/>
            <p:cNvSpPr txBox="1"/>
            <p:nvPr/>
          </p:nvSpPr>
          <p:spPr bwMode="gray">
            <a:xfrm>
              <a:off x="4926109" y="1722049"/>
              <a:ext cx="324439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AP</a:t>
              </a:r>
              <a:endParaRPr lang="ja-JP" altLang="en-US" dirty="0"/>
            </a:p>
          </p:txBody>
        </p:sp>
        <p:sp>
          <p:nvSpPr>
            <p:cNvPr id="77" name="1 つの角を切り取った四角形 76"/>
            <p:cNvSpPr/>
            <p:nvPr/>
          </p:nvSpPr>
          <p:spPr bwMode="gray">
            <a:xfrm flipH="1">
              <a:off x="5053313" y="2005825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sp>
          <p:nvSpPr>
            <p:cNvPr id="78" name="テキスト ボックス 77"/>
            <p:cNvSpPr txBox="1"/>
            <p:nvPr/>
          </p:nvSpPr>
          <p:spPr bwMode="gray">
            <a:xfrm>
              <a:off x="5104754" y="1265070"/>
              <a:ext cx="813123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OS node1</a:t>
              </a:r>
              <a:endParaRPr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 bwMode="gray">
            <a:xfrm>
              <a:off x="5521453" y="2285007"/>
              <a:ext cx="645207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(7)read</a:t>
              </a:r>
              <a:endParaRPr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 bwMode="gray">
            <a:xfrm>
              <a:off x="4956785" y="4487663"/>
              <a:ext cx="1373055" cy="4505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 bwMode="gray">
            <a:xfrm>
              <a:off x="4939578" y="4459040"/>
              <a:ext cx="388802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VNI</a:t>
              </a:r>
              <a:endParaRPr lang="ja-JP" altLang="en-US" dirty="0"/>
            </a:p>
          </p:txBody>
        </p:sp>
        <p:grpSp>
          <p:nvGrpSpPr>
            <p:cNvPr id="82" name="グループ化 81"/>
            <p:cNvGrpSpPr/>
            <p:nvPr/>
          </p:nvGrpSpPr>
          <p:grpSpPr bwMode="gray">
            <a:xfrm>
              <a:off x="4998302" y="3909972"/>
              <a:ext cx="1331538" cy="370752"/>
              <a:chOff x="5537450" y="3845714"/>
              <a:chExt cx="1287652" cy="450609"/>
            </a:xfrm>
          </p:grpSpPr>
          <p:sp>
            <p:nvSpPr>
              <p:cNvPr id="106" name="1 つの角を切り取った四角形 105"/>
              <p:cNvSpPr/>
              <p:nvPr/>
            </p:nvSpPr>
            <p:spPr bwMode="gray">
              <a:xfrm flipH="1">
                <a:off x="5537450" y="3845714"/>
                <a:ext cx="1112305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dirty="0"/>
              </a:p>
            </p:txBody>
          </p:sp>
          <p:sp>
            <p:nvSpPr>
              <p:cNvPr id="107" name="1 つの角を切り取った四角形 106"/>
              <p:cNvSpPr/>
              <p:nvPr/>
            </p:nvSpPr>
            <p:spPr bwMode="gray">
              <a:xfrm flipH="1">
                <a:off x="5666252" y="3938711"/>
                <a:ext cx="1158850" cy="357612"/>
              </a:xfrm>
              <a:prstGeom prst="snip1Rect">
                <a:avLst>
                  <a:gd name="adj" fmla="val 254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ja-JP" dirty="0"/>
                  <a:t>Eth packet</a:t>
                </a:r>
                <a:endParaRPr lang="en-US" altLang="ja-JP" dirty="0"/>
              </a:p>
            </p:txBody>
          </p:sp>
        </p:grpSp>
        <p:cxnSp>
          <p:nvCxnSpPr>
            <p:cNvPr id="83" name="直線矢印コネクタ 82"/>
            <p:cNvCxnSpPr/>
            <p:nvPr/>
          </p:nvCxnSpPr>
          <p:spPr bwMode="gray">
            <a:xfrm>
              <a:off x="5507510" y="2284405"/>
              <a:ext cx="0" cy="449538"/>
            </a:xfrm>
            <a:prstGeom prst="straightConnector1">
              <a:avLst/>
            </a:prstGeom>
            <a:ln w="1905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 bwMode="gray">
            <a:xfrm>
              <a:off x="3523102" y="2284405"/>
              <a:ext cx="0" cy="4495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/>
            <p:cNvSpPr txBox="1"/>
            <p:nvPr/>
          </p:nvSpPr>
          <p:spPr bwMode="gray">
            <a:xfrm>
              <a:off x="3731809" y="5477251"/>
              <a:ext cx="1250364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Shared memory</a:t>
              </a:r>
              <a:endParaRPr lang="en-US" altLang="ja-JP" dirty="0"/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4340436" y="4967021"/>
              <a:ext cx="503226" cy="324864"/>
              <a:chOff x="7052990" y="585256"/>
              <a:chExt cx="503226" cy="324864"/>
            </a:xfrm>
          </p:grpSpPr>
          <p:sp>
            <p:nvSpPr>
              <p:cNvPr id="104" name="テキスト ボックス 103"/>
              <p:cNvSpPr txBox="1"/>
              <p:nvPr/>
            </p:nvSpPr>
            <p:spPr>
              <a:xfrm>
                <a:off x="7194692" y="628503"/>
                <a:ext cx="206928" cy="2301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ja-JP" altLang="en-US" sz="1100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 bwMode="gray">
              <a:xfrm>
                <a:off x="7052990" y="585256"/>
                <a:ext cx="503226" cy="324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(4)IPI</a:t>
                </a:r>
                <a:endParaRPr lang="ja-JP" altLang="en-US" dirty="0"/>
              </a:p>
            </p:txBody>
          </p:sp>
        </p:grpSp>
        <p:sp>
          <p:nvSpPr>
            <p:cNvPr id="87" name="正方形/長方形 86"/>
            <p:cNvSpPr/>
            <p:nvPr/>
          </p:nvSpPr>
          <p:spPr bwMode="gray">
            <a:xfrm>
              <a:off x="4919178" y="3136526"/>
              <a:ext cx="1410662" cy="623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88" name="グループ化 87"/>
            <p:cNvGrpSpPr/>
            <p:nvPr/>
          </p:nvGrpSpPr>
          <p:grpSpPr bwMode="gray">
            <a:xfrm>
              <a:off x="4951559" y="3111608"/>
              <a:ext cx="1043306" cy="363390"/>
              <a:chOff x="5604036" y="3092013"/>
              <a:chExt cx="1043306" cy="385653"/>
            </a:xfrm>
          </p:grpSpPr>
          <p:sp>
            <p:nvSpPr>
              <p:cNvPr id="102" name="テキスト ボックス 101"/>
              <p:cNvSpPr txBox="1"/>
              <p:nvPr/>
            </p:nvSpPr>
            <p:spPr bwMode="gray">
              <a:xfrm>
                <a:off x="5865335" y="3233456"/>
                <a:ext cx="454932" cy="2442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　　</a:t>
                </a:r>
                <a:endParaRPr lang="ja-JP" altLang="en-US" sz="1100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 bwMode="gray">
              <a:xfrm>
                <a:off x="5604036" y="3092013"/>
                <a:ext cx="1043306" cy="344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rtlCol="0">
                <a:spAutoFit/>
              </a:bodyPr>
              <a:lstStyle/>
              <a:p>
                <a:r>
                  <a:rPr lang="en-US" altLang="ja-JP" dirty="0"/>
                  <a:t>Protocol stack</a:t>
                </a:r>
                <a:endParaRPr lang="ja-JP" altLang="en-US" dirty="0"/>
              </a:p>
            </p:txBody>
          </p:sp>
        </p:grpSp>
        <p:cxnSp>
          <p:nvCxnSpPr>
            <p:cNvPr id="89" name="直線コネクタ 88"/>
            <p:cNvCxnSpPr/>
            <p:nvPr/>
          </p:nvCxnSpPr>
          <p:spPr>
            <a:xfrm>
              <a:off x="3902953" y="4938170"/>
              <a:ext cx="0" cy="393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3902953" y="5323235"/>
              <a:ext cx="13236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/>
            <p:nvPr/>
          </p:nvCxnSpPr>
          <p:spPr>
            <a:xfrm flipV="1">
              <a:off x="5234491" y="4938170"/>
              <a:ext cx="0" cy="393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 bwMode="gray">
            <a:xfrm>
              <a:off x="5381352" y="4604085"/>
              <a:ext cx="658270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(5)copy</a:t>
              </a:r>
              <a:endParaRPr lang="ja-JP" altLang="en-US" dirty="0"/>
            </a:p>
          </p:txBody>
        </p:sp>
        <p:sp>
          <p:nvSpPr>
            <p:cNvPr id="93" name="1 つの角を切り取った四角形 92"/>
            <p:cNvSpPr/>
            <p:nvPr/>
          </p:nvSpPr>
          <p:spPr bwMode="gray">
            <a:xfrm flipH="1">
              <a:off x="3122768" y="2733943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sp>
          <p:nvSpPr>
            <p:cNvPr id="94" name="1 つの角を切り取った四角形 93"/>
            <p:cNvSpPr/>
            <p:nvPr/>
          </p:nvSpPr>
          <p:spPr bwMode="gray">
            <a:xfrm flipH="1">
              <a:off x="5051525" y="2733943"/>
              <a:ext cx="1015776" cy="280042"/>
            </a:xfrm>
            <a:prstGeom prst="snip1Rect">
              <a:avLst>
                <a:gd name="adj" fmla="val 254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data</a:t>
              </a:r>
            </a:p>
          </p:txBody>
        </p:sp>
        <p:cxnSp>
          <p:nvCxnSpPr>
            <p:cNvPr id="95" name="直線矢印コネクタ 94"/>
            <p:cNvCxnSpPr/>
            <p:nvPr/>
          </p:nvCxnSpPr>
          <p:spPr bwMode="gray">
            <a:xfrm>
              <a:off x="3526500" y="3000105"/>
              <a:ext cx="0" cy="900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正方形/長方形 95"/>
            <p:cNvSpPr/>
            <p:nvPr/>
          </p:nvSpPr>
          <p:spPr bwMode="gray">
            <a:xfrm>
              <a:off x="2954065" y="3141043"/>
              <a:ext cx="1403731" cy="623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97" name="グループ化 96"/>
            <p:cNvGrpSpPr/>
            <p:nvPr/>
          </p:nvGrpSpPr>
          <p:grpSpPr bwMode="gray">
            <a:xfrm>
              <a:off x="2986446" y="3126395"/>
              <a:ext cx="1043306" cy="353116"/>
              <a:chOff x="5604036" y="3102916"/>
              <a:chExt cx="1043306" cy="374750"/>
            </a:xfrm>
          </p:grpSpPr>
          <p:sp>
            <p:nvSpPr>
              <p:cNvPr id="100" name="テキスト ボックス 99"/>
              <p:cNvSpPr txBox="1"/>
              <p:nvPr/>
            </p:nvSpPr>
            <p:spPr bwMode="gray">
              <a:xfrm>
                <a:off x="5865335" y="3233456"/>
                <a:ext cx="454932" cy="2442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　　</a:t>
                </a:r>
                <a:endParaRPr lang="ja-JP" altLang="en-US" sz="1100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 bwMode="gray">
              <a:xfrm>
                <a:off x="5604036" y="3102916"/>
                <a:ext cx="1043306" cy="344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rtlCol="0">
                <a:spAutoFit/>
              </a:bodyPr>
              <a:lstStyle/>
              <a:p>
                <a:r>
                  <a:rPr lang="en-US" altLang="ja-JP" dirty="0"/>
                  <a:t>Protocol stack</a:t>
                </a:r>
                <a:endParaRPr lang="ja-JP" altLang="en-US" dirty="0"/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 bwMode="gray">
            <a:xfrm>
              <a:off x="3212356" y="3418281"/>
              <a:ext cx="857224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(2)convert</a:t>
              </a:r>
              <a:endParaRPr lang="ja-JP" altLang="en-US" dirty="0"/>
            </a:p>
          </p:txBody>
        </p:sp>
        <p:sp>
          <p:nvSpPr>
            <p:cNvPr id="99" name="テキスト ボックス 98"/>
            <p:cNvSpPr txBox="1"/>
            <p:nvPr/>
          </p:nvSpPr>
          <p:spPr bwMode="gray">
            <a:xfrm>
              <a:off x="5211907" y="3416164"/>
              <a:ext cx="857224" cy="324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(6)convert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747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586</Words>
  <Application>Microsoft Office PowerPoint</Application>
  <PresentationFormat>ワイド画面</PresentationFormat>
  <Paragraphs>213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Arial Unicode MS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2</cp:revision>
  <dcterms:created xsi:type="dcterms:W3CDTF">2019-02-07T06:46:48Z</dcterms:created>
  <dcterms:modified xsi:type="dcterms:W3CDTF">2019-02-08T03:02:03Z</dcterms:modified>
</cp:coreProperties>
</file>