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6" r:id="rId2"/>
    <p:sldId id="278" r:id="rId3"/>
    <p:sldId id="262" r:id="rId4"/>
    <p:sldId id="264" r:id="rId5"/>
    <p:sldId id="268" r:id="rId6"/>
    <p:sldId id="274" r:id="rId7"/>
    <p:sldId id="273" r:id="rId8"/>
  </p:sldIdLst>
  <p:sldSz cx="9144000" cy="6858000" type="screen4x3"/>
  <p:notesSz cx="9926638" cy="67976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80694" autoAdjust="0"/>
  </p:normalViewPr>
  <p:slideViewPr>
    <p:cSldViewPr snapToGrid="0">
      <p:cViewPr varScale="1">
        <p:scale>
          <a:sx n="116" d="100"/>
          <a:sy n="116" d="100"/>
        </p:scale>
        <p:origin x="121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2800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AFEDC-FABE-4EC5-908C-E5388E87A5E2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2800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FAC4E-B6A7-4703-9F9A-2D886FDB5C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725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2800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B1103-DCFF-44BB-868B-2628C7ADC505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50900"/>
            <a:ext cx="3055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2665" y="3271382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2800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EB001-CD3F-4F3B-8F34-8929C1F0DB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87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770F0-26F3-47CD-901C-8BCA3DD75C4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634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計算機の性能向上に伴い，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台の計算機上で複数の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を独自に走行させる方式として</a:t>
            </a:r>
            <a:r>
              <a:rPr kumimoji="1" lang="en-US" altLang="ja-JP" dirty="0" smtClean="0"/>
              <a:t>Mint</a:t>
            </a:r>
            <a:r>
              <a:rPr kumimoji="1" lang="ja-JP" altLang="en-US" dirty="0" smtClean="0"/>
              <a:t>が研究開発されています．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Mint</a:t>
            </a:r>
            <a:r>
              <a:rPr kumimoji="1" lang="ja-JP" altLang="en-US" dirty="0" smtClean="0"/>
              <a:t>では，各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に計算機資源を割り当て，直接占有制御します．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Mint</a:t>
            </a:r>
            <a:r>
              <a:rPr kumimoji="1" lang="ja-JP" altLang="en-US" dirty="0" smtClean="0"/>
              <a:t>において，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間で通信を行う手段として，仮想ネットワークインタフェースが実装されています．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仮想ネットワークインタフェースは，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間の共有メモリを介してパケットを送受信します．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また，仮想ネットワークインタフェースは</a:t>
            </a:r>
            <a:r>
              <a:rPr kumimoji="1" lang="en-US" altLang="ja-JP" dirty="0" smtClean="0"/>
              <a:t>Ethernet</a:t>
            </a:r>
            <a:r>
              <a:rPr kumimoji="1" lang="ja-JP" altLang="en-US" dirty="0" smtClean="0"/>
              <a:t>互換で通信するため，既存のアプリケーションを改変する必要はありません．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仮想ネットワークインタフェースの通信性能は評価されていません．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そこで，仮想ネットワークインタフェースの通信性能について評価を行ったところ，以下の問題点が明らかになりました．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ひとつ目の問題点は，共有メモリの使用について，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間で排他制御する仕組が実装されていないことです．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ふたつ目の問題点は，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EB001-CD3F-4F3B-8F34-8929C1F0DBE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151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435350" y="850900"/>
            <a:ext cx="3055938" cy="229235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87CC8-9BA7-4946-AB61-D82D96D117A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3452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770F0-26F3-47CD-901C-8BCA3DD75C4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70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42BB-D430-4952-B341-A7331DE9EB2C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44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42BB-D430-4952-B341-A7331DE9EB2C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82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42BB-D430-4952-B341-A7331DE9EB2C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57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42BB-D430-4952-B341-A7331DE9EB2C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22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42BB-D430-4952-B341-A7331DE9EB2C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36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42BB-D430-4952-B341-A7331DE9EB2C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31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42BB-D430-4952-B341-A7331DE9EB2C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94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42BB-D430-4952-B341-A7331DE9EB2C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58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42BB-D430-4952-B341-A7331DE9EB2C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66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42BB-D430-4952-B341-A7331DE9EB2C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97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42BB-D430-4952-B341-A7331DE9EB2C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0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A42BB-D430-4952-B341-A7331DE9EB2C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3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853830"/>
            <a:ext cx="9144000" cy="1693530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+mj-ea"/>
                <a:ea typeface="+mj-ea"/>
              </a:rPr>
              <a:t>平成</a:t>
            </a:r>
            <a:r>
              <a:rPr lang="en-US" altLang="ja-JP" sz="3200" dirty="0">
                <a:latin typeface="+mj-ea"/>
                <a:ea typeface="+mj-ea"/>
              </a:rPr>
              <a:t>30</a:t>
            </a:r>
            <a:r>
              <a:rPr lang="ja-JP" altLang="en-US" sz="3200" dirty="0">
                <a:latin typeface="+mj-ea"/>
                <a:ea typeface="+mj-ea"/>
              </a:rPr>
              <a:t>年</a:t>
            </a:r>
            <a:r>
              <a:rPr lang="en-US" altLang="ja-JP" sz="3200" dirty="0">
                <a:latin typeface="+mj-ea"/>
                <a:ea typeface="+mj-ea"/>
              </a:rPr>
              <a:t>11</a:t>
            </a:r>
            <a:r>
              <a:rPr lang="ja-JP" altLang="en-US" sz="3200" dirty="0">
                <a:latin typeface="+mj-ea"/>
                <a:ea typeface="+mj-ea"/>
              </a:rPr>
              <a:t>月</a:t>
            </a:r>
            <a:r>
              <a:rPr lang="en-US" altLang="ja-JP" sz="3200" dirty="0">
                <a:latin typeface="+mj-ea"/>
                <a:ea typeface="+mj-ea"/>
              </a:rPr>
              <a:t>14</a:t>
            </a:r>
            <a:r>
              <a:rPr lang="ja-JP" altLang="en-US" sz="3200" dirty="0" smtClean="0">
                <a:latin typeface="+mj-ea"/>
                <a:ea typeface="+mj-ea"/>
              </a:rPr>
              <a:t>日</a:t>
            </a:r>
            <a:endParaRPr lang="en-US" altLang="ja-JP" sz="3200" dirty="0" smtClean="0">
              <a:latin typeface="+mj-ea"/>
              <a:ea typeface="+mj-ea"/>
            </a:endParaRPr>
          </a:p>
          <a:p>
            <a:r>
              <a:rPr kumimoji="1" lang="ja-JP" altLang="en-US" sz="3200" dirty="0" smtClean="0">
                <a:latin typeface="+mj-ea"/>
                <a:ea typeface="+mj-ea"/>
              </a:rPr>
              <a:t>岡山大学 </a:t>
            </a:r>
            <a:r>
              <a:rPr lang="ja-JP" altLang="en-US" sz="3200" dirty="0" smtClean="0">
                <a:latin typeface="+mj-ea"/>
                <a:ea typeface="+mj-ea"/>
              </a:rPr>
              <a:t>工学部 情報系学科</a:t>
            </a:r>
            <a:endParaRPr lang="en-US" altLang="ja-JP" sz="3200" dirty="0" smtClean="0">
              <a:latin typeface="+mj-ea"/>
              <a:ea typeface="+mj-ea"/>
            </a:endParaRPr>
          </a:p>
          <a:p>
            <a:r>
              <a:rPr lang="ja-JP" altLang="en-US" sz="3200" dirty="0" smtClean="0">
                <a:latin typeface="+mj-ea"/>
                <a:ea typeface="+mj-ea"/>
              </a:rPr>
              <a:t>吉田 修太郎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164857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dirty="0" smtClean="0">
                <a:latin typeface="+mj-ea"/>
                <a:ea typeface="+mj-ea"/>
              </a:rPr>
              <a:t>Mint</a:t>
            </a:r>
            <a:r>
              <a:rPr lang="ja-JP" altLang="en-US" sz="3600" dirty="0" smtClean="0">
                <a:latin typeface="+mj-ea"/>
                <a:ea typeface="+mj-ea"/>
              </a:rPr>
              <a:t>オペレーティングシステムにおける</a:t>
            </a:r>
            <a:endParaRPr lang="en-US" altLang="ja-JP" sz="3600" dirty="0" smtClean="0">
              <a:latin typeface="+mj-ea"/>
              <a:ea typeface="+mj-ea"/>
            </a:endParaRPr>
          </a:p>
          <a:p>
            <a:pPr algn="ctr"/>
            <a:r>
              <a:rPr kumimoji="1" lang="ja-JP" altLang="en-US" sz="3600" dirty="0" smtClean="0">
                <a:latin typeface="+mj-ea"/>
                <a:ea typeface="+mj-ea"/>
              </a:rPr>
              <a:t>仮想ネットワークインタフェースの</a:t>
            </a:r>
            <a:r>
              <a:rPr lang="ja-JP" altLang="en-US" sz="3600" dirty="0" smtClean="0">
                <a:latin typeface="+mj-ea"/>
                <a:ea typeface="+mj-ea"/>
              </a:rPr>
              <a:t>性能</a:t>
            </a:r>
            <a:r>
              <a:rPr lang="ja-JP" altLang="en-US" sz="3600" dirty="0">
                <a:latin typeface="+mj-ea"/>
                <a:ea typeface="+mj-ea"/>
              </a:rPr>
              <a:t>評価</a:t>
            </a:r>
            <a:endParaRPr kumimoji="1" lang="ja-JP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97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77731" y="3667989"/>
            <a:ext cx="5032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(1) 150Mbps </a:t>
            </a:r>
            <a:r>
              <a:rPr lang="ja-JP" altLang="en-US" sz="2400" dirty="0" smtClean="0"/>
              <a:t>以上</a:t>
            </a:r>
            <a:r>
              <a:rPr lang="ja-JP" altLang="en-US" sz="2400" dirty="0"/>
              <a:t>の帯域では</a:t>
            </a:r>
            <a:r>
              <a:rPr lang="ja-JP" altLang="en-US" sz="2400" dirty="0" smtClean="0"/>
              <a:t>不安定</a:t>
            </a:r>
            <a:endParaRPr lang="en-US" altLang="ja-JP" sz="2400" dirty="0" smtClean="0"/>
          </a:p>
          <a:p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(2)</a:t>
            </a:r>
            <a:r>
              <a:rPr lang="ja-JP" altLang="en-US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ja-JP" altLang="en-US" sz="2400" dirty="0" smtClean="0"/>
              <a:t>共有</a:t>
            </a:r>
            <a:r>
              <a:rPr lang="ja-JP" altLang="en-US" sz="2400" dirty="0"/>
              <a:t>メモリ使用に</a:t>
            </a:r>
            <a:r>
              <a:rPr lang="ja-JP" altLang="en-US" sz="2400" dirty="0" smtClean="0"/>
              <a:t>おける</a:t>
            </a:r>
            <a:endParaRPr lang="en-US" altLang="ja-JP" sz="2400" dirty="0" smtClean="0"/>
          </a:p>
          <a:p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 Linux </a:t>
            </a:r>
            <a:r>
              <a:rPr lang="ja-JP" altLang="en-US" sz="2400" dirty="0" smtClean="0"/>
              <a:t>間</a:t>
            </a:r>
            <a:r>
              <a:rPr lang="ja-JP" altLang="en-US" sz="2400" dirty="0"/>
              <a:t>の排他制御</a:t>
            </a:r>
            <a:r>
              <a:rPr lang="ja-JP" altLang="en-US" sz="2400" dirty="0" smtClean="0"/>
              <a:t>は</a:t>
            </a:r>
            <a:r>
              <a:rPr lang="ja-JP" altLang="en-US" sz="2400" dirty="0"/>
              <a:t>不完全</a:t>
            </a:r>
            <a:endParaRPr lang="en-US" altLang="ja-JP" sz="2400" dirty="0"/>
          </a:p>
        </p:txBody>
      </p:sp>
      <p:sp>
        <p:nvSpPr>
          <p:cNvPr id="2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6388278" y="6318074"/>
            <a:ext cx="2057400" cy="365125"/>
          </a:xfrm>
        </p:spPr>
        <p:txBody>
          <a:bodyPr/>
          <a:lstStyle/>
          <a:p>
            <a:r>
              <a:rPr kumimoji="1" lang="en-US" altLang="ja-JP" sz="2400" dirty="0" smtClean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r>
              <a:rPr lang="en-US" altLang="ja-JP" sz="2400" dirty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</a:t>
            </a:r>
            <a:endParaRPr kumimoji="1" lang="ja-JP" altLang="en-US" sz="2400" dirty="0">
              <a:solidFill>
                <a:schemeClr val="tx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257377" y="0"/>
            <a:ext cx="2629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背景と目的</a:t>
            </a:r>
            <a:endParaRPr kumimoji="1" lang="ja-JP" altLang="en-US" sz="40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3477" y="77884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00FF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Mint:</a:t>
            </a:r>
            <a:endParaRPr kumimoji="1" lang="en-US" altLang="ja-JP" sz="2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7451" y="1134777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1</a:t>
            </a:r>
            <a:r>
              <a:rPr lang="ja-JP" altLang="en-US" sz="2400" dirty="0"/>
              <a:t>台</a:t>
            </a:r>
            <a:r>
              <a:rPr lang="ja-JP" altLang="en-US" sz="2400" dirty="0" smtClean="0"/>
              <a:t>の計算機上で複数の 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Linux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を走行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8731" y="1997189"/>
            <a:ext cx="4860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(1) Linux </a:t>
            </a:r>
            <a:r>
              <a:rPr lang="ja-JP" altLang="en-US" sz="2400" dirty="0" smtClean="0">
                <a:latin typeface="+mn-ea"/>
                <a:cs typeface="Arial Unicode MS" panose="020B0604020202020204" pitchFamily="50" charset="-128"/>
              </a:rPr>
              <a:t>間</a:t>
            </a:r>
            <a:r>
              <a:rPr lang="ja-JP" altLang="en-US" sz="2400" dirty="0">
                <a:latin typeface="+mn-ea"/>
                <a:cs typeface="Arial Unicode MS" panose="020B0604020202020204" pitchFamily="50" charset="-128"/>
              </a:rPr>
              <a:t>の</a:t>
            </a:r>
            <a:r>
              <a:rPr lang="ja-JP" altLang="en-US" sz="2400" dirty="0" smtClean="0">
                <a:latin typeface="+mn-ea"/>
                <a:cs typeface="Arial Unicode MS" panose="020B0604020202020204" pitchFamily="50" charset="-128"/>
              </a:rPr>
              <a:t>共有メモリを介した</a:t>
            </a:r>
            <a:endParaRPr lang="en-US" altLang="ja-JP" sz="2400" dirty="0" smtClean="0">
              <a:latin typeface="+mn-ea"/>
              <a:cs typeface="Arial Unicode MS" panose="020B0604020202020204" pitchFamily="50" charset="-128"/>
            </a:endParaRPr>
          </a:p>
          <a:p>
            <a:r>
              <a:rPr lang="ja-JP" altLang="en-US" sz="2400" dirty="0" smtClean="0">
                <a:latin typeface="+mn-ea"/>
                <a:cs typeface="Arial Unicode MS" panose="020B0604020202020204" pitchFamily="50" charset="-128"/>
              </a:rPr>
              <a:t>     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Ethernet </a:t>
            </a:r>
            <a:r>
              <a:rPr lang="ja-JP" altLang="en-US" sz="2400" dirty="0" smtClean="0">
                <a:latin typeface="+mn-ea"/>
                <a:cs typeface="Arial Unicode MS" panose="020B0604020202020204" pitchFamily="50" charset="-128"/>
              </a:rPr>
              <a:t>互換の通信</a:t>
            </a:r>
            <a:endParaRPr lang="en-US" altLang="ja-JP" sz="2400" dirty="0" smtClean="0">
              <a:latin typeface="+mn-ea"/>
              <a:cs typeface="Arial Unicode MS" panose="020B0604020202020204" pitchFamily="50" charset="-128"/>
            </a:endParaRPr>
          </a:p>
          <a:p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(2) </a:t>
            </a:r>
            <a:r>
              <a:rPr lang="ja-JP" altLang="en-US" sz="2400" dirty="0" smtClean="0">
                <a:latin typeface="+mn-ea"/>
                <a:cs typeface="Arial Unicode MS" panose="020B0604020202020204" pitchFamily="50" charset="-128"/>
              </a:rPr>
              <a:t>既存 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AP </a:t>
            </a:r>
            <a:r>
              <a:rPr lang="ja-JP" altLang="en-US" sz="2400" dirty="0" smtClean="0">
                <a:latin typeface="+mn-ea"/>
                <a:cs typeface="Arial Unicode MS" panose="020B0604020202020204" pitchFamily="50" charset="-128"/>
              </a:rPr>
              <a:t>を改変せずに通信可能</a:t>
            </a:r>
            <a:endParaRPr lang="en-US" altLang="ja-JP" sz="2400" dirty="0" smtClean="0">
              <a:latin typeface="+mn-ea"/>
              <a:cs typeface="Arial Unicode MS" panose="020B0604020202020204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65578" y="5541802"/>
            <a:ext cx="4585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rgbClr val="FF0000"/>
                </a:solidFill>
              </a:rPr>
              <a:t>排他制御を実装し，性能を再評価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0937" y="1594438"/>
            <a:ext cx="5583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00FF"/>
                </a:solidFill>
              </a:rPr>
              <a:t>＜</a:t>
            </a:r>
            <a:r>
              <a:rPr lang="ja-JP" altLang="en-US" sz="2400" dirty="0">
                <a:solidFill>
                  <a:srgbClr val="0000FF"/>
                </a:solidFill>
                <a:latin typeface="+mn-ea"/>
                <a:cs typeface="Arial Unicode MS" panose="020B0604020202020204" pitchFamily="50" charset="-128"/>
              </a:rPr>
              <a:t>仮想</a:t>
            </a:r>
            <a:r>
              <a:rPr lang="ja-JP" altLang="en-US" sz="2400" dirty="0" smtClean="0">
                <a:solidFill>
                  <a:srgbClr val="0000FF"/>
                </a:solidFill>
                <a:latin typeface="+mn-ea"/>
                <a:cs typeface="Arial Unicode MS" panose="020B0604020202020204" pitchFamily="50" charset="-128"/>
              </a:rPr>
              <a:t>ネットワークインタフェース </a:t>
            </a:r>
            <a:r>
              <a:rPr lang="en-US" altLang="ja-JP" sz="2400" dirty="0" smtClean="0">
                <a:solidFill>
                  <a:srgbClr val="0000FF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(VNI)</a:t>
            </a:r>
            <a:r>
              <a:rPr kumimoji="1" lang="ja-JP" altLang="en-US" sz="2400" dirty="0" smtClean="0">
                <a:solidFill>
                  <a:srgbClr val="0000FF"/>
                </a:solidFill>
              </a:rPr>
              <a:t>＞</a:t>
            </a:r>
            <a:endParaRPr kumimoji="1" lang="en-US" altLang="ja-JP" sz="2400" dirty="0" smtClean="0"/>
          </a:p>
        </p:txBody>
      </p:sp>
      <p:sp>
        <p:nvSpPr>
          <p:cNvPr id="95" name="下矢印 94"/>
          <p:cNvSpPr/>
          <p:nvPr/>
        </p:nvSpPr>
        <p:spPr>
          <a:xfrm>
            <a:off x="2060778" y="4999290"/>
            <a:ext cx="1596821" cy="444381"/>
          </a:xfrm>
          <a:prstGeom prst="downArrow">
            <a:avLst>
              <a:gd name="adj1" fmla="val 50000"/>
              <a:gd name="adj2" fmla="val 72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338" y="3226533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0000CC"/>
                </a:solidFill>
              </a:rPr>
              <a:t>＜</a:t>
            </a:r>
            <a:r>
              <a:rPr lang="en-US" altLang="ja-JP" sz="2400" dirty="0" smtClean="0">
                <a:solidFill>
                  <a:srgbClr val="0000CC"/>
                </a:solidFill>
              </a:rPr>
              <a:t>VNI </a:t>
            </a:r>
            <a:r>
              <a:rPr lang="ja-JP" altLang="en-US" sz="2400" dirty="0" smtClean="0">
                <a:solidFill>
                  <a:srgbClr val="0000CC"/>
                </a:solidFill>
              </a:rPr>
              <a:t>の評価結果＞</a:t>
            </a:r>
            <a:endParaRPr kumimoji="1" lang="ja-JP" altLang="en-US" sz="2400" dirty="0">
              <a:solidFill>
                <a:srgbClr val="0000CC"/>
              </a:solidFill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5348174" y="1464772"/>
            <a:ext cx="3769486" cy="4722704"/>
            <a:chOff x="5407996" y="1387858"/>
            <a:chExt cx="3769486" cy="4722704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5407996" y="1387858"/>
              <a:ext cx="3769486" cy="4722704"/>
              <a:chOff x="5399450" y="1195737"/>
              <a:chExt cx="3769486" cy="4722704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5549772" y="1195737"/>
                <a:ext cx="3619164" cy="4722704"/>
                <a:chOff x="5565012" y="1119537"/>
                <a:chExt cx="3619164" cy="4722704"/>
              </a:xfrm>
            </p:grpSpPr>
            <p:grpSp>
              <p:nvGrpSpPr>
                <p:cNvPr id="35" name="グループ化 34"/>
                <p:cNvGrpSpPr/>
                <p:nvPr/>
              </p:nvGrpSpPr>
              <p:grpSpPr>
                <a:xfrm>
                  <a:off x="5565012" y="1119537"/>
                  <a:ext cx="3619164" cy="4722704"/>
                  <a:chOff x="5524333" y="1639817"/>
                  <a:chExt cx="3284606" cy="4497811"/>
                </a:xfrm>
              </p:grpSpPr>
              <p:cxnSp>
                <p:nvCxnSpPr>
                  <p:cNvPr id="71" name="直線コネクタ 70"/>
                  <p:cNvCxnSpPr/>
                  <p:nvPr/>
                </p:nvCxnSpPr>
                <p:spPr bwMode="gray">
                  <a:xfrm>
                    <a:off x="8019280" y="4255250"/>
                    <a:ext cx="0" cy="167999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線コネクタ 69"/>
                  <p:cNvCxnSpPr/>
                  <p:nvPr/>
                </p:nvCxnSpPr>
                <p:spPr bwMode="gray">
                  <a:xfrm flipH="1">
                    <a:off x="6197928" y="4255250"/>
                    <a:ext cx="0" cy="161142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線コネクタ 60"/>
                  <p:cNvCxnSpPr/>
                  <p:nvPr/>
                </p:nvCxnSpPr>
                <p:spPr bwMode="gray">
                  <a:xfrm>
                    <a:off x="7105182" y="1639817"/>
                    <a:ext cx="0" cy="4497811"/>
                  </a:xfrm>
                  <a:prstGeom prst="line">
                    <a:avLst/>
                  </a:prstGeom>
                  <a:ln w="12700" cmpd="sng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片側の 2 つの角を切り取った四角形 14"/>
                  <p:cNvSpPr/>
                  <p:nvPr/>
                </p:nvSpPr>
                <p:spPr bwMode="gray">
                  <a:xfrm>
                    <a:off x="6238518" y="5332997"/>
                    <a:ext cx="1735200" cy="786982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93" name="直線矢印コネクタ 92"/>
                  <p:cNvCxnSpPr/>
                  <p:nvPr/>
                </p:nvCxnSpPr>
                <p:spPr bwMode="gray">
                  <a:xfrm>
                    <a:off x="6196511" y="5869784"/>
                    <a:ext cx="261377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直線コネクタ 93"/>
                  <p:cNvCxnSpPr/>
                  <p:nvPr/>
                </p:nvCxnSpPr>
                <p:spPr bwMode="gray">
                  <a:xfrm>
                    <a:off x="7796470" y="5931289"/>
                    <a:ext cx="23119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正方形/長方形 101"/>
                  <p:cNvSpPr/>
                  <p:nvPr/>
                </p:nvSpPr>
                <p:spPr bwMode="gray">
                  <a:xfrm>
                    <a:off x="5524333" y="2292308"/>
                    <a:ext cx="1404763" cy="828274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103" name="テキスト ボックス 102"/>
                  <p:cNvSpPr txBox="1"/>
                  <p:nvPr/>
                </p:nvSpPr>
                <p:spPr bwMode="gray">
                  <a:xfrm>
                    <a:off x="5525365" y="2274212"/>
                    <a:ext cx="4924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 smtClean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AP</a:t>
                    </a:r>
                    <a:endParaRPr lang="ja-JP" altLang="en-US" dirty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  <p:sp>
                <p:nvSpPr>
                  <p:cNvPr id="104" name="1 つの角を切り取った四角形 103"/>
                  <p:cNvSpPr/>
                  <p:nvPr/>
                </p:nvSpPr>
                <p:spPr bwMode="gray">
                  <a:xfrm flipH="1">
                    <a:off x="5707897" y="2557988"/>
                    <a:ext cx="1015776" cy="280042"/>
                  </a:xfrm>
                  <a:prstGeom prst="snip1Rect">
                    <a:avLst>
                      <a:gd name="adj" fmla="val 25462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data</a:t>
                    </a:r>
                  </a:p>
                </p:txBody>
              </p:sp>
              <p:sp>
                <p:nvSpPr>
                  <p:cNvPr id="105" name="テキスト ボックス 104"/>
                  <p:cNvSpPr txBox="1"/>
                  <p:nvPr/>
                </p:nvSpPr>
                <p:spPr bwMode="gray">
                  <a:xfrm>
                    <a:off x="5736413" y="1766600"/>
                    <a:ext cx="784439" cy="3517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 smtClean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Linux1</a:t>
                    </a:r>
                    <a:endParaRPr lang="ja-JP" altLang="en-US" dirty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  <p:sp>
                <p:nvSpPr>
                  <p:cNvPr id="106" name="テキスト ボックス 105"/>
                  <p:cNvSpPr txBox="1"/>
                  <p:nvPr/>
                </p:nvSpPr>
                <p:spPr bwMode="gray">
                  <a:xfrm>
                    <a:off x="6176997" y="2806790"/>
                    <a:ext cx="609861" cy="3517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 smtClean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write</a:t>
                    </a:r>
                    <a:endParaRPr lang="ja-JP" altLang="en-US" dirty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  <p:sp>
                <p:nvSpPr>
                  <p:cNvPr id="86" name="正方形/長方形 85"/>
                  <p:cNvSpPr/>
                  <p:nvPr/>
                </p:nvSpPr>
                <p:spPr bwMode="gray">
                  <a:xfrm>
                    <a:off x="5556041" y="4454938"/>
                    <a:ext cx="1373055" cy="450507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87" name="テキスト ボックス 86"/>
                  <p:cNvSpPr txBox="1"/>
                  <p:nvPr/>
                </p:nvSpPr>
                <p:spPr bwMode="gray">
                  <a:xfrm>
                    <a:off x="5538834" y="4426315"/>
                    <a:ext cx="569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 smtClean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VNI</a:t>
                    </a:r>
                    <a:endParaRPr lang="ja-JP" altLang="en-US" dirty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  <p:sp>
                <p:nvSpPr>
                  <p:cNvPr id="88" name="テキスト ボックス 87"/>
                  <p:cNvSpPr txBox="1"/>
                  <p:nvPr/>
                </p:nvSpPr>
                <p:spPr bwMode="gray">
                  <a:xfrm>
                    <a:off x="5947028" y="4534190"/>
                    <a:ext cx="609861" cy="3517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 smtClean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copy</a:t>
                    </a:r>
                    <a:endParaRPr lang="ja-JP" altLang="en-US" dirty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  <p:grpSp>
                <p:nvGrpSpPr>
                  <p:cNvPr id="67" name="グループ化 66"/>
                  <p:cNvGrpSpPr/>
                  <p:nvPr/>
                </p:nvGrpSpPr>
                <p:grpSpPr bwMode="gray">
                  <a:xfrm>
                    <a:off x="5597558" y="3877247"/>
                    <a:ext cx="1331538" cy="370752"/>
                    <a:chOff x="5537450" y="3845714"/>
                    <a:chExt cx="1287652" cy="450609"/>
                  </a:xfrm>
                </p:grpSpPr>
                <p:sp>
                  <p:nvSpPr>
                    <p:cNvPr id="68" name="1 つの角を切り取った四角形 67"/>
                    <p:cNvSpPr/>
                    <p:nvPr/>
                  </p:nvSpPr>
                  <p:spPr bwMode="gray">
                    <a:xfrm flipH="1">
                      <a:off x="5537450" y="3845714"/>
                      <a:ext cx="1112305" cy="357612"/>
                    </a:xfrm>
                    <a:prstGeom prst="snip1Rect">
                      <a:avLst>
                        <a:gd name="adj" fmla="val 25462"/>
                      </a:avLst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altLang="ja-JP" dirty="0"/>
                    </a:p>
                  </p:txBody>
                </p:sp>
                <p:sp>
                  <p:nvSpPr>
                    <p:cNvPr id="69" name="1 つの角を切り取った四角形 68"/>
                    <p:cNvSpPr/>
                    <p:nvPr/>
                  </p:nvSpPr>
                  <p:spPr bwMode="gray">
                    <a:xfrm flipH="1">
                      <a:off x="5666252" y="3938711"/>
                      <a:ext cx="1158850" cy="357612"/>
                    </a:xfrm>
                    <a:prstGeom prst="snip1Rect">
                      <a:avLst>
                        <a:gd name="adj" fmla="val 25462"/>
                      </a:avLst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ja-JP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Eth packet</a:t>
                      </a:r>
                      <a:endParaRPr lang="en-US" altLang="ja-JP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p:txBody>
                </p:sp>
              </p:grpSp>
              <p:grpSp>
                <p:nvGrpSpPr>
                  <p:cNvPr id="72" name="グループ化 71"/>
                  <p:cNvGrpSpPr/>
                  <p:nvPr/>
                </p:nvGrpSpPr>
                <p:grpSpPr bwMode="gray">
                  <a:xfrm>
                    <a:off x="6455611" y="5709550"/>
                    <a:ext cx="1331538" cy="370753"/>
                    <a:chOff x="5519422" y="3784174"/>
                    <a:chExt cx="1287652" cy="450610"/>
                  </a:xfrm>
                </p:grpSpPr>
                <p:sp>
                  <p:nvSpPr>
                    <p:cNvPr id="74" name="1 つの角を切り取った四角形 73"/>
                    <p:cNvSpPr/>
                    <p:nvPr/>
                  </p:nvSpPr>
                  <p:spPr bwMode="gray">
                    <a:xfrm flipH="1">
                      <a:off x="5519422" y="3784174"/>
                      <a:ext cx="1112305" cy="357613"/>
                    </a:xfrm>
                    <a:prstGeom prst="snip1Rect">
                      <a:avLst>
                        <a:gd name="adj" fmla="val 25462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altLang="ja-JP" dirty="0"/>
                    </a:p>
                  </p:txBody>
                </p:sp>
                <p:sp>
                  <p:nvSpPr>
                    <p:cNvPr id="76" name="1 つの角を切り取った四角形 75"/>
                    <p:cNvSpPr/>
                    <p:nvPr/>
                  </p:nvSpPr>
                  <p:spPr bwMode="gray">
                    <a:xfrm flipH="1">
                      <a:off x="5648224" y="3877172"/>
                      <a:ext cx="1158850" cy="357612"/>
                    </a:xfrm>
                    <a:prstGeom prst="snip1Rect">
                      <a:avLst>
                        <a:gd name="adj" fmla="val 25462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ja-JP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Eth packet</a:t>
                      </a:r>
                      <a:endParaRPr lang="en-US" altLang="ja-JP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p:txBody>
                </p:sp>
              </p:grpSp>
              <p:sp>
                <p:nvSpPr>
                  <p:cNvPr id="80" name="正方形/長方形 79"/>
                  <p:cNvSpPr/>
                  <p:nvPr/>
                </p:nvSpPr>
                <p:spPr bwMode="gray">
                  <a:xfrm>
                    <a:off x="7158333" y="2198218"/>
                    <a:ext cx="133956" cy="9514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81" name="正方形/長方形 80"/>
                  <p:cNvSpPr/>
                  <p:nvPr/>
                </p:nvSpPr>
                <p:spPr bwMode="gray">
                  <a:xfrm>
                    <a:off x="7291312" y="2294987"/>
                    <a:ext cx="1404763" cy="828274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84" name="テキスト ボックス 83"/>
                  <p:cNvSpPr txBox="1"/>
                  <p:nvPr/>
                </p:nvSpPr>
                <p:spPr bwMode="gray">
                  <a:xfrm>
                    <a:off x="7292344" y="2278600"/>
                    <a:ext cx="4924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 smtClean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AP</a:t>
                    </a:r>
                    <a:endParaRPr lang="ja-JP" altLang="en-US" dirty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  <p:sp>
                <p:nvSpPr>
                  <p:cNvPr id="85" name="1 つの角を切り取った四角形 84"/>
                  <p:cNvSpPr/>
                  <p:nvPr/>
                </p:nvSpPr>
                <p:spPr bwMode="gray">
                  <a:xfrm flipH="1">
                    <a:off x="7482778" y="2547862"/>
                    <a:ext cx="1015776" cy="280042"/>
                  </a:xfrm>
                  <a:prstGeom prst="snip1Rect">
                    <a:avLst>
                      <a:gd name="adj" fmla="val 25462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data</a:t>
                    </a:r>
                  </a:p>
                </p:txBody>
              </p:sp>
              <p:sp>
                <p:nvSpPr>
                  <p:cNvPr id="91" name="テキスト ボックス 90"/>
                  <p:cNvSpPr txBox="1"/>
                  <p:nvPr/>
                </p:nvSpPr>
                <p:spPr bwMode="gray">
                  <a:xfrm>
                    <a:off x="7484750" y="1766600"/>
                    <a:ext cx="784439" cy="3517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 smtClean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Linux2</a:t>
                    </a:r>
                    <a:endParaRPr lang="ja-JP" altLang="en-US" dirty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  <p:sp>
                <p:nvSpPr>
                  <p:cNvPr id="92" name="テキスト ボックス 91"/>
                  <p:cNvSpPr txBox="1"/>
                  <p:nvPr/>
                </p:nvSpPr>
                <p:spPr bwMode="gray">
                  <a:xfrm>
                    <a:off x="7984884" y="2796663"/>
                    <a:ext cx="824055" cy="3517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dirty="0" smtClean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read</a:t>
                    </a:r>
                    <a:endParaRPr lang="ja-JP" altLang="en-US" dirty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  <p:sp>
                <p:nvSpPr>
                  <p:cNvPr id="107" name="正方形/長方形 106"/>
                  <p:cNvSpPr/>
                  <p:nvPr/>
                </p:nvSpPr>
                <p:spPr bwMode="gray">
                  <a:xfrm>
                    <a:off x="7313701" y="4454938"/>
                    <a:ext cx="1373055" cy="450507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108" name="テキスト ボックス 107"/>
                  <p:cNvSpPr txBox="1"/>
                  <p:nvPr/>
                </p:nvSpPr>
                <p:spPr bwMode="gray">
                  <a:xfrm>
                    <a:off x="7287171" y="4426315"/>
                    <a:ext cx="522373" cy="3517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 smtClean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VNI</a:t>
                    </a:r>
                    <a:endParaRPr lang="ja-JP" altLang="en-US" dirty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  <p:grpSp>
                <p:nvGrpSpPr>
                  <p:cNvPr id="116" name="グループ化 115"/>
                  <p:cNvGrpSpPr/>
                  <p:nvPr/>
                </p:nvGrpSpPr>
                <p:grpSpPr bwMode="gray">
                  <a:xfrm>
                    <a:off x="7345899" y="3877247"/>
                    <a:ext cx="1322222" cy="370752"/>
                    <a:chOff x="5321114" y="3845714"/>
                    <a:chExt cx="1278643" cy="450609"/>
                  </a:xfrm>
                </p:grpSpPr>
                <p:sp>
                  <p:nvSpPr>
                    <p:cNvPr id="127" name="1 つの角を切り取った四角形 126"/>
                    <p:cNvSpPr/>
                    <p:nvPr/>
                  </p:nvSpPr>
                  <p:spPr bwMode="gray">
                    <a:xfrm flipH="1">
                      <a:off x="5321114" y="3845714"/>
                      <a:ext cx="1112305" cy="357613"/>
                    </a:xfrm>
                    <a:prstGeom prst="snip1Rect">
                      <a:avLst>
                        <a:gd name="adj" fmla="val 25462"/>
                      </a:avLst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altLang="ja-JP" dirty="0"/>
                    </a:p>
                  </p:txBody>
                </p:sp>
                <p:sp>
                  <p:nvSpPr>
                    <p:cNvPr id="128" name="1 つの角を切り取った四角形 127"/>
                    <p:cNvSpPr/>
                    <p:nvPr/>
                  </p:nvSpPr>
                  <p:spPr bwMode="gray">
                    <a:xfrm flipH="1">
                      <a:off x="5440907" y="3938711"/>
                      <a:ext cx="1158850" cy="357612"/>
                    </a:xfrm>
                    <a:prstGeom prst="snip1Rect">
                      <a:avLst>
                        <a:gd name="adj" fmla="val 25462"/>
                      </a:avLst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ja-JP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Eth</a:t>
                      </a:r>
                      <a:r>
                        <a:rPr lang="en-US" altLang="ja-JP" dirty="0" smtClean="0"/>
                        <a:t> </a:t>
                      </a:r>
                      <a:r>
                        <a:rPr lang="en-US" altLang="ja-JP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packet</a:t>
                      </a:r>
                      <a:endParaRPr lang="en-US" altLang="ja-JP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p:txBody>
                </p:sp>
              </p:grpSp>
              <p:cxnSp>
                <p:nvCxnSpPr>
                  <p:cNvPr id="75" name="直線矢印コネクタ 74"/>
                  <p:cNvCxnSpPr/>
                  <p:nvPr/>
                </p:nvCxnSpPr>
                <p:spPr bwMode="gray">
                  <a:xfrm>
                    <a:off x="8006474" y="2827904"/>
                    <a:ext cx="5381" cy="1047361"/>
                  </a:xfrm>
                  <a:prstGeom prst="straightConnector1">
                    <a:avLst/>
                  </a:prstGeom>
                  <a:ln w="19050">
                    <a:headEnd type="arrow"/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線矢印コネクタ 63"/>
                  <p:cNvCxnSpPr/>
                  <p:nvPr/>
                </p:nvCxnSpPr>
                <p:spPr bwMode="gray">
                  <a:xfrm flipH="1">
                    <a:off x="6200123" y="2846694"/>
                    <a:ext cx="0" cy="1028571"/>
                  </a:xfrm>
                  <a:prstGeom prst="straightConnector1">
                    <a:avLst/>
                  </a:prstGeom>
                  <a:ln w="19050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テキスト ボックス 95"/>
                  <p:cNvSpPr txBox="1"/>
                  <p:nvPr/>
                </p:nvSpPr>
                <p:spPr bwMode="gray">
                  <a:xfrm>
                    <a:off x="6281208" y="5396883"/>
                    <a:ext cx="1675359" cy="3517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 smtClean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Shared memory</a:t>
                    </a:r>
                    <a:endParaRPr lang="en-US" altLang="ja-JP" dirty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  <p:grpSp>
                <p:nvGrpSpPr>
                  <p:cNvPr id="13" name="グループ化 12"/>
                  <p:cNvGrpSpPr/>
                  <p:nvPr/>
                </p:nvGrpSpPr>
                <p:grpSpPr>
                  <a:xfrm>
                    <a:off x="6892696" y="4960446"/>
                    <a:ext cx="423643" cy="351745"/>
                    <a:chOff x="7033950" y="611406"/>
                    <a:chExt cx="423643" cy="351745"/>
                  </a:xfrm>
                </p:grpSpPr>
                <p:sp>
                  <p:nvSpPr>
                    <p:cNvPr id="12" name="テキスト ボックス 11"/>
                    <p:cNvSpPr txBox="1"/>
                    <p:nvPr/>
                  </p:nvSpPr>
                  <p:spPr>
                    <a:xfrm>
                      <a:off x="7194692" y="628503"/>
                      <a:ext cx="206928" cy="26161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kumimoji="1" lang="ja-JP" altLang="en-US" sz="1100" dirty="0"/>
                    </a:p>
                  </p:txBody>
                </p:sp>
                <p:sp>
                  <p:nvSpPr>
                    <p:cNvPr id="62" name="テキスト ボックス 61"/>
                    <p:cNvSpPr txBox="1"/>
                    <p:nvPr/>
                  </p:nvSpPr>
                  <p:spPr bwMode="gray">
                    <a:xfrm>
                      <a:off x="7033950" y="611406"/>
                      <a:ext cx="423643" cy="35174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IPI</a:t>
                      </a:r>
                      <a:endParaRPr lang="ja-JP" altLang="en-US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p:txBody>
                </p:sp>
              </p:grpSp>
              <p:sp>
                <p:nvSpPr>
                  <p:cNvPr id="77" name="正方形/長方形 76"/>
                  <p:cNvSpPr/>
                  <p:nvPr/>
                </p:nvSpPr>
                <p:spPr bwMode="gray">
                  <a:xfrm>
                    <a:off x="5550302" y="3282730"/>
                    <a:ext cx="1373055" cy="45050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73" name="正方形/長方形 72"/>
                  <p:cNvSpPr/>
                  <p:nvPr/>
                </p:nvSpPr>
                <p:spPr bwMode="gray">
                  <a:xfrm>
                    <a:off x="7301031" y="3278212"/>
                    <a:ext cx="1373055" cy="45050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grpSp>
                <p:nvGrpSpPr>
                  <p:cNvPr id="82" name="グループ化 81"/>
                  <p:cNvGrpSpPr/>
                  <p:nvPr/>
                </p:nvGrpSpPr>
                <p:grpSpPr bwMode="gray">
                  <a:xfrm>
                    <a:off x="7324092" y="3325357"/>
                    <a:ext cx="1391078" cy="351745"/>
                    <a:chOff x="5371011" y="3222227"/>
                    <a:chExt cx="1391078" cy="373295"/>
                  </a:xfrm>
                </p:grpSpPr>
                <p:sp>
                  <p:nvSpPr>
                    <p:cNvPr id="83" name="テキスト ボックス 82"/>
                    <p:cNvSpPr txBox="1"/>
                    <p:nvPr/>
                  </p:nvSpPr>
                  <p:spPr bwMode="gray">
                    <a:xfrm>
                      <a:off x="5865335" y="3233456"/>
                      <a:ext cx="454932" cy="26161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sz="1100" dirty="0" smtClean="0"/>
                        <a:t>　　</a:t>
                      </a:r>
                      <a:endParaRPr kumimoji="1" lang="ja-JP" altLang="en-US" sz="1100" dirty="0"/>
                    </a:p>
                  </p:txBody>
                </p:sp>
                <p:sp>
                  <p:nvSpPr>
                    <p:cNvPr id="89" name="テキスト ボックス 88"/>
                    <p:cNvSpPr txBox="1"/>
                    <p:nvPr/>
                  </p:nvSpPr>
                  <p:spPr bwMode="gray">
                    <a:xfrm>
                      <a:off x="5371011" y="3222227"/>
                      <a:ext cx="1391078" cy="3732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rtlCol="0">
                      <a:spAutoFit/>
                    </a:bodyPr>
                    <a:lstStyle/>
                    <a:p>
                      <a:r>
                        <a:rPr lang="en-US" altLang="ja-JP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Protocol stack</a:t>
                      </a:r>
                      <a:endParaRPr lang="ja-JP" altLang="en-US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p:txBody>
                </p:sp>
              </p:grpSp>
              <p:grpSp>
                <p:nvGrpSpPr>
                  <p:cNvPr id="9" name="グループ化 8"/>
                  <p:cNvGrpSpPr/>
                  <p:nvPr/>
                </p:nvGrpSpPr>
                <p:grpSpPr bwMode="gray">
                  <a:xfrm>
                    <a:off x="5592004" y="3319745"/>
                    <a:ext cx="1541448" cy="369332"/>
                    <a:chOff x="5604036" y="3211481"/>
                    <a:chExt cx="1541448" cy="391960"/>
                  </a:xfrm>
                </p:grpSpPr>
                <p:sp>
                  <p:nvSpPr>
                    <p:cNvPr id="110" name="テキスト ボックス 109"/>
                    <p:cNvSpPr txBox="1"/>
                    <p:nvPr/>
                  </p:nvSpPr>
                  <p:spPr bwMode="gray">
                    <a:xfrm>
                      <a:off x="5865335" y="3233456"/>
                      <a:ext cx="454932" cy="26161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sz="1100" dirty="0" smtClean="0"/>
                        <a:t>　　</a:t>
                      </a:r>
                      <a:endParaRPr kumimoji="1" lang="ja-JP" altLang="en-US" sz="1100" dirty="0"/>
                    </a:p>
                  </p:txBody>
                </p:sp>
                <p:sp>
                  <p:nvSpPr>
                    <p:cNvPr id="65" name="テキスト ボックス 64"/>
                    <p:cNvSpPr txBox="1"/>
                    <p:nvPr/>
                  </p:nvSpPr>
                  <p:spPr bwMode="gray">
                    <a:xfrm>
                      <a:off x="5604036" y="3211481"/>
                      <a:ext cx="1541448" cy="3919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rtlCol="0">
                      <a:spAutoFit/>
                    </a:bodyPr>
                    <a:lstStyle/>
                    <a:p>
                      <a:r>
                        <a:rPr lang="en-US" altLang="ja-JP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Protocol stack</a:t>
                      </a:r>
                      <a:endParaRPr lang="ja-JP" altLang="en-US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p:txBody>
                </p:sp>
              </p:grpSp>
              <p:cxnSp>
                <p:nvCxnSpPr>
                  <p:cNvPr id="30" name="直線コネクタ 29"/>
                  <p:cNvCxnSpPr/>
                  <p:nvPr/>
                </p:nvCxnSpPr>
                <p:spPr>
                  <a:xfrm>
                    <a:off x="6474253" y="4905445"/>
                    <a:ext cx="0" cy="34285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線コネクタ 31"/>
                  <p:cNvCxnSpPr/>
                  <p:nvPr/>
                </p:nvCxnSpPr>
                <p:spPr>
                  <a:xfrm>
                    <a:off x="6466349" y="5241904"/>
                    <a:ext cx="127421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線矢印コネクタ 33"/>
                  <p:cNvCxnSpPr/>
                  <p:nvPr/>
                </p:nvCxnSpPr>
                <p:spPr>
                  <a:xfrm flipV="1">
                    <a:off x="7731223" y="4905445"/>
                    <a:ext cx="0" cy="34285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0" name="テキスト ボックス 89"/>
                <p:cNvSpPr txBox="1"/>
                <p:nvPr/>
              </p:nvSpPr>
              <p:spPr bwMode="gray">
                <a:xfrm>
                  <a:off x="7928128" y="4159599"/>
                  <a:ext cx="6719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 smtClean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copy</a:t>
                  </a:r>
                  <a:endParaRPr lang="ja-JP" altLang="en-US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</p:grpSp>
          <p:sp>
            <p:nvSpPr>
              <p:cNvPr id="79" name="正方形/長方形 78"/>
              <p:cNvSpPr/>
              <p:nvPr/>
            </p:nvSpPr>
            <p:spPr bwMode="gray">
              <a:xfrm>
                <a:off x="5399450" y="1782782"/>
                <a:ext cx="146599" cy="999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sp>
          <p:nvSpPr>
            <p:cNvPr id="10" name="正方形/長方形 9"/>
            <p:cNvSpPr/>
            <p:nvPr/>
          </p:nvSpPr>
          <p:spPr>
            <a:xfrm>
              <a:off x="5517151" y="3020494"/>
              <a:ext cx="3584393" cy="18861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50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kumimoji="1" lang="en-US" altLang="ja-JP" sz="2400" dirty="0" smtClean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fld id="{18C86FEC-321D-453C-9259-6B6318ABC4F3}" type="slidenum">
              <a:rPr kumimoji="1" lang="ja-JP" altLang="en-US" sz="2400" smtClean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3</a:t>
            </a:fld>
            <a:endParaRPr kumimoji="1" lang="ja-JP" altLang="en-US" sz="2400" dirty="0">
              <a:solidFill>
                <a:schemeClr val="tx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8206" y="3361675"/>
            <a:ext cx="2570368" cy="359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80000"/>
              </a:lnSpc>
              <a:buFontTx/>
              <a:buNone/>
            </a:pPr>
            <a:r>
              <a:rPr lang="ja-JP" altLang="en-US" sz="2400" dirty="0" smtClean="0">
                <a:solidFill>
                  <a:srgbClr val="0000FF"/>
                </a:solidFill>
              </a:rPr>
              <a:t>＜計画＞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02355" y="9285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00FF"/>
                </a:solidFill>
              </a:rPr>
              <a:t>＜</a:t>
            </a:r>
            <a:r>
              <a:rPr lang="ja-JP" altLang="en-US" sz="2400" dirty="0">
                <a:solidFill>
                  <a:srgbClr val="0000FF"/>
                </a:solidFill>
              </a:rPr>
              <a:t>内容</a:t>
            </a:r>
            <a:r>
              <a:rPr kumimoji="1" lang="ja-JP" altLang="en-US" sz="2400" dirty="0" smtClean="0">
                <a:solidFill>
                  <a:srgbClr val="0000FF"/>
                </a:solidFill>
              </a:rPr>
              <a:t>＞</a:t>
            </a:r>
            <a:endParaRPr kumimoji="1" lang="ja-JP" altLang="en-US" sz="2400" dirty="0">
              <a:solidFill>
                <a:srgbClr val="0000FF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75560" y="1775203"/>
            <a:ext cx="392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(2) </a:t>
            </a:r>
            <a:r>
              <a:rPr lang="ja-JP" altLang="en-US" sz="2400" dirty="0" smtClean="0"/>
              <a:t>排他制御する処理の検討</a:t>
            </a:r>
            <a:endParaRPr kumimoji="1" lang="ja-JP" altLang="en-US" sz="24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75560" y="2199475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(3) </a:t>
            </a:r>
            <a:r>
              <a:rPr lang="ja-JP" altLang="en-US" sz="2400" dirty="0" smtClean="0"/>
              <a:t>排他制御の実装</a:t>
            </a:r>
            <a:endParaRPr kumimoji="1" lang="ja-JP" altLang="en-US" sz="24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75560" y="2623747"/>
            <a:ext cx="788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(4) </a:t>
            </a:r>
            <a:r>
              <a:rPr lang="ja-JP" altLang="en-US" sz="2400" dirty="0" smtClean="0"/>
              <a:t>排他制御実装後の</a:t>
            </a:r>
            <a:r>
              <a:rPr lang="ja-JP" altLang="en-US" sz="2400" dirty="0"/>
              <a:t>仮想</a:t>
            </a:r>
            <a:r>
              <a:rPr lang="ja-JP" altLang="en-US" sz="2400" dirty="0" smtClean="0"/>
              <a:t>ネットワークインタフェースの評価</a:t>
            </a:r>
            <a:endParaRPr kumimoji="1" lang="ja-JP" altLang="en-US" sz="2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954299" y="37023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9</a:t>
            </a:r>
            <a:endParaRPr kumimoji="1" lang="ja-JP" altLang="en-US" sz="24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368826" y="370235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11</a:t>
            </a:r>
            <a:endParaRPr kumimoji="1" lang="ja-JP" altLang="en-US" sz="24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110288" y="370235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12</a:t>
            </a:r>
            <a:endParaRPr kumimoji="1" lang="ja-JP" altLang="en-US" sz="24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614225" y="37023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2</a:t>
            </a:r>
            <a:endParaRPr kumimoji="1" lang="ja-JP" altLang="en-US" sz="2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914658" y="37023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1</a:t>
            </a:r>
            <a:endParaRPr kumimoji="1" lang="ja-JP" altLang="en-US" sz="24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964878" y="37023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5</a:t>
            </a:r>
            <a:endParaRPr kumimoji="1" lang="ja-JP" altLang="en-US" sz="24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715502" y="37023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6</a:t>
            </a:r>
            <a:endParaRPr kumimoji="1" lang="ja-JP" altLang="en-US" sz="2400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2476067" y="37023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7</a:t>
            </a:r>
            <a:endParaRPr kumimoji="1" lang="ja-JP" altLang="en-US" sz="2400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290722" y="37023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215183" y="37023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8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94457" y="231494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53745" y="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進捗状況</a:t>
            </a:r>
            <a:endParaRPr kumimoji="1" lang="ja-JP" altLang="en-US" sz="4000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551675" y="3720723"/>
            <a:ext cx="8375577" cy="2523676"/>
            <a:chOff x="551675" y="3842643"/>
            <a:chExt cx="8375577" cy="2523676"/>
          </a:xfrm>
        </p:grpSpPr>
        <p:sp>
          <p:nvSpPr>
            <p:cNvPr id="20" name="Line 230"/>
            <p:cNvSpPr>
              <a:spLocks noChangeShapeType="1"/>
            </p:cNvSpPr>
            <p:nvPr/>
          </p:nvSpPr>
          <p:spPr bwMode="auto">
            <a:xfrm flipV="1">
              <a:off x="551675" y="4285939"/>
              <a:ext cx="7511480" cy="1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Text Box 316"/>
            <p:cNvSpPr txBox="1">
              <a:spLocks noChangeArrowheads="1"/>
            </p:cNvSpPr>
            <p:nvPr/>
          </p:nvSpPr>
          <p:spPr bwMode="auto">
            <a:xfrm>
              <a:off x="8063155" y="4029558"/>
              <a:ext cx="864097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dirty="0"/>
                <a:t>(</a:t>
              </a:r>
              <a:r>
                <a:rPr lang="ja-JP" altLang="en-US" dirty="0" smtClean="0"/>
                <a:t>月</a:t>
              </a:r>
              <a:r>
                <a:rPr lang="en-US" altLang="ja-JP" dirty="0" smtClean="0"/>
                <a:t>)</a:t>
              </a:r>
              <a:endParaRPr lang="en-US" altLang="ja-JP" dirty="0"/>
            </a:p>
          </p:txBody>
        </p:sp>
        <p:grpSp>
          <p:nvGrpSpPr>
            <p:cNvPr id="65" name="グループ化 64"/>
            <p:cNvGrpSpPr/>
            <p:nvPr/>
          </p:nvGrpSpPr>
          <p:grpSpPr>
            <a:xfrm>
              <a:off x="767418" y="4038467"/>
              <a:ext cx="200" cy="2227183"/>
              <a:chOff x="1107011" y="4179753"/>
              <a:chExt cx="200" cy="2227183"/>
            </a:xfrm>
          </p:grpSpPr>
          <p:sp>
            <p:nvSpPr>
              <p:cNvPr id="12" name="Line 229"/>
              <p:cNvSpPr>
                <a:spLocks noChangeShapeType="1"/>
              </p:cNvSpPr>
              <p:nvPr/>
            </p:nvSpPr>
            <p:spPr bwMode="auto">
              <a:xfrm>
                <a:off x="1107011" y="4561409"/>
                <a:ext cx="0" cy="18455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2" name="Line 232"/>
              <p:cNvSpPr>
                <a:spLocks noChangeShapeType="1"/>
              </p:cNvSpPr>
              <p:nvPr/>
            </p:nvSpPr>
            <p:spPr bwMode="auto">
              <a:xfrm flipH="1">
                <a:off x="1107211" y="4179753"/>
                <a:ext cx="0" cy="3776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>
              <a:off x="3546840" y="5098124"/>
              <a:ext cx="932347" cy="4651"/>
            </a:xfrm>
            <a:prstGeom prst="line">
              <a:avLst/>
            </a:prstGeom>
            <a:noFill/>
            <a:ln w="57150">
              <a:solidFill>
                <a:schemeClr val="bg2">
                  <a:lumMod val="75000"/>
                </a:schemeClr>
              </a:solidFill>
              <a:round/>
              <a:headEnd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 useBgFill="1">
          <p:nvSpPr>
            <p:cNvPr id="44" name="Text Box 30"/>
            <p:cNvSpPr txBox="1">
              <a:spLocks noChangeArrowheads="1"/>
            </p:cNvSpPr>
            <p:nvPr/>
          </p:nvSpPr>
          <p:spPr bwMode="auto">
            <a:xfrm>
              <a:off x="3089721" y="4904415"/>
              <a:ext cx="497252" cy="400110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dirty="0" smtClean="0"/>
                <a:t>(2)</a:t>
              </a:r>
              <a:endParaRPr lang="ja-JP" altLang="en-US" dirty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4604117" y="3842643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/>
                <a:t>10</a:t>
              </a:r>
              <a:endParaRPr kumimoji="1" lang="ja-JP" altLang="en-US" sz="2400" dirty="0"/>
            </a:p>
          </p:txBody>
        </p:sp>
        <p:grpSp>
          <p:nvGrpSpPr>
            <p:cNvPr id="66" name="グループ化 65"/>
            <p:cNvGrpSpPr/>
            <p:nvPr/>
          </p:nvGrpSpPr>
          <p:grpSpPr>
            <a:xfrm>
              <a:off x="4481303" y="4038467"/>
              <a:ext cx="200" cy="2227183"/>
              <a:chOff x="1107011" y="4179753"/>
              <a:chExt cx="200" cy="2227183"/>
            </a:xfrm>
          </p:grpSpPr>
          <p:sp>
            <p:nvSpPr>
              <p:cNvPr id="67" name="Line 229"/>
              <p:cNvSpPr>
                <a:spLocks noChangeShapeType="1"/>
              </p:cNvSpPr>
              <p:nvPr/>
            </p:nvSpPr>
            <p:spPr bwMode="auto">
              <a:xfrm>
                <a:off x="1107011" y="4561409"/>
                <a:ext cx="0" cy="18455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8" name="Line 232"/>
              <p:cNvSpPr>
                <a:spLocks noChangeShapeType="1"/>
              </p:cNvSpPr>
              <p:nvPr/>
            </p:nvSpPr>
            <p:spPr bwMode="auto">
              <a:xfrm flipH="1">
                <a:off x="1107211" y="4179753"/>
                <a:ext cx="0" cy="3776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69" name="グループ化 68"/>
            <p:cNvGrpSpPr/>
            <p:nvPr/>
          </p:nvGrpSpPr>
          <p:grpSpPr>
            <a:xfrm>
              <a:off x="5224080" y="4038467"/>
              <a:ext cx="200" cy="2227183"/>
              <a:chOff x="1107011" y="4179753"/>
              <a:chExt cx="200" cy="2227183"/>
            </a:xfrm>
          </p:grpSpPr>
          <p:sp>
            <p:nvSpPr>
              <p:cNvPr id="70" name="Line 229"/>
              <p:cNvSpPr>
                <a:spLocks noChangeShapeType="1"/>
              </p:cNvSpPr>
              <p:nvPr/>
            </p:nvSpPr>
            <p:spPr bwMode="auto">
              <a:xfrm>
                <a:off x="1107011" y="4561409"/>
                <a:ext cx="0" cy="18455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1" name="Line 232"/>
              <p:cNvSpPr>
                <a:spLocks noChangeShapeType="1"/>
              </p:cNvSpPr>
              <p:nvPr/>
            </p:nvSpPr>
            <p:spPr bwMode="auto">
              <a:xfrm flipH="1">
                <a:off x="1107211" y="4179753"/>
                <a:ext cx="0" cy="3776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72" name="グループ化 71"/>
            <p:cNvGrpSpPr/>
            <p:nvPr/>
          </p:nvGrpSpPr>
          <p:grpSpPr>
            <a:xfrm>
              <a:off x="5966857" y="4038467"/>
              <a:ext cx="200" cy="2227183"/>
              <a:chOff x="1107011" y="4179753"/>
              <a:chExt cx="200" cy="2227183"/>
            </a:xfrm>
          </p:grpSpPr>
          <p:sp>
            <p:nvSpPr>
              <p:cNvPr id="73" name="Line 229"/>
              <p:cNvSpPr>
                <a:spLocks noChangeShapeType="1"/>
              </p:cNvSpPr>
              <p:nvPr/>
            </p:nvSpPr>
            <p:spPr bwMode="auto">
              <a:xfrm>
                <a:off x="1107011" y="4561409"/>
                <a:ext cx="0" cy="18455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4" name="Line 232"/>
              <p:cNvSpPr>
                <a:spLocks noChangeShapeType="1"/>
              </p:cNvSpPr>
              <p:nvPr/>
            </p:nvSpPr>
            <p:spPr bwMode="auto">
              <a:xfrm flipH="1">
                <a:off x="1107211" y="4179753"/>
                <a:ext cx="0" cy="3776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75" name="グループ化 74"/>
            <p:cNvGrpSpPr/>
            <p:nvPr/>
          </p:nvGrpSpPr>
          <p:grpSpPr>
            <a:xfrm>
              <a:off x="6709634" y="4038467"/>
              <a:ext cx="200" cy="2227183"/>
              <a:chOff x="1107011" y="4179753"/>
              <a:chExt cx="200" cy="2227183"/>
            </a:xfrm>
          </p:grpSpPr>
          <p:sp>
            <p:nvSpPr>
              <p:cNvPr id="76" name="Line 229"/>
              <p:cNvSpPr>
                <a:spLocks noChangeShapeType="1"/>
              </p:cNvSpPr>
              <p:nvPr/>
            </p:nvSpPr>
            <p:spPr bwMode="auto">
              <a:xfrm>
                <a:off x="1107011" y="4561409"/>
                <a:ext cx="0" cy="18455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7" name="Line 232"/>
              <p:cNvSpPr>
                <a:spLocks noChangeShapeType="1"/>
              </p:cNvSpPr>
              <p:nvPr/>
            </p:nvSpPr>
            <p:spPr bwMode="auto">
              <a:xfrm flipH="1">
                <a:off x="1107211" y="4179753"/>
                <a:ext cx="0" cy="3776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78" name="グループ化 77"/>
            <p:cNvGrpSpPr/>
            <p:nvPr/>
          </p:nvGrpSpPr>
          <p:grpSpPr>
            <a:xfrm>
              <a:off x="3748051" y="4038467"/>
              <a:ext cx="0" cy="2227183"/>
              <a:chOff x="1116536" y="4179753"/>
              <a:chExt cx="0" cy="2227183"/>
            </a:xfrm>
          </p:grpSpPr>
          <p:sp>
            <p:nvSpPr>
              <p:cNvPr id="79" name="Line 229"/>
              <p:cNvSpPr>
                <a:spLocks noChangeShapeType="1"/>
              </p:cNvSpPr>
              <p:nvPr/>
            </p:nvSpPr>
            <p:spPr bwMode="auto">
              <a:xfrm>
                <a:off x="1116536" y="4561409"/>
                <a:ext cx="0" cy="18455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80" name="Line 232"/>
              <p:cNvSpPr>
                <a:spLocks noChangeShapeType="1"/>
              </p:cNvSpPr>
              <p:nvPr/>
            </p:nvSpPr>
            <p:spPr bwMode="auto">
              <a:xfrm flipH="1">
                <a:off x="1116536" y="4179753"/>
                <a:ext cx="0" cy="3776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86" name="グループ化 85"/>
            <p:cNvGrpSpPr/>
            <p:nvPr/>
          </p:nvGrpSpPr>
          <p:grpSpPr>
            <a:xfrm>
              <a:off x="1510195" y="4038467"/>
              <a:ext cx="200" cy="2227183"/>
              <a:chOff x="1107011" y="4179753"/>
              <a:chExt cx="200" cy="2227183"/>
            </a:xfrm>
          </p:grpSpPr>
          <p:sp>
            <p:nvSpPr>
              <p:cNvPr id="87" name="Line 229"/>
              <p:cNvSpPr>
                <a:spLocks noChangeShapeType="1"/>
              </p:cNvSpPr>
              <p:nvPr/>
            </p:nvSpPr>
            <p:spPr bwMode="auto">
              <a:xfrm>
                <a:off x="1107011" y="4561409"/>
                <a:ext cx="0" cy="18455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88" name="Line 232"/>
              <p:cNvSpPr>
                <a:spLocks noChangeShapeType="1"/>
              </p:cNvSpPr>
              <p:nvPr/>
            </p:nvSpPr>
            <p:spPr bwMode="auto">
              <a:xfrm flipH="1">
                <a:off x="1107211" y="4179753"/>
                <a:ext cx="0" cy="3776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89" name="グループ化 88"/>
            <p:cNvGrpSpPr/>
            <p:nvPr/>
          </p:nvGrpSpPr>
          <p:grpSpPr>
            <a:xfrm>
              <a:off x="2252972" y="4038467"/>
              <a:ext cx="200" cy="2227183"/>
              <a:chOff x="1107011" y="4179753"/>
              <a:chExt cx="200" cy="2227183"/>
            </a:xfrm>
          </p:grpSpPr>
          <p:sp>
            <p:nvSpPr>
              <p:cNvPr id="90" name="Line 229"/>
              <p:cNvSpPr>
                <a:spLocks noChangeShapeType="1"/>
              </p:cNvSpPr>
              <p:nvPr/>
            </p:nvSpPr>
            <p:spPr bwMode="auto">
              <a:xfrm>
                <a:off x="1107011" y="4561409"/>
                <a:ext cx="0" cy="18455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1" name="Line 232"/>
              <p:cNvSpPr>
                <a:spLocks noChangeShapeType="1"/>
              </p:cNvSpPr>
              <p:nvPr/>
            </p:nvSpPr>
            <p:spPr bwMode="auto">
              <a:xfrm flipH="1">
                <a:off x="1107211" y="4179753"/>
                <a:ext cx="0" cy="3776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92" name="グループ化 91"/>
            <p:cNvGrpSpPr/>
            <p:nvPr/>
          </p:nvGrpSpPr>
          <p:grpSpPr>
            <a:xfrm>
              <a:off x="2995749" y="4038467"/>
              <a:ext cx="200" cy="2227183"/>
              <a:chOff x="1107011" y="4179753"/>
              <a:chExt cx="200" cy="2227183"/>
            </a:xfrm>
          </p:grpSpPr>
          <p:sp>
            <p:nvSpPr>
              <p:cNvPr id="93" name="Line 229"/>
              <p:cNvSpPr>
                <a:spLocks noChangeShapeType="1"/>
              </p:cNvSpPr>
              <p:nvPr/>
            </p:nvSpPr>
            <p:spPr bwMode="auto">
              <a:xfrm>
                <a:off x="1107011" y="4561409"/>
                <a:ext cx="0" cy="18455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4" name="Line 232"/>
              <p:cNvSpPr>
                <a:spLocks noChangeShapeType="1"/>
              </p:cNvSpPr>
              <p:nvPr/>
            </p:nvSpPr>
            <p:spPr bwMode="auto">
              <a:xfrm flipH="1">
                <a:off x="1107211" y="4179753"/>
                <a:ext cx="0" cy="3776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95" name="グループ化 94"/>
            <p:cNvGrpSpPr/>
            <p:nvPr/>
          </p:nvGrpSpPr>
          <p:grpSpPr>
            <a:xfrm>
              <a:off x="7452409" y="4038467"/>
              <a:ext cx="200" cy="2227183"/>
              <a:chOff x="1107011" y="4179753"/>
              <a:chExt cx="200" cy="2227183"/>
            </a:xfrm>
          </p:grpSpPr>
          <p:sp>
            <p:nvSpPr>
              <p:cNvPr id="96" name="Line 229"/>
              <p:cNvSpPr>
                <a:spLocks noChangeShapeType="1"/>
              </p:cNvSpPr>
              <p:nvPr/>
            </p:nvSpPr>
            <p:spPr bwMode="auto">
              <a:xfrm>
                <a:off x="1107011" y="4561409"/>
                <a:ext cx="0" cy="18455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7" name="Line 232"/>
              <p:cNvSpPr>
                <a:spLocks noChangeShapeType="1"/>
              </p:cNvSpPr>
              <p:nvPr/>
            </p:nvSpPr>
            <p:spPr bwMode="auto">
              <a:xfrm flipH="1">
                <a:off x="1107211" y="4179753"/>
                <a:ext cx="0" cy="3776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98" name="グループ化 97"/>
            <p:cNvGrpSpPr/>
            <p:nvPr/>
          </p:nvGrpSpPr>
          <p:grpSpPr>
            <a:xfrm>
              <a:off x="3369570" y="5280280"/>
              <a:ext cx="2772151" cy="400110"/>
              <a:chOff x="1146745" y="3151662"/>
              <a:chExt cx="2905006" cy="400110"/>
            </a:xfrm>
          </p:grpSpPr>
          <p:sp>
            <p:nvSpPr>
              <p:cNvPr id="99" name="Line 38"/>
              <p:cNvSpPr>
                <a:spLocks noChangeShapeType="1"/>
              </p:cNvSpPr>
              <p:nvPr/>
            </p:nvSpPr>
            <p:spPr bwMode="auto">
              <a:xfrm>
                <a:off x="3494419" y="3355140"/>
                <a:ext cx="557332" cy="264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 useBgFill="1">
            <p:nvSpPr>
              <p:cNvPr id="100" name="Text Box 30"/>
              <p:cNvSpPr txBox="1">
                <a:spLocks noChangeArrowheads="1"/>
              </p:cNvSpPr>
              <p:nvPr/>
            </p:nvSpPr>
            <p:spPr bwMode="auto">
              <a:xfrm>
                <a:off x="1146745" y="3151662"/>
                <a:ext cx="521083" cy="400110"/>
              </a:xfrm>
              <a:prstGeom prst="rect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en-US" altLang="ja-JP" dirty="0" smtClean="0"/>
                  <a:t>(3)</a:t>
                </a:r>
                <a:endParaRPr lang="ja-JP" altLang="en-US" dirty="0"/>
              </a:p>
            </p:txBody>
          </p:sp>
        </p:grpSp>
        <p:grpSp>
          <p:nvGrpSpPr>
            <p:cNvPr id="101" name="グループ化 100"/>
            <p:cNvGrpSpPr/>
            <p:nvPr/>
          </p:nvGrpSpPr>
          <p:grpSpPr>
            <a:xfrm>
              <a:off x="5616650" y="4351577"/>
              <a:ext cx="2492990" cy="500954"/>
              <a:chOff x="1841265" y="2550565"/>
              <a:chExt cx="2492990" cy="500954"/>
            </a:xfrm>
          </p:grpSpPr>
          <p:sp>
            <p:nvSpPr>
              <p:cNvPr id="102" name="Line 38"/>
              <p:cNvSpPr>
                <a:spLocks noChangeShapeType="1"/>
              </p:cNvSpPr>
              <p:nvPr/>
            </p:nvSpPr>
            <p:spPr bwMode="auto">
              <a:xfrm>
                <a:off x="2354130" y="3051519"/>
                <a:ext cx="13320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 useBgFill="1">
            <p:nvSpPr>
              <p:cNvPr id="103" name="Text Box 30"/>
              <p:cNvSpPr txBox="1">
                <a:spLocks noChangeArrowheads="1"/>
              </p:cNvSpPr>
              <p:nvPr/>
            </p:nvSpPr>
            <p:spPr bwMode="auto">
              <a:xfrm>
                <a:off x="1841265" y="2550565"/>
                <a:ext cx="2492990" cy="400110"/>
              </a:xfrm>
              <a:prstGeom prst="rect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ja-JP" altLang="en-US" dirty="0" smtClean="0"/>
                  <a:t>特別研究報告書執筆</a:t>
                </a:r>
                <a:endParaRPr lang="ja-JP" altLang="en-US" dirty="0"/>
              </a:p>
            </p:txBody>
          </p:sp>
        </p:grpSp>
        <p:grpSp>
          <p:nvGrpSpPr>
            <p:cNvPr id="109" name="グループ化 108"/>
            <p:cNvGrpSpPr/>
            <p:nvPr/>
          </p:nvGrpSpPr>
          <p:grpSpPr>
            <a:xfrm>
              <a:off x="5584096" y="5624125"/>
              <a:ext cx="1139654" cy="400110"/>
              <a:chOff x="1472338" y="3067342"/>
              <a:chExt cx="1139654" cy="400110"/>
            </a:xfrm>
          </p:grpSpPr>
          <p:sp>
            <p:nvSpPr>
              <p:cNvPr id="110" name="Line 38"/>
              <p:cNvSpPr>
                <a:spLocks noChangeShapeType="1"/>
              </p:cNvSpPr>
              <p:nvPr/>
            </p:nvSpPr>
            <p:spPr bwMode="auto">
              <a:xfrm flipV="1">
                <a:off x="1999992" y="3290323"/>
                <a:ext cx="6120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 useBgFill="1">
            <p:nvSpPr>
              <p:cNvPr id="111" name="Text Box 30"/>
              <p:cNvSpPr txBox="1">
                <a:spLocks noChangeArrowheads="1"/>
              </p:cNvSpPr>
              <p:nvPr/>
            </p:nvSpPr>
            <p:spPr bwMode="auto">
              <a:xfrm>
                <a:off x="1472338" y="3067342"/>
                <a:ext cx="497252" cy="400110"/>
              </a:xfrm>
              <a:prstGeom prst="rect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en-US" altLang="ja-JP" dirty="0" smtClean="0"/>
                  <a:t>(4)</a:t>
                </a:r>
                <a:endParaRPr lang="ja-JP" altLang="en-US" dirty="0"/>
              </a:p>
            </p:txBody>
          </p:sp>
        </p:grpSp>
        <p:cxnSp>
          <p:nvCxnSpPr>
            <p:cNvPr id="8" name="直線コネクタ 7"/>
            <p:cNvCxnSpPr/>
            <p:nvPr/>
          </p:nvCxnSpPr>
          <p:spPr>
            <a:xfrm flipV="1">
              <a:off x="4130039" y="5483759"/>
              <a:ext cx="1476000" cy="2641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Line 332"/>
            <p:cNvSpPr>
              <a:spLocks noChangeShapeType="1"/>
            </p:cNvSpPr>
            <p:nvPr/>
          </p:nvSpPr>
          <p:spPr bwMode="auto">
            <a:xfrm>
              <a:off x="5612471" y="4285938"/>
              <a:ext cx="1575" cy="197971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 useBgFill="1">
          <p:nvSpPr>
            <p:cNvPr id="106" name="Text Box 30"/>
            <p:cNvSpPr txBox="1">
              <a:spLocks noChangeArrowheads="1"/>
            </p:cNvSpPr>
            <p:nvPr/>
          </p:nvSpPr>
          <p:spPr bwMode="auto">
            <a:xfrm>
              <a:off x="5263657" y="5966209"/>
              <a:ext cx="697627" cy="400110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dirty="0" smtClean="0"/>
                <a:t>現在</a:t>
              </a:r>
              <a:endParaRPr lang="ja-JP" altLang="en-US" dirty="0"/>
            </a:p>
          </p:txBody>
        </p:sp>
      </p:grpSp>
      <p:sp>
        <p:nvSpPr>
          <p:cNvPr id="107" name="テキスト ボックス 106"/>
          <p:cNvSpPr txBox="1"/>
          <p:nvPr/>
        </p:nvSpPr>
        <p:spPr>
          <a:xfrm>
            <a:off x="475559" y="1364793"/>
            <a:ext cx="610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(1) </a:t>
            </a:r>
            <a:r>
              <a:rPr lang="ja-JP" altLang="en-US" sz="2400" dirty="0" smtClean="0"/>
              <a:t>既存</a:t>
            </a:r>
            <a:r>
              <a:rPr lang="ja-JP" altLang="en-US" sz="2400" dirty="0"/>
              <a:t>仮想</a:t>
            </a:r>
            <a:r>
              <a:rPr lang="ja-JP" altLang="en-US" sz="2400" dirty="0" smtClean="0"/>
              <a:t>ネットワークインタフェースの評価</a:t>
            </a:r>
            <a:endParaRPr kumimoji="1" lang="ja-JP" altLang="en-US" sz="2400" dirty="0"/>
          </a:p>
        </p:txBody>
      </p:sp>
      <p:sp>
        <p:nvSpPr>
          <p:cNvPr id="113" name="Line 38"/>
          <p:cNvSpPr>
            <a:spLocks noChangeShapeType="1"/>
          </p:cNvSpPr>
          <p:nvPr/>
        </p:nvSpPr>
        <p:spPr bwMode="auto">
          <a:xfrm flipV="1">
            <a:off x="2172433" y="4645575"/>
            <a:ext cx="1408177" cy="15154"/>
          </a:xfrm>
          <a:prstGeom prst="line">
            <a:avLst/>
          </a:prstGeom>
          <a:noFill/>
          <a:ln w="57150">
            <a:solidFill>
              <a:schemeClr val="bg2">
                <a:lumMod val="75000"/>
              </a:schemeClr>
            </a:solidFill>
            <a:round/>
            <a:headEnd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 useBgFill="1">
        <p:nvSpPr>
          <p:cNvPr id="114" name="Text Box 30"/>
          <p:cNvSpPr txBox="1">
            <a:spLocks noChangeArrowheads="1"/>
          </p:cNvSpPr>
          <p:nvPr/>
        </p:nvSpPr>
        <p:spPr bwMode="auto">
          <a:xfrm>
            <a:off x="1675181" y="4457788"/>
            <a:ext cx="497252" cy="40011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dirty="0" smtClean="0"/>
              <a:t>(1)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673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00095" y="3044279"/>
            <a:ext cx="2874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予備</a:t>
            </a:r>
            <a:r>
              <a:rPr kumimoji="1" lang="ja-JP" altLang="en-US" sz="4000" dirty="0" smtClean="0"/>
              <a:t>スライド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5982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957583" y="0"/>
            <a:ext cx="3348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Mint </a:t>
            </a:r>
            <a:r>
              <a:rPr lang="ja-JP" altLang="en-US" sz="4000" dirty="0" smtClean="0"/>
              <a:t>の構成例</a:t>
            </a:r>
            <a:endParaRPr kumimoji="1" lang="ja-JP" altLang="en-US" sz="4000" dirty="0"/>
          </a:p>
        </p:txBody>
      </p:sp>
      <p:sp>
        <p:nvSpPr>
          <p:cNvPr id="3" name="正方形/長方形 2"/>
          <p:cNvSpPr/>
          <p:nvPr/>
        </p:nvSpPr>
        <p:spPr>
          <a:xfrm>
            <a:off x="701570" y="2450803"/>
            <a:ext cx="7740860" cy="38747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" name="正方形/長方形 3"/>
          <p:cNvSpPr/>
          <p:nvPr/>
        </p:nvSpPr>
        <p:spPr>
          <a:xfrm>
            <a:off x="899592" y="2659027"/>
            <a:ext cx="7272808" cy="9504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99592" y="3844232"/>
            <a:ext cx="7272808" cy="127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38876" y="3858634"/>
            <a:ext cx="183350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メモリ </a:t>
            </a:r>
            <a:r>
              <a:rPr lang="en-US" altLang="ja-JP" dirty="0" smtClean="0"/>
              <a:t>(</a:t>
            </a:r>
            <a:r>
              <a:rPr lang="ja-JP" altLang="en-US" dirty="0" smtClean="0"/>
              <a:t>空間分割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247964" y="6181505"/>
            <a:ext cx="648072" cy="28803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H/W</a:t>
            </a:r>
            <a:endParaRPr kumimoji="1" lang="ja-JP" altLang="en-US" dirty="0">
              <a:solidFill>
                <a:schemeClr val="tx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93965" y="2686280"/>
            <a:ext cx="1729961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CPU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コア分割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705115" y="1362716"/>
            <a:ext cx="1076807" cy="3600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561977" y="1226976"/>
            <a:ext cx="144000" cy="14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649345" y="1420622"/>
            <a:ext cx="1076807" cy="3600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506207" y="1284882"/>
            <a:ext cx="144000" cy="14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570520" y="1493807"/>
            <a:ext cx="1076807" cy="3600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AP</a:t>
            </a:r>
            <a:endParaRPr kumimoji="1" lang="ja-JP" altLang="en-US" dirty="0">
              <a:solidFill>
                <a:schemeClr val="tx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427382" y="1358067"/>
            <a:ext cx="144000" cy="14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509332" y="1440540"/>
            <a:ext cx="1076807" cy="3600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366194" y="1304800"/>
            <a:ext cx="144000" cy="14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453562" y="1498446"/>
            <a:ext cx="1076807" cy="3600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AP</a:t>
            </a:r>
            <a:endParaRPr kumimoji="1" lang="ja-JP" altLang="en-US" dirty="0">
              <a:solidFill>
                <a:schemeClr val="tx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310424" y="1362706"/>
            <a:ext cx="144000" cy="14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047707" y="1435901"/>
            <a:ext cx="1076807" cy="3600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904569" y="1300161"/>
            <a:ext cx="144000" cy="14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991937" y="1493807"/>
            <a:ext cx="1076807" cy="3600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AP</a:t>
            </a:r>
            <a:endParaRPr kumimoji="1" lang="ja-JP" altLang="en-US" dirty="0">
              <a:solidFill>
                <a:schemeClr val="tx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848799" y="1358067"/>
            <a:ext cx="144000" cy="14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直線コネクタ 22"/>
          <p:cNvCxnSpPr/>
          <p:nvPr/>
        </p:nvCxnSpPr>
        <p:spPr>
          <a:xfrm>
            <a:off x="5763276" y="1029590"/>
            <a:ext cx="0" cy="529593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3315190" y="1029590"/>
            <a:ext cx="0" cy="529593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1113166" y="3114022"/>
            <a:ext cx="9001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08261" y="3114022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コア </a:t>
            </a:r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27" name="円/楕円 26"/>
          <p:cNvSpPr/>
          <p:nvPr/>
        </p:nvSpPr>
        <p:spPr>
          <a:xfrm>
            <a:off x="2199902" y="3114022"/>
            <a:ext cx="9001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294997" y="3114022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コア 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9" name="円/楕円 28"/>
          <p:cNvSpPr/>
          <p:nvPr/>
        </p:nvSpPr>
        <p:spPr>
          <a:xfrm>
            <a:off x="4069385" y="3114022"/>
            <a:ext cx="9001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64480" y="3114022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コア 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1" name="円/楕円 30"/>
          <p:cNvSpPr/>
          <p:nvPr/>
        </p:nvSpPr>
        <p:spPr>
          <a:xfrm>
            <a:off x="6533077" y="3114022"/>
            <a:ext cx="9001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628172" y="3114022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コア </a:t>
            </a:r>
            <a:r>
              <a:rPr lang="en-US" altLang="ja-JP" dirty="0" smtClean="0"/>
              <a:t>3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1031369" y="1962799"/>
            <a:ext cx="21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696674" y="196951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Linux1</a:t>
            </a:r>
            <a:endParaRPr kumimoji="1" lang="ja-JP" altLang="en-US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452273" y="1969324"/>
            <a:ext cx="21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116925" y="197604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Linux2</a:t>
            </a:r>
            <a:endParaRPr kumimoji="1" lang="ja-JP" altLang="en-US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5922150" y="1977875"/>
            <a:ext cx="21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570522" y="198459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Linux3</a:t>
            </a:r>
            <a:endParaRPr kumimoji="1" lang="ja-JP" altLang="en-US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967957" y="4252771"/>
            <a:ext cx="5136078" cy="698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976324" y="441729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共有メモリ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1130749" y="5260407"/>
            <a:ext cx="1857075" cy="777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68740" y="5464282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Linux</a:t>
            </a:r>
            <a:r>
              <a:rPr kumimoji="1"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 </a:t>
            </a:r>
            <a:r>
              <a:rPr kumimoji="1" lang="ja-JP" altLang="en-US" dirty="0" smtClean="0"/>
              <a:t>用デバイス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3603735" y="5260407"/>
            <a:ext cx="1857075" cy="777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541726" y="5464282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Linux</a:t>
            </a:r>
            <a:r>
              <a:rPr kumimoji="1"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 </a:t>
            </a:r>
            <a:r>
              <a:rPr kumimoji="1" lang="ja-JP" altLang="en-US" dirty="0" smtClean="0"/>
              <a:t>用デバイス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073612" y="5260407"/>
            <a:ext cx="1857075" cy="777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019990" y="5464282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Linux</a:t>
            </a:r>
            <a:r>
              <a:rPr kumimoji="1"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3</a:t>
            </a:r>
            <a:r>
              <a:rPr kumimoji="1" lang="ja-JP" altLang="en-US" dirty="0" smtClean="0"/>
              <a:t>用 デバイス</a:t>
            </a:r>
            <a:endParaRPr kumimoji="1" lang="ja-JP" altLang="en-US" dirty="0"/>
          </a:p>
        </p:txBody>
      </p:sp>
      <p:sp>
        <p:nvSpPr>
          <p:cNvPr id="49" name="スライド番号プレースホルダー 10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kumimoji="1" lang="en-US" altLang="ja-JP" sz="2400" dirty="0" smtClean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r>
              <a:rPr lang="en-US" altLang="ja-JP" sz="2400" dirty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5</a:t>
            </a:r>
            <a:endParaRPr kumimoji="1" lang="ja-JP" altLang="en-US" sz="2400" dirty="0">
              <a:solidFill>
                <a:schemeClr val="tx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683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z="2400" dirty="0" smtClean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fld id="{FE801D70-7AC9-40CA-B747-D3AA98BBC7AD}" type="slidenum">
              <a:rPr lang="ja-JP" altLang="en-US" sz="2400" smtClean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6</a:t>
            </a:fld>
            <a:endParaRPr lang="ja-JP" altLang="en-US" sz="2400" dirty="0" smtClean="0">
              <a:solidFill>
                <a:schemeClr val="tx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 smtClean="0">
                <a:latin typeface="+mn-ea"/>
              </a:rPr>
              <a:t>VNI </a:t>
            </a:r>
            <a:r>
              <a:rPr lang="ja-JP" altLang="en-US" sz="4000" dirty="0" smtClean="0">
                <a:latin typeface="+mn-ea"/>
              </a:rPr>
              <a:t>の処理流れ</a:t>
            </a:r>
            <a:endParaRPr lang="en-US" altLang="ja-JP" sz="4000" dirty="0" smtClean="0">
              <a:latin typeface="+mn-ea"/>
            </a:endParaRPr>
          </a:p>
          <a:p>
            <a:pPr algn="ctr"/>
            <a:endParaRPr kumimoji="1" lang="ja-JP" altLang="en-US" sz="4000" dirty="0">
              <a:latin typeface="+mn-ea"/>
            </a:endParaRPr>
          </a:p>
        </p:txBody>
      </p:sp>
      <p:grpSp>
        <p:nvGrpSpPr>
          <p:cNvPr id="110" name="グループ化 109"/>
          <p:cNvGrpSpPr/>
          <p:nvPr/>
        </p:nvGrpSpPr>
        <p:grpSpPr>
          <a:xfrm>
            <a:off x="345400" y="893081"/>
            <a:ext cx="8717575" cy="5417653"/>
            <a:chOff x="230017" y="235981"/>
            <a:chExt cx="8642389" cy="5889558"/>
          </a:xfrm>
        </p:grpSpPr>
        <p:grpSp>
          <p:nvGrpSpPr>
            <p:cNvPr id="111" name="図形グループ 100"/>
            <p:cNvGrpSpPr/>
            <p:nvPr/>
          </p:nvGrpSpPr>
          <p:grpSpPr>
            <a:xfrm>
              <a:off x="230017" y="241195"/>
              <a:ext cx="8642389" cy="5884344"/>
              <a:chOff x="338120" y="686526"/>
              <a:chExt cx="8642389" cy="5884344"/>
            </a:xfrm>
          </p:grpSpPr>
          <p:sp>
            <p:nvSpPr>
              <p:cNvPr id="114" name="正方形/長方形 113"/>
              <p:cNvSpPr/>
              <p:nvPr/>
            </p:nvSpPr>
            <p:spPr>
              <a:xfrm>
                <a:off x="379697" y="5443603"/>
                <a:ext cx="8600812" cy="9636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kumimoji="1" lang="ja-JP" altLang="en-US" dirty="0"/>
              </a:p>
            </p:txBody>
          </p:sp>
          <p:sp>
            <p:nvSpPr>
              <p:cNvPr id="115" name="テキスト ボックス 114"/>
              <p:cNvSpPr txBox="1"/>
              <p:nvPr/>
            </p:nvSpPr>
            <p:spPr>
              <a:xfrm>
                <a:off x="846115" y="1340092"/>
                <a:ext cx="2966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ja-JP" altLang="en-US" dirty="0" smtClean="0"/>
                  <a:t>プロトコルからパケットを</a:t>
                </a:r>
                <a:endParaRPr lang="en-US" altLang="ja-JP" dirty="0"/>
              </a:p>
              <a:p>
                <a:r>
                  <a:rPr lang="ja-JP" altLang="ja-JP" dirty="0" smtClean="0"/>
                  <a:t>　</a:t>
                </a:r>
                <a:r>
                  <a:rPr lang="ja-JP" altLang="en-US" dirty="0" smtClean="0"/>
                  <a:t>　</a:t>
                </a:r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受け取る</a:t>
                </a:r>
                <a:endParaRPr kumimoji="1" lang="ja-JP" altLang="en-US" dirty="0"/>
              </a:p>
            </p:txBody>
          </p:sp>
          <p:cxnSp>
            <p:nvCxnSpPr>
              <p:cNvPr id="116" name="直線矢印コネクタ 115"/>
              <p:cNvCxnSpPr/>
              <p:nvPr/>
            </p:nvCxnSpPr>
            <p:spPr>
              <a:xfrm flipH="1">
                <a:off x="845236" y="1177792"/>
                <a:ext cx="0" cy="9009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7" name="図形グループ 71"/>
              <p:cNvGrpSpPr/>
              <p:nvPr/>
            </p:nvGrpSpPr>
            <p:grpSpPr>
              <a:xfrm>
                <a:off x="338120" y="2094138"/>
                <a:ext cx="2255768" cy="604618"/>
                <a:chOff x="-656948" y="2094138"/>
                <a:chExt cx="2255768" cy="604618"/>
              </a:xfrm>
            </p:grpSpPr>
            <p:sp>
              <p:nvSpPr>
                <p:cNvPr id="164" name="正方形/長方形 163"/>
                <p:cNvSpPr/>
                <p:nvPr/>
              </p:nvSpPr>
              <p:spPr>
                <a:xfrm>
                  <a:off x="-615371" y="2094138"/>
                  <a:ext cx="2214191" cy="60461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kumimoji="1" lang="ja-JP" altLang="en-US"/>
                </a:p>
              </p:txBody>
            </p:sp>
            <p:sp>
              <p:nvSpPr>
                <p:cNvPr id="165" name="テキスト ボックス 164"/>
                <p:cNvSpPr txBox="1"/>
                <p:nvPr/>
              </p:nvSpPr>
              <p:spPr>
                <a:xfrm>
                  <a:off x="-656948" y="2116551"/>
                  <a:ext cx="564477" cy="4015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kumimoji="1" lang="en-US" altLang="ja-JP" dirty="0" smtClean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VNI</a:t>
                  </a:r>
                  <a:endParaRPr kumimoji="1" lang="ja-JP" altLang="en-US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</p:grpSp>
          <p:sp>
            <p:nvSpPr>
              <p:cNvPr id="118" name="テキスト ボックス 117"/>
              <p:cNvSpPr txBox="1"/>
              <p:nvPr/>
            </p:nvSpPr>
            <p:spPr>
              <a:xfrm>
                <a:off x="668186" y="3595311"/>
                <a:ext cx="2923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ja-JP" dirty="0" smtClean="0"/>
                  <a:t>(4) </a:t>
                </a:r>
                <a:r>
                  <a:rPr lang="ja-JP" altLang="en-US" dirty="0" smtClean="0"/>
                  <a:t>パケットのアドレスを格納</a:t>
                </a:r>
                <a:endParaRPr kumimoji="1" lang="ja-JP" altLang="en-US" dirty="0"/>
              </a:p>
            </p:txBody>
          </p:sp>
          <p:sp>
            <p:nvSpPr>
              <p:cNvPr id="119" name="テキスト ボックス 118"/>
              <p:cNvSpPr txBox="1"/>
              <p:nvPr/>
            </p:nvSpPr>
            <p:spPr>
              <a:xfrm>
                <a:off x="668186" y="2819465"/>
                <a:ext cx="2639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ja-JP" dirty="0" smtClean="0"/>
                  <a:t>(2) </a:t>
                </a:r>
                <a:r>
                  <a:rPr lang="ja-JP" altLang="en-US" dirty="0" smtClean="0"/>
                  <a:t>バッファ管理部の更新</a:t>
                </a:r>
                <a:endParaRPr kumimoji="1" lang="ja-JP" altLang="en-US" dirty="0"/>
              </a:p>
            </p:txBody>
          </p:sp>
          <p:sp>
            <p:nvSpPr>
              <p:cNvPr id="120" name="テキスト ボックス 119"/>
              <p:cNvSpPr txBox="1"/>
              <p:nvPr/>
            </p:nvSpPr>
            <p:spPr>
              <a:xfrm>
                <a:off x="668186" y="4356304"/>
                <a:ext cx="2379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ja-JP" dirty="0" smtClean="0"/>
                  <a:t>(3) </a:t>
                </a:r>
                <a:r>
                  <a:rPr lang="ja-JP" altLang="en-US" dirty="0" smtClean="0"/>
                  <a:t>パケットの</a:t>
                </a:r>
                <a:r>
                  <a:rPr lang="ja-JP" altLang="en-US" dirty="0"/>
                  <a:t>書き込</a:t>
                </a:r>
                <a:r>
                  <a:rPr lang="ja-JP" altLang="en-US" dirty="0" smtClean="0"/>
                  <a:t>み</a:t>
                </a:r>
                <a:endParaRPr kumimoji="1" lang="ja-JP" altLang="en-US" dirty="0"/>
              </a:p>
            </p:txBody>
          </p:sp>
          <p:cxnSp>
            <p:nvCxnSpPr>
              <p:cNvPr id="121" name="直線矢印コネクタ 120"/>
              <p:cNvCxnSpPr/>
              <p:nvPr/>
            </p:nvCxnSpPr>
            <p:spPr>
              <a:xfrm>
                <a:off x="736217" y="3182937"/>
                <a:ext cx="289463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矢印コネクタ 121"/>
              <p:cNvCxnSpPr/>
              <p:nvPr/>
            </p:nvCxnSpPr>
            <p:spPr>
              <a:xfrm>
                <a:off x="613425" y="4007685"/>
                <a:ext cx="301939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矢印コネクタ 122"/>
              <p:cNvCxnSpPr/>
              <p:nvPr/>
            </p:nvCxnSpPr>
            <p:spPr>
              <a:xfrm>
                <a:off x="496714" y="4762106"/>
                <a:ext cx="312084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/>
              <p:cNvCxnSpPr/>
              <p:nvPr/>
            </p:nvCxnSpPr>
            <p:spPr>
              <a:xfrm>
                <a:off x="613425" y="2698756"/>
                <a:ext cx="0" cy="13089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コネクタ 124"/>
              <p:cNvCxnSpPr/>
              <p:nvPr/>
            </p:nvCxnSpPr>
            <p:spPr>
              <a:xfrm flipH="1">
                <a:off x="496714" y="2698756"/>
                <a:ext cx="1" cy="206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コネクタ 125"/>
              <p:cNvCxnSpPr/>
              <p:nvPr/>
            </p:nvCxnSpPr>
            <p:spPr>
              <a:xfrm>
                <a:off x="736217" y="2698756"/>
                <a:ext cx="0" cy="48418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矢印コネクタ 126"/>
              <p:cNvCxnSpPr/>
              <p:nvPr/>
            </p:nvCxnSpPr>
            <p:spPr>
              <a:xfrm>
                <a:off x="8501300" y="1193192"/>
                <a:ext cx="0" cy="897454"/>
              </a:xfrm>
              <a:prstGeom prst="straightConnector1">
                <a:avLst/>
              </a:prstGeom>
              <a:ln w="19050"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8" name="図形グループ 79"/>
              <p:cNvGrpSpPr/>
              <p:nvPr/>
            </p:nvGrpSpPr>
            <p:grpSpPr>
              <a:xfrm>
                <a:off x="6546930" y="2072067"/>
                <a:ext cx="2255768" cy="604618"/>
                <a:chOff x="7416129" y="2072067"/>
                <a:chExt cx="2255768" cy="604618"/>
              </a:xfrm>
            </p:grpSpPr>
            <p:sp>
              <p:nvSpPr>
                <p:cNvPr id="162" name="正方形/長方形 161"/>
                <p:cNvSpPr/>
                <p:nvPr/>
              </p:nvSpPr>
              <p:spPr>
                <a:xfrm>
                  <a:off x="7457706" y="2072067"/>
                  <a:ext cx="2214191" cy="60461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kumimoji="1" lang="ja-JP" altLang="en-US"/>
                </a:p>
              </p:txBody>
            </p:sp>
            <p:sp>
              <p:nvSpPr>
                <p:cNvPr id="163" name="テキスト ボックス 162"/>
                <p:cNvSpPr txBox="1"/>
                <p:nvPr/>
              </p:nvSpPr>
              <p:spPr>
                <a:xfrm>
                  <a:off x="7416129" y="2113060"/>
                  <a:ext cx="564477" cy="4015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kumimoji="1" lang="en-US" altLang="ja-JP" dirty="0" smtClean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VNI</a:t>
                  </a:r>
                  <a:endParaRPr kumimoji="1" lang="ja-JP" altLang="en-US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</p:grpSp>
          <p:sp>
            <p:nvSpPr>
              <p:cNvPr id="129" name="テキスト ボックス 128"/>
              <p:cNvSpPr txBox="1"/>
              <p:nvPr/>
            </p:nvSpPr>
            <p:spPr>
              <a:xfrm>
                <a:off x="5478127" y="2819465"/>
                <a:ext cx="2639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ja-JP" dirty="0" smtClean="0"/>
                  <a:t>(8) </a:t>
                </a:r>
                <a:r>
                  <a:rPr lang="ja-JP" altLang="en-US" dirty="0" smtClean="0"/>
                  <a:t>バッファ管理部の更新</a:t>
                </a:r>
                <a:endParaRPr kumimoji="1" lang="ja-JP" altLang="en-US" dirty="0"/>
              </a:p>
            </p:txBody>
          </p:sp>
          <p:sp>
            <p:nvSpPr>
              <p:cNvPr id="130" name="テキスト ボックス 129"/>
              <p:cNvSpPr txBox="1"/>
              <p:nvPr/>
            </p:nvSpPr>
            <p:spPr>
              <a:xfrm>
                <a:off x="5478127" y="3595311"/>
                <a:ext cx="2923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ja-JP" dirty="0" smtClean="0"/>
                  <a:t>(6) </a:t>
                </a:r>
                <a:r>
                  <a:rPr lang="ja-JP" altLang="en-US" dirty="0"/>
                  <a:t>パケット</a:t>
                </a:r>
                <a:r>
                  <a:rPr lang="ja-JP" altLang="en-US" dirty="0" smtClean="0"/>
                  <a:t>のアドレスを取得</a:t>
                </a:r>
                <a:endParaRPr kumimoji="1" lang="ja-JP" altLang="en-US" dirty="0"/>
              </a:p>
            </p:txBody>
          </p:sp>
          <p:sp>
            <p:nvSpPr>
              <p:cNvPr id="131" name="テキスト ボックス 130"/>
              <p:cNvSpPr txBox="1"/>
              <p:nvPr/>
            </p:nvSpPr>
            <p:spPr>
              <a:xfrm>
                <a:off x="5478127" y="4359158"/>
                <a:ext cx="2359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ja-JP" dirty="0" smtClean="0"/>
                  <a:t>(7) </a:t>
                </a:r>
                <a:r>
                  <a:rPr lang="ja-JP" altLang="en-US" dirty="0" smtClean="0"/>
                  <a:t>パケットの読み出し</a:t>
                </a:r>
                <a:endParaRPr kumimoji="1" lang="ja-JP" altLang="en-US" dirty="0"/>
              </a:p>
            </p:txBody>
          </p:sp>
          <p:cxnSp>
            <p:nvCxnSpPr>
              <p:cNvPr id="132" name="直線コネクタ 131"/>
              <p:cNvCxnSpPr/>
              <p:nvPr/>
            </p:nvCxnSpPr>
            <p:spPr>
              <a:xfrm>
                <a:off x="5449873" y="4000034"/>
                <a:ext cx="3059713" cy="76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/>
              <p:nvPr/>
            </p:nvCxnSpPr>
            <p:spPr>
              <a:xfrm>
                <a:off x="5440629" y="4762106"/>
                <a:ext cx="3212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/>
              <p:cNvCxnSpPr/>
              <p:nvPr/>
            </p:nvCxnSpPr>
            <p:spPr>
              <a:xfrm>
                <a:off x="5461744" y="3182554"/>
                <a:ext cx="294215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矢印コネクタ 134"/>
              <p:cNvCxnSpPr/>
              <p:nvPr/>
            </p:nvCxnSpPr>
            <p:spPr>
              <a:xfrm flipV="1">
                <a:off x="8661132" y="2695264"/>
                <a:ext cx="0" cy="206684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矢印コネクタ 135"/>
              <p:cNvCxnSpPr/>
              <p:nvPr/>
            </p:nvCxnSpPr>
            <p:spPr>
              <a:xfrm flipV="1">
                <a:off x="8509586" y="2698756"/>
                <a:ext cx="0" cy="13124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矢印コネクタ 136"/>
              <p:cNvCxnSpPr/>
              <p:nvPr/>
            </p:nvCxnSpPr>
            <p:spPr>
              <a:xfrm flipV="1">
                <a:off x="8394795" y="2695264"/>
                <a:ext cx="0" cy="4872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コネクタ 137"/>
              <p:cNvCxnSpPr/>
              <p:nvPr/>
            </p:nvCxnSpPr>
            <p:spPr>
              <a:xfrm>
                <a:off x="4528263" y="686526"/>
                <a:ext cx="0" cy="588434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9" name="グループ化 43"/>
              <p:cNvGrpSpPr/>
              <p:nvPr/>
            </p:nvGrpSpPr>
            <p:grpSpPr>
              <a:xfrm>
                <a:off x="3630847" y="2567617"/>
                <a:ext cx="1824698" cy="2766383"/>
                <a:chOff x="4867968" y="2137635"/>
                <a:chExt cx="2214196" cy="2766383"/>
              </a:xfrm>
            </p:grpSpPr>
            <p:sp>
              <p:nvSpPr>
                <p:cNvPr id="150" name="正方形/長方形 149"/>
                <p:cNvSpPr/>
                <p:nvPr/>
              </p:nvSpPr>
              <p:spPr>
                <a:xfrm>
                  <a:off x="4867973" y="2537798"/>
                  <a:ext cx="2214191" cy="236622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kumimoji="1" lang="ja-JP" altLang="en-US"/>
                </a:p>
              </p:txBody>
            </p:sp>
            <p:sp>
              <p:nvSpPr>
                <p:cNvPr id="151" name="テキスト ボックス 150"/>
                <p:cNvSpPr txBox="1"/>
                <p:nvPr/>
              </p:nvSpPr>
              <p:spPr>
                <a:xfrm>
                  <a:off x="5071757" y="2137635"/>
                  <a:ext cx="161692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ja-JP" altLang="en-US" dirty="0" smtClean="0"/>
                    <a:t>共有メモリ</a:t>
                  </a:r>
                  <a:endParaRPr kumimoji="1" lang="ja-JP" altLang="en-US" dirty="0"/>
                </a:p>
              </p:txBody>
            </p:sp>
            <p:cxnSp>
              <p:nvCxnSpPr>
                <p:cNvPr id="152" name="直線コネクタ 151"/>
                <p:cNvCxnSpPr/>
                <p:nvPr/>
              </p:nvCxnSpPr>
              <p:spPr>
                <a:xfrm>
                  <a:off x="4867973" y="2752955"/>
                  <a:ext cx="221419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線コネクタ 152"/>
                <p:cNvCxnSpPr/>
                <p:nvPr/>
              </p:nvCxnSpPr>
              <p:spPr>
                <a:xfrm>
                  <a:off x="4867972" y="3165329"/>
                  <a:ext cx="221419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テキスト ボックス 153"/>
                <p:cNvSpPr txBox="1"/>
                <p:nvPr/>
              </p:nvSpPr>
              <p:spPr>
                <a:xfrm>
                  <a:off x="5294454" y="2758815"/>
                  <a:ext cx="16381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ja-JP" altLang="en-US" dirty="0" smtClean="0"/>
                    <a:t>バッファ管理部</a:t>
                  </a:r>
                  <a:endParaRPr kumimoji="1" lang="ja-JP" altLang="en-US" dirty="0"/>
                </a:p>
              </p:txBody>
            </p:sp>
            <p:cxnSp>
              <p:nvCxnSpPr>
                <p:cNvPr id="155" name="直線コネクタ 154"/>
                <p:cNvCxnSpPr/>
                <p:nvPr/>
              </p:nvCxnSpPr>
              <p:spPr>
                <a:xfrm>
                  <a:off x="4867972" y="3577703"/>
                  <a:ext cx="221419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線コネクタ 155"/>
                <p:cNvCxnSpPr/>
                <p:nvPr/>
              </p:nvCxnSpPr>
              <p:spPr>
                <a:xfrm>
                  <a:off x="4867972" y="3990078"/>
                  <a:ext cx="221419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線コネクタ 156"/>
                <p:cNvCxnSpPr/>
                <p:nvPr/>
              </p:nvCxnSpPr>
              <p:spPr>
                <a:xfrm>
                  <a:off x="4867970" y="4813691"/>
                  <a:ext cx="221419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テキスト ボックス 157"/>
                <p:cNvSpPr txBox="1"/>
                <p:nvPr/>
              </p:nvSpPr>
              <p:spPr>
                <a:xfrm>
                  <a:off x="5294454" y="3159781"/>
                  <a:ext cx="1769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ja-JP" altLang="en-US" dirty="0" smtClean="0"/>
                    <a:t>アドレス管理部</a:t>
                  </a:r>
                  <a:r>
                    <a:rPr lang="en-US" altLang="ja-JP" dirty="0" smtClean="0"/>
                    <a:t>0</a:t>
                  </a:r>
                  <a:endParaRPr kumimoji="1" lang="ja-JP" altLang="en-US" dirty="0"/>
                </a:p>
              </p:txBody>
            </p:sp>
            <p:sp>
              <p:nvSpPr>
                <p:cNvPr id="159" name="テキスト ボックス 158"/>
                <p:cNvSpPr txBox="1"/>
                <p:nvPr/>
              </p:nvSpPr>
              <p:spPr>
                <a:xfrm>
                  <a:off x="5312554" y="3606041"/>
                  <a:ext cx="1769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ja-JP" altLang="en-US" dirty="0" smtClean="0"/>
                    <a:t>アドレス管理部</a:t>
                  </a:r>
                  <a:r>
                    <a:rPr lang="en-US" altLang="ja-JP" dirty="0" smtClean="0"/>
                    <a:t>1</a:t>
                  </a:r>
                  <a:endParaRPr kumimoji="1" lang="ja-JP" altLang="en-US" dirty="0"/>
                </a:p>
              </p:txBody>
            </p:sp>
            <p:cxnSp>
              <p:nvCxnSpPr>
                <p:cNvPr id="160" name="直線コネクタ 159"/>
                <p:cNvCxnSpPr/>
                <p:nvPr/>
              </p:nvCxnSpPr>
              <p:spPr>
                <a:xfrm>
                  <a:off x="4867968" y="4332124"/>
                  <a:ext cx="221419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テキスト ボックス 160"/>
                <p:cNvSpPr txBox="1"/>
                <p:nvPr/>
              </p:nvSpPr>
              <p:spPr>
                <a:xfrm>
                  <a:off x="5294454" y="4421673"/>
                  <a:ext cx="16381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ja-JP" altLang="en-US" dirty="0" smtClean="0"/>
                    <a:t>送受信バッファ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140" name="グループ化 13"/>
              <p:cNvGrpSpPr/>
              <p:nvPr/>
            </p:nvGrpSpPr>
            <p:grpSpPr>
              <a:xfrm>
                <a:off x="736217" y="5912695"/>
                <a:ext cx="7596019" cy="442274"/>
                <a:chOff x="2162988" y="6111704"/>
                <a:chExt cx="7596019" cy="442274"/>
              </a:xfrm>
            </p:grpSpPr>
            <p:sp>
              <p:nvSpPr>
                <p:cNvPr id="146" name="円/楕円 145"/>
                <p:cNvSpPr/>
                <p:nvPr/>
              </p:nvSpPr>
              <p:spPr>
                <a:xfrm>
                  <a:off x="2162988" y="6111704"/>
                  <a:ext cx="1104701" cy="44227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r>
                    <a:rPr kumimoji="1" lang="ja-JP" altLang="en-US" dirty="0" smtClean="0"/>
                    <a:t>コア </a:t>
                  </a:r>
                  <a:r>
                    <a:rPr lang="en-US" altLang="ja-JP" dirty="0" smtClean="0"/>
                    <a:t>0</a:t>
                  </a:r>
                  <a:endParaRPr kumimoji="1" lang="ja-JP" altLang="en-US" dirty="0"/>
                </a:p>
              </p:txBody>
            </p:sp>
            <p:sp>
              <p:nvSpPr>
                <p:cNvPr id="147" name="円/楕円 146"/>
                <p:cNvSpPr/>
                <p:nvPr/>
              </p:nvSpPr>
              <p:spPr>
                <a:xfrm>
                  <a:off x="8722693" y="6111704"/>
                  <a:ext cx="1036314" cy="44227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r>
                    <a:rPr kumimoji="1" lang="ja-JP" altLang="en-US" dirty="0" smtClean="0"/>
                    <a:t>コア </a:t>
                  </a:r>
                  <a:r>
                    <a:rPr lang="en-US" altLang="ja-JP" dirty="0" smtClean="0"/>
                    <a:t>1</a:t>
                  </a:r>
                  <a:endParaRPr kumimoji="1" lang="ja-JP" altLang="en-US" dirty="0"/>
                </a:p>
              </p:txBody>
            </p:sp>
            <p:cxnSp>
              <p:nvCxnSpPr>
                <p:cNvPr id="148" name="直線矢印コネクタ 147"/>
                <p:cNvCxnSpPr>
                  <a:stCxn id="146" idx="6"/>
                  <a:endCxn id="147" idx="2"/>
                </p:cNvCxnSpPr>
                <p:nvPr/>
              </p:nvCxnSpPr>
              <p:spPr>
                <a:xfrm>
                  <a:off x="3267689" y="6332841"/>
                  <a:ext cx="545500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テキスト ボックス 148"/>
                <p:cNvSpPr txBox="1"/>
                <p:nvPr/>
              </p:nvSpPr>
              <p:spPr>
                <a:xfrm>
                  <a:off x="5106490" y="6142693"/>
                  <a:ext cx="1521160" cy="40150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 smtClean="0"/>
                    <a:t>(4) </a:t>
                  </a:r>
                  <a:r>
                    <a:rPr lang="en-US" altLang="ja-JP" dirty="0" smtClean="0"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IPI </a:t>
                  </a:r>
                  <a:r>
                    <a:rPr lang="ja-JP" altLang="en-US" dirty="0" smtClean="0"/>
                    <a:t>の送信</a:t>
                  </a:r>
                  <a:endParaRPr kumimoji="1" lang="ja-JP" altLang="en-US" dirty="0"/>
                </a:p>
              </p:txBody>
            </p:sp>
          </p:grpSp>
          <p:sp>
            <p:nvSpPr>
              <p:cNvPr id="141" name="テキスト ボックス 140"/>
              <p:cNvSpPr txBox="1"/>
              <p:nvPr/>
            </p:nvSpPr>
            <p:spPr>
              <a:xfrm>
                <a:off x="3676591" y="5508977"/>
                <a:ext cx="1715041" cy="4015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kumimoji="1"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CPU 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コア分割</a:t>
                </a:r>
                <a:r>
                  <a:rPr kumimoji="1" lang="en-US" altLang="ja-JP" dirty="0" smtClean="0"/>
                  <a:t>)</a:t>
                </a:r>
                <a:endParaRPr kumimoji="1" lang="ja-JP" altLang="en-US" dirty="0"/>
              </a:p>
            </p:txBody>
          </p:sp>
          <p:sp>
            <p:nvSpPr>
              <p:cNvPr id="142" name="テキスト ボックス 141"/>
              <p:cNvSpPr txBox="1"/>
              <p:nvPr/>
            </p:nvSpPr>
            <p:spPr>
              <a:xfrm>
                <a:off x="5835955" y="1352758"/>
                <a:ext cx="2966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(9) </a:t>
                </a:r>
                <a:r>
                  <a:rPr lang="ja-JP" altLang="en-US" dirty="0" smtClean="0"/>
                  <a:t>プロトコルにパケットを</a:t>
                </a:r>
                <a:endParaRPr lang="en-US" altLang="ja-JP" dirty="0" smtClean="0"/>
              </a:p>
              <a:p>
                <a:r>
                  <a:rPr lang="ja-JP" altLang="ja-JP" dirty="0"/>
                  <a:t>　</a:t>
                </a:r>
                <a:r>
                  <a:rPr lang="ja-JP" altLang="en-US" dirty="0" smtClean="0"/>
                  <a:t>　渡す</a:t>
                </a:r>
                <a:endParaRPr kumimoji="1" lang="ja-JP" altLang="en-US" dirty="0"/>
              </a:p>
            </p:txBody>
          </p:sp>
          <p:cxnSp>
            <p:nvCxnSpPr>
              <p:cNvPr id="143" name="カギ線コネクタ 142"/>
              <p:cNvCxnSpPr>
                <a:stCxn id="147" idx="0"/>
              </p:cNvCxnSpPr>
              <p:nvPr/>
            </p:nvCxnSpPr>
            <p:spPr>
              <a:xfrm rot="5400000" flipH="1" flipV="1">
                <a:off x="6694154" y="3815191"/>
                <a:ext cx="3217429" cy="97758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 useBgFill="1">
            <p:nvSpPr>
              <p:cNvPr id="144" name="テキスト ボックス 143"/>
              <p:cNvSpPr txBox="1"/>
              <p:nvPr/>
            </p:nvSpPr>
            <p:spPr>
              <a:xfrm>
                <a:off x="6461259" y="5496911"/>
                <a:ext cx="2508206" cy="36933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ja-JP" dirty="0" smtClean="0"/>
                  <a:t>(5) </a:t>
                </a:r>
                <a:r>
                  <a:rPr lang="ja-JP" altLang="en-US" dirty="0" smtClean="0"/>
                  <a:t>受信</a:t>
                </a:r>
                <a:r>
                  <a:rPr lang="ja-JP" altLang="en-US" dirty="0"/>
                  <a:t>処理</a:t>
                </a:r>
                <a:r>
                  <a:rPr lang="ja-JP" altLang="en-US" dirty="0" smtClean="0"/>
                  <a:t>の呼び出し</a:t>
                </a:r>
                <a:endParaRPr kumimoji="1" lang="ja-JP" altLang="en-US" dirty="0"/>
              </a:p>
            </p:txBody>
          </p:sp>
          <p:cxnSp>
            <p:nvCxnSpPr>
              <p:cNvPr id="145" name="カギ線コネクタ 144"/>
              <p:cNvCxnSpPr>
                <a:endCxn id="146" idx="0"/>
              </p:cNvCxnSpPr>
              <p:nvPr/>
            </p:nvCxnSpPr>
            <p:spPr>
              <a:xfrm rot="16200000" flipH="1">
                <a:off x="-764861" y="3859266"/>
                <a:ext cx="3213941" cy="892917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2" name="テキスト ボックス 111"/>
            <p:cNvSpPr txBox="1"/>
            <p:nvPr/>
          </p:nvSpPr>
          <p:spPr>
            <a:xfrm>
              <a:off x="1648149" y="235981"/>
              <a:ext cx="856884" cy="401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Linux1</a:t>
              </a:r>
              <a:endParaRPr lang="ja-JP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6168620" y="241195"/>
              <a:ext cx="856884" cy="401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Linux2</a:t>
              </a:r>
              <a:endParaRPr lang="ja-JP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26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z="2400" dirty="0" smtClean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fld id="{FE801D70-7AC9-40CA-B747-D3AA98BBC7AD}" type="slidenum">
              <a:rPr lang="ja-JP" altLang="en-US" sz="2400" smtClean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7</a:t>
            </a:fld>
            <a:endParaRPr lang="ja-JP" altLang="en-US" sz="2400" dirty="0" smtClean="0">
              <a:solidFill>
                <a:schemeClr val="tx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265296" y="1519239"/>
            <a:ext cx="8754193" cy="4553116"/>
            <a:chOff x="163028" y="935483"/>
            <a:chExt cx="8744260" cy="5333522"/>
          </a:xfrm>
        </p:grpSpPr>
        <p:sp>
          <p:nvSpPr>
            <p:cNvPr id="48" name="正方形/長方形 47"/>
            <p:cNvSpPr/>
            <p:nvPr/>
          </p:nvSpPr>
          <p:spPr>
            <a:xfrm>
              <a:off x="163030" y="1869421"/>
              <a:ext cx="2021305" cy="40746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/>
            <p:cNvCxnSpPr/>
            <p:nvPr/>
          </p:nvCxnSpPr>
          <p:spPr>
            <a:xfrm>
              <a:off x="163030" y="2143333"/>
              <a:ext cx="20213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163030" y="2683138"/>
              <a:ext cx="20213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163030" y="3109516"/>
              <a:ext cx="20213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163030" y="3575857"/>
              <a:ext cx="20213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163030" y="4604479"/>
              <a:ext cx="20213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>
              <a:off x="163030" y="5796503"/>
              <a:ext cx="20213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テキスト ボックス 54"/>
            <p:cNvSpPr txBox="1"/>
            <p:nvPr/>
          </p:nvSpPr>
          <p:spPr>
            <a:xfrm>
              <a:off x="354387" y="2253591"/>
              <a:ext cx="1638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バッファ管理</a:t>
              </a:r>
              <a:r>
                <a:rPr lang="ja-JP" altLang="en-US" dirty="0"/>
                <a:t>部</a:t>
              </a:r>
              <a:endParaRPr kumimoji="1" lang="ja-JP" altLang="en-US" dirty="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268626" y="2727072"/>
              <a:ext cx="1810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アドレス管理部 </a:t>
              </a:r>
              <a:r>
                <a:rPr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268625" y="3168391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アドレス管理部 </a:t>
              </a:r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1030051" y="3677228"/>
              <a:ext cx="30008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382439" y="5046653"/>
              <a:ext cx="1696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送受信バッファ</a:t>
              </a:r>
              <a:endParaRPr kumimoji="1" lang="ja-JP" altLang="en-US" dirty="0"/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2974332" y="1640023"/>
              <a:ext cx="2200203" cy="18546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2974333" y="3647979"/>
              <a:ext cx="2603463" cy="2584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コネクタ 61"/>
            <p:cNvCxnSpPr/>
            <p:nvPr/>
          </p:nvCxnSpPr>
          <p:spPr>
            <a:xfrm>
              <a:off x="2974333" y="4980026"/>
              <a:ext cx="258905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>
              <a:off x="2974333" y="4595281"/>
              <a:ext cx="26250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2974333" y="5354499"/>
              <a:ext cx="258905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2974333" y="4136699"/>
              <a:ext cx="258905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2974333" y="5817254"/>
              <a:ext cx="258905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テキスト ボックス 66"/>
            <p:cNvSpPr txBox="1"/>
            <p:nvPr/>
          </p:nvSpPr>
          <p:spPr>
            <a:xfrm>
              <a:off x="4177930" y="5384914"/>
              <a:ext cx="30008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cxnSp>
          <p:nvCxnSpPr>
            <p:cNvPr id="68" name="直線コネクタ 67"/>
            <p:cNvCxnSpPr/>
            <p:nvPr/>
          </p:nvCxnSpPr>
          <p:spPr>
            <a:xfrm flipV="1">
              <a:off x="2184335" y="935483"/>
              <a:ext cx="786101" cy="120785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V="1">
              <a:off x="2186595" y="1386702"/>
              <a:ext cx="792660" cy="129148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V="1">
              <a:off x="2184335" y="3647978"/>
              <a:ext cx="784392" cy="97361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2199765" y="5796503"/>
              <a:ext cx="768962" cy="4310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V="1">
              <a:off x="2195899" y="1634798"/>
              <a:ext cx="776495" cy="10317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2193639" y="3137862"/>
              <a:ext cx="785616" cy="25505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2974333" y="2470164"/>
              <a:ext cx="220020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2972394" y="2052321"/>
              <a:ext cx="220020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テキスト ボックス 75"/>
            <p:cNvSpPr txBox="1"/>
            <p:nvPr/>
          </p:nvSpPr>
          <p:spPr>
            <a:xfrm>
              <a:off x="3940559" y="2575927"/>
              <a:ext cx="30008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pPr>
                <a:lnSpc>
                  <a:spcPts val="1000"/>
                </a:lnSpc>
              </a:pPr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pPr>
                <a:lnSpc>
                  <a:spcPts val="1000"/>
                </a:lnSpc>
              </a:pPr>
              <a:r>
                <a:rPr lang="ja-JP" altLang="en-US" dirty="0" smtClean="0"/>
                <a:t>・</a:t>
              </a:r>
              <a:endParaRPr lang="en-US" altLang="ja-JP" dirty="0" smtClean="0"/>
            </a:p>
          </p:txBody>
        </p:sp>
        <p:cxnSp>
          <p:nvCxnSpPr>
            <p:cNvPr id="77" name="直線コネクタ 76"/>
            <p:cNvCxnSpPr/>
            <p:nvPr/>
          </p:nvCxnSpPr>
          <p:spPr>
            <a:xfrm>
              <a:off x="2962119" y="3137862"/>
              <a:ext cx="220020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テキスト ボックス 77"/>
            <p:cNvSpPr txBox="1"/>
            <p:nvPr/>
          </p:nvSpPr>
          <p:spPr>
            <a:xfrm>
              <a:off x="565180" y="1475789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共有メモリ</a:t>
              </a:r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6470132" y="5933576"/>
              <a:ext cx="308225" cy="299219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6470133" y="5452072"/>
              <a:ext cx="308225" cy="299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6775860" y="541519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: </a:t>
              </a:r>
              <a:r>
                <a:rPr lang="ja-JP" altLang="en-US" dirty="0"/>
                <a:t>未使用</a:t>
              </a:r>
              <a:endParaRPr kumimoji="1" lang="ja-JP" altLang="en-US" dirty="0"/>
            </a:p>
          </p:txBody>
        </p:sp>
        <p:sp>
          <p:nvSpPr>
            <p:cNvPr id="82" name="テキスト ボックス 81"/>
            <p:cNvSpPr txBox="1"/>
            <p:nvPr/>
          </p:nvSpPr>
          <p:spPr>
            <a:xfrm>
              <a:off x="6778357" y="58996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: </a:t>
              </a:r>
              <a:r>
                <a:rPr lang="ja-JP" altLang="en-US" dirty="0" smtClean="0"/>
                <a:t>使用中</a:t>
              </a:r>
              <a:endParaRPr kumimoji="1" lang="ja-JP" altLang="en-US" dirty="0"/>
            </a:p>
          </p:txBody>
        </p:sp>
        <p:grpSp>
          <p:nvGrpSpPr>
            <p:cNvPr id="83" name="グループ化 82"/>
            <p:cNvGrpSpPr/>
            <p:nvPr/>
          </p:nvGrpSpPr>
          <p:grpSpPr>
            <a:xfrm>
              <a:off x="2968718" y="937221"/>
              <a:ext cx="2712892" cy="449481"/>
              <a:chOff x="3050910" y="926947"/>
              <a:chExt cx="2712892" cy="449481"/>
            </a:xfrm>
          </p:grpSpPr>
          <p:grpSp>
            <p:nvGrpSpPr>
              <p:cNvPr id="117" name="グループ化 116"/>
              <p:cNvGrpSpPr/>
              <p:nvPr/>
            </p:nvGrpSpPr>
            <p:grpSpPr>
              <a:xfrm>
                <a:off x="3056525" y="928685"/>
                <a:ext cx="2707277" cy="447743"/>
                <a:chOff x="3937379" y="1135684"/>
                <a:chExt cx="2707277" cy="447743"/>
              </a:xfrm>
            </p:grpSpPr>
            <p:sp>
              <p:nvSpPr>
                <p:cNvPr id="120" name="正方形/長方形 119"/>
                <p:cNvSpPr/>
                <p:nvPr/>
              </p:nvSpPr>
              <p:spPr>
                <a:xfrm>
                  <a:off x="3937379" y="1135684"/>
                  <a:ext cx="2707277" cy="4477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21" name="直線コネクタ 120"/>
                <p:cNvCxnSpPr/>
                <p:nvPr/>
              </p:nvCxnSpPr>
              <p:spPr>
                <a:xfrm>
                  <a:off x="5629625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線コネクタ 121"/>
                <p:cNvCxnSpPr/>
                <p:nvPr/>
              </p:nvCxnSpPr>
              <p:spPr>
                <a:xfrm>
                  <a:off x="6173624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線コネクタ 122"/>
                <p:cNvCxnSpPr/>
                <p:nvPr/>
              </p:nvCxnSpPr>
              <p:spPr>
                <a:xfrm>
                  <a:off x="4765353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コネクタ 123"/>
                <p:cNvCxnSpPr/>
                <p:nvPr/>
              </p:nvCxnSpPr>
              <p:spPr>
                <a:xfrm>
                  <a:off x="4349106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線コネクタ 124"/>
                <p:cNvCxnSpPr/>
                <p:nvPr/>
              </p:nvCxnSpPr>
              <p:spPr>
                <a:xfrm>
                  <a:off x="5181601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テキスト ボックス 125"/>
                <p:cNvSpPr txBox="1"/>
                <p:nvPr/>
              </p:nvSpPr>
              <p:spPr>
                <a:xfrm>
                  <a:off x="5636149" y="1174013"/>
                  <a:ext cx="530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 smtClean="0"/>
                    <a:t>・・・</a:t>
                  </a:r>
                  <a:endParaRPr kumimoji="1" lang="ja-JP" altLang="en-US" dirty="0"/>
                </a:p>
              </p:txBody>
            </p:sp>
          </p:grpSp>
          <p:sp>
            <p:nvSpPr>
              <p:cNvPr id="118" name="正方形/長方形 117"/>
              <p:cNvSpPr/>
              <p:nvPr/>
            </p:nvSpPr>
            <p:spPr>
              <a:xfrm>
                <a:off x="3050910" y="928685"/>
                <a:ext cx="412349" cy="447743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正方形/長方形 118"/>
              <p:cNvSpPr/>
              <p:nvPr/>
            </p:nvSpPr>
            <p:spPr>
              <a:xfrm>
                <a:off x="3463409" y="926947"/>
                <a:ext cx="429147" cy="447743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84" name="直線矢印コネクタ 83"/>
            <p:cNvCxnSpPr/>
            <p:nvPr/>
          </p:nvCxnSpPr>
          <p:spPr>
            <a:xfrm flipH="1">
              <a:off x="5167676" y="2271294"/>
              <a:ext cx="1150693" cy="0"/>
            </a:xfrm>
            <a:prstGeom prst="straightConnector1">
              <a:avLst/>
            </a:prstGeom>
            <a:ln w="19050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6313527" y="2271294"/>
              <a:ext cx="0" cy="232711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V="1">
              <a:off x="5592290" y="4595281"/>
              <a:ext cx="732731" cy="0"/>
            </a:xfrm>
            <a:prstGeom prst="line">
              <a:avLst/>
            </a:prstGeom>
            <a:ln w="19050">
              <a:head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>
              <a:off x="163028" y="4164837"/>
              <a:ext cx="20213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テキスト ボックス 87"/>
            <p:cNvSpPr txBox="1"/>
            <p:nvPr/>
          </p:nvSpPr>
          <p:spPr>
            <a:xfrm>
              <a:off x="274637" y="4205013"/>
              <a:ext cx="1832075" cy="432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アドレス管理部 </a:t>
              </a:r>
              <a:r>
                <a:rPr lang="en-US" altLang="ja-JP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n</a:t>
              </a:r>
              <a:endParaRPr kumimoji="1" lang="ja-JP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89" name="直線コネクタ 88"/>
            <p:cNvCxnSpPr/>
            <p:nvPr/>
          </p:nvCxnSpPr>
          <p:spPr>
            <a:xfrm>
              <a:off x="2974333" y="3647979"/>
              <a:ext cx="25180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0" name="グループ化 89"/>
            <p:cNvGrpSpPr/>
            <p:nvPr/>
          </p:nvGrpSpPr>
          <p:grpSpPr>
            <a:xfrm>
              <a:off x="3045423" y="3710060"/>
              <a:ext cx="2446922" cy="432635"/>
              <a:chOff x="7334604" y="1513255"/>
              <a:chExt cx="2284812" cy="432635"/>
            </a:xfrm>
          </p:grpSpPr>
          <p:sp>
            <p:nvSpPr>
              <p:cNvPr id="115" name="1 つの角を切り取った四角形 114"/>
              <p:cNvSpPr/>
              <p:nvPr/>
            </p:nvSpPr>
            <p:spPr>
              <a:xfrm flipH="1">
                <a:off x="7368985" y="1513256"/>
                <a:ext cx="2250431" cy="369331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テキスト ボックス 115"/>
              <p:cNvSpPr txBox="1"/>
              <p:nvPr/>
            </p:nvSpPr>
            <p:spPr>
              <a:xfrm>
                <a:off x="7334604" y="1513255"/>
                <a:ext cx="2284812" cy="43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 Linux</a:t>
                </a:r>
                <a:r>
                  <a:rPr lang="en-US" altLang="ja-JP" dirty="0" smtClean="0"/>
                  <a:t>1 </a:t>
                </a:r>
                <a:r>
                  <a:rPr lang="ja-JP" altLang="en-US" dirty="0" smtClean="0"/>
                  <a:t>宛パケット </a:t>
                </a:r>
                <a:r>
                  <a:rPr lang="en-US" altLang="ja-JP" dirty="0"/>
                  <a:t>1</a:t>
                </a:r>
                <a:endParaRPr kumimoji="1" lang="ja-JP" altLang="en-US" dirty="0"/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>
              <a:off x="3045426" y="4184973"/>
              <a:ext cx="2468704" cy="432635"/>
              <a:chOff x="7334603" y="1513255"/>
              <a:chExt cx="2305150" cy="432635"/>
            </a:xfrm>
          </p:grpSpPr>
          <p:sp>
            <p:nvSpPr>
              <p:cNvPr id="113" name="1 つの角を切り取った四角形 112"/>
              <p:cNvSpPr/>
              <p:nvPr/>
            </p:nvSpPr>
            <p:spPr>
              <a:xfrm flipH="1">
                <a:off x="7368986" y="1513256"/>
                <a:ext cx="2250428" cy="369331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7334603" y="1513255"/>
                <a:ext cx="2305150" cy="43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 Linux2</a:t>
                </a:r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宛パケット </a:t>
                </a:r>
                <a:r>
                  <a:rPr lang="en-US" altLang="ja-JP" dirty="0" smtClean="0"/>
                  <a:t>1</a:t>
                </a:r>
                <a:endParaRPr kumimoji="1" lang="ja-JP" altLang="en-US" dirty="0"/>
              </a:p>
            </p:txBody>
          </p:sp>
        </p:grpSp>
        <p:cxnSp>
          <p:nvCxnSpPr>
            <p:cNvPr id="92" name="直線矢印コネクタ 91"/>
            <p:cNvCxnSpPr>
              <a:stCxn id="105" idx="1"/>
            </p:cNvCxnSpPr>
            <p:nvPr/>
          </p:nvCxnSpPr>
          <p:spPr>
            <a:xfrm flipH="1" flipV="1">
              <a:off x="5317762" y="4784133"/>
              <a:ext cx="1150024" cy="3165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右矢印 92"/>
            <p:cNvSpPr/>
            <p:nvPr/>
          </p:nvSpPr>
          <p:spPr>
            <a:xfrm>
              <a:off x="5762262" y="1002866"/>
              <a:ext cx="367371" cy="31645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4" name="グループ化 93"/>
            <p:cNvGrpSpPr/>
            <p:nvPr/>
          </p:nvGrpSpPr>
          <p:grpSpPr>
            <a:xfrm>
              <a:off x="6200011" y="945262"/>
              <a:ext cx="2707277" cy="447743"/>
              <a:chOff x="3937379" y="1135684"/>
              <a:chExt cx="2707277" cy="447743"/>
            </a:xfrm>
          </p:grpSpPr>
          <p:sp>
            <p:nvSpPr>
              <p:cNvPr id="106" name="正方形/長方形 105"/>
              <p:cNvSpPr/>
              <p:nvPr/>
            </p:nvSpPr>
            <p:spPr>
              <a:xfrm>
                <a:off x="3937379" y="1135684"/>
                <a:ext cx="2707277" cy="4477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7" name="直線コネクタ 106"/>
              <p:cNvCxnSpPr/>
              <p:nvPr/>
            </p:nvCxnSpPr>
            <p:spPr>
              <a:xfrm>
                <a:off x="5629625" y="1135684"/>
                <a:ext cx="0" cy="447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/>
              <p:cNvCxnSpPr/>
              <p:nvPr/>
            </p:nvCxnSpPr>
            <p:spPr>
              <a:xfrm>
                <a:off x="6173624" y="1135684"/>
                <a:ext cx="0" cy="447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/>
              <p:cNvCxnSpPr/>
              <p:nvPr/>
            </p:nvCxnSpPr>
            <p:spPr>
              <a:xfrm>
                <a:off x="4765353" y="1135684"/>
                <a:ext cx="0" cy="447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/>
              <p:cNvCxnSpPr/>
              <p:nvPr/>
            </p:nvCxnSpPr>
            <p:spPr>
              <a:xfrm>
                <a:off x="4349106" y="1135684"/>
                <a:ext cx="0" cy="447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/>
              <p:cNvCxnSpPr/>
              <p:nvPr/>
            </p:nvCxnSpPr>
            <p:spPr>
              <a:xfrm>
                <a:off x="5181601" y="1135684"/>
                <a:ext cx="0" cy="447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2" name="テキスト ボックス 111"/>
              <p:cNvSpPr txBox="1"/>
              <p:nvPr/>
            </p:nvSpPr>
            <p:spPr>
              <a:xfrm>
                <a:off x="5636149" y="1174013"/>
                <a:ext cx="530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・・・</a:t>
                </a:r>
                <a:endParaRPr kumimoji="1" lang="ja-JP" altLang="en-US" dirty="0"/>
              </a:p>
            </p:txBody>
          </p:sp>
        </p:grpSp>
        <p:sp>
          <p:nvSpPr>
            <p:cNvPr id="95" name="正方形/長方形 94"/>
            <p:cNvSpPr/>
            <p:nvPr/>
          </p:nvSpPr>
          <p:spPr>
            <a:xfrm>
              <a:off x="6194398" y="945262"/>
              <a:ext cx="412349" cy="447743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6606747" y="945261"/>
              <a:ext cx="422773" cy="448901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7024868" y="945263"/>
              <a:ext cx="452675" cy="447742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8" name="グループ化 97"/>
            <p:cNvGrpSpPr/>
            <p:nvPr/>
          </p:nvGrpSpPr>
          <p:grpSpPr>
            <a:xfrm>
              <a:off x="6456296" y="4599466"/>
              <a:ext cx="2450992" cy="432635"/>
              <a:chOff x="7331080" y="1513255"/>
              <a:chExt cx="2288613" cy="432635"/>
            </a:xfrm>
          </p:grpSpPr>
          <p:sp>
            <p:nvSpPr>
              <p:cNvPr id="104" name="1 つの角を切り取った四角形 103"/>
              <p:cNvSpPr/>
              <p:nvPr/>
            </p:nvSpPr>
            <p:spPr>
              <a:xfrm flipH="1">
                <a:off x="7331080" y="1513256"/>
                <a:ext cx="2215229" cy="369331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テキスト ボックス 104"/>
              <p:cNvSpPr txBox="1"/>
              <p:nvPr/>
            </p:nvSpPr>
            <p:spPr>
              <a:xfrm>
                <a:off x="7341808" y="1513255"/>
                <a:ext cx="2277885" cy="43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 </a:t>
                </a:r>
                <a:r>
                  <a:rPr lang="en-US" altLang="ja-JP" dirty="0" smtClean="0"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Linux1</a:t>
                </a:r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宛パケット </a:t>
                </a:r>
                <a:r>
                  <a:rPr lang="en-US" altLang="ja-JP" dirty="0" smtClean="0"/>
                  <a:t>2</a:t>
                </a:r>
                <a:endParaRPr kumimoji="1" lang="ja-JP" altLang="en-US" dirty="0"/>
              </a:p>
            </p:txBody>
          </p:sp>
        </p:grpSp>
        <p:sp>
          <p:nvSpPr>
            <p:cNvPr id="99" name="テキスト ボックス 98"/>
            <p:cNvSpPr txBox="1"/>
            <p:nvPr/>
          </p:nvSpPr>
          <p:spPr>
            <a:xfrm>
              <a:off x="5703887" y="1397318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(1)</a:t>
              </a:r>
              <a:r>
                <a:rPr lang="ja-JP" altLang="en-US" dirty="0"/>
                <a:t> 探索</a:t>
              </a:r>
              <a:endParaRPr kumimoji="1" lang="ja-JP" altLang="en-US" dirty="0"/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5540031" y="4782691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(2)</a:t>
              </a:r>
              <a:r>
                <a:rPr lang="ja-JP" altLang="en-US" dirty="0"/>
                <a:t> 格納</a:t>
              </a:r>
              <a:endParaRPr kumimoji="1" lang="ja-JP" altLang="en-US" dirty="0"/>
            </a:p>
          </p:txBody>
        </p:sp>
        <p:sp>
          <p:nvSpPr>
            <p:cNvPr id="101" name="テキスト ボックス 100"/>
            <p:cNvSpPr txBox="1"/>
            <p:nvPr/>
          </p:nvSpPr>
          <p:spPr>
            <a:xfrm>
              <a:off x="6325020" y="3205135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(3)</a:t>
              </a:r>
              <a:r>
                <a:rPr lang="ja-JP" altLang="en-US" dirty="0"/>
                <a:t> 指示</a:t>
              </a:r>
              <a:endParaRPr kumimoji="1" lang="ja-JP" altLang="en-US" dirty="0"/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>
              <a:off x="2979255" y="1658853"/>
              <a:ext cx="2188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パケット </a:t>
              </a:r>
              <a:r>
                <a:rPr lang="en-US" altLang="ja-JP" dirty="0"/>
                <a:t>1</a:t>
              </a:r>
              <a:r>
                <a:rPr lang="ja-JP" altLang="en-US" dirty="0" smtClean="0"/>
                <a:t> のポインタ</a:t>
              </a:r>
              <a:endParaRPr kumimoji="1" lang="ja-JP" altLang="en-US" dirty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2996390" y="2086628"/>
              <a:ext cx="2188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パケット </a:t>
              </a:r>
              <a:r>
                <a:rPr lang="en-US" altLang="ja-JP" dirty="0" smtClean="0"/>
                <a:t>2</a:t>
              </a:r>
              <a:r>
                <a:rPr lang="ja-JP" altLang="en-US" dirty="0" smtClean="0"/>
                <a:t> のポインタ</a:t>
              </a:r>
              <a:endParaRPr kumimoji="1" lang="ja-JP" altLang="en-US" dirty="0"/>
            </a:p>
          </p:txBody>
        </p:sp>
      </p:grpSp>
      <p:sp>
        <p:nvSpPr>
          <p:cNvPr id="127" name="テキスト ボックス 126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 smtClean="0">
                <a:latin typeface="+mn-ea"/>
              </a:rPr>
              <a:t>通信用</a:t>
            </a:r>
            <a:r>
              <a:rPr lang="ja-JP" altLang="en-US" sz="4000" dirty="0" smtClean="0">
                <a:latin typeface="+mn-ea"/>
              </a:rPr>
              <a:t>バッファ</a:t>
            </a:r>
            <a:r>
              <a:rPr lang="ja-JP" altLang="en-US" sz="4000" dirty="0" smtClean="0">
                <a:latin typeface="+mn-ea"/>
              </a:rPr>
              <a:t>の処理流れ</a:t>
            </a:r>
            <a:endParaRPr lang="en-US" altLang="ja-JP" sz="4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81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4486</TotalTime>
  <Words>607</Words>
  <Application>Microsoft Office PowerPoint</Application>
  <PresentationFormat>画面に合わせる (4:3)</PresentationFormat>
  <Paragraphs>157</Paragraphs>
  <Slides>7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Arial Unicode MS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GNSTCS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ogura-i</dc:creator>
  <cp:lastModifiedBy>yoshida-s</cp:lastModifiedBy>
  <cp:revision>194</cp:revision>
  <cp:lastPrinted>2018-11-07T05:44:51Z</cp:lastPrinted>
  <dcterms:created xsi:type="dcterms:W3CDTF">2017-10-25T07:28:30Z</dcterms:created>
  <dcterms:modified xsi:type="dcterms:W3CDTF">2018-11-08T08:14:54Z</dcterms:modified>
</cp:coreProperties>
</file>