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9" r:id="rId4"/>
    <p:sldId id="260" r:id="rId5"/>
    <p:sldId id="269" r:id="rId6"/>
    <p:sldId id="257" r:id="rId7"/>
    <p:sldId id="263" r:id="rId8"/>
    <p:sldId id="262" r:id="rId9"/>
    <p:sldId id="271" r:id="rId10"/>
    <p:sldId id="273" r:id="rId11"/>
    <p:sldId id="264" r:id="rId12"/>
    <p:sldId id="274" r:id="rId13"/>
    <p:sldId id="265" r:id="rId14"/>
    <p:sldId id="267" r:id="rId15"/>
    <p:sldId id="275" r:id="rId16"/>
    <p:sldId id="266" r:id="rId17"/>
    <p:sldId id="26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8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6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4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9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7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3CD5-DD2E-4CD0-92DE-4BF0D15C3979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テキスト ボックス 141"/>
          <p:cNvSpPr txBox="1"/>
          <p:nvPr/>
        </p:nvSpPr>
        <p:spPr>
          <a:xfrm>
            <a:off x="3609976" y="294283"/>
            <a:ext cx="418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共有</a:t>
            </a:r>
            <a:r>
              <a:rPr lang="ja-JP" altLang="en-US" sz="2800" dirty="0" smtClean="0"/>
              <a:t>メモリ上の領域と数値</a:t>
            </a:r>
            <a:endParaRPr kumimoji="1" lang="ja-JP" altLang="en-US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0511" y="1181100"/>
            <a:ext cx="970227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領域</a:t>
            </a:r>
            <a:endParaRPr kumimoji="1" lang="en-US" altLang="ja-JP" dirty="0" smtClean="0"/>
          </a:p>
          <a:p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kumimoji="1" lang="ja-JP" altLang="en-US" dirty="0" smtClean="0"/>
              <a:t>バッファ管理領域</a:t>
            </a:r>
            <a:r>
              <a:rPr kumimoji="1" lang="en-US" altLang="ja-JP" dirty="0" smtClean="0"/>
              <a:t>:            </a:t>
            </a:r>
            <a:r>
              <a:rPr lang="ja-JP" altLang="en-US" dirty="0" smtClean="0"/>
              <a:t>送受信バッファの使用状況を管理する領域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    送受信バッファ</a:t>
            </a:r>
            <a:r>
              <a:rPr lang="en-US" altLang="ja-JP" dirty="0" smtClean="0"/>
              <a:t>:                </a:t>
            </a:r>
            <a:r>
              <a:rPr lang="ja-JP" altLang="en-US" dirty="0" smtClean="0"/>
              <a:t>パケットを格納する領域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    アドレス管理領域</a:t>
            </a:r>
            <a:r>
              <a:rPr lang="en-US" altLang="ja-JP" dirty="0" smtClean="0"/>
              <a:t>:           </a:t>
            </a:r>
            <a:r>
              <a:rPr lang="ja-JP" altLang="en-US" dirty="0" smtClean="0"/>
              <a:t>対応する </a:t>
            </a:r>
            <a:r>
              <a:rPr lang="en-US" altLang="ja-JP" dirty="0" smtClean="0"/>
              <a:t>OS </a:t>
            </a:r>
            <a:r>
              <a:rPr lang="ja-JP" altLang="en-US" dirty="0" smtClean="0"/>
              <a:t>宛のパケットを指示するポインタを保存する領域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数値</a:t>
            </a:r>
            <a:endParaRPr lang="en-US" altLang="ja-JP" dirty="0"/>
          </a:p>
          <a:p>
            <a:r>
              <a:rPr kumimoji="1" lang="en-US" altLang="ja-JP" dirty="0" smtClean="0"/>
              <a:t>    RX_END1:                           </a:t>
            </a:r>
            <a:r>
              <a:rPr lang="ja-JP" altLang="en-US" dirty="0" smtClean="0"/>
              <a:t>次に 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の受信するパケットのアドレスへのポインタ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endParaRPr kumimoji="1" lang="en-US" altLang="ja-JP" dirty="0" smtClean="0"/>
          </a:p>
          <a:p>
            <a:r>
              <a:rPr lang="en-US" altLang="ja-JP" dirty="0" smtClean="0"/>
              <a:t>    TX_START2:</a:t>
            </a:r>
            <a:r>
              <a:rPr lang="ja-JP" altLang="en-US" dirty="0"/>
              <a:t> </a:t>
            </a:r>
            <a:r>
              <a:rPr lang="ja-JP" altLang="en-US" dirty="0" smtClean="0"/>
              <a:t>                       次に 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へ送信されるパケットのアドレスを書き込む場所へのポインタ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RX_PACKET_NUM1:</a:t>
            </a:r>
            <a:r>
              <a:rPr lang="ja-JP" altLang="en-US" dirty="0"/>
              <a:t>  </a:t>
            </a:r>
            <a:r>
              <a:rPr lang="ja-JP" altLang="en-US" dirty="0" smtClean="0"/>
              <a:t>        </a:t>
            </a:r>
            <a:r>
              <a:rPr lang="en-US" altLang="ja-JP" dirty="0" smtClean="0"/>
              <a:t>OS1 </a:t>
            </a:r>
            <a:r>
              <a:rPr lang="ja-JP" altLang="en-US" dirty="0"/>
              <a:t>宛ての未受信パケット数を示す</a:t>
            </a:r>
            <a:r>
              <a:rPr lang="ja-JP" altLang="en-US" dirty="0" smtClean="0"/>
              <a:t>値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   SHARED_ADDR_LOCK0:</a:t>
            </a:r>
            <a:r>
              <a:rPr lang="ja-JP" altLang="en-US" dirty="0"/>
              <a:t> </a:t>
            </a:r>
            <a:r>
              <a:rPr lang="ja-JP" altLang="en-US" dirty="0" smtClean="0"/>
              <a:t>  ロック変数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NAPI_POLL_SCHED0:        OS1</a:t>
            </a:r>
            <a:r>
              <a:rPr lang="ja-JP" altLang="en-US" dirty="0" smtClean="0"/>
              <a:t> における受信ルーチンのスケジューリング状況を示す値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3871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(9/9)</a:t>
            </a:r>
            <a:endParaRPr kumimoji="1" lang="ja-JP" altLang="en-US" sz="2800" dirty="0"/>
          </a:p>
        </p:txBody>
      </p:sp>
      <p:grpSp>
        <p:nvGrpSpPr>
          <p:cNvPr id="124" name="グループ化 123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25" name="正方形/長方形 12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C00000"/>
                  </a:solidFill>
                </a:rPr>
                <a:t>1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27" name="テキスト ボックス 126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8367709" y="3829017"/>
            <a:ext cx="3587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OS1 </a:t>
            </a:r>
            <a:r>
              <a:rPr lang="ja-JP" altLang="en-US" dirty="0" smtClean="0"/>
              <a:t>における受信ルーチン</a:t>
            </a:r>
            <a:r>
              <a:rPr lang="ja-JP" altLang="en-US" dirty="0"/>
              <a:t>の</a:t>
            </a:r>
            <a:r>
              <a:rPr lang="ja-JP" altLang="en-US" dirty="0" smtClean="0"/>
              <a:t>スケジューリング状況を示す値が　</a:t>
            </a:r>
            <a:r>
              <a:rPr lang="en-US" altLang="ja-JP" dirty="0" smtClean="0"/>
              <a:t>0 </a:t>
            </a:r>
            <a:r>
              <a:rPr lang="ja-JP" altLang="en-US" dirty="0" smtClean="0"/>
              <a:t>であれば，値を </a:t>
            </a:r>
            <a:r>
              <a:rPr lang="en-US" altLang="ja-JP" dirty="0" smtClean="0"/>
              <a:t>1 </a:t>
            </a:r>
            <a:r>
              <a:rPr lang="ja-JP" altLang="en-US" dirty="0" smtClean="0"/>
              <a:t>に書き換えたうえで</a:t>
            </a:r>
            <a:r>
              <a:rPr lang="en-US" altLang="ja-JP" dirty="0" smtClean="0"/>
              <a:t>IPI</a:t>
            </a:r>
            <a:r>
              <a:rPr lang="ja-JP" altLang="en-US" dirty="0" smtClean="0"/>
              <a:t>を送信する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[923](</a:t>
            </a:r>
            <a:r>
              <a:rPr lang="ja-JP" altLang="en-US" dirty="0" smtClean="0"/>
              <a:t>本体</a:t>
            </a:r>
            <a:r>
              <a:rPr lang="en-US" altLang="ja-JP" dirty="0" smtClean="0"/>
              <a:t>)[771]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値</a:t>
            </a:r>
            <a:r>
              <a:rPr kumimoji="1" lang="ja-JP" altLang="en-US" dirty="0" smtClean="0"/>
              <a:t>が </a:t>
            </a: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であれば</a:t>
            </a:r>
            <a:r>
              <a:rPr lang="ja-JP" altLang="en-US" dirty="0"/>
              <a:t>何</a:t>
            </a:r>
            <a:r>
              <a:rPr lang="ja-JP" altLang="en-US" dirty="0" smtClean="0"/>
              <a:t>もしない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[773]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この値</a:t>
            </a:r>
            <a:r>
              <a:rPr lang="ja-JP" altLang="en-US" dirty="0" smtClean="0"/>
              <a:t>の参照と書き換えにはアトミックな操作を用いる．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155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114550" y="3451950"/>
            <a:ext cx="5832818" cy="729525"/>
            <a:chOff x="2114550" y="3451950"/>
            <a:chExt cx="5832818" cy="729525"/>
          </a:xfrm>
        </p:grpSpPr>
        <p:cxnSp>
          <p:nvCxnSpPr>
            <p:cNvPr id="56" name="直線コネクタ 55"/>
            <p:cNvCxnSpPr/>
            <p:nvPr/>
          </p:nvCxnSpPr>
          <p:spPr>
            <a:xfrm flipV="1">
              <a:off x="2114550" y="3457575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2114550" y="4171950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2114550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2838450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357187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305300" y="34519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5029200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5762625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6505575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24852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333626" y="363009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790953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en-US" altLang="ja-JP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519612" y="3645760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062285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en-US" altLang="ja-JP" dirty="0" smtClean="0"/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7416453" y="362728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・・・</a:t>
              </a:r>
              <a:endParaRPr kumimoji="1" lang="ja-JP" altLang="en-US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262563" y="3636809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en-US" altLang="ja-JP" dirty="0" smtClean="0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(1/7)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0" name="正方形/長方形 17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2" name="テキスト ボックス 181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367709" y="3844783"/>
            <a:ext cx="358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1.   </a:t>
            </a:r>
            <a:r>
              <a:rPr lang="ja-JP" altLang="en-US" dirty="0" smtClean="0"/>
              <a:t>受信ルーチンの呼出し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(a</a:t>
            </a:r>
            <a:r>
              <a:rPr lang="en-US" altLang="ja-JP" dirty="0"/>
              <a:t>). 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snull_poll</a:t>
            </a:r>
            <a:r>
              <a:rPr lang="en-US" altLang="ja-JP" dirty="0"/>
              <a:t>() [</a:t>
            </a:r>
            <a:r>
              <a:rPr lang="en-US" altLang="ja-JP" dirty="0" smtClean="0"/>
              <a:t>541]</a:t>
            </a:r>
          </a:p>
        </p:txBody>
      </p:sp>
    </p:spTree>
    <p:extLst>
      <p:ext uri="{BB962C8B-B14F-4D97-AF65-F5344CB8AC3E}">
        <p14:creationId xmlns:p14="http://schemas.microsoft.com/office/powerpoint/2010/main" val="264977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114550" y="3451950"/>
            <a:ext cx="5832818" cy="729525"/>
            <a:chOff x="2114550" y="3451950"/>
            <a:chExt cx="5832818" cy="729525"/>
          </a:xfrm>
        </p:grpSpPr>
        <p:cxnSp>
          <p:nvCxnSpPr>
            <p:cNvPr id="56" name="直線コネクタ 55"/>
            <p:cNvCxnSpPr/>
            <p:nvPr/>
          </p:nvCxnSpPr>
          <p:spPr>
            <a:xfrm flipV="1">
              <a:off x="2114550" y="3457575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2114550" y="4171950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2114550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2838450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357187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305300" y="34519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5029200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5762625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6505575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24852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333626" y="363009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790953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en-US" altLang="ja-JP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519612" y="3645760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062285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en-US" altLang="ja-JP" dirty="0" smtClean="0"/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7416453" y="362728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・・・</a:t>
              </a:r>
              <a:endParaRPr kumimoji="1" lang="ja-JP" altLang="en-US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262563" y="3636809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en-US" altLang="ja-JP" dirty="0" smtClean="0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(2/7)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0" name="正方形/長方形 17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2" name="テキスト ボックス 181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grpSp>
        <p:nvGrpSpPr>
          <p:cNvPr id="123" name="グループ化 122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24" name="正方形/長方形 123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26" name="テキスト ボックス 125"/>
          <p:cNvSpPr txBox="1"/>
          <p:nvPr/>
        </p:nvSpPr>
        <p:spPr>
          <a:xfrm>
            <a:off x="8367709" y="3829017"/>
            <a:ext cx="35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ロックを取得する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[594]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5172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cxnSp>
        <p:nvCxnSpPr>
          <p:cNvPr id="138" name="直線コネクタ 137"/>
          <p:cNvCxnSpPr>
            <a:endCxn id="159" idx="0"/>
          </p:cNvCxnSpPr>
          <p:nvPr/>
        </p:nvCxnSpPr>
        <p:spPr>
          <a:xfrm flipH="1">
            <a:off x="2486025" y="4160438"/>
            <a:ext cx="352424" cy="562872"/>
          </a:xfrm>
          <a:prstGeom prst="line">
            <a:avLst/>
          </a:prstGeom>
          <a:ln w="12700">
            <a:solidFill>
              <a:srgbClr val="C0000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endCxn id="165" idx="0"/>
          </p:cNvCxnSpPr>
          <p:nvPr/>
        </p:nvCxnSpPr>
        <p:spPr>
          <a:xfrm flipH="1">
            <a:off x="4672013" y="4160438"/>
            <a:ext cx="1090611" cy="56287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(3/7)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5" name="グループ化 154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6" name="正方形/長方形 15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テキスト ボックス 15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>
                  <a:solidFill>
                    <a:srgbClr val="C00000"/>
                  </a:solidFill>
                </a:rPr>
                <a:t>1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sp>
        <p:nvSpPr>
          <p:cNvPr id="167" name="テキスト ボックス 166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0" name="グループ化 169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1" name="正方形/長方形 170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テキスト ボックス 171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4" name="グループ化 173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75" name="正方形/長方形 17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77" name="テキスト ボックス 176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8367709" y="3800442"/>
            <a:ext cx="3587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次に取得するパケットを指示するアドレスへのポインタを </a:t>
            </a:r>
            <a:r>
              <a:rPr lang="en-US" altLang="ja-JP" dirty="0" smtClean="0"/>
              <a:t>1 </a:t>
            </a:r>
            <a:r>
              <a:rPr lang="ja-JP" altLang="en-US" dirty="0" smtClean="0"/>
              <a:t>つずらす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[609]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ただし，</a:t>
            </a:r>
            <a:r>
              <a:rPr kumimoji="1" lang="en-US" altLang="ja-JP" dirty="0" smtClean="0"/>
              <a:t>OS1 </a:t>
            </a:r>
            <a:r>
              <a:rPr lang="ja-JP" altLang="en-US" dirty="0"/>
              <a:t>宛</a:t>
            </a:r>
            <a:r>
              <a:rPr kumimoji="1" lang="ja-JP" altLang="en-US" dirty="0" smtClean="0"/>
              <a:t>の未受信パケット数が </a:t>
            </a:r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であれば，この処理は行わない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[595-602]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上記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の場合は，</a:t>
            </a:r>
            <a:r>
              <a:rPr lang="en-US" altLang="ja-JP" dirty="0" smtClean="0"/>
              <a:t>OS</a:t>
            </a:r>
            <a:r>
              <a:rPr lang="ja-JP" altLang="en-US" dirty="0"/>
              <a:t> </a:t>
            </a:r>
            <a:r>
              <a:rPr lang="en-US" altLang="ja-JP" dirty="0" smtClean="0"/>
              <a:t>1 </a:t>
            </a:r>
            <a:r>
              <a:rPr lang="ja-JP" altLang="en-US" dirty="0" smtClean="0"/>
              <a:t>におけ</a:t>
            </a:r>
            <a:r>
              <a:rPr lang="ja-JP" altLang="en-US" dirty="0"/>
              <a:t>る</a:t>
            </a:r>
            <a:r>
              <a:rPr lang="ja-JP" altLang="en-US" dirty="0" smtClean="0"/>
              <a:t>受信ルーチンのスケジューリング状況を示す値を </a:t>
            </a:r>
            <a:r>
              <a:rPr lang="en-US" altLang="ja-JP" dirty="0" smtClean="0"/>
              <a:t>0 </a:t>
            </a:r>
            <a:r>
              <a:rPr lang="ja-JP" altLang="en-US" dirty="0" smtClean="0"/>
              <a:t>に書き換え，受信を終了する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[600]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1437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正方形/長方形 106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(4/7)</a:t>
            </a:r>
            <a:endParaRPr kumimoji="1" lang="ja-JP" altLang="en-US" sz="2800" dirty="0"/>
          </a:p>
        </p:txBody>
      </p:sp>
      <p:grpSp>
        <p:nvGrpSpPr>
          <p:cNvPr id="111" name="グループ化 110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7" name="正方形/長方形 116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9" name="テキスト ボックス 118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2" name="正方形/長方形 12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63" name="正方形/長方形 162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テキスト ボックス 163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>
                  <a:solidFill>
                    <a:srgbClr val="C00000"/>
                  </a:solidFill>
                </a:rPr>
                <a:t>4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6" name="正方形/長方形 165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en-US" altLang="ja-JP" dirty="0" smtClean="0"/>
            </a:p>
          </p:txBody>
        </p:sp>
      </p:grpSp>
      <p:grpSp>
        <p:nvGrpSpPr>
          <p:cNvPr id="168" name="グループ化 167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9" name="正方形/長方形 168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1" name="直線コネクタ 170"/>
          <p:cNvCxnSpPr>
            <a:endCxn id="166" idx="0"/>
          </p:cNvCxnSpPr>
          <p:nvPr/>
        </p:nvCxnSpPr>
        <p:spPr>
          <a:xfrm flipH="1">
            <a:off x="2486025" y="4171950"/>
            <a:ext cx="352424" cy="55136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endCxn id="169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6" name="グループ化 175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7" name="正方形/長方形 176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79" name="テキスト ボックス 178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80" name="グループ化 179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1" name="正方形/長方形 180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3" name="テキスト ボックス 182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8367709" y="3829017"/>
            <a:ext cx="358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OS1 </a:t>
            </a:r>
            <a:r>
              <a:rPr lang="ja-JP" altLang="en-US" dirty="0"/>
              <a:t>宛ての未受信パケット数を示す値を </a:t>
            </a:r>
            <a:r>
              <a:rPr lang="en-US" altLang="ja-JP" dirty="0"/>
              <a:t>1 </a:t>
            </a:r>
            <a:r>
              <a:rPr lang="ja-JP" altLang="en-US" dirty="0" smtClean="0"/>
              <a:t>増やす．</a:t>
            </a:r>
            <a:r>
              <a:rPr lang="en-US" altLang="ja-JP" dirty="0" smtClean="0"/>
              <a:t>[611]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3978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(5/7)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 flipH="1">
            <a:off x="2486025" y="4171950"/>
            <a:ext cx="352425" cy="55136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0" name="正方形/長方形 17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2" name="テキスト ボックス 181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23" name="正方形/長方形 122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8367709" y="3829017"/>
            <a:ext cx="35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ロックを開放する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[612]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4299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48532"/>
            <a:ext cx="723900" cy="7111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rgbClr val="C0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114550" y="3451950"/>
            <a:ext cx="5832818" cy="729525"/>
            <a:chOff x="2114550" y="3451950"/>
            <a:chExt cx="5832818" cy="729525"/>
          </a:xfrm>
        </p:grpSpPr>
        <p:cxnSp>
          <p:nvCxnSpPr>
            <p:cNvPr id="56" name="直線コネクタ 55"/>
            <p:cNvCxnSpPr/>
            <p:nvPr/>
          </p:nvCxnSpPr>
          <p:spPr>
            <a:xfrm flipV="1">
              <a:off x="2114550" y="3457575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2114550" y="4171950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2114550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2838450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357187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305300" y="34519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5029200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5762625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6505575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24852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333626" y="363009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790953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en-US" altLang="ja-JP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519612" y="3645760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062285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en-US" altLang="ja-JP" dirty="0" smtClean="0"/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7416453" y="362728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・・・</a:t>
              </a:r>
              <a:endParaRPr kumimoji="1" lang="ja-JP" altLang="en-US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262563" y="3636809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en-US" altLang="ja-JP" dirty="0" smtClean="0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(6/7)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 flipH="1">
            <a:off x="2486025" y="4171950"/>
            <a:ext cx="352425" cy="55136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0" name="正方形/長方形 17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2" name="テキスト ボックス 181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8367709" y="3829017"/>
            <a:ext cx="358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パケット</a:t>
            </a:r>
            <a:r>
              <a:rPr lang="ja-JP" altLang="en-US" dirty="0" smtClean="0"/>
              <a:t>をコピーし，プロトコルスタックへ渡す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[641-656]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3691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</a:rPr>
              <a:t>0</a:t>
            </a:r>
            <a:endParaRPr kumimoji="1" lang="en-US" altLang="ja-JP" b="1" dirty="0" smtClean="0">
              <a:solidFill>
                <a:srgbClr val="C0000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正方形/長方形 106"/>
          <p:cNvSpPr/>
          <p:nvPr/>
        </p:nvSpPr>
        <p:spPr>
          <a:xfrm>
            <a:off x="2105025" y="1052200"/>
            <a:ext cx="723900" cy="697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(7/7)</a:t>
            </a:r>
            <a:endParaRPr kumimoji="1" lang="ja-JP" altLang="en-US" sz="2800" dirty="0"/>
          </a:p>
        </p:txBody>
      </p:sp>
      <p:grpSp>
        <p:nvGrpSpPr>
          <p:cNvPr id="111" name="グループ化 110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7" name="正方形/長方形 116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9" name="テキスト ボックス 118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2" name="正方形/長方形 12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63" name="正方形/長方形 162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テキスト ボックス 163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6" name="正方形/長方形 165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en-US" altLang="ja-JP" dirty="0" smtClean="0"/>
            </a:p>
          </p:txBody>
        </p:sp>
      </p:grpSp>
      <p:grpSp>
        <p:nvGrpSpPr>
          <p:cNvPr id="168" name="グループ化 167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9" name="正方形/長方形 168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1" name="直線コネクタ 170"/>
          <p:cNvCxnSpPr>
            <a:endCxn id="166" idx="0"/>
          </p:cNvCxnSpPr>
          <p:nvPr/>
        </p:nvCxnSpPr>
        <p:spPr>
          <a:xfrm flipH="1">
            <a:off x="2486025" y="4171950"/>
            <a:ext cx="352425" cy="55136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endCxn id="169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6" name="グループ化 175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7" name="正方形/長方形 176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9" name="テキスト ボックス 178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80" name="グループ化 179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1" name="正方形/長方形 180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3" name="テキスト ボックス 182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8367709" y="3829017"/>
            <a:ext cx="3587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バッファ管理領域の値を </a:t>
            </a:r>
            <a:r>
              <a:rPr lang="en-US" altLang="ja-JP" dirty="0" smtClean="0"/>
              <a:t>0 </a:t>
            </a:r>
            <a:r>
              <a:rPr lang="ja-JP" altLang="en-US" dirty="0" smtClean="0"/>
              <a:t>に書き換え，受信済みパケットの格納されている領域を開放する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[644]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この</a:t>
            </a:r>
            <a:r>
              <a:rPr lang="ja-JP" altLang="en-US" dirty="0"/>
              <a:t>処理</a:t>
            </a:r>
            <a:r>
              <a:rPr lang="ja-JP" altLang="en-US" dirty="0" smtClean="0"/>
              <a:t>はアトミックな操作を用いる．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0510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76" name="正方形/長方形 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75" name="正方形/長方形 7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72" name="正方形/長方形 71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grpSp>
        <p:nvGrpSpPr>
          <p:cNvPr id="133" name="グループ化 132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29" name="正方形/長方形 128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34" name="グループ化 13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30" name="正方形/長方形 129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cxnSp>
        <p:nvCxnSpPr>
          <p:cNvPr id="138" name="直線コネクタ 137"/>
          <p:cNvCxnSpPr>
            <a:endCxn id="7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endCxn id="72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(1/9)</a:t>
            </a:r>
            <a:endParaRPr kumimoji="1" lang="ja-JP" altLang="en-US" sz="2800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2114550" y="3451950"/>
            <a:ext cx="5832818" cy="729525"/>
            <a:chOff x="2114550" y="3451950"/>
            <a:chExt cx="5832818" cy="729525"/>
          </a:xfrm>
        </p:grpSpPr>
        <p:cxnSp>
          <p:nvCxnSpPr>
            <p:cNvPr id="56" name="直線コネクタ 55"/>
            <p:cNvCxnSpPr/>
            <p:nvPr/>
          </p:nvCxnSpPr>
          <p:spPr>
            <a:xfrm flipV="1">
              <a:off x="2114550" y="3457575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2114550" y="4171950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2114550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2838450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357187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305300" y="34519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5029200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5762625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6505575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24852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333626" y="363009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790953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en-US" altLang="ja-JP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519612" y="3645760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062285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en-US" altLang="ja-JP" dirty="0" smtClean="0"/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7416453" y="362728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・・・</a:t>
              </a:r>
              <a:endParaRPr kumimoji="1" lang="ja-JP" altLang="en-US" dirty="0"/>
            </a:p>
          </p:txBody>
        </p:sp>
      </p:grpSp>
      <p:sp>
        <p:nvSpPr>
          <p:cNvPr id="160" name="テキスト ボックス 159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64" name="グループ化 163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65" name="正方形/長方形 164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69" name="グループ化 168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0" name="正方形/長方形 16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テキスト ボックス 17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4" name="テキスト ボックス 173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6" name="グループ化 175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77" name="正方形/長方形 176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9" name="テキスト ボックス 178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8367709" y="3844783"/>
            <a:ext cx="358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1.   </a:t>
            </a:r>
            <a:r>
              <a:rPr lang="ja-JP" altLang="en-US" dirty="0" smtClean="0"/>
              <a:t>送信ルーチンの呼出し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(a).   </a:t>
            </a:r>
            <a:r>
              <a:rPr lang="en-US" altLang="ja-JP" dirty="0" err="1" smtClean="0"/>
              <a:t>snull_tx</a:t>
            </a:r>
            <a:r>
              <a:rPr lang="en-US" altLang="ja-JP" dirty="0"/>
              <a:t>() </a:t>
            </a:r>
            <a:r>
              <a:rPr lang="en-US" altLang="ja-JP" dirty="0" smtClean="0"/>
              <a:t>[954]</a:t>
            </a:r>
          </a:p>
          <a:p>
            <a:r>
              <a:rPr lang="en-US" altLang="ja-JP" dirty="0" smtClean="0"/>
              <a:t>      (b).   </a:t>
            </a:r>
            <a:r>
              <a:rPr lang="en-US" altLang="ja-JP" dirty="0" err="1" smtClean="0"/>
              <a:t>snull_hw_tx</a:t>
            </a:r>
            <a:r>
              <a:rPr lang="en-US" altLang="ja-JP" dirty="0"/>
              <a:t>() [</a:t>
            </a:r>
            <a:r>
              <a:rPr lang="en-US" altLang="ja-JP" dirty="0" smtClean="0"/>
              <a:t>784]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576635" y="1046024"/>
            <a:ext cx="728664" cy="7026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(2/9)</a:t>
            </a:r>
            <a:endParaRPr kumimoji="1" lang="ja-JP" altLang="en-US" sz="2800" dirty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41" name="正方形/長方形 14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44" name="テキスト ボックス 143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46" name="グループ化 145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47" name="正方形/長方形 146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sp>
        <p:nvSpPr>
          <p:cNvPr id="169" name="テキスト ボックス 168"/>
          <p:cNvSpPr txBox="1"/>
          <p:nvPr/>
        </p:nvSpPr>
        <p:spPr>
          <a:xfrm>
            <a:off x="8367709" y="3829017"/>
            <a:ext cx="3587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バッファ管理領域を先頭から探索し，空き領域を確保する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[867-873]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0</a:t>
            </a:r>
            <a:r>
              <a:rPr lang="ja-JP" altLang="en-US" dirty="0"/>
              <a:t> 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 </a:t>
            </a:r>
            <a:r>
              <a:rPr lang="ja-JP" altLang="en-US" dirty="0" err="1" smtClean="0"/>
              <a:t>への</a:t>
            </a:r>
            <a:r>
              <a:rPr kumimoji="1" lang="ja-JP" altLang="en-US" dirty="0" smtClean="0"/>
              <a:t>書換えはアトミックな操作であり，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間で競合しない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[868]</a:t>
            </a:r>
            <a:endParaRPr kumimoji="1" lang="ja-JP" altLang="en-US" dirty="0"/>
          </a:p>
        </p:txBody>
      </p:sp>
      <p:grpSp>
        <p:nvGrpSpPr>
          <p:cNvPr id="170" name="グループ化 169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71" name="正方形/長方形 170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テキスト ボックス 171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73" name="グループ化 172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74" name="正方形/長方形 173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テキスト ボックス 174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76" name="グループ化 175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77" name="正方形/長方形 176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79" name="直線コネクタ 178"/>
          <p:cNvCxnSpPr>
            <a:endCxn id="174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endCxn id="177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84" name="グループ化 183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85" name="正方形/長方形 18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87" name="テキスト ボックス 186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88" name="グループ化 187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9" name="正方形/長方形 18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テキスト ボックス 189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91" name="テキスト ボックス 190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030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</a:t>
            </a:r>
            <a:endParaRPr lang="en-US" altLang="ja-JP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576635" y="1046024"/>
            <a:ext cx="728664" cy="716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3571872" y="1948191"/>
            <a:ext cx="733425" cy="72271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(3/9)</a:t>
            </a:r>
            <a:endParaRPr kumimoji="1" lang="ja-JP" altLang="en-US" sz="2800" dirty="0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07" name="正方形/長方形 106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6" name="テキスト ボックス 115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18" name="グループ化 117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19" name="正方形/長方形 118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sp>
        <p:nvSpPr>
          <p:cNvPr id="156" name="テキスト ボックス 155"/>
          <p:cNvSpPr txBox="1"/>
          <p:nvPr/>
        </p:nvSpPr>
        <p:spPr>
          <a:xfrm>
            <a:off x="8367709" y="3829017"/>
            <a:ext cx="3587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確保した送受信バッファの領域にパケットを格納する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[885]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この操作は既に確保した領域に対するものであり，</a:t>
            </a:r>
            <a:r>
              <a:rPr lang="en-US" altLang="ja-JP" dirty="0" smtClean="0"/>
              <a:t>OS</a:t>
            </a:r>
            <a:r>
              <a:rPr lang="ja-JP" altLang="en-US" dirty="0" smtClean="0"/>
              <a:t>間で競合しない．</a:t>
            </a:r>
            <a:endParaRPr kumimoji="1" lang="ja-JP" altLang="en-US" dirty="0"/>
          </a:p>
        </p:txBody>
      </p:sp>
      <p:grpSp>
        <p:nvGrpSpPr>
          <p:cNvPr id="157" name="グループ化 156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8" name="正方形/長方形 157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3" name="グループ化 162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4" name="正方形/長方形 163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7" name="正方形/長方形 166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69" name="直線コネクタ 168"/>
          <p:cNvCxnSpPr>
            <a:endCxn id="164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endCxn id="167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4" name="グループ化 173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5" name="正方形/長方形 17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7" name="テキスト ボックス 176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8" name="グループ化 177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79" name="正方形/長方形 17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5304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</a:t>
            </a:r>
            <a:endParaRPr lang="en-US" altLang="ja-JP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576635" y="1046024"/>
            <a:ext cx="728664" cy="716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3571872" y="1948191"/>
            <a:ext cx="733425" cy="72271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(4/9)</a:t>
            </a:r>
            <a:endParaRPr kumimoji="1" lang="ja-JP" altLang="en-US" sz="2800" dirty="0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07" name="正方形/長方形 106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6" name="テキスト ボックス 115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18" name="グループ化 117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19" name="正方形/長方形 118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sp>
        <p:nvSpPr>
          <p:cNvPr id="156" name="テキスト ボックス 155"/>
          <p:cNvSpPr txBox="1"/>
          <p:nvPr/>
        </p:nvSpPr>
        <p:spPr>
          <a:xfrm>
            <a:off x="8367709" y="3829017"/>
            <a:ext cx="35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ロック</a:t>
            </a:r>
            <a:r>
              <a:rPr lang="ja-JP" altLang="en-US" dirty="0" smtClean="0"/>
              <a:t>を取得する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[893]</a:t>
            </a:r>
            <a:endParaRPr lang="en-US" altLang="ja-JP" dirty="0" smtClean="0"/>
          </a:p>
        </p:txBody>
      </p:sp>
      <p:grpSp>
        <p:nvGrpSpPr>
          <p:cNvPr id="157" name="グループ化 156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8" name="正方形/長方形 157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3" name="グループ化 162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4" name="正方形/長方形 163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7" name="正方形/長方形 166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69" name="直線コネクタ 168"/>
          <p:cNvCxnSpPr>
            <a:endCxn id="164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endCxn id="167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4" name="グループ化 173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5" name="正方形/長方形 17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77" name="テキスト ボックス 176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22" name="正方形/長方形 121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24" name="テキスト ボックス 123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3667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rgbClr val="C0000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</a:rPr>
              <a:t>2</a:t>
            </a:r>
            <a:endParaRPr kumimoji="1" lang="en-US" altLang="ja-JP" b="1" dirty="0" smtClean="0">
              <a:solidFill>
                <a:srgbClr val="C00000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5029200" y="3462336"/>
            <a:ext cx="733424" cy="7057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(5/9)</a:t>
            </a:r>
            <a:endParaRPr kumimoji="1" lang="ja-JP" altLang="en-US" sz="2800" dirty="0"/>
          </a:p>
        </p:txBody>
      </p:sp>
      <p:grpSp>
        <p:nvGrpSpPr>
          <p:cNvPr id="111" name="グループ化 110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7" name="正方形/長方形 116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9" name="テキスト ボックス 118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2" name="正方形/長方形 12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sp>
        <p:nvSpPr>
          <p:cNvPr id="159" name="テキスト ボックス 158"/>
          <p:cNvSpPr txBox="1"/>
          <p:nvPr/>
        </p:nvSpPr>
        <p:spPr>
          <a:xfrm>
            <a:off x="8367709" y="3829017"/>
            <a:ext cx="358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送信パケットを指示するアドレスを</a:t>
            </a:r>
            <a:r>
              <a:rPr lang="ja-JP" altLang="en-US" dirty="0"/>
              <a:t>アドレス管理部に</a:t>
            </a:r>
            <a:r>
              <a:rPr kumimoji="1" lang="ja-JP" altLang="en-US" dirty="0" smtClean="0"/>
              <a:t>書き込む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[896]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64" name="正方形/長方形 163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7" name="正方形/長方形 166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9" name="グループ化 168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70" name="正方形/長方形 169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テキスト ボックス 170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72" name="直線コネクタ 171"/>
          <p:cNvCxnSpPr>
            <a:endCxn id="167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>
            <a:endCxn id="170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7" name="グループ化 176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8" name="正方形/長方形 177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0" name="テキスト ボックス 179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81" name="グループ化 180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2" name="正方形/長方形 181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テキスト ボックス 18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84" name="テキスト ボックス 183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685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(6/9)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7362822" y="4723309"/>
            <a:ext cx="714376" cy="699227"/>
            <a:chOff x="5953123" y="4980485"/>
            <a:chExt cx="714376" cy="699227"/>
          </a:xfrm>
        </p:grpSpPr>
        <p:sp>
          <p:nvSpPr>
            <p:cNvPr id="147" name="正方形/長方形 146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C00000"/>
                  </a:solidFill>
                </a:rPr>
                <a:t>5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67" name="直線コネクタ 166"/>
          <p:cNvCxnSpPr>
            <a:endCxn id="159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endCxn id="165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2" name="グループ化 171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3" name="正方形/長方形 172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</a:p>
          </p:txBody>
        </p:sp>
      </p:grpSp>
      <p:sp>
        <p:nvSpPr>
          <p:cNvPr id="175" name="テキスト ボックス 174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8367709" y="3829017"/>
            <a:ext cx="358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OS1 </a:t>
            </a:r>
            <a:r>
              <a:rPr kumimoji="1" lang="ja-JP" altLang="en-US" dirty="0" smtClean="0"/>
              <a:t>宛ての未受信パケット数を示す値を </a:t>
            </a: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増やす</a:t>
            </a:r>
            <a:r>
              <a:rPr kumimoji="1" lang="en-US" altLang="ja-JP" dirty="0" smtClean="0"/>
              <a:t>[897]</a:t>
            </a:r>
            <a:endParaRPr kumimoji="1" lang="en-US" altLang="ja-JP" dirty="0" smtClean="0"/>
          </a:p>
        </p:txBody>
      </p:sp>
      <p:grpSp>
        <p:nvGrpSpPr>
          <p:cNvPr id="177" name="グループ化 176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78" name="正方形/長方形 177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80" name="テキスト ボックス 179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244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(7/9)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5</a:t>
              </a:r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8367709" y="3829017"/>
            <a:ext cx="35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ロックを開放する</a:t>
            </a:r>
            <a:r>
              <a:rPr lang="ja-JP" altLang="en-US" dirty="0" smtClean="0"/>
              <a:t>．</a:t>
            </a:r>
            <a:r>
              <a:rPr lang="en-US" altLang="ja-JP" dirty="0" smtClean="0"/>
              <a:t>[898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901]</a:t>
            </a:r>
            <a:endParaRPr kumimoji="1" lang="en-US" altLang="ja-JP" dirty="0" smtClean="0"/>
          </a:p>
        </p:txBody>
      </p:sp>
      <p:grpSp>
        <p:nvGrpSpPr>
          <p:cNvPr id="198" name="グループ化 197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99" name="正方形/長方形 19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201" name="テキスト ボックス 200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605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(8/9)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5</a:t>
              </a:r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C00000"/>
                  </a:solidFill>
                </a:rPr>
                <a:t>5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90612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367709" y="3829017"/>
            <a:ext cx="358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次に送信される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宛パケットを指示するアドレスへのポインタを </a:t>
            </a:r>
            <a:r>
              <a:rPr lang="en-US" altLang="ja-JP" dirty="0" smtClean="0"/>
              <a:t>1 </a:t>
            </a:r>
            <a:r>
              <a:rPr lang="ja-JP" altLang="en-US" dirty="0" smtClean="0"/>
              <a:t>つずらす</a:t>
            </a:r>
            <a:r>
              <a:rPr lang="en-US" altLang="ja-JP" dirty="0" smtClean="0"/>
              <a:t>(64</a:t>
            </a:r>
            <a:r>
              <a:rPr lang="ja-JP" altLang="en-US" dirty="0" smtClean="0"/>
              <a:t> の次は </a:t>
            </a:r>
            <a:r>
              <a:rPr lang="en-US" altLang="ja-JP" dirty="0" smtClean="0"/>
              <a:t>0) 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[899]</a:t>
            </a:r>
            <a:endParaRPr kumimoji="1" lang="en-US" altLang="ja-JP" dirty="0" smtClean="0"/>
          </a:p>
        </p:txBody>
      </p:sp>
      <p:grpSp>
        <p:nvGrpSpPr>
          <p:cNvPr id="125" name="グループ化 124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26" name="正方形/長方形 12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28" name="テキスト ボックス 127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648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1832</Words>
  <Application>Microsoft Office PowerPoint</Application>
  <PresentationFormat>ワイド画面</PresentationFormat>
  <Paragraphs>616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34</cp:revision>
  <dcterms:created xsi:type="dcterms:W3CDTF">2018-12-18T03:48:52Z</dcterms:created>
  <dcterms:modified xsi:type="dcterms:W3CDTF">2018-12-19T00:54:43Z</dcterms:modified>
</cp:coreProperties>
</file>