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9" r:id="rId4"/>
    <p:sldId id="260" r:id="rId5"/>
    <p:sldId id="269" r:id="rId6"/>
    <p:sldId id="257" r:id="rId7"/>
    <p:sldId id="263" r:id="rId8"/>
    <p:sldId id="262" r:id="rId9"/>
    <p:sldId id="271" r:id="rId10"/>
    <p:sldId id="273" r:id="rId11"/>
    <p:sldId id="264" r:id="rId12"/>
    <p:sldId id="274" r:id="rId13"/>
    <p:sldId id="265" r:id="rId14"/>
    <p:sldId id="267" r:id="rId15"/>
    <p:sldId id="275" r:id="rId16"/>
    <p:sldId id="266" r:id="rId17"/>
    <p:sldId id="26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8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6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4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9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7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3CD5-DD2E-4CD0-92DE-4BF0D15C3979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D248-FBAD-4BC6-BC71-B0A7E2D75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テキスト ボックス 141"/>
          <p:cNvSpPr txBox="1"/>
          <p:nvPr/>
        </p:nvSpPr>
        <p:spPr>
          <a:xfrm>
            <a:off x="3609976" y="294283"/>
            <a:ext cx="418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共有</a:t>
            </a:r>
            <a:r>
              <a:rPr lang="ja-JP" altLang="en-US" sz="2800" dirty="0" smtClean="0"/>
              <a:t>メモリ上の領域と数値</a:t>
            </a:r>
            <a:endParaRPr kumimoji="1" lang="ja-JP" altLang="en-US" sz="2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0511" y="1181100"/>
            <a:ext cx="970227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領域</a:t>
            </a:r>
            <a:endParaRPr kumimoji="1" lang="en-US" altLang="ja-JP" dirty="0" smtClean="0"/>
          </a:p>
          <a:p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kumimoji="1" lang="ja-JP" altLang="en-US" dirty="0" smtClean="0"/>
              <a:t>バッファ管理領域</a:t>
            </a:r>
            <a:r>
              <a:rPr kumimoji="1" lang="en-US" altLang="ja-JP" dirty="0" smtClean="0"/>
              <a:t>:            </a:t>
            </a:r>
            <a:r>
              <a:rPr lang="ja-JP" altLang="en-US" dirty="0" smtClean="0"/>
              <a:t>送受信バッファの使用状況を管理する領域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    送受信バッファ</a:t>
            </a:r>
            <a:r>
              <a:rPr lang="en-US" altLang="ja-JP" dirty="0" smtClean="0"/>
              <a:t>:                </a:t>
            </a:r>
            <a:r>
              <a:rPr lang="ja-JP" altLang="en-US" dirty="0" smtClean="0"/>
              <a:t>パケットを格納する領域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    アドレス管理領域</a:t>
            </a:r>
            <a:r>
              <a:rPr lang="en-US" altLang="ja-JP" dirty="0" smtClean="0"/>
              <a:t>:           </a:t>
            </a:r>
            <a:r>
              <a:rPr lang="ja-JP" altLang="en-US" dirty="0" smtClean="0"/>
              <a:t>対応する </a:t>
            </a:r>
            <a:r>
              <a:rPr lang="en-US" altLang="ja-JP" dirty="0" smtClean="0"/>
              <a:t>OS </a:t>
            </a:r>
            <a:r>
              <a:rPr lang="ja-JP" altLang="en-US" dirty="0" smtClean="0"/>
              <a:t>宛のパケットを指示するポインタを保存する領域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数値</a:t>
            </a:r>
            <a:endParaRPr lang="en-US" altLang="ja-JP" dirty="0"/>
          </a:p>
          <a:p>
            <a:r>
              <a:rPr kumimoji="1" lang="en-US" altLang="ja-JP" dirty="0" smtClean="0"/>
              <a:t>    RX_END1:                           </a:t>
            </a:r>
            <a:r>
              <a:rPr lang="ja-JP" altLang="en-US" dirty="0" smtClean="0"/>
              <a:t>次に 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の受信するパケットのアドレスへのポインタ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endParaRPr kumimoji="1" lang="en-US" altLang="ja-JP" dirty="0" smtClean="0"/>
          </a:p>
          <a:p>
            <a:r>
              <a:rPr lang="en-US" altLang="ja-JP" dirty="0" smtClean="0"/>
              <a:t>    TX_START2:</a:t>
            </a:r>
            <a:r>
              <a:rPr lang="ja-JP" altLang="en-US" dirty="0"/>
              <a:t> </a:t>
            </a:r>
            <a:r>
              <a:rPr lang="ja-JP" altLang="en-US" dirty="0" smtClean="0"/>
              <a:t>                       次に 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へ送信されるパケットのアドレスを書き込む場所へのポインタ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RX_PACKET_NUM1:</a:t>
            </a:r>
            <a:r>
              <a:rPr lang="ja-JP" altLang="en-US" dirty="0"/>
              <a:t>  </a:t>
            </a:r>
            <a:r>
              <a:rPr lang="ja-JP" altLang="en-US" dirty="0" smtClean="0"/>
              <a:t>        </a:t>
            </a:r>
            <a:r>
              <a:rPr lang="en-US" altLang="ja-JP" dirty="0" smtClean="0"/>
              <a:t>OS1 </a:t>
            </a:r>
            <a:r>
              <a:rPr lang="ja-JP" altLang="en-US" dirty="0"/>
              <a:t>宛ての未受信パケット数を示す</a:t>
            </a:r>
            <a:r>
              <a:rPr lang="ja-JP" altLang="en-US" dirty="0" smtClean="0"/>
              <a:t>値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    SHARED_ADDR_LOCK0:</a:t>
            </a:r>
            <a:r>
              <a:rPr lang="ja-JP" altLang="en-US" dirty="0"/>
              <a:t> </a:t>
            </a:r>
            <a:r>
              <a:rPr lang="ja-JP" altLang="en-US" dirty="0" smtClean="0"/>
              <a:t>  ロック変数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NAPI_POLL_SCHED0:        OS1</a:t>
            </a:r>
            <a:r>
              <a:rPr lang="ja-JP" altLang="en-US" dirty="0" smtClean="0"/>
              <a:t> における受信ルーチンのスケジューリング状況を示す値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3871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(9/9)</a:t>
            </a:r>
            <a:endParaRPr kumimoji="1" lang="ja-JP" altLang="en-US" sz="2800" dirty="0"/>
          </a:p>
        </p:txBody>
      </p:sp>
      <p:grpSp>
        <p:nvGrpSpPr>
          <p:cNvPr id="124" name="グループ化 123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25" name="正方形/長方形 124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C00000"/>
                  </a:solidFill>
                </a:rPr>
                <a:t>1</a:t>
              </a:r>
              <a:endParaRPr kumimoji="1" lang="en-US" altLang="ja-JP" b="1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27" name="テキスト ボックス 126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8367709" y="3829017"/>
            <a:ext cx="3587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OS1 </a:t>
            </a:r>
            <a:r>
              <a:rPr lang="ja-JP" altLang="en-US" dirty="0" smtClean="0"/>
              <a:t>における受信ルーチン</a:t>
            </a:r>
            <a:r>
              <a:rPr lang="ja-JP" altLang="en-US" dirty="0"/>
              <a:t>の</a:t>
            </a:r>
            <a:r>
              <a:rPr lang="ja-JP" altLang="en-US" dirty="0" smtClean="0"/>
              <a:t>スケジューリング状況を示す値が　</a:t>
            </a:r>
            <a:r>
              <a:rPr lang="en-US" altLang="ja-JP" dirty="0" smtClean="0"/>
              <a:t>0 </a:t>
            </a:r>
            <a:r>
              <a:rPr lang="ja-JP" altLang="en-US" dirty="0" smtClean="0"/>
              <a:t>であれば，値を </a:t>
            </a:r>
            <a:r>
              <a:rPr lang="en-US" altLang="ja-JP" dirty="0" smtClean="0"/>
              <a:t>1 </a:t>
            </a:r>
            <a:r>
              <a:rPr lang="ja-JP" altLang="en-US" dirty="0" smtClean="0"/>
              <a:t>に書き換えたうえで</a:t>
            </a:r>
            <a:r>
              <a:rPr lang="en-US" altLang="ja-JP" dirty="0" smtClean="0"/>
              <a:t>IPI</a:t>
            </a:r>
            <a:r>
              <a:rPr lang="ja-JP" altLang="en-US" dirty="0" smtClean="0"/>
              <a:t>を送信する．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値</a:t>
            </a:r>
            <a:r>
              <a:rPr kumimoji="1" lang="ja-JP" altLang="en-US" dirty="0" smtClean="0"/>
              <a:t>が </a:t>
            </a:r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であれば</a:t>
            </a:r>
            <a:r>
              <a:rPr lang="ja-JP" altLang="en-US" dirty="0"/>
              <a:t>何</a:t>
            </a:r>
            <a:r>
              <a:rPr lang="ja-JP" altLang="en-US" dirty="0" smtClean="0"/>
              <a:t>もしない．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この値</a:t>
            </a:r>
            <a:r>
              <a:rPr lang="ja-JP" altLang="en-US" dirty="0" smtClean="0"/>
              <a:t>の参照と書き換えにはアトミックな操作を用いる．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4155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114550" y="3451950"/>
            <a:ext cx="5832818" cy="729525"/>
            <a:chOff x="2114550" y="3451950"/>
            <a:chExt cx="5832818" cy="729525"/>
          </a:xfrm>
        </p:grpSpPr>
        <p:cxnSp>
          <p:nvCxnSpPr>
            <p:cNvPr id="56" name="直線コネクタ 55"/>
            <p:cNvCxnSpPr/>
            <p:nvPr/>
          </p:nvCxnSpPr>
          <p:spPr>
            <a:xfrm flipV="1">
              <a:off x="2114550" y="3457575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2114550" y="4171950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2114550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2838450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357187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305300" y="34519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5029200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5762625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6505575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24852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333626" y="363009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790953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en-US" altLang="ja-JP" dirty="0" smtClean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4519612" y="3645760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062285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en-US" altLang="ja-JP" dirty="0" smtClean="0"/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7416453" y="362728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・・・</a:t>
              </a:r>
              <a:endParaRPr kumimoji="1" lang="ja-JP" altLang="en-US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262563" y="3636809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en-US" altLang="ja-JP" dirty="0" smtClean="0"/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(1/7)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0" name="正方形/長方形 179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2" name="テキスト ボックス 181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977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114550" y="3451950"/>
            <a:ext cx="5832818" cy="729525"/>
            <a:chOff x="2114550" y="3451950"/>
            <a:chExt cx="5832818" cy="729525"/>
          </a:xfrm>
        </p:grpSpPr>
        <p:cxnSp>
          <p:nvCxnSpPr>
            <p:cNvPr id="56" name="直線コネクタ 55"/>
            <p:cNvCxnSpPr/>
            <p:nvPr/>
          </p:nvCxnSpPr>
          <p:spPr>
            <a:xfrm flipV="1">
              <a:off x="2114550" y="3457575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2114550" y="4171950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2114550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2838450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357187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305300" y="34519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5029200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5762625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6505575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24852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333626" y="363009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790953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en-US" altLang="ja-JP" dirty="0" smtClean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4519612" y="3645760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062285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en-US" altLang="ja-JP" dirty="0" smtClean="0"/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7416453" y="362728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・・・</a:t>
              </a:r>
              <a:endParaRPr kumimoji="1" lang="ja-JP" altLang="en-US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262563" y="3636809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en-US" altLang="ja-JP" dirty="0" smtClean="0"/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(2/7)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0" name="正方形/長方形 179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2" name="テキスト ボックス 181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grpSp>
        <p:nvGrpSpPr>
          <p:cNvPr id="123" name="グループ化 122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24" name="正方形/長方形 123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26" name="テキスト ボックス 125"/>
          <p:cNvSpPr txBox="1"/>
          <p:nvPr/>
        </p:nvSpPr>
        <p:spPr>
          <a:xfrm>
            <a:off x="8367709" y="3829017"/>
            <a:ext cx="35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ロックを取得する．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5172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cxnSp>
        <p:nvCxnSpPr>
          <p:cNvPr id="138" name="直線コネクタ 137"/>
          <p:cNvCxnSpPr>
            <a:endCxn id="159" idx="0"/>
          </p:cNvCxnSpPr>
          <p:nvPr/>
        </p:nvCxnSpPr>
        <p:spPr>
          <a:xfrm flipH="1">
            <a:off x="2486025" y="4160438"/>
            <a:ext cx="352424" cy="562872"/>
          </a:xfrm>
          <a:prstGeom prst="line">
            <a:avLst/>
          </a:prstGeom>
          <a:ln w="12700">
            <a:solidFill>
              <a:srgbClr val="C0000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endCxn id="165" idx="0"/>
          </p:cNvCxnSpPr>
          <p:nvPr/>
        </p:nvCxnSpPr>
        <p:spPr>
          <a:xfrm flipH="1">
            <a:off x="4672013" y="4160438"/>
            <a:ext cx="1090611" cy="56287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(3/7)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5" name="グループ化 154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6" name="正方形/長方形 15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テキスト ボックス 15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>
                  <a:solidFill>
                    <a:srgbClr val="C00000"/>
                  </a:solidFill>
                </a:rPr>
                <a:t>1</a:t>
              </a:r>
              <a:endParaRPr kumimoji="1" lang="en-US" altLang="ja-JP" b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sp>
        <p:nvSpPr>
          <p:cNvPr id="167" name="テキスト ボックス 166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0" name="グループ化 169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1" name="正方形/長方形 170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テキスト ボックス 171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4" name="グループ化 173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75" name="正方形/長方形 174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77" name="テキスト ボックス 176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8367709" y="3800442"/>
            <a:ext cx="3587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次に取得するパケットを指示するアドレスへのポインタを </a:t>
            </a:r>
            <a:r>
              <a:rPr lang="en-US" altLang="ja-JP" dirty="0" smtClean="0"/>
              <a:t>1 </a:t>
            </a:r>
            <a:r>
              <a:rPr lang="ja-JP" altLang="en-US" dirty="0" smtClean="0"/>
              <a:t>つずらす．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ただし，</a:t>
            </a:r>
            <a:r>
              <a:rPr kumimoji="1" lang="en-US" altLang="ja-JP" dirty="0" smtClean="0"/>
              <a:t>OS1 </a:t>
            </a:r>
            <a:r>
              <a:rPr lang="ja-JP" altLang="en-US" dirty="0"/>
              <a:t>宛</a:t>
            </a:r>
            <a:r>
              <a:rPr kumimoji="1" lang="ja-JP" altLang="en-US" dirty="0" smtClean="0"/>
              <a:t>の未受信パケット数が </a:t>
            </a:r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であれば，この処理は行わない．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上記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の場合は，</a:t>
            </a:r>
            <a:r>
              <a:rPr lang="en-US" altLang="ja-JP" dirty="0" smtClean="0"/>
              <a:t>OS</a:t>
            </a:r>
            <a:r>
              <a:rPr lang="ja-JP" altLang="en-US" dirty="0"/>
              <a:t> </a:t>
            </a:r>
            <a:r>
              <a:rPr lang="en-US" altLang="ja-JP" dirty="0" smtClean="0"/>
              <a:t>1 </a:t>
            </a:r>
            <a:r>
              <a:rPr lang="ja-JP" altLang="en-US" dirty="0" smtClean="0"/>
              <a:t>におけ</a:t>
            </a:r>
            <a:r>
              <a:rPr lang="ja-JP" altLang="en-US" dirty="0"/>
              <a:t>る</a:t>
            </a:r>
            <a:r>
              <a:rPr lang="ja-JP" altLang="en-US" dirty="0" smtClean="0"/>
              <a:t>受信ルーチンのスケジューリング状況を示す値を </a:t>
            </a:r>
            <a:r>
              <a:rPr lang="en-US" altLang="ja-JP" dirty="0" smtClean="0"/>
              <a:t>0 </a:t>
            </a:r>
            <a:r>
              <a:rPr lang="ja-JP" altLang="en-US" dirty="0" smtClean="0"/>
              <a:t>に書き換え，受信を終了する．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1437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正方形/長方形 106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(4/7)</a:t>
            </a:r>
            <a:endParaRPr kumimoji="1" lang="ja-JP" altLang="en-US" sz="2800" dirty="0"/>
          </a:p>
        </p:txBody>
      </p:sp>
      <p:grpSp>
        <p:nvGrpSpPr>
          <p:cNvPr id="111" name="グループ化 110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2" name="正方形/長方形 111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7" name="正方形/長方形 116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9" name="テキスト ボックス 118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2" name="正方形/長方形 121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63" name="正方形/長方形 162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テキスト ボックス 163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>
                  <a:solidFill>
                    <a:srgbClr val="C00000"/>
                  </a:solidFill>
                </a:rPr>
                <a:t>4</a:t>
              </a:r>
              <a:endParaRPr kumimoji="1" lang="en-US" altLang="ja-JP" b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6" name="正方形/長方形 165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テキスト ボックス 166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en-US" altLang="ja-JP" dirty="0" smtClean="0"/>
            </a:p>
          </p:txBody>
        </p:sp>
      </p:grpSp>
      <p:grpSp>
        <p:nvGrpSpPr>
          <p:cNvPr id="168" name="グループ化 167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9" name="正方形/長方形 168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1" name="直線コネクタ 170"/>
          <p:cNvCxnSpPr>
            <a:endCxn id="166" idx="0"/>
          </p:cNvCxnSpPr>
          <p:nvPr/>
        </p:nvCxnSpPr>
        <p:spPr>
          <a:xfrm flipH="1">
            <a:off x="2486025" y="4171950"/>
            <a:ext cx="352424" cy="55136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endCxn id="169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6" name="グループ化 175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7" name="正方形/長方形 176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79" name="テキスト ボックス 178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80" name="グループ化 179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1" name="正方形/長方形 180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3" name="テキスト ボックス 182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8367709" y="3829017"/>
            <a:ext cx="3587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OS1 </a:t>
            </a:r>
            <a:r>
              <a:rPr lang="ja-JP" altLang="en-US" dirty="0"/>
              <a:t>宛ての未受信パケット数を示す値を </a:t>
            </a:r>
            <a:r>
              <a:rPr lang="en-US" altLang="ja-JP" dirty="0"/>
              <a:t>1 </a:t>
            </a:r>
            <a:r>
              <a:rPr lang="ja-JP" altLang="en-US" dirty="0"/>
              <a:t>増やす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3978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(5/7)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 flipH="1">
            <a:off x="2486025" y="4171950"/>
            <a:ext cx="352425" cy="55136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0" name="正方形/長方形 179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2" name="テキスト ボックス 181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23" name="正方形/長方形 122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8367709" y="3829017"/>
            <a:ext cx="35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ロックを開放する．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4299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48532"/>
            <a:ext cx="723900" cy="7111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rgbClr val="C0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114550" y="3451950"/>
            <a:ext cx="5832818" cy="729525"/>
            <a:chOff x="2114550" y="3451950"/>
            <a:chExt cx="5832818" cy="729525"/>
          </a:xfrm>
        </p:grpSpPr>
        <p:cxnSp>
          <p:nvCxnSpPr>
            <p:cNvPr id="56" name="直線コネクタ 55"/>
            <p:cNvCxnSpPr/>
            <p:nvPr/>
          </p:nvCxnSpPr>
          <p:spPr>
            <a:xfrm flipV="1">
              <a:off x="2114550" y="3457575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2114550" y="4171950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2114550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2838450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357187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305300" y="34519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5029200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5762625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6505575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24852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333626" y="363009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790953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en-US" altLang="ja-JP" dirty="0" smtClean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4519612" y="3645760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062285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en-US" altLang="ja-JP" dirty="0" smtClean="0"/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7416453" y="362728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・・・</a:t>
              </a:r>
              <a:endParaRPr kumimoji="1" lang="ja-JP" altLang="en-US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262563" y="3636809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en-US" altLang="ja-JP" dirty="0" smtClean="0"/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(6/7)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 flipH="1">
            <a:off x="2486025" y="4171950"/>
            <a:ext cx="352425" cy="55136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0" name="正方形/長方形 179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2" name="テキスト ボックス 181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8367709" y="3829017"/>
            <a:ext cx="358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パケット</a:t>
            </a:r>
            <a:r>
              <a:rPr lang="ja-JP" altLang="en-US" dirty="0" smtClean="0"/>
              <a:t>をコピーし，プロトコルスタックへ渡す．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3691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C00000"/>
                </a:solidFill>
              </a:rPr>
              <a:t>0</a:t>
            </a:r>
            <a:endParaRPr kumimoji="1" lang="en-US" altLang="ja-JP" b="1" dirty="0" smtClean="0">
              <a:solidFill>
                <a:srgbClr val="C00000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正方形/長方形 106"/>
          <p:cNvSpPr/>
          <p:nvPr/>
        </p:nvSpPr>
        <p:spPr>
          <a:xfrm>
            <a:off x="2105025" y="1052200"/>
            <a:ext cx="723900" cy="697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276350" y="294283"/>
            <a:ext cx="918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宛のパケットを共有メモリから</a:t>
            </a:r>
            <a:r>
              <a:rPr lang="ja-JP" altLang="en-US" sz="2800" dirty="0"/>
              <a:t>取得</a:t>
            </a:r>
            <a:r>
              <a:rPr lang="ja-JP" altLang="en-US" sz="2800" dirty="0" smtClean="0"/>
              <a:t>する様子</a:t>
            </a:r>
            <a:r>
              <a:rPr lang="en-US" altLang="ja-JP" sz="2800" dirty="0" smtClean="0"/>
              <a:t>(7/7)</a:t>
            </a:r>
            <a:endParaRPr kumimoji="1" lang="ja-JP" altLang="en-US" sz="2800" dirty="0"/>
          </a:p>
        </p:txBody>
      </p:sp>
      <p:grpSp>
        <p:nvGrpSpPr>
          <p:cNvPr id="111" name="グループ化 110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2" name="正方形/長方形 111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7" name="正方形/長方形 116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9" name="テキスト ボックス 118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2" name="正方形/長方形 121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63" name="正方形/長方形 162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テキスト ボックス 163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6" name="正方形/長方形 165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テキスト ボックス 166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en-US" altLang="ja-JP" dirty="0" smtClean="0"/>
            </a:p>
          </p:txBody>
        </p:sp>
      </p:grpSp>
      <p:grpSp>
        <p:nvGrpSpPr>
          <p:cNvPr id="168" name="グループ化 167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9" name="正方形/長方形 168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en-US" altLang="ja-JP" dirty="0" smtClean="0"/>
            </a:p>
          </p:txBody>
        </p:sp>
      </p:grpSp>
      <p:cxnSp>
        <p:nvCxnSpPr>
          <p:cNvPr id="171" name="直線コネクタ 170"/>
          <p:cNvCxnSpPr>
            <a:endCxn id="166" idx="0"/>
          </p:cNvCxnSpPr>
          <p:nvPr/>
        </p:nvCxnSpPr>
        <p:spPr>
          <a:xfrm flipH="1">
            <a:off x="2486025" y="4171950"/>
            <a:ext cx="352425" cy="55136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endCxn id="169" idx="0"/>
          </p:cNvCxnSpPr>
          <p:nvPr/>
        </p:nvCxnSpPr>
        <p:spPr>
          <a:xfrm flipH="1">
            <a:off x="4672013" y="4171950"/>
            <a:ext cx="1081087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6" name="グループ化 175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7" name="正方形/長方形 176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9" name="テキスト ボックス 178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80" name="グループ化 179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1" name="正方形/長方形 180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3" name="テキスト ボックス 182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8367709" y="3829017"/>
            <a:ext cx="3587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バッファ管理領域の値を </a:t>
            </a:r>
            <a:r>
              <a:rPr lang="en-US" altLang="ja-JP" dirty="0" smtClean="0"/>
              <a:t>0 </a:t>
            </a:r>
            <a:r>
              <a:rPr lang="ja-JP" altLang="en-US" dirty="0" smtClean="0"/>
              <a:t>に書き換え，受信済みパケットの格納されている領域を開放する．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この</a:t>
            </a:r>
            <a:r>
              <a:rPr lang="ja-JP" altLang="en-US" dirty="0"/>
              <a:t>処理</a:t>
            </a:r>
            <a:r>
              <a:rPr lang="ja-JP" altLang="en-US" dirty="0" smtClean="0"/>
              <a:t>はアトミックな操作を用いる．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0510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76" name="正方形/長方形 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75" name="正方形/長方形 7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72" name="正方形/長方形 71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grpSp>
        <p:nvGrpSpPr>
          <p:cNvPr id="133" name="グループ化 132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29" name="正方形/長方形 128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34" name="グループ化 13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30" name="正方形/長方形 129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cxnSp>
        <p:nvCxnSpPr>
          <p:cNvPr id="138" name="直線コネクタ 137"/>
          <p:cNvCxnSpPr>
            <a:endCxn id="7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endCxn id="72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(1/9)</a:t>
            </a:r>
            <a:endParaRPr kumimoji="1" lang="ja-JP" altLang="en-US" sz="2800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2114550" y="3451950"/>
            <a:ext cx="5832818" cy="729525"/>
            <a:chOff x="2114550" y="3451950"/>
            <a:chExt cx="5832818" cy="729525"/>
          </a:xfrm>
        </p:grpSpPr>
        <p:cxnSp>
          <p:nvCxnSpPr>
            <p:cNvPr id="56" name="直線コネクタ 55"/>
            <p:cNvCxnSpPr/>
            <p:nvPr/>
          </p:nvCxnSpPr>
          <p:spPr>
            <a:xfrm flipV="1">
              <a:off x="2114550" y="3457575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2114550" y="4171950"/>
              <a:ext cx="540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2114550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2838450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357187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305300" y="34519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5029200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5762625" y="3455850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6505575" y="34575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248525" y="3461475"/>
              <a:ext cx="0" cy="7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333626" y="363009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790953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en-US" altLang="ja-JP" dirty="0" smtClean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4519612" y="3645760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062285" y="3636617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en-US" altLang="ja-JP" dirty="0" smtClean="0"/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7416453" y="362728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・・・</a:t>
              </a:r>
              <a:endParaRPr kumimoji="1" lang="ja-JP" altLang="en-US" dirty="0"/>
            </a:p>
          </p:txBody>
        </p:sp>
      </p:grpSp>
      <p:sp>
        <p:nvSpPr>
          <p:cNvPr id="160" name="テキスト ボックス 159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64" name="グループ化 163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65" name="正方形/長方形 164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69" name="グループ化 168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0" name="正方形/長方形 169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テキスト ボックス 170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4" name="テキスト ボックス 173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6" name="グループ化 175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77" name="正方形/長方形 176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9" name="テキスト ボックス 178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30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576635" y="1046024"/>
            <a:ext cx="728664" cy="7026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(2/9)</a:t>
            </a:r>
            <a:endParaRPr kumimoji="1" lang="ja-JP" altLang="en-US" sz="2800" dirty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39" name="グループ化 138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41" name="正方形/長方形 14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44" name="テキスト ボックス 143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46" name="グループ化 145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47" name="正方形/長方形 146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sp>
        <p:nvSpPr>
          <p:cNvPr id="169" name="テキスト ボックス 168"/>
          <p:cNvSpPr txBox="1"/>
          <p:nvPr/>
        </p:nvSpPr>
        <p:spPr>
          <a:xfrm>
            <a:off x="8367709" y="3829017"/>
            <a:ext cx="3587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バッファ管理領域を先頭から探索し，空き領域を確保する．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0</a:t>
            </a:r>
            <a:r>
              <a:rPr lang="ja-JP" altLang="en-US" dirty="0"/>
              <a:t> 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 </a:t>
            </a:r>
            <a:r>
              <a:rPr lang="ja-JP" altLang="en-US" dirty="0" err="1" smtClean="0"/>
              <a:t>への</a:t>
            </a:r>
            <a:r>
              <a:rPr kumimoji="1" lang="ja-JP" altLang="en-US" dirty="0" smtClean="0"/>
              <a:t>書換えはアトミックな操作であり，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間で競合しない．</a:t>
            </a:r>
            <a:endParaRPr kumimoji="1" lang="ja-JP" altLang="en-US" dirty="0"/>
          </a:p>
        </p:txBody>
      </p:sp>
      <p:grpSp>
        <p:nvGrpSpPr>
          <p:cNvPr id="170" name="グループ化 169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71" name="正方形/長方形 170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テキスト ボックス 171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73" name="グループ化 172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74" name="正方形/長方形 173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テキスト ボックス 174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76" name="グループ化 175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77" name="正方形/長方形 176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79" name="直線コネクタ 178"/>
          <p:cNvCxnSpPr>
            <a:endCxn id="174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endCxn id="177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84" name="グループ化 183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85" name="正方形/長方形 184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87" name="テキスト ボックス 186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88" name="グループ化 187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9" name="正方形/長方形 18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テキスト ボックス 189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91" name="テキスト ボックス 190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030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</a:t>
            </a:r>
            <a:endParaRPr lang="en-US" altLang="ja-JP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576635" y="1046024"/>
            <a:ext cx="728664" cy="716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3571872" y="1948191"/>
            <a:ext cx="733425" cy="72271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(3/9)</a:t>
            </a:r>
            <a:endParaRPr kumimoji="1" lang="ja-JP" altLang="en-US" sz="2800" dirty="0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07" name="正方形/長方形 106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2" name="正方形/長方形 111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6" name="テキスト ボックス 115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18" name="グループ化 117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19" name="正方形/長方形 118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sp>
        <p:nvSpPr>
          <p:cNvPr id="156" name="テキスト ボックス 155"/>
          <p:cNvSpPr txBox="1"/>
          <p:nvPr/>
        </p:nvSpPr>
        <p:spPr>
          <a:xfrm>
            <a:off x="8367709" y="3829017"/>
            <a:ext cx="3587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確保した送受信バッファの領域にパケットを格納する．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この操作は既に確保した領域に対するものであり，</a:t>
            </a:r>
            <a:r>
              <a:rPr lang="en-US" altLang="ja-JP" dirty="0" smtClean="0"/>
              <a:t>OS</a:t>
            </a:r>
            <a:r>
              <a:rPr lang="ja-JP" altLang="en-US" dirty="0" smtClean="0"/>
              <a:t>間で競合しない．</a:t>
            </a:r>
            <a:endParaRPr kumimoji="1" lang="ja-JP" altLang="en-US" dirty="0"/>
          </a:p>
        </p:txBody>
      </p:sp>
      <p:grpSp>
        <p:nvGrpSpPr>
          <p:cNvPr id="157" name="グループ化 156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8" name="正方形/長方形 157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3" name="グループ化 162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4" name="正方形/長方形 163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7" name="正方形/長方形 166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69" name="直線コネクタ 168"/>
          <p:cNvCxnSpPr>
            <a:endCxn id="164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endCxn id="167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4" name="グループ化 173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5" name="正方形/長方形 174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7" name="テキスト ボックス 176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78" name="グループ化 177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79" name="正方形/長方形 17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5304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</a:t>
            </a:r>
            <a:endParaRPr lang="en-US" altLang="ja-JP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576635" y="1046024"/>
            <a:ext cx="728664" cy="716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3571872" y="1948191"/>
            <a:ext cx="733425" cy="72271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(4/9)</a:t>
            </a:r>
            <a:endParaRPr kumimoji="1" lang="ja-JP" altLang="en-US" sz="2800" dirty="0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07" name="正方形/長方形 106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2" name="正方形/長方形 111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6" name="テキスト ボックス 115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18" name="グループ化 117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19" name="正方形/長方形 118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sp>
        <p:nvSpPr>
          <p:cNvPr id="156" name="テキスト ボックス 155"/>
          <p:cNvSpPr txBox="1"/>
          <p:nvPr/>
        </p:nvSpPr>
        <p:spPr>
          <a:xfrm>
            <a:off x="8367709" y="3829017"/>
            <a:ext cx="35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ロック</a:t>
            </a:r>
            <a:r>
              <a:rPr lang="ja-JP" altLang="en-US" dirty="0" smtClean="0"/>
              <a:t>を取得する．</a:t>
            </a:r>
            <a:endParaRPr lang="en-US" altLang="ja-JP" dirty="0" smtClean="0"/>
          </a:p>
        </p:txBody>
      </p:sp>
      <p:grpSp>
        <p:nvGrpSpPr>
          <p:cNvPr id="157" name="グループ化 156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8" name="正方形/長方形 157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3" name="グループ化 162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4" name="正方形/長方形 163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7" name="正方形/長方形 166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69" name="直線コネクタ 168"/>
          <p:cNvCxnSpPr>
            <a:endCxn id="164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endCxn id="167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4" name="グループ化 173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5" name="正方形/長方形 174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77" name="テキスト ボックス 176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22" name="正方形/長方形 121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24" name="テキスト ボックス 123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3667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rgbClr val="C0000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C00000"/>
                </a:solidFill>
              </a:rPr>
              <a:t>2</a:t>
            </a:r>
            <a:endParaRPr kumimoji="1" lang="en-US" altLang="ja-JP" b="1" dirty="0" smtClean="0">
              <a:solidFill>
                <a:srgbClr val="C00000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5029200" y="3462336"/>
            <a:ext cx="733424" cy="7057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(5/9)</a:t>
            </a:r>
            <a:endParaRPr kumimoji="1" lang="ja-JP" altLang="en-US" sz="2800" dirty="0"/>
          </a:p>
        </p:txBody>
      </p:sp>
      <p:grpSp>
        <p:nvGrpSpPr>
          <p:cNvPr id="111" name="グループ化 110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2" name="正方形/長方形 111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7" name="正方形/長方形 116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9" name="テキスト ボックス 118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2" name="正方形/長方形 121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sp>
        <p:nvSpPr>
          <p:cNvPr id="159" name="テキスト ボックス 158"/>
          <p:cNvSpPr txBox="1"/>
          <p:nvPr/>
        </p:nvSpPr>
        <p:spPr>
          <a:xfrm>
            <a:off x="8367709" y="3829017"/>
            <a:ext cx="3587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送信パケットを指示するアドレスを</a:t>
            </a:r>
            <a:r>
              <a:rPr lang="ja-JP" altLang="en-US" dirty="0"/>
              <a:t>アドレス管理部に</a:t>
            </a:r>
            <a:r>
              <a:rPr kumimoji="1" lang="ja-JP" altLang="en-US" dirty="0" smtClean="0"/>
              <a:t>書き込む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64" name="正方形/長方形 163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4</a:t>
              </a:r>
              <a:endParaRPr kumimoji="1" lang="en-US" altLang="ja-JP" dirty="0" smtClean="0"/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7" name="正方形/長方形 166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9" name="グループ化 168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70" name="正方形/長方形 169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テキスト ボックス 170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72" name="直線コネクタ 171"/>
          <p:cNvCxnSpPr>
            <a:endCxn id="167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>
            <a:endCxn id="170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7" name="グループ化 176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8" name="正方形/長方形 177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テキスト ボックス 178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</p:grpSp>
      <p:sp>
        <p:nvSpPr>
          <p:cNvPr id="180" name="テキスト ボックス 179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grpSp>
        <p:nvGrpSpPr>
          <p:cNvPr id="181" name="グループ化 180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82" name="正方形/長方形 181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テキスト ボックス 18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84" name="テキスト ボックス 183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685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(6/9)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7362822" y="4723309"/>
            <a:ext cx="714376" cy="699227"/>
            <a:chOff x="5953123" y="4980485"/>
            <a:chExt cx="714376" cy="699227"/>
          </a:xfrm>
        </p:grpSpPr>
        <p:sp>
          <p:nvSpPr>
            <p:cNvPr id="147" name="正方形/長方形 146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C00000"/>
                  </a:solidFill>
                </a:rPr>
                <a:t>5</a:t>
              </a:r>
              <a:endParaRPr kumimoji="1" lang="en-US" altLang="ja-JP" b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67" name="直線コネクタ 166"/>
          <p:cNvCxnSpPr>
            <a:endCxn id="159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endCxn id="165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2" name="グループ化 171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3" name="正方形/長方形 172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テキスト ボックス 173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</a:p>
          </p:txBody>
        </p:sp>
      </p:grpSp>
      <p:sp>
        <p:nvSpPr>
          <p:cNvPr id="175" name="テキスト ボックス 174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8367709" y="3829017"/>
            <a:ext cx="358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OS1 </a:t>
            </a:r>
            <a:r>
              <a:rPr kumimoji="1" lang="ja-JP" altLang="en-US" dirty="0" smtClean="0"/>
              <a:t>宛ての未受信パケット数を示す値を </a:t>
            </a:r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増やす</a:t>
            </a:r>
            <a:endParaRPr kumimoji="1" lang="en-US" altLang="ja-JP" dirty="0" smtClean="0"/>
          </a:p>
        </p:txBody>
      </p:sp>
      <p:grpSp>
        <p:nvGrpSpPr>
          <p:cNvPr id="177" name="グループ化 176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78" name="正方形/長方形 177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テキスト ボックス 178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80" name="テキスト ボックス 179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244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(7/9)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5</a:t>
              </a:r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69775"/>
            <a:ext cx="347662" cy="55353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8367709" y="3829017"/>
            <a:ext cx="35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ロックを開放する．</a:t>
            </a:r>
            <a:endParaRPr kumimoji="1" lang="en-US" altLang="ja-JP" dirty="0" smtClean="0"/>
          </a:p>
        </p:txBody>
      </p:sp>
      <p:grpSp>
        <p:nvGrpSpPr>
          <p:cNvPr id="198" name="グループ化 197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99" name="正方形/長方形 19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201" name="テキスト ボックス 200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605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114550" y="104775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114550" y="17621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114550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8384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357187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430530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029200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62625" y="10460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505575" y="10477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7248525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7981950" y="10516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715375" y="10421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114550" y="1952625"/>
            <a:ext cx="684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14550" y="2667000"/>
            <a:ext cx="68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114550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8384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7187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430530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029200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762625" y="19509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6505575" y="19526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248525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981950" y="195652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715375" y="194700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114550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8384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7187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305300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029200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5762625" y="14841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505575" y="14859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7248525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7981950" y="1489800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8715375" y="1480275"/>
            <a:ext cx="0" cy="72000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14550" y="3457575"/>
            <a:ext cx="5400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2114550" y="4171950"/>
            <a:ext cx="54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114550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838450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57187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305300" y="34519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9200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5762625" y="3455850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05575" y="34575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7248525" y="3461475"/>
            <a:ext cx="0" cy="7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34791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389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71813" y="1229261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38663" y="1228726"/>
            <a:ext cx="2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5513" y="123067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62563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805238" y="1238786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481888" y="1220272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10549" y="123262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5753100" y="1958057"/>
            <a:ext cx="752475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838450" y="1958057"/>
            <a:ext cx="733424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981949" y="1958057"/>
            <a:ext cx="742950" cy="699227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114550" y="1958057"/>
            <a:ext cx="723899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314825" y="1958057"/>
            <a:ext cx="714376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38726" y="1958248"/>
            <a:ext cx="704850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333626" y="363009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90953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519612" y="364576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en-US" altLang="ja-JP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062285" y="3636617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en-US" altLang="ja-JP" dirty="0" smtClean="0"/>
          </a:p>
        </p:txBody>
      </p:sp>
      <p:sp>
        <p:nvSpPr>
          <p:cNvPr id="104" name="正方形/長方形 103"/>
          <p:cNvSpPr/>
          <p:nvPr/>
        </p:nvSpPr>
        <p:spPr>
          <a:xfrm>
            <a:off x="6515100" y="1966050"/>
            <a:ext cx="723900" cy="69532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114550" y="2655751"/>
            <a:ext cx="371475" cy="80572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205163" y="2668726"/>
            <a:ext cx="3309937" cy="78322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3934448" y="2669367"/>
            <a:ext cx="370852" cy="78344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4672012" y="2655658"/>
            <a:ext cx="352426" cy="8036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104777" y="1217459"/>
            <a:ext cx="18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バッファ管理領域</a:t>
            </a:r>
            <a:endParaRPr kumimoji="1" lang="en-US" altLang="ja-JP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5720" y="3498309"/>
            <a:ext cx="197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アドレス</a:t>
            </a:r>
            <a:r>
              <a:rPr kumimoji="1" lang="ja-JP" altLang="en-US" dirty="0" smtClean="0"/>
              <a:t>管理領域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宛パケット用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491" y="2127959"/>
            <a:ext cx="16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送受信バッファ</a:t>
            </a:r>
            <a:endParaRPr kumimoji="1" lang="en-US" altLang="ja-JP" dirty="0" smtClean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861784" y="12174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8861784" y="21200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416453" y="3627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3581400" y="1958057"/>
            <a:ext cx="723898" cy="69922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579016" y="2655658"/>
            <a:ext cx="1807371" cy="79430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2563" y="3636809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581151" y="294283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OS2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OS1</a:t>
            </a:r>
            <a:r>
              <a:rPr lang="ja-JP" altLang="en-US" sz="2800" dirty="0" smtClean="0"/>
              <a:t>宛のパケットを共有メモリに配置する様子</a:t>
            </a:r>
            <a:r>
              <a:rPr lang="en-US" altLang="ja-JP" sz="2800" dirty="0" smtClean="0"/>
              <a:t>(8/9)</a:t>
            </a:r>
            <a:endParaRPr kumimoji="1" lang="ja-JP" altLang="en-US" sz="2800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9754647" y="1966034"/>
            <a:ext cx="2200276" cy="369332"/>
            <a:chOff x="9458324" y="3110788"/>
            <a:chExt cx="2233690" cy="369332"/>
          </a:xfrm>
        </p:grpSpPr>
        <p:sp>
          <p:nvSpPr>
            <p:cNvPr id="111" name="正方形/長方形 110"/>
            <p:cNvSpPr/>
            <p:nvPr/>
          </p:nvSpPr>
          <p:spPr>
            <a:xfrm>
              <a:off x="9458324" y="3141433"/>
              <a:ext cx="291300" cy="308043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9720258" y="3110788"/>
              <a:ext cx="197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OS1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9756240" y="2369717"/>
            <a:ext cx="2198683" cy="369332"/>
            <a:chOff x="9459917" y="3743071"/>
            <a:chExt cx="2198683" cy="369332"/>
          </a:xfrm>
        </p:grpSpPr>
        <p:sp>
          <p:nvSpPr>
            <p:cNvPr id="116" name="正方形/長方形 115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9720258" y="3743071"/>
              <a:ext cx="193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</a:t>
              </a:r>
              <a:r>
                <a:rPr lang="en-US" altLang="ja-JP" dirty="0" smtClean="0"/>
                <a:t>OS2 </a:t>
              </a:r>
              <a:r>
                <a:rPr lang="ja-JP" altLang="en-US" dirty="0" smtClean="0"/>
                <a:t>宛パケット</a:t>
              </a:r>
              <a:endParaRPr kumimoji="1" lang="en-US" altLang="ja-JP" dirty="0" smtClean="0"/>
            </a:p>
          </p:txBody>
        </p:sp>
      </p:grpSp>
      <p:sp>
        <p:nvSpPr>
          <p:cNvPr id="118" name="テキスト ボックス 117"/>
          <p:cNvSpPr txBox="1"/>
          <p:nvPr/>
        </p:nvSpPr>
        <p:spPr>
          <a:xfrm>
            <a:off x="9754649" y="1048724"/>
            <a:ext cx="158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・・・空き領域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754649" y="1391624"/>
            <a:ext cx="16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・・・使用中</a:t>
            </a:r>
            <a:endParaRPr kumimoji="1" lang="en-US" altLang="ja-JP" dirty="0" smtClean="0"/>
          </a:p>
        </p:txBody>
      </p:sp>
      <p:grpSp>
        <p:nvGrpSpPr>
          <p:cNvPr id="120" name="グループ化 119"/>
          <p:cNvGrpSpPr/>
          <p:nvPr/>
        </p:nvGrpSpPr>
        <p:grpSpPr>
          <a:xfrm>
            <a:off x="9756240" y="2769771"/>
            <a:ext cx="2198683" cy="369332"/>
            <a:chOff x="9459917" y="3743071"/>
            <a:chExt cx="2198683" cy="349922"/>
          </a:xfrm>
        </p:grpSpPr>
        <p:sp>
          <p:nvSpPr>
            <p:cNvPr id="121" name="正方形/長方形 120"/>
            <p:cNvSpPr/>
            <p:nvPr/>
          </p:nvSpPr>
          <p:spPr>
            <a:xfrm>
              <a:off x="9459917" y="3773152"/>
              <a:ext cx="285349" cy="30917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9720258" y="3743071"/>
              <a:ext cx="1938342" cy="34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・・・受信済み</a:t>
              </a:r>
              <a:endParaRPr lang="en-US" altLang="ja-JP" dirty="0" smtClean="0"/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7362823" y="4723310"/>
            <a:ext cx="714376" cy="699227"/>
            <a:chOff x="5953123" y="4980485"/>
            <a:chExt cx="714376" cy="699227"/>
          </a:xfrm>
        </p:grpSpPr>
        <p:sp>
          <p:nvSpPr>
            <p:cNvPr id="159" name="正方形/長方形 158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5</a:t>
              </a:r>
            </a:p>
          </p:txBody>
        </p:sp>
      </p:grpSp>
      <p:grpSp>
        <p:nvGrpSpPr>
          <p:cNvPr id="164" name="グループ化 163"/>
          <p:cNvGrpSpPr/>
          <p:nvPr/>
        </p:nvGrpSpPr>
        <p:grpSpPr>
          <a:xfrm>
            <a:off x="2128837" y="4723310"/>
            <a:ext cx="714376" cy="699227"/>
            <a:chOff x="2128837" y="4980485"/>
            <a:chExt cx="714376" cy="699227"/>
          </a:xfrm>
        </p:grpSpPr>
        <p:sp>
          <p:nvSpPr>
            <p:cNvPr id="165" name="正方形/長方形 164"/>
            <p:cNvSpPr/>
            <p:nvPr/>
          </p:nvSpPr>
          <p:spPr>
            <a:xfrm>
              <a:off x="2128837" y="4980485"/>
              <a:ext cx="714376" cy="69922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336008" y="514736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</a:t>
              </a:r>
              <a:endParaRPr kumimoji="1" lang="en-US" altLang="ja-JP" dirty="0" smtClean="0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314825" y="4723309"/>
            <a:ext cx="714376" cy="699227"/>
            <a:chOff x="4324350" y="4980484"/>
            <a:chExt cx="714376" cy="699227"/>
          </a:xfrm>
        </p:grpSpPr>
        <p:sp>
          <p:nvSpPr>
            <p:cNvPr id="168" name="正方形/長方形 167"/>
            <p:cNvSpPr/>
            <p:nvPr/>
          </p:nvSpPr>
          <p:spPr>
            <a:xfrm>
              <a:off x="4324350" y="4980484"/>
              <a:ext cx="714376" cy="69922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4543425" y="5145432"/>
              <a:ext cx="27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C00000"/>
                  </a:solidFill>
                </a:rPr>
                <a:t>5</a:t>
              </a:r>
              <a:endParaRPr kumimoji="1" lang="en-US" altLang="ja-JP" b="1" dirty="0" smtClean="0">
                <a:solidFill>
                  <a:srgbClr val="C00000"/>
                </a:solidFill>
              </a:endParaRPr>
            </a:p>
          </p:txBody>
        </p:sp>
      </p:grpSp>
      <p:cxnSp>
        <p:nvCxnSpPr>
          <p:cNvPr id="170" name="直線コネクタ 169"/>
          <p:cNvCxnSpPr>
            <a:endCxn id="165" idx="0"/>
          </p:cNvCxnSpPr>
          <p:nvPr/>
        </p:nvCxnSpPr>
        <p:spPr>
          <a:xfrm>
            <a:off x="2114550" y="4174125"/>
            <a:ext cx="371475" cy="54918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endCxn id="168" idx="0"/>
          </p:cNvCxnSpPr>
          <p:nvPr/>
        </p:nvCxnSpPr>
        <p:spPr>
          <a:xfrm flipH="1">
            <a:off x="4672013" y="4171950"/>
            <a:ext cx="1090612" cy="55135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1040612" y="4888256"/>
            <a:ext cx="109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RX_END1</a:t>
            </a:r>
            <a:endParaRPr kumimoji="1" lang="en-US" altLang="ja-JP" dirty="0" smtClean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3071813" y="4888256"/>
            <a:ext cx="1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TX_START2</a:t>
            </a:r>
            <a:endParaRPr kumimoji="1" lang="en-US" altLang="ja-JP" dirty="0" smtClean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330430" y="4888256"/>
            <a:ext cx="19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RX_PACKET_NUM1</a:t>
            </a:r>
            <a:endParaRPr kumimoji="1" lang="en-US" altLang="ja-JP" dirty="0" smtClean="0"/>
          </a:p>
        </p:txBody>
      </p:sp>
      <p:grpSp>
        <p:nvGrpSpPr>
          <p:cNvPr id="175" name="グループ化 174"/>
          <p:cNvGrpSpPr/>
          <p:nvPr/>
        </p:nvGrpSpPr>
        <p:grpSpPr>
          <a:xfrm>
            <a:off x="3543298" y="5686370"/>
            <a:ext cx="714376" cy="699227"/>
            <a:chOff x="5953123" y="4980485"/>
            <a:chExt cx="714376" cy="699227"/>
          </a:xfrm>
        </p:grpSpPr>
        <p:sp>
          <p:nvSpPr>
            <p:cNvPr id="176" name="正方形/長方形 17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1040611" y="585028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SHARED_ADDR_LOCK0</a:t>
            </a:r>
            <a:endParaRPr kumimoji="1" lang="en-US" altLang="ja-JP" dirty="0" smtClean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367709" y="3829017"/>
            <a:ext cx="3587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次に送信される</a:t>
            </a:r>
            <a:r>
              <a:rPr lang="en-US" altLang="ja-JP" dirty="0" smtClean="0"/>
              <a:t>OS1 </a:t>
            </a:r>
            <a:r>
              <a:rPr lang="ja-JP" altLang="en-US" dirty="0" smtClean="0"/>
              <a:t>宛パケットを指示するアドレスへのポインタを </a:t>
            </a:r>
            <a:r>
              <a:rPr lang="en-US" altLang="ja-JP" dirty="0" smtClean="0"/>
              <a:t>1 </a:t>
            </a:r>
            <a:r>
              <a:rPr lang="ja-JP" altLang="en-US" dirty="0" smtClean="0"/>
              <a:t>つずらす</a:t>
            </a:r>
            <a:r>
              <a:rPr lang="en-US" altLang="ja-JP" dirty="0" smtClean="0"/>
              <a:t>(64</a:t>
            </a:r>
            <a:r>
              <a:rPr lang="ja-JP" altLang="en-US" dirty="0" smtClean="0"/>
              <a:t> の次は </a:t>
            </a:r>
            <a:r>
              <a:rPr lang="en-US" altLang="ja-JP" dirty="0" smtClean="0"/>
              <a:t>0) </a:t>
            </a:r>
            <a:r>
              <a:rPr lang="ja-JP" altLang="en-US" dirty="0" err="1" smtClean="0"/>
              <a:t>．</a:t>
            </a:r>
            <a:endParaRPr kumimoji="1" lang="en-US" altLang="ja-JP" dirty="0" smtClean="0"/>
          </a:p>
        </p:txBody>
      </p:sp>
      <p:grpSp>
        <p:nvGrpSpPr>
          <p:cNvPr id="125" name="グループ化 124"/>
          <p:cNvGrpSpPr/>
          <p:nvPr/>
        </p:nvGrpSpPr>
        <p:grpSpPr>
          <a:xfrm>
            <a:off x="6762748" y="5705420"/>
            <a:ext cx="714376" cy="699227"/>
            <a:chOff x="5953123" y="4980485"/>
            <a:chExt cx="714376" cy="699227"/>
          </a:xfrm>
        </p:grpSpPr>
        <p:sp>
          <p:nvSpPr>
            <p:cNvPr id="126" name="正方形/長方形 125"/>
            <p:cNvSpPr/>
            <p:nvPr/>
          </p:nvSpPr>
          <p:spPr>
            <a:xfrm>
              <a:off x="5953123" y="4980485"/>
              <a:ext cx="714376" cy="699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6167437" y="5145432"/>
              <a:ext cx="257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128" name="テキスト ボックス 127"/>
          <p:cNvSpPr txBox="1"/>
          <p:nvPr/>
        </p:nvSpPr>
        <p:spPr>
          <a:xfrm>
            <a:off x="4555336" y="5869331"/>
            <a:ext cx="23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NAPI_POLL_SCHED0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5648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1741</Words>
  <Application>Microsoft Office PowerPoint</Application>
  <PresentationFormat>ワイド画面</PresentationFormat>
  <Paragraphs>611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yoshida-s</dc:creator>
  <cp:lastModifiedBy>yoshida-s</cp:lastModifiedBy>
  <cp:revision>31</cp:revision>
  <dcterms:created xsi:type="dcterms:W3CDTF">2018-12-18T03:48:52Z</dcterms:created>
  <dcterms:modified xsi:type="dcterms:W3CDTF">2018-12-18T14:02:23Z</dcterms:modified>
</cp:coreProperties>
</file>