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66" r:id="rId2"/>
    <p:sldId id="278" r:id="rId3"/>
    <p:sldId id="300" r:id="rId4"/>
    <p:sldId id="295" r:id="rId5"/>
    <p:sldId id="296" r:id="rId6"/>
    <p:sldId id="297" r:id="rId7"/>
    <p:sldId id="298" r:id="rId8"/>
    <p:sldId id="299" r:id="rId9"/>
    <p:sldId id="262" r:id="rId10"/>
    <p:sldId id="264" r:id="rId11"/>
    <p:sldId id="268" r:id="rId12"/>
    <p:sldId id="280" r:id="rId13"/>
    <p:sldId id="281" r:id="rId14"/>
    <p:sldId id="282" r:id="rId15"/>
    <p:sldId id="292" r:id="rId16"/>
    <p:sldId id="288" r:id="rId17"/>
    <p:sldId id="291" r:id="rId18"/>
    <p:sldId id="283" r:id="rId19"/>
    <p:sldId id="290" r:id="rId20"/>
    <p:sldId id="284" r:id="rId21"/>
    <p:sldId id="289" r:id="rId22"/>
    <p:sldId id="301" r:id="rId23"/>
    <p:sldId id="304" r:id="rId24"/>
    <p:sldId id="302" r:id="rId25"/>
    <p:sldId id="303" r:id="rId26"/>
    <p:sldId id="274" r:id="rId27"/>
    <p:sldId id="279" r:id="rId28"/>
    <p:sldId id="273" r:id="rId29"/>
    <p:sldId id="286" r:id="rId30"/>
    <p:sldId id="293" r:id="rId31"/>
    <p:sldId id="287" r:id="rId32"/>
    <p:sldId id="294" r:id="rId33"/>
  </p:sldIdLst>
  <p:sldSz cx="9144000" cy="6858000" type="screen4x3"/>
  <p:notesSz cx="9926638" cy="67976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80694" autoAdjust="0"/>
  </p:normalViewPr>
  <p:slideViewPr>
    <p:cSldViewPr snapToGrid="0">
      <p:cViewPr varScale="1">
        <p:scale>
          <a:sx n="57" d="100"/>
          <a:sy n="57" d="100"/>
        </p:scale>
        <p:origin x="84" y="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2800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AFEDC-FABE-4EC5-908C-E5388E87A5E2}" type="datetimeFigureOut">
              <a:rPr kumimoji="1" lang="ja-JP" altLang="en-US" smtClean="0"/>
              <a:t>2019/2/8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2800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FAC4E-B6A7-4703-9F9A-2D886FDB5C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725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2800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B1103-DCFF-44BB-868B-2628C7ADC505}" type="datetimeFigureOut">
              <a:rPr kumimoji="1" lang="ja-JP" altLang="en-US" smtClean="0"/>
              <a:t>2019/2/8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50900"/>
            <a:ext cx="3055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2665" y="3271382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2800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EB001-CD3F-4F3B-8F34-8929C1F0DB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87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770F0-26F3-47CD-901C-8BCA3DD75C4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634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計算機の性能向上に伴い，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台の計算機上で複数の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を独自に走行させる方式として</a:t>
            </a:r>
            <a:r>
              <a:rPr kumimoji="1" lang="en-US" altLang="ja-JP" dirty="0" smtClean="0"/>
              <a:t>Mint</a:t>
            </a:r>
            <a:r>
              <a:rPr kumimoji="1" lang="ja-JP" altLang="en-US" dirty="0" smtClean="0"/>
              <a:t>が研究開発されています．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Mint</a:t>
            </a:r>
            <a:r>
              <a:rPr kumimoji="1" lang="ja-JP" altLang="en-US" dirty="0" smtClean="0"/>
              <a:t>では，各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に計算機資源を割り当て，直接占有制御します．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Mint</a:t>
            </a:r>
            <a:r>
              <a:rPr kumimoji="1" lang="ja-JP" altLang="en-US" dirty="0" smtClean="0"/>
              <a:t>において，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間で通信を行う手段として，仮想ネットワークインタフェースが実装されています．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仮想ネットワークインタフェースは，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間の共有メモリを介してパケットを送受信します．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また，仮想ネットワークインタフェースは</a:t>
            </a:r>
            <a:r>
              <a:rPr kumimoji="1" lang="en-US" altLang="ja-JP" dirty="0" smtClean="0"/>
              <a:t>Ethernet</a:t>
            </a:r>
            <a:r>
              <a:rPr kumimoji="1" lang="ja-JP" altLang="en-US" dirty="0" smtClean="0"/>
              <a:t>互換で通信するため，既存のアプリケーションを改変する必要はありません．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仮想ネットワークインタフェースの通信性能は評価されていません．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そこで，仮想ネットワークインタフェースの通信性能について評価を行ったところ，以下の問題点が明らかになりました．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ひとつ目の問題点は，共有メモリの使用について，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間で排他制御する仕組が実装されていないことです．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ふたつ目の問題点は，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EB001-CD3F-4F3B-8F34-8929C1F0DBE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151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435350" y="850900"/>
            <a:ext cx="3055938" cy="229235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87CC8-9BA7-4946-AB61-D82D96D117A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3452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770F0-26F3-47CD-901C-8BCA3DD75C48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70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42BB-D430-4952-B341-A7331DE9EB2C}" type="datetimeFigureOut">
              <a:rPr kumimoji="1" lang="ja-JP" altLang="en-US" smtClean="0"/>
              <a:t>2019/2/8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44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42BB-D430-4952-B341-A7331DE9EB2C}" type="datetimeFigureOut">
              <a:rPr kumimoji="1" lang="ja-JP" altLang="en-US" smtClean="0"/>
              <a:t>2019/2/8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82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42BB-D430-4952-B341-A7331DE9EB2C}" type="datetimeFigureOut">
              <a:rPr kumimoji="1" lang="ja-JP" altLang="en-US" smtClean="0"/>
              <a:t>2019/2/8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57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42BB-D430-4952-B341-A7331DE9EB2C}" type="datetimeFigureOut">
              <a:rPr kumimoji="1" lang="ja-JP" altLang="en-US" smtClean="0"/>
              <a:t>2019/2/8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22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42BB-D430-4952-B341-A7331DE9EB2C}" type="datetimeFigureOut">
              <a:rPr kumimoji="1" lang="ja-JP" altLang="en-US" smtClean="0"/>
              <a:t>2019/2/8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36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42BB-D430-4952-B341-A7331DE9EB2C}" type="datetimeFigureOut">
              <a:rPr kumimoji="1" lang="ja-JP" altLang="en-US" smtClean="0"/>
              <a:t>2019/2/8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31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42BB-D430-4952-B341-A7331DE9EB2C}" type="datetimeFigureOut">
              <a:rPr kumimoji="1" lang="ja-JP" altLang="en-US" smtClean="0"/>
              <a:t>2019/2/8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94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42BB-D430-4952-B341-A7331DE9EB2C}" type="datetimeFigureOut">
              <a:rPr kumimoji="1" lang="ja-JP" altLang="en-US" smtClean="0"/>
              <a:t>2019/2/8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58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42BB-D430-4952-B341-A7331DE9EB2C}" type="datetimeFigureOut">
              <a:rPr kumimoji="1" lang="ja-JP" altLang="en-US" smtClean="0"/>
              <a:t>2019/2/8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66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42BB-D430-4952-B341-A7331DE9EB2C}" type="datetimeFigureOut">
              <a:rPr kumimoji="1" lang="ja-JP" altLang="en-US" smtClean="0"/>
              <a:t>2019/2/8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97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42BB-D430-4952-B341-A7331DE9EB2C}" type="datetimeFigureOut">
              <a:rPr kumimoji="1" lang="ja-JP" altLang="en-US" smtClean="0"/>
              <a:t>2019/2/8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0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A42BB-D430-4952-B341-A7331DE9EB2C}" type="datetimeFigureOut">
              <a:rPr kumimoji="1" lang="ja-JP" altLang="en-US" smtClean="0"/>
              <a:t>2019/2/8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3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853830"/>
            <a:ext cx="9144000" cy="1693530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+mj-ea"/>
                <a:ea typeface="+mj-ea"/>
              </a:rPr>
              <a:t>平成</a:t>
            </a:r>
            <a:r>
              <a:rPr lang="en-US" altLang="ja-JP" sz="3200" dirty="0">
                <a:latin typeface="+mj-ea"/>
                <a:ea typeface="+mj-ea"/>
              </a:rPr>
              <a:t>30</a:t>
            </a:r>
            <a:r>
              <a:rPr lang="ja-JP" altLang="en-US" sz="3200" dirty="0" smtClean="0">
                <a:latin typeface="+mj-ea"/>
                <a:ea typeface="+mj-ea"/>
              </a:rPr>
              <a:t>年</a:t>
            </a:r>
            <a:r>
              <a:rPr lang="en-US" altLang="ja-JP" sz="3200" dirty="0" smtClean="0">
                <a:latin typeface="+mj-ea"/>
                <a:ea typeface="+mj-ea"/>
              </a:rPr>
              <a:t>2</a:t>
            </a:r>
            <a:r>
              <a:rPr lang="ja-JP" altLang="en-US" sz="3200" dirty="0" smtClean="0">
                <a:latin typeface="+mj-ea"/>
                <a:ea typeface="+mj-ea"/>
              </a:rPr>
              <a:t>月</a:t>
            </a:r>
            <a:r>
              <a:rPr lang="en-US" altLang="ja-JP" sz="3200" dirty="0" smtClean="0">
                <a:latin typeface="+mj-ea"/>
                <a:ea typeface="+mj-ea"/>
              </a:rPr>
              <a:t>15</a:t>
            </a:r>
            <a:r>
              <a:rPr lang="ja-JP" altLang="en-US" sz="3200" dirty="0" smtClean="0">
                <a:latin typeface="+mj-ea"/>
                <a:ea typeface="+mj-ea"/>
              </a:rPr>
              <a:t>日</a:t>
            </a:r>
            <a:endParaRPr lang="en-US" altLang="ja-JP" sz="3200" dirty="0" smtClean="0">
              <a:latin typeface="+mj-ea"/>
              <a:ea typeface="+mj-ea"/>
            </a:endParaRPr>
          </a:p>
          <a:p>
            <a:r>
              <a:rPr kumimoji="1" lang="ja-JP" altLang="en-US" sz="3200" dirty="0" smtClean="0">
                <a:latin typeface="+mj-ea"/>
                <a:ea typeface="+mj-ea"/>
              </a:rPr>
              <a:t>岡山大学 </a:t>
            </a:r>
            <a:r>
              <a:rPr lang="ja-JP" altLang="en-US" sz="3200" dirty="0" smtClean="0">
                <a:latin typeface="+mj-ea"/>
                <a:ea typeface="+mj-ea"/>
              </a:rPr>
              <a:t>工学部 情報系学科</a:t>
            </a:r>
            <a:endParaRPr lang="en-US" altLang="ja-JP" sz="3200" dirty="0" smtClean="0">
              <a:latin typeface="+mj-ea"/>
              <a:ea typeface="+mj-ea"/>
            </a:endParaRPr>
          </a:p>
          <a:p>
            <a:r>
              <a:rPr lang="ja-JP" altLang="en-US" sz="3200" dirty="0" smtClean="0">
                <a:latin typeface="+mj-ea"/>
                <a:ea typeface="+mj-ea"/>
              </a:rPr>
              <a:t>吉田 修太郎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164857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dirty="0" smtClean="0">
                <a:latin typeface="+mj-ea"/>
                <a:ea typeface="+mj-ea"/>
              </a:rPr>
              <a:t>Mint</a:t>
            </a:r>
            <a:r>
              <a:rPr lang="ja-JP" altLang="en-US" sz="3600" dirty="0" smtClean="0">
                <a:latin typeface="+mj-ea"/>
                <a:ea typeface="+mj-ea"/>
              </a:rPr>
              <a:t>オペレーティングシステムにおける</a:t>
            </a:r>
            <a:endParaRPr lang="en-US" altLang="ja-JP" sz="3600" dirty="0" smtClean="0">
              <a:latin typeface="+mj-ea"/>
              <a:ea typeface="+mj-ea"/>
            </a:endParaRPr>
          </a:p>
          <a:p>
            <a:pPr algn="ctr"/>
            <a:r>
              <a:rPr kumimoji="1" lang="ja-JP" altLang="en-US" sz="3600" dirty="0" smtClean="0">
                <a:latin typeface="+mj-ea"/>
                <a:ea typeface="+mj-ea"/>
              </a:rPr>
              <a:t>仮想ネットワークインタフェースの改善</a:t>
            </a:r>
            <a:endParaRPr kumimoji="1" lang="ja-JP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97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00095" y="3044279"/>
            <a:ext cx="2874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予備</a:t>
            </a:r>
            <a:r>
              <a:rPr kumimoji="1" lang="ja-JP" altLang="en-US" sz="4000" dirty="0" smtClean="0"/>
              <a:t>スライド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5982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957583" y="0"/>
            <a:ext cx="3348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Mint </a:t>
            </a:r>
            <a:r>
              <a:rPr lang="ja-JP" altLang="en-US" sz="4000" dirty="0" smtClean="0"/>
              <a:t>の構成例</a:t>
            </a:r>
            <a:endParaRPr kumimoji="1" lang="ja-JP" altLang="en-US" sz="4000" dirty="0"/>
          </a:p>
        </p:txBody>
      </p:sp>
      <p:sp>
        <p:nvSpPr>
          <p:cNvPr id="49" name="スライド番号プレースホルダー 10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kumimoji="1" lang="en-US" altLang="ja-JP" sz="2400" dirty="0" smtClean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r>
              <a:rPr lang="en-US" altLang="ja-JP" sz="2400" dirty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5</a:t>
            </a:r>
            <a:endParaRPr kumimoji="1" lang="ja-JP" altLang="en-US" sz="2400" dirty="0">
              <a:solidFill>
                <a:schemeClr val="tx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701570" y="1029590"/>
            <a:ext cx="7740860" cy="5439947"/>
            <a:chOff x="701570" y="1029590"/>
            <a:chExt cx="7740860" cy="5439947"/>
          </a:xfrm>
        </p:grpSpPr>
        <p:sp>
          <p:nvSpPr>
            <p:cNvPr id="3" name="正方形/長方形 2"/>
            <p:cNvSpPr/>
            <p:nvPr/>
          </p:nvSpPr>
          <p:spPr>
            <a:xfrm>
              <a:off x="701570" y="2450803"/>
              <a:ext cx="7740860" cy="387471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899592" y="2659027"/>
              <a:ext cx="7272808" cy="9504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899592" y="3844232"/>
              <a:ext cx="7272808" cy="12773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638876" y="3858634"/>
              <a:ext cx="1833503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メモリ </a:t>
              </a:r>
              <a:r>
                <a:rPr lang="en-US" altLang="ja-JP" dirty="0" smtClean="0"/>
                <a:t>(</a:t>
              </a:r>
              <a:r>
                <a:rPr lang="ja-JP" altLang="en-US" dirty="0" smtClean="0"/>
                <a:t>空間分割</a:t>
              </a:r>
              <a:r>
                <a:rPr lang="en-US" altLang="ja-JP" dirty="0" smtClean="0"/>
                <a:t>)</a:t>
              </a:r>
              <a:endParaRPr kumimoji="1" lang="ja-JP" altLang="en-US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247964" y="6181505"/>
              <a:ext cx="648072" cy="28803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H/W</a:t>
              </a:r>
              <a:endParaRPr kumimoji="1" lang="ja-JP" altLang="en-US" dirty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693965" y="2686280"/>
              <a:ext cx="1729961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CPU </a:t>
              </a:r>
              <a:r>
                <a:rPr kumimoji="1" lang="en-US" altLang="ja-JP" dirty="0" smtClean="0"/>
                <a:t>(</a:t>
              </a:r>
              <a:r>
                <a:rPr kumimoji="1" lang="ja-JP" altLang="en-US" dirty="0" smtClean="0"/>
                <a:t>コア分割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705115" y="1362716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561977" y="1226976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649345" y="1420622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506207" y="1284882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570520" y="1493807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AP</a:t>
              </a:r>
              <a:endParaRPr kumimoji="1" lang="ja-JP" altLang="en-US" dirty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427382" y="1358067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6509332" y="1440540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6366194" y="1304800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6453562" y="1498446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AP</a:t>
              </a:r>
              <a:endParaRPr kumimoji="1" lang="ja-JP" altLang="en-US" dirty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310424" y="1362706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047707" y="1435901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904569" y="1300161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91937" y="1493807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AP</a:t>
              </a:r>
              <a:endParaRPr kumimoji="1" lang="ja-JP" altLang="en-US" dirty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848799" y="1358067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5763276" y="1029590"/>
              <a:ext cx="0" cy="529593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315190" y="1029590"/>
              <a:ext cx="0" cy="529593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円/楕円 24"/>
            <p:cNvSpPr/>
            <p:nvPr/>
          </p:nvSpPr>
          <p:spPr>
            <a:xfrm>
              <a:off x="1113166" y="3114022"/>
              <a:ext cx="9001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208261" y="3114022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コア </a:t>
              </a:r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2199902" y="3114022"/>
              <a:ext cx="9001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294997" y="3114022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コア </a:t>
              </a:r>
              <a:r>
                <a:rPr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4069385" y="3114022"/>
              <a:ext cx="9001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164480" y="3114022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コア </a:t>
              </a:r>
              <a:r>
                <a:rPr kumimoji="1" lang="en-US" altLang="ja-JP" dirty="0" smtClean="0"/>
                <a:t>2</a:t>
              </a:r>
              <a:endParaRPr kumimoji="1" lang="ja-JP" altLang="en-US" dirty="0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6533077" y="3114022"/>
              <a:ext cx="9001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6628172" y="3114022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コア </a:t>
              </a:r>
              <a:r>
                <a:rPr lang="en-US" altLang="ja-JP" dirty="0" smtClean="0"/>
                <a:t>3</a:t>
              </a: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031369" y="1962799"/>
              <a:ext cx="21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1375397" y="1969517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 </a:t>
              </a:r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endParaRPr kumimoji="1" lang="ja-JP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3452273" y="1969324"/>
              <a:ext cx="21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3787410" y="1976042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 </a:t>
              </a:r>
              <a:r>
                <a:rPr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</a:t>
              </a:r>
              <a:endParaRPr kumimoji="1" lang="ja-JP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5922150" y="1977875"/>
              <a:ext cx="21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6257484" y="1984593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</a:t>
              </a:r>
              <a:r>
                <a:rPr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 2</a:t>
              </a:r>
              <a:endParaRPr kumimoji="1" lang="ja-JP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1967957" y="4252771"/>
              <a:ext cx="5136078" cy="6983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3976324" y="4417293"/>
              <a:ext cx="119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共有メモリ</a:t>
              </a:r>
              <a:endParaRPr kumimoji="1" lang="ja-JP" altLang="en-US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1130749" y="5260407"/>
              <a:ext cx="1857075" cy="777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1192310" y="5332474"/>
              <a:ext cx="17620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 </a:t>
              </a:r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r>
                <a:rPr kumimoji="1"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 </a:t>
              </a:r>
              <a:r>
                <a:rPr kumimoji="1" lang="ja-JP" altLang="en-US" dirty="0" smtClean="0"/>
                <a:t>用</a:t>
              </a:r>
              <a:endParaRPr kumimoji="1" lang="en-US" altLang="ja-JP" dirty="0" smtClean="0"/>
            </a:p>
            <a:p>
              <a:pPr algn="ctr"/>
              <a:r>
                <a:rPr kumimoji="1" lang="ja-JP" altLang="en-US" dirty="0" smtClean="0"/>
                <a:t>デバイス</a:t>
              </a:r>
              <a:endParaRPr kumimoji="1" lang="ja-JP" altLang="en-US" dirty="0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3603735" y="5260407"/>
              <a:ext cx="1857075" cy="777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6073612" y="5260407"/>
              <a:ext cx="1857075" cy="777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6117888" y="5324235"/>
              <a:ext cx="17620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 </a:t>
              </a:r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2</a:t>
              </a:r>
              <a:r>
                <a:rPr kumimoji="1"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 </a:t>
              </a:r>
              <a:r>
                <a:rPr kumimoji="1" lang="ja-JP" altLang="en-US" dirty="0" smtClean="0"/>
                <a:t>用</a:t>
              </a:r>
              <a:endParaRPr kumimoji="1" lang="en-US" altLang="ja-JP" dirty="0" smtClean="0"/>
            </a:p>
            <a:p>
              <a:pPr algn="ctr"/>
              <a:r>
                <a:rPr kumimoji="1" lang="ja-JP" altLang="en-US" dirty="0" smtClean="0"/>
                <a:t>デバイス</a:t>
              </a:r>
              <a:endParaRPr kumimoji="1" lang="ja-JP" altLang="en-US" dirty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3647779" y="5329928"/>
              <a:ext cx="17620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 </a:t>
              </a:r>
              <a:r>
                <a:rPr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</a:t>
              </a:r>
              <a:r>
                <a:rPr kumimoji="1"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 </a:t>
              </a:r>
              <a:r>
                <a:rPr kumimoji="1" lang="ja-JP" altLang="en-US" dirty="0" smtClean="0"/>
                <a:t>用</a:t>
              </a:r>
              <a:endParaRPr kumimoji="1" lang="en-US" altLang="ja-JP" dirty="0" smtClean="0"/>
            </a:p>
            <a:p>
              <a:pPr algn="ctr"/>
              <a:r>
                <a:rPr kumimoji="1" lang="ja-JP" altLang="en-US" dirty="0" smtClean="0"/>
                <a:t>デバイス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683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2183028" y="477790"/>
            <a:ext cx="4876799" cy="5815913"/>
            <a:chOff x="2763046" y="1138287"/>
            <a:chExt cx="3626145" cy="5115680"/>
          </a:xfrm>
        </p:grpSpPr>
        <p:cxnSp>
          <p:nvCxnSpPr>
            <p:cNvPr id="56" name="直線矢印コネクタ 55"/>
            <p:cNvCxnSpPr/>
            <p:nvPr/>
          </p:nvCxnSpPr>
          <p:spPr bwMode="gray">
            <a:xfrm>
              <a:off x="5507510" y="3015089"/>
              <a:ext cx="0" cy="900000"/>
            </a:xfrm>
            <a:prstGeom prst="straightConnector1">
              <a:avLst/>
            </a:prstGeom>
            <a:ln w="19050"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 bwMode="gray">
            <a:xfrm>
              <a:off x="5513368" y="4287975"/>
              <a:ext cx="0" cy="1726672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 bwMode="gray">
            <a:xfrm flipH="1">
              <a:off x="3526766" y="4287975"/>
              <a:ext cx="0" cy="1665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 bwMode="gray">
            <a:xfrm>
              <a:off x="4580399" y="1138287"/>
              <a:ext cx="0" cy="4497811"/>
            </a:xfrm>
            <a:prstGeom prst="line">
              <a:avLst/>
            </a:prstGeom>
            <a:ln w="12700" cmpd="sng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片側の 2 つの角を切り取った四角形 59"/>
            <p:cNvSpPr/>
            <p:nvPr/>
          </p:nvSpPr>
          <p:spPr bwMode="gray">
            <a:xfrm>
              <a:off x="3712640" y="5466985"/>
              <a:ext cx="1735200" cy="786982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矢印コネクタ 60"/>
            <p:cNvCxnSpPr/>
            <p:nvPr/>
          </p:nvCxnSpPr>
          <p:spPr bwMode="gray">
            <a:xfrm>
              <a:off x="3523102" y="5953143"/>
              <a:ext cx="3490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 bwMode="gray">
            <a:xfrm>
              <a:off x="5191359" y="6014647"/>
              <a:ext cx="32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正方形/長方形 62"/>
            <p:cNvSpPr/>
            <p:nvPr/>
          </p:nvSpPr>
          <p:spPr bwMode="gray">
            <a:xfrm>
              <a:off x="2763046" y="1627032"/>
              <a:ext cx="188238" cy="1273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64" name="正方形/長方形 63"/>
            <p:cNvSpPr/>
            <p:nvPr/>
          </p:nvSpPr>
          <p:spPr bwMode="gray">
            <a:xfrm>
              <a:off x="2953033" y="1752951"/>
              <a:ext cx="1404763" cy="828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65" name="テキスト ボックス 64"/>
            <p:cNvSpPr txBox="1"/>
            <p:nvPr/>
          </p:nvSpPr>
          <p:spPr bwMode="gray">
            <a:xfrm>
              <a:off x="2954065" y="1722049"/>
              <a:ext cx="436338" cy="34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AP</a:t>
              </a:r>
              <a:endParaRPr lang="ja-JP" altLang="en-US" dirty="0"/>
            </a:p>
          </p:txBody>
        </p:sp>
        <p:sp>
          <p:nvSpPr>
            <p:cNvPr id="66" name="1 つの角を切り取った四角形 65"/>
            <p:cNvSpPr/>
            <p:nvPr/>
          </p:nvSpPr>
          <p:spPr bwMode="gray">
            <a:xfrm flipH="1">
              <a:off x="3081269" y="2005825"/>
              <a:ext cx="1015776" cy="280042"/>
            </a:xfrm>
            <a:prstGeom prst="snip1Rect">
              <a:avLst>
                <a:gd name="adj" fmla="val 2546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/>
                <a:t>data</a:t>
              </a:r>
            </a:p>
          </p:txBody>
        </p:sp>
        <p:sp>
          <p:nvSpPr>
            <p:cNvPr id="67" name="テキスト ボックス 66"/>
            <p:cNvSpPr txBox="1"/>
            <p:nvPr/>
          </p:nvSpPr>
          <p:spPr bwMode="gray">
            <a:xfrm>
              <a:off x="3138834" y="1265070"/>
              <a:ext cx="1093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OS</a:t>
              </a:r>
              <a:r>
                <a:rPr lang="ja-JP" altLang="en-US" dirty="0"/>
                <a:t> </a:t>
              </a:r>
              <a:r>
                <a:rPr lang="en-US" altLang="ja-JP" dirty="0" smtClean="0"/>
                <a:t>node0</a:t>
              </a:r>
              <a:endParaRPr lang="ja-JP" altLang="en-US" dirty="0"/>
            </a:p>
          </p:txBody>
        </p:sp>
        <p:sp>
          <p:nvSpPr>
            <p:cNvPr id="68" name="テキスト ボックス 67"/>
            <p:cNvSpPr txBox="1"/>
            <p:nvPr/>
          </p:nvSpPr>
          <p:spPr bwMode="gray">
            <a:xfrm>
              <a:off x="3529940" y="2285007"/>
              <a:ext cx="975124" cy="294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(</a:t>
              </a:r>
              <a:r>
                <a:rPr lang="en-US" altLang="ja-JP" dirty="0" smtClean="0"/>
                <a:t>1)write</a:t>
              </a:r>
              <a:endParaRPr lang="ja-JP" altLang="en-US" dirty="0"/>
            </a:p>
          </p:txBody>
        </p:sp>
        <p:sp>
          <p:nvSpPr>
            <p:cNvPr id="69" name="正方形/長方形 68"/>
            <p:cNvSpPr/>
            <p:nvPr/>
          </p:nvSpPr>
          <p:spPr bwMode="gray">
            <a:xfrm>
              <a:off x="2984741" y="4487663"/>
              <a:ext cx="1373055" cy="4505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 bwMode="gray">
            <a:xfrm>
              <a:off x="2967534" y="4459040"/>
              <a:ext cx="522900" cy="34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VNI</a:t>
              </a:r>
              <a:endParaRPr lang="ja-JP" altLang="en-US" dirty="0"/>
            </a:p>
          </p:txBody>
        </p:sp>
        <p:sp>
          <p:nvSpPr>
            <p:cNvPr id="71" name="テキスト ボックス 70"/>
            <p:cNvSpPr txBox="1"/>
            <p:nvPr/>
          </p:nvSpPr>
          <p:spPr bwMode="gray">
            <a:xfrm>
              <a:off x="3375728" y="4606267"/>
              <a:ext cx="885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(3)copy</a:t>
              </a:r>
              <a:endParaRPr lang="ja-JP" altLang="en-US" dirty="0"/>
            </a:p>
          </p:txBody>
        </p:sp>
        <p:grpSp>
          <p:nvGrpSpPr>
            <p:cNvPr id="72" name="グループ化 71"/>
            <p:cNvGrpSpPr/>
            <p:nvPr/>
          </p:nvGrpSpPr>
          <p:grpSpPr bwMode="gray">
            <a:xfrm>
              <a:off x="3026258" y="3909972"/>
              <a:ext cx="1331538" cy="370752"/>
              <a:chOff x="5537450" y="3845714"/>
              <a:chExt cx="1287652" cy="450609"/>
            </a:xfrm>
          </p:grpSpPr>
          <p:sp>
            <p:nvSpPr>
              <p:cNvPr id="110" name="1 つの角を切り取った四角形 109"/>
              <p:cNvSpPr/>
              <p:nvPr/>
            </p:nvSpPr>
            <p:spPr bwMode="gray">
              <a:xfrm flipH="1">
                <a:off x="5537450" y="3845714"/>
                <a:ext cx="1112305" cy="357612"/>
              </a:xfrm>
              <a:prstGeom prst="snip1Rect">
                <a:avLst>
                  <a:gd name="adj" fmla="val 2546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ja-JP" dirty="0"/>
              </a:p>
            </p:txBody>
          </p:sp>
          <p:sp>
            <p:nvSpPr>
              <p:cNvPr id="111" name="1 つの角を切り取った四角形 110"/>
              <p:cNvSpPr/>
              <p:nvPr/>
            </p:nvSpPr>
            <p:spPr bwMode="gray">
              <a:xfrm flipH="1">
                <a:off x="5666252" y="3938711"/>
                <a:ext cx="1158850" cy="357612"/>
              </a:xfrm>
              <a:prstGeom prst="snip1Rect">
                <a:avLst>
                  <a:gd name="adj" fmla="val 2546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800"/>
                  </a:lnSpc>
                </a:pPr>
                <a:r>
                  <a:rPr lang="en-US" altLang="ja-JP" dirty="0" smtClean="0"/>
                  <a:t>Eth packet</a:t>
                </a:r>
                <a:endParaRPr lang="en-US" altLang="ja-JP" dirty="0"/>
              </a:p>
            </p:txBody>
          </p:sp>
        </p:grpSp>
        <p:grpSp>
          <p:nvGrpSpPr>
            <p:cNvPr id="73" name="グループ化 72"/>
            <p:cNvGrpSpPr/>
            <p:nvPr/>
          </p:nvGrpSpPr>
          <p:grpSpPr bwMode="gray">
            <a:xfrm>
              <a:off x="3872131" y="5792908"/>
              <a:ext cx="1331538" cy="370752"/>
              <a:chOff x="5537450" y="3845714"/>
              <a:chExt cx="1287652" cy="450609"/>
            </a:xfrm>
          </p:grpSpPr>
          <p:sp>
            <p:nvSpPr>
              <p:cNvPr id="108" name="1 つの角を切り取った四角形 107"/>
              <p:cNvSpPr/>
              <p:nvPr/>
            </p:nvSpPr>
            <p:spPr bwMode="gray">
              <a:xfrm flipH="1">
                <a:off x="5537450" y="3845714"/>
                <a:ext cx="1112305" cy="357612"/>
              </a:xfrm>
              <a:prstGeom prst="snip1Rect">
                <a:avLst>
                  <a:gd name="adj" fmla="val 25462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ja-JP" dirty="0"/>
              </a:p>
            </p:txBody>
          </p:sp>
          <p:sp>
            <p:nvSpPr>
              <p:cNvPr id="109" name="1 つの角を切り取った四角形 108"/>
              <p:cNvSpPr/>
              <p:nvPr/>
            </p:nvSpPr>
            <p:spPr bwMode="gray">
              <a:xfrm flipH="1">
                <a:off x="5666252" y="3938711"/>
                <a:ext cx="1158850" cy="357612"/>
              </a:xfrm>
              <a:prstGeom prst="snip1Rect">
                <a:avLst>
                  <a:gd name="adj" fmla="val 25462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800"/>
                  </a:lnSpc>
                </a:pPr>
                <a:r>
                  <a:rPr lang="en-US" altLang="ja-JP" dirty="0" smtClean="0"/>
                  <a:t>Eth packet</a:t>
                </a:r>
                <a:endParaRPr lang="en-US" altLang="ja-JP" dirty="0"/>
              </a:p>
            </p:txBody>
          </p:sp>
        </p:grpSp>
        <p:sp>
          <p:nvSpPr>
            <p:cNvPr id="74" name="正方形/長方形 73"/>
            <p:cNvSpPr/>
            <p:nvPr/>
          </p:nvSpPr>
          <p:spPr bwMode="gray">
            <a:xfrm>
              <a:off x="4735090" y="1627032"/>
              <a:ext cx="188238" cy="1273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5" name="正方形/長方形 74"/>
            <p:cNvSpPr/>
            <p:nvPr/>
          </p:nvSpPr>
          <p:spPr bwMode="gray">
            <a:xfrm>
              <a:off x="4925077" y="1752951"/>
              <a:ext cx="1404763" cy="828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6" name="テキスト ボックス 75"/>
            <p:cNvSpPr txBox="1"/>
            <p:nvPr/>
          </p:nvSpPr>
          <p:spPr bwMode="gray">
            <a:xfrm>
              <a:off x="4926109" y="1722049"/>
              <a:ext cx="436338" cy="34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AP</a:t>
              </a:r>
              <a:endParaRPr lang="ja-JP" altLang="en-US" dirty="0"/>
            </a:p>
          </p:txBody>
        </p:sp>
        <p:sp>
          <p:nvSpPr>
            <p:cNvPr id="77" name="1 つの角を切り取った四角形 76"/>
            <p:cNvSpPr/>
            <p:nvPr/>
          </p:nvSpPr>
          <p:spPr bwMode="gray">
            <a:xfrm flipH="1">
              <a:off x="5053313" y="2005825"/>
              <a:ext cx="1015776" cy="280042"/>
            </a:xfrm>
            <a:prstGeom prst="snip1Rect">
              <a:avLst>
                <a:gd name="adj" fmla="val 2546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/>
                <a:t>data</a:t>
              </a:r>
            </a:p>
          </p:txBody>
        </p:sp>
        <p:sp>
          <p:nvSpPr>
            <p:cNvPr id="78" name="テキスト ボックス 77"/>
            <p:cNvSpPr txBox="1"/>
            <p:nvPr/>
          </p:nvSpPr>
          <p:spPr bwMode="gray">
            <a:xfrm>
              <a:off x="5104754" y="1265070"/>
              <a:ext cx="1093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OS node1</a:t>
              </a:r>
              <a:endParaRPr lang="ja-JP" altLang="en-US" dirty="0"/>
            </a:p>
          </p:txBody>
        </p:sp>
        <p:sp>
          <p:nvSpPr>
            <p:cNvPr id="79" name="テキスト ボックス 78"/>
            <p:cNvSpPr txBox="1"/>
            <p:nvPr/>
          </p:nvSpPr>
          <p:spPr bwMode="gray">
            <a:xfrm>
              <a:off x="5521453" y="2285007"/>
              <a:ext cx="867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(7)read</a:t>
              </a:r>
              <a:endParaRPr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 bwMode="gray">
            <a:xfrm>
              <a:off x="4956785" y="4487663"/>
              <a:ext cx="1373055" cy="4505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1" name="テキスト ボックス 80"/>
            <p:cNvSpPr txBox="1"/>
            <p:nvPr/>
          </p:nvSpPr>
          <p:spPr bwMode="gray">
            <a:xfrm>
              <a:off x="4939578" y="4459040"/>
              <a:ext cx="522900" cy="34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VNI</a:t>
              </a:r>
              <a:endParaRPr lang="ja-JP" altLang="en-US" dirty="0"/>
            </a:p>
          </p:txBody>
        </p:sp>
        <p:grpSp>
          <p:nvGrpSpPr>
            <p:cNvPr id="82" name="グループ化 81"/>
            <p:cNvGrpSpPr/>
            <p:nvPr/>
          </p:nvGrpSpPr>
          <p:grpSpPr bwMode="gray">
            <a:xfrm>
              <a:off x="4998302" y="3909972"/>
              <a:ext cx="1331538" cy="370752"/>
              <a:chOff x="5537450" y="3845714"/>
              <a:chExt cx="1287652" cy="450609"/>
            </a:xfrm>
          </p:grpSpPr>
          <p:sp>
            <p:nvSpPr>
              <p:cNvPr id="106" name="1 つの角を切り取った四角形 105"/>
              <p:cNvSpPr/>
              <p:nvPr/>
            </p:nvSpPr>
            <p:spPr bwMode="gray">
              <a:xfrm flipH="1">
                <a:off x="5537450" y="3845714"/>
                <a:ext cx="1112305" cy="357612"/>
              </a:xfrm>
              <a:prstGeom prst="snip1Rect">
                <a:avLst>
                  <a:gd name="adj" fmla="val 2546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ja-JP" dirty="0"/>
              </a:p>
            </p:txBody>
          </p:sp>
          <p:sp>
            <p:nvSpPr>
              <p:cNvPr id="107" name="1 つの角を切り取った四角形 106"/>
              <p:cNvSpPr/>
              <p:nvPr/>
            </p:nvSpPr>
            <p:spPr bwMode="gray">
              <a:xfrm flipH="1">
                <a:off x="5666252" y="3938711"/>
                <a:ext cx="1158850" cy="357612"/>
              </a:xfrm>
              <a:prstGeom prst="snip1Rect">
                <a:avLst>
                  <a:gd name="adj" fmla="val 2546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800"/>
                  </a:lnSpc>
                </a:pPr>
                <a:r>
                  <a:rPr lang="en-US" altLang="ja-JP" dirty="0" smtClean="0"/>
                  <a:t>Eth packet</a:t>
                </a:r>
                <a:endParaRPr lang="en-US" altLang="ja-JP" dirty="0"/>
              </a:p>
            </p:txBody>
          </p:sp>
        </p:grpSp>
        <p:cxnSp>
          <p:nvCxnSpPr>
            <p:cNvPr id="83" name="直線矢印コネクタ 82"/>
            <p:cNvCxnSpPr/>
            <p:nvPr/>
          </p:nvCxnSpPr>
          <p:spPr bwMode="gray">
            <a:xfrm>
              <a:off x="5507510" y="2284405"/>
              <a:ext cx="0" cy="449538"/>
            </a:xfrm>
            <a:prstGeom prst="straightConnector1">
              <a:avLst/>
            </a:prstGeom>
            <a:ln w="19050"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矢印コネクタ 83"/>
            <p:cNvCxnSpPr/>
            <p:nvPr/>
          </p:nvCxnSpPr>
          <p:spPr bwMode="gray">
            <a:xfrm>
              <a:off x="3523102" y="2284405"/>
              <a:ext cx="0" cy="44953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テキスト ボックス 84"/>
            <p:cNvSpPr txBox="1"/>
            <p:nvPr/>
          </p:nvSpPr>
          <p:spPr bwMode="gray">
            <a:xfrm>
              <a:off x="3731809" y="5477251"/>
              <a:ext cx="1738927" cy="30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Shared memory</a:t>
              </a:r>
              <a:endParaRPr lang="en-US" altLang="ja-JP" dirty="0"/>
            </a:p>
          </p:txBody>
        </p:sp>
        <p:grpSp>
          <p:nvGrpSpPr>
            <p:cNvPr id="86" name="グループ化 85"/>
            <p:cNvGrpSpPr/>
            <p:nvPr/>
          </p:nvGrpSpPr>
          <p:grpSpPr>
            <a:xfrm>
              <a:off x="4340436" y="4967021"/>
              <a:ext cx="481276" cy="304857"/>
              <a:chOff x="7052990" y="585256"/>
              <a:chExt cx="481276" cy="304857"/>
            </a:xfrm>
          </p:grpSpPr>
          <p:sp>
            <p:nvSpPr>
              <p:cNvPr id="104" name="テキスト ボックス 103"/>
              <p:cNvSpPr txBox="1"/>
              <p:nvPr/>
            </p:nvSpPr>
            <p:spPr>
              <a:xfrm>
                <a:off x="7194692" y="628503"/>
                <a:ext cx="206928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sz="1100" dirty="0"/>
              </a:p>
            </p:txBody>
          </p:sp>
          <p:sp>
            <p:nvSpPr>
              <p:cNvPr id="105" name="テキスト ボックス 104"/>
              <p:cNvSpPr txBox="1"/>
              <p:nvPr/>
            </p:nvSpPr>
            <p:spPr bwMode="gray">
              <a:xfrm>
                <a:off x="7052990" y="585256"/>
                <a:ext cx="481276" cy="294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(4)IPI</a:t>
                </a:r>
                <a:endParaRPr lang="ja-JP" altLang="en-US" dirty="0"/>
              </a:p>
            </p:txBody>
          </p:sp>
        </p:grpSp>
        <p:sp>
          <p:nvSpPr>
            <p:cNvPr id="87" name="正方形/長方形 86"/>
            <p:cNvSpPr/>
            <p:nvPr/>
          </p:nvSpPr>
          <p:spPr bwMode="gray">
            <a:xfrm>
              <a:off x="4919178" y="3136526"/>
              <a:ext cx="1410662" cy="6236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grpSp>
          <p:nvGrpSpPr>
            <p:cNvPr id="88" name="グループ化 87"/>
            <p:cNvGrpSpPr/>
            <p:nvPr/>
          </p:nvGrpSpPr>
          <p:grpSpPr bwMode="gray">
            <a:xfrm>
              <a:off x="4951559" y="3111612"/>
              <a:ext cx="1403141" cy="379786"/>
              <a:chOff x="5604036" y="3092013"/>
              <a:chExt cx="1403141" cy="403053"/>
            </a:xfrm>
          </p:grpSpPr>
          <p:sp>
            <p:nvSpPr>
              <p:cNvPr id="102" name="テキスト ボックス 101"/>
              <p:cNvSpPr txBox="1"/>
              <p:nvPr/>
            </p:nvSpPr>
            <p:spPr bwMode="gray">
              <a:xfrm>
                <a:off x="5865335" y="3233456"/>
                <a:ext cx="454932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 dirty="0" smtClean="0"/>
                  <a:t>　　</a:t>
                </a:r>
                <a:endParaRPr kumimoji="1" lang="ja-JP" altLang="en-US" sz="1100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 bwMode="gray">
              <a:xfrm>
                <a:off x="5604036" y="3092013"/>
                <a:ext cx="14031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rtlCol="0">
                <a:spAutoFit/>
              </a:bodyPr>
              <a:lstStyle/>
              <a:p>
                <a:r>
                  <a:rPr lang="en-US" altLang="ja-JP" dirty="0" smtClean="0"/>
                  <a:t>Protocol stack</a:t>
                </a:r>
                <a:endParaRPr lang="ja-JP" altLang="en-US" dirty="0"/>
              </a:p>
            </p:txBody>
          </p:sp>
        </p:grpSp>
        <p:cxnSp>
          <p:nvCxnSpPr>
            <p:cNvPr id="89" name="直線コネクタ 88"/>
            <p:cNvCxnSpPr/>
            <p:nvPr/>
          </p:nvCxnSpPr>
          <p:spPr>
            <a:xfrm>
              <a:off x="3902953" y="4938170"/>
              <a:ext cx="0" cy="393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3902953" y="5323235"/>
              <a:ext cx="13236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/>
            <p:cNvCxnSpPr/>
            <p:nvPr/>
          </p:nvCxnSpPr>
          <p:spPr>
            <a:xfrm flipV="1">
              <a:off x="5234491" y="4938170"/>
              <a:ext cx="0" cy="393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テキスト ボックス 91"/>
            <p:cNvSpPr txBox="1"/>
            <p:nvPr/>
          </p:nvSpPr>
          <p:spPr bwMode="gray">
            <a:xfrm>
              <a:off x="5381352" y="4604085"/>
              <a:ext cx="885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(5)copy</a:t>
              </a:r>
              <a:endParaRPr lang="ja-JP" altLang="en-US" dirty="0"/>
            </a:p>
          </p:txBody>
        </p:sp>
        <p:sp>
          <p:nvSpPr>
            <p:cNvPr id="93" name="1 つの角を切り取った四角形 92"/>
            <p:cNvSpPr/>
            <p:nvPr/>
          </p:nvSpPr>
          <p:spPr bwMode="gray">
            <a:xfrm flipH="1">
              <a:off x="3122768" y="2733943"/>
              <a:ext cx="1015776" cy="280042"/>
            </a:xfrm>
            <a:prstGeom prst="snip1Rect">
              <a:avLst>
                <a:gd name="adj" fmla="val 2546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/>
                <a:t>data</a:t>
              </a:r>
            </a:p>
          </p:txBody>
        </p:sp>
        <p:sp>
          <p:nvSpPr>
            <p:cNvPr id="94" name="1 つの角を切り取った四角形 93"/>
            <p:cNvSpPr/>
            <p:nvPr/>
          </p:nvSpPr>
          <p:spPr bwMode="gray">
            <a:xfrm flipH="1">
              <a:off x="5051525" y="2733943"/>
              <a:ext cx="1015776" cy="280042"/>
            </a:xfrm>
            <a:prstGeom prst="snip1Rect">
              <a:avLst>
                <a:gd name="adj" fmla="val 2546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/>
                <a:t>data</a:t>
              </a:r>
            </a:p>
          </p:txBody>
        </p:sp>
        <p:cxnSp>
          <p:nvCxnSpPr>
            <p:cNvPr id="95" name="直線矢印コネクタ 94"/>
            <p:cNvCxnSpPr/>
            <p:nvPr/>
          </p:nvCxnSpPr>
          <p:spPr bwMode="gray">
            <a:xfrm>
              <a:off x="3526500" y="3000105"/>
              <a:ext cx="0" cy="9000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正方形/長方形 95"/>
            <p:cNvSpPr/>
            <p:nvPr/>
          </p:nvSpPr>
          <p:spPr bwMode="gray">
            <a:xfrm>
              <a:off x="2954065" y="3141043"/>
              <a:ext cx="1403731" cy="6236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grpSp>
          <p:nvGrpSpPr>
            <p:cNvPr id="97" name="グループ化 96"/>
            <p:cNvGrpSpPr/>
            <p:nvPr/>
          </p:nvGrpSpPr>
          <p:grpSpPr bwMode="gray">
            <a:xfrm>
              <a:off x="2986446" y="3126399"/>
              <a:ext cx="1403141" cy="369512"/>
              <a:chOff x="5604036" y="3102916"/>
              <a:chExt cx="1403141" cy="392150"/>
            </a:xfrm>
          </p:grpSpPr>
          <p:sp>
            <p:nvSpPr>
              <p:cNvPr id="100" name="テキスト ボックス 99"/>
              <p:cNvSpPr txBox="1"/>
              <p:nvPr/>
            </p:nvSpPr>
            <p:spPr bwMode="gray">
              <a:xfrm>
                <a:off x="5865335" y="3233456"/>
                <a:ext cx="454932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 dirty="0" smtClean="0"/>
                  <a:t>　　</a:t>
                </a:r>
                <a:endParaRPr kumimoji="1" lang="ja-JP" altLang="en-US" sz="1100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 bwMode="gray">
              <a:xfrm>
                <a:off x="5604036" y="3102916"/>
                <a:ext cx="14031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rtlCol="0">
                <a:spAutoFit/>
              </a:bodyPr>
              <a:lstStyle/>
              <a:p>
                <a:r>
                  <a:rPr lang="en-US" altLang="ja-JP" dirty="0" smtClean="0"/>
                  <a:t>Protocol stack</a:t>
                </a:r>
                <a:endParaRPr lang="ja-JP" altLang="en-US" dirty="0"/>
              </a:p>
            </p:txBody>
          </p:sp>
        </p:grpSp>
        <p:sp>
          <p:nvSpPr>
            <p:cNvPr id="98" name="テキスト ボックス 97"/>
            <p:cNvSpPr txBox="1"/>
            <p:nvPr/>
          </p:nvSpPr>
          <p:spPr bwMode="gray">
            <a:xfrm>
              <a:off x="3212356" y="3418281"/>
              <a:ext cx="1192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(2)convert</a:t>
              </a:r>
              <a:endParaRPr lang="ja-JP" altLang="en-US" dirty="0"/>
            </a:p>
          </p:txBody>
        </p:sp>
        <p:sp>
          <p:nvSpPr>
            <p:cNvPr id="99" name="テキスト ボックス 98"/>
            <p:cNvSpPr txBox="1"/>
            <p:nvPr/>
          </p:nvSpPr>
          <p:spPr bwMode="gray">
            <a:xfrm>
              <a:off x="5211907" y="3416164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(6)convert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8589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701570" y="988400"/>
            <a:ext cx="7740860" cy="5439947"/>
            <a:chOff x="701570" y="1029590"/>
            <a:chExt cx="7740860" cy="5439947"/>
          </a:xfrm>
        </p:grpSpPr>
        <p:sp>
          <p:nvSpPr>
            <p:cNvPr id="3" name="正方形/長方形 2"/>
            <p:cNvSpPr/>
            <p:nvPr/>
          </p:nvSpPr>
          <p:spPr>
            <a:xfrm>
              <a:off x="701570" y="2450803"/>
              <a:ext cx="7740860" cy="387471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899592" y="2659027"/>
              <a:ext cx="7272808" cy="9504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899592" y="3844232"/>
              <a:ext cx="7272808" cy="12773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638876" y="3858634"/>
              <a:ext cx="1833503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メモリ </a:t>
              </a:r>
              <a:r>
                <a:rPr lang="en-US" altLang="ja-JP" dirty="0" smtClean="0"/>
                <a:t>(</a:t>
              </a:r>
              <a:r>
                <a:rPr lang="ja-JP" altLang="en-US" dirty="0" smtClean="0"/>
                <a:t>空間分割</a:t>
              </a:r>
              <a:r>
                <a:rPr lang="en-US" altLang="ja-JP" dirty="0" smtClean="0"/>
                <a:t>)</a:t>
              </a:r>
              <a:endParaRPr kumimoji="1" lang="ja-JP" altLang="en-US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247964" y="6181505"/>
              <a:ext cx="648072" cy="28803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H/W</a:t>
              </a:r>
              <a:endParaRPr kumimoji="1" lang="ja-JP" altLang="en-US" dirty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693965" y="2686280"/>
              <a:ext cx="1729961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CPU </a:t>
              </a:r>
              <a:r>
                <a:rPr kumimoji="1" lang="en-US" altLang="ja-JP" dirty="0" smtClean="0"/>
                <a:t>(</a:t>
              </a:r>
              <a:r>
                <a:rPr kumimoji="1" lang="ja-JP" altLang="en-US" dirty="0" smtClean="0"/>
                <a:t>コア分割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705115" y="1362716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561977" y="1226976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649345" y="1420622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506207" y="1284882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570520" y="1493807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AP</a:t>
              </a:r>
              <a:endParaRPr kumimoji="1" lang="ja-JP" altLang="en-US" dirty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427382" y="1358067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6509332" y="1440540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6366194" y="1304800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6453562" y="1498446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AP</a:t>
              </a:r>
              <a:endParaRPr kumimoji="1" lang="ja-JP" altLang="en-US" dirty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310424" y="1362706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047707" y="1435901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904569" y="1300161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91937" y="1493807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AP</a:t>
              </a:r>
              <a:endParaRPr kumimoji="1" lang="ja-JP" altLang="en-US" dirty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848799" y="1358067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5763276" y="1029590"/>
              <a:ext cx="0" cy="529593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315190" y="1029590"/>
              <a:ext cx="0" cy="529593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円/楕円 24"/>
            <p:cNvSpPr/>
            <p:nvPr/>
          </p:nvSpPr>
          <p:spPr>
            <a:xfrm>
              <a:off x="1113166" y="3114022"/>
              <a:ext cx="9001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208261" y="3114022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コア </a:t>
              </a:r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2199902" y="3114022"/>
              <a:ext cx="9001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294997" y="3114022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コア </a:t>
              </a:r>
              <a:r>
                <a:rPr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4069385" y="3114022"/>
              <a:ext cx="9001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164480" y="3114022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コア </a:t>
              </a:r>
              <a:r>
                <a:rPr kumimoji="1" lang="en-US" altLang="ja-JP" dirty="0" smtClean="0"/>
                <a:t>2</a:t>
              </a:r>
              <a:endParaRPr kumimoji="1" lang="ja-JP" altLang="en-US" dirty="0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6533077" y="3114022"/>
              <a:ext cx="9001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6628172" y="3114022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コア </a:t>
              </a:r>
              <a:r>
                <a:rPr lang="en-US" altLang="ja-JP" dirty="0" smtClean="0"/>
                <a:t>3</a:t>
              </a: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031369" y="1962799"/>
              <a:ext cx="21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1375397" y="1969517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 </a:t>
              </a:r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endParaRPr kumimoji="1" lang="ja-JP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3452273" y="1969324"/>
              <a:ext cx="21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3787410" y="1976042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 </a:t>
              </a:r>
              <a:r>
                <a:rPr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</a:t>
              </a:r>
              <a:endParaRPr kumimoji="1" lang="ja-JP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5922150" y="1977875"/>
              <a:ext cx="21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6257484" y="1984593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</a:t>
              </a:r>
              <a:r>
                <a:rPr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 2</a:t>
              </a:r>
              <a:endParaRPr kumimoji="1" lang="ja-JP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1967957" y="4252771"/>
              <a:ext cx="5136078" cy="6983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3976324" y="4417293"/>
              <a:ext cx="119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共有メモリ</a:t>
              </a:r>
              <a:endParaRPr kumimoji="1" lang="ja-JP" altLang="en-US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1130749" y="5260407"/>
              <a:ext cx="1857075" cy="777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1192310" y="5332474"/>
              <a:ext cx="17620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 </a:t>
              </a:r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r>
                <a:rPr kumimoji="1"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 </a:t>
              </a:r>
              <a:r>
                <a:rPr kumimoji="1" lang="ja-JP" altLang="en-US" dirty="0" smtClean="0"/>
                <a:t>用</a:t>
              </a:r>
              <a:endParaRPr kumimoji="1" lang="en-US" altLang="ja-JP" dirty="0" smtClean="0"/>
            </a:p>
            <a:p>
              <a:pPr algn="ctr"/>
              <a:r>
                <a:rPr kumimoji="1" lang="ja-JP" altLang="en-US" dirty="0" smtClean="0"/>
                <a:t>デバイス</a:t>
              </a:r>
              <a:endParaRPr kumimoji="1" lang="ja-JP" altLang="en-US" dirty="0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3603735" y="5260407"/>
              <a:ext cx="1857075" cy="777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6073612" y="5260407"/>
              <a:ext cx="1857075" cy="777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6117888" y="5324235"/>
              <a:ext cx="17620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 </a:t>
              </a:r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2</a:t>
              </a:r>
              <a:r>
                <a:rPr kumimoji="1"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 </a:t>
              </a:r>
              <a:r>
                <a:rPr kumimoji="1" lang="ja-JP" altLang="en-US" dirty="0" smtClean="0"/>
                <a:t>用</a:t>
              </a:r>
              <a:endParaRPr kumimoji="1" lang="en-US" altLang="ja-JP" dirty="0" smtClean="0"/>
            </a:p>
            <a:p>
              <a:pPr algn="ctr"/>
              <a:r>
                <a:rPr kumimoji="1" lang="ja-JP" altLang="en-US" dirty="0" smtClean="0"/>
                <a:t>デバイス</a:t>
              </a:r>
              <a:endParaRPr kumimoji="1" lang="ja-JP" altLang="en-US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3647779" y="5329928"/>
              <a:ext cx="17620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 </a:t>
              </a:r>
              <a:r>
                <a:rPr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</a:t>
              </a:r>
              <a:r>
                <a:rPr kumimoji="1"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 </a:t>
              </a:r>
              <a:r>
                <a:rPr kumimoji="1" lang="ja-JP" altLang="en-US" dirty="0" smtClean="0"/>
                <a:t>用</a:t>
              </a:r>
              <a:endParaRPr kumimoji="1" lang="en-US" altLang="ja-JP" dirty="0" smtClean="0"/>
            </a:p>
            <a:p>
              <a:pPr algn="ctr"/>
              <a:r>
                <a:rPr kumimoji="1" lang="ja-JP" altLang="en-US" dirty="0" smtClean="0"/>
                <a:t>デバイス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369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21830" y="897877"/>
            <a:ext cx="8717575" cy="5412857"/>
            <a:chOff x="345400" y="897877"/>
            <a:chExt cx="8717575" cy="5412857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345400" y="897877"/>
              <a:ext cx="8717575" cy="5412857"/>
              <a:chOff x="230017" y="241195"/>
              <a:chExt cx="8642389" cy="5884344"/>
            </a:xfrm>
          </p:grpSpPr>
          <p:grpSp>
            <p:nvGrpSpPr>
              <p:cNvPr id="5" name="図形グループ 100"/>
              <p:cNvGrpSpPr/>
              <p:nvPr/>
            </p:nvGrpSpPr>
            <p:grpSpPr>
              <a:xfrm>
                <a:off x="230017" y="241195"/>
                <a:ext cx="8642389" cy="5884344"/>
                <a:chOff x="338120" y="686526"/>
                <a:chExt cx="8642389" cy="5884344"/>
              </a:xfrm>
            </p:grpSpPr>
            <p:sp>
              <p:nvSpPr>
                <p:cNvPr id="8" name="正方形/長方形 7"/>
                <p:cNvSpPr/>
                <p:nvPr/>
              </p:nvSpPr>
              <p:spPr>
                <a:xfrm>
                  <a:off x="379697" y="5443603"/>
                  <a:ext cx="8600812" cy="96364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kumimoji="1" lang="ja-JP" altLang="en-US" dirty="0"/>
                </a:p>
              </p:txBody>
            </p:sp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846115" y="1340092"/>
                  <a:ext cx="296674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AutoNum type="arabicParenBoth"/>
                  </a:pPr>
                  <a:r>
                    <a:rPr lang="ja-JP" altLang="en-US" dirty="0" smtClean="0"/>
                    <a:t>プロトコルからパケットを</a:t>
                  </a:r>
                  <a:endParaRPr lang="en-US" altLang="ja-JP" dirty="0"/>
                </a:p>
                <a:p>
                  <a:r>
                    <a:rPr lang="ja-JP" altLang="ja-JP" dirty="0" smtClean="0"/>
                    <a:t>　</a:t>
                  </a:r>
                  <a:r>
                    <a:rPr lang="ja-JP" altLang="en-US" dirty="0" smtClean="0"/>
                    <a:t>　</a:t>
                  </a:r>
                  <a:r>
                    <a:rPr lang="en-US" altLang="ja-JP" dirty="0" smtClean="0"/>
                    <a:t> </a:t>
                  </a:r>
                  <a:r>
                    <a:rPr lang="ja-JP" altLang="en-US" dirty="0" smtClean="0"/>
                    <a:t>受け取る</a:t>
                  </a:r>
                  <a:endParaRPr kumimoji="1" lang="ja-JP" altLang="en-US" dirty="0"/>
                </a:p>
              </p:txBody>
            </p:sp>
            <p:cxnSp>
              <p:nvCxnSpPr>
                <p:cNvPr id="10" name="直線矢印コネクタ 9"/>
                <p:cNvCxnSpPr/>
                <p:nvPr/>
              </p:nvCxnSpPr>
              <p:spPr>
                <a:xfrm flipH="1">
                  <a:off x="845236" y="1177792"/>
                  <a:ext cx="0" cy="900946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図形グループ 71"/>
                <p:cNvGrpSpPr/>
                <p:nvPr/>
              </p:nvGrpSpPr>
              <p:grpSpPr>
                <a:xfrm>
                  <a:off x="338120" y="2094138"/>
                  <a:ext cx="2255768" cy="604618"/>
                  <a:chOff x="-656948" y="2094138"/>
                  <a:chExt cx="2255768" cy="604618"/>
                </a:xfrm>
              </p:grpSpPr>
              <p:sp>
                <p:nvSpPr>
                  <p:cNvPr id="58" name="正方形/長方形 57"/>
                  <p:cNvSpPr/>
                  <p:nvPr/>
                </p:nvSpPr>
                <p:spPr>
                  <a:xfrm>
                    <a:off x="-615371" y="2094138"/>
                    <a:ext cx="2214191" cy="60461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kumimoji="1" lang="ja-JP" altLang="en-US"/>
                  </a:p>
                </p:txBody>
              </p:sp>
              <p:sp>
                <p:nvSpPr>
                  <p:cNvPr id="59" name="テキスト ボックス 58"/>
                  <p:cNvSpPr txBox="1"/>
                  <p:nvPr/>
                </p:nvSpPr>
                <p:spPr>
                  <a:xfrm>
                    <a:off x="-656948" y="2116551"/>
                    <a:ext cx="564477" cy="4015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kumimoji="1" lang="en-US" altLang="ja-JP" dirty="0" smtClean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VNI</a:t>
                    </a:r>
                    <a:endParaRPr kumimoji="1" lang="ja-JP" altLang="en-US" dirty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427701" y="3595311"/>
                  <a:ext cx="3164370" cy="40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 smtClean="0"/>
                    <a:t>(4) </a:t>
                  </a:r>
                  <a:r>
                    <a:rPr lang="ja-JP" altLang="en-US" dirty="0" smtClean="0"/>
                    <a:t>パケットの</a:t>
                  </a:r>
                  <a:r>
                    <a:rPr lang="ja-JP" altLang="en-US" dirty="0"/>
                    <a:t>オフセット</a:t>
                  </a:r>
                  <a:r>
                    <a:rPr lang="ja-JP" altLang="en-US" dirty="0" smtClean="0"/>
                    <a:t>を格納</a:t>
                  </a:r>
                  <a:endParaRPr kumimoji="1" lang="ja-JP" altLang="en-US" dirty="0"/>
                </a:p>
              </p:txBody>
            </p:sp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668186" y="2819465"/>
                  <a:ext cx="26398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 smtClean="0"/>
                    <a:t>(2) </a:t>
                  </a:r>
                  <a:r>
                    <a:rPr lang="ja-JP" altLang="en-US" dirty="0" smtClean="0"/>
                    <a:t>バッファ管理部の更新</a:t>
                  </a:r>
                  <a:endParaRPr kumimoji="1" lang="ja-JP" altLang="en-US" dirty="0"/>
                </a:p>
              </p:txBody>
            </p:sp>
            <p:sp>
              <p:nvSpPr>
                <p:cNvPr id="14" name="テキスト ボックス 13"/>
                <p:cNvSpPr txBox="1"/>
                <p:nvPr/>
              </p:nvSpPr>
              <p:spPr>
                <a:xfrm>
                  <a:off x="1231698" y="4356304"/>
                  <a:ext cx="23791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 smtClean="0"/>
                    <a:t>(3) </a:t>
                  </a:r>
                  <a:r>
                    <a:rPr lang="ja-JP" altLang="en-US" dirty="0" smtClean="0"/>
                    <a:t>パケットの</a:t>
                  </a:r>
                  <a:r>
                    <a:rPr lang="ja-JP" altLang="en-US" dirty="0"/>
                    <a:t>書き込</a:t>
                  </a:r>
                  <a:r>
                    <a:rPr lang="ja-JP" altLang="en-US" dirty="0" smtClean="0"/>
                    <a:t>み</a:t>
                  </a:r>
                  <a:endParaRPr kumimoji="1" lang="ja-JP" altLang="en-US" dirty="0"/>
                </a:p>
              </p:txBody>
            </p:sp>
            <p:cxnSp>
              <p:nvCxnSpPr>
                <p:cNvPr id="15" name="直線矢印コネクタ 14"/>
                <p:cNvCxnSpPr/>
                <p:nvPr/>
              </p:nvCxnSpPr>
              <p:spPr>
                <a:xfrm>
                  <a:off x="736217" y="3182937"/>
                  <a:ext cx="289463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矢印コネクタ 15"/>
                <p:cNvCxnSpPr/>
                <p:nvPr/>
              </p:nvCxnSpPr>
              <p:spPr>
                <a:xfrm>
                  <a:off x="613425" y="4007685"/>
                  <a:ext cx="301939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矢印コネクタ 16"/>
                <p:cNvCxnSpPr/>
                <p:nvPr/>
              </p:nvCxnSpPr>
              <p:spPr>
                <a:xfrm>
                  <a:off x="496714" y="4762106"/>
                  <a:ext cx="312084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コネクタ 17"/>
                <p:cNvCxnSpPr/>
                <p:nvPr/>
              </p:nvCxnSpPr>
              <p:spPr>
                <a:xfrm>
                  <a:off x="613425" y="2698756"/>
                  <a:ext cx="0" cy="130892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/>
                <p:cNvCxnSpPr/>
                <p:nvPr/>
              </p:nvCxnSpPr>
              <p:spPr>
                <a:xfrm flipH="1">
                  <a:off x="496714" y="2698756"/>
                  <a:ext cx="1" cy="20633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コネクタ 19"/>
                <p:cNvCxnSpPr/>
                <p:nvPr/>
              </p:nvCxnSpPr>
              <p:spPr>
                <a:xfrm>
                  <a:off x="736217" y="2698756"/>
                  <a:ext cx="0" cy="48418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矢印コネクタ 20"/>
                <p:cNvCxnSpPr/>
                <p:nvPr/>
              </p:nvCxnSpPr>
              <p:spPr>
                <a:xfrm>
                  <a:off x="8501300" y="1193192"/>
                  <a:ext cx="0" cy="897454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図形グループ 79"/>
                <p:cNvGrpSpPr/>
                <p:nvPr/>
              </p:nvGrpSpPr>
              <p:grpSpPr>
                <a:xfrm>
                  <a:off x="6546930" y="2072067"/>
                  <a:ext cx="2255768" cy="604618"/>
                  <a:chOff x="7416129" y="2072067"/>
                  <a:chExt cx="2255768" cy="604618"/>
                </a:xfrm>
              </p:grpSpPr>
              <p:sp>
                <p:nvSpPr>
                  <p:cNvPr id="56" name="正方形/長方形 55"/>
                  <p:cNvSpPr/>
                  <p:nvPr/>
                </p:nvSpPr>
                <p:spPr>
                  <a:xfrm>
                    <a:off x="7457706" y="2072067"/>
                    <a:ext cx="2214191" cy="60461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kumimoji="1" lang="ja-JP" altLang="en-US"/>
                  </a:p>
                </p:txBody>
              </p:sp>
              <p:sp>
                <p:nvSpPr>
                  <p:cNvPr id="57" name="テキスト ボックス 56"/>
                  <p:cNvSpPr txBox="1"/>
                  <p:nvPr/>
                </p:nvSpPr>
                <p:spPr>
                  <a:xfrm>
                    <a:off x="7416129" y="2113060"/>
                    <a:ext cx="564477" cy="4015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kumimoji="1" lang="en-US" altLang="ja-JP" dirty="0" smtClean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VNI</a:t>
                    </a:r>
                    <a:endParaRPr kumimoji="1" lang="ja-JP" altLang="en-US" dirty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sp>
              <p:nvSpPr>
                <p:cNvPr id="23" name="テキスト ボックス 22"/>
                <p:cNvSpPr txBox="1"/>
                <p:nvPr/>
              </p:nvSpPr>
              <p:spPr>
                <a:xfrm>
                  <a:off x="5498697" y="2819465"/>
                  <a:ext cx="2619283" cy="40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 smtClean="0"/>
                    <a:t>(9) </a:t>
                  </a:r>
                  <a:r>
                    <a:rPr lang="ja-JP" altLang="en-US" dirty="0" smtClean="0"/>
                    <a:t>バッファ管理部の更新</a:t>
                  </a:r>
                  <a:endParaRPr kumimoji="1" lang="ja-JP" altLang="en-US" dirty="0"/>
                </a:p>
              </p:txBody>
            </p:sp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5388129" y="3595311"/>
                  <a:ext cx="3054718" cy="40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 smtClean="0"/>
                    <a:t>(7) </a:t>
                  </a:r>
                  <a:r>
                    <a:rPr lang="ja-JP" altLang="en-US" dirty="0"/>
                    <a:t>パケット</a:t>
                  </a:r>
                  <a:r>
                    <a:rPr lang="ja-JP" altLang="en-US" dirty="0" smtClean="0"/>
                    <a:t>の</a:t>
                  </a:r>
                  <a:r>
                    <a:rPr lang="ja-JP" altLang="en-US" dirty="0"/>
                    <a:t>オフセット</a:t>
                  </a:r>
                  <a:r>
                    <a:rPr lang="ja-JP" altLang="en-US" dirty="0" smtClean="0"/>
                    <a:t>を取得</a:t>
                  </a:r>
                  <a:endParaRPr kumimoji="1" lang="ja-JP" altLang="en-US" dirty="0"/>
                </a:p>
              </p:txBody>
            </p:sp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5457646" y="4359158"/>
                  <a:ext cx="2339587" cy="40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 smtClean="0"/>
                    <a:t>(8) </a:t>
                  </a:r>
                  <a:r>
                    <a:rPr lang="ja-JP" altLang="en-US" dirty="0" smtClean="0"/>
                    <a:t>パケットの読み出し</a:t>
                  </a:r>
                  <a:endParaRPr kumimoji="1" lang="ja-JP" altLang="en-US" dirty="0"/>
                </a:p>
              </p:txBody>
            </p:sp>
            <p:cxnSp>
              <p:nvCxnSpPr>
                <p:cNvPr id="26" name="直線コネクタ 25"/>
                <p:cNvCxnSpPr/>
                <p:nvPr/>
              </p:nvCxnSpPr>
              <p:spPr>
                <a:xfrm>
                  <a:off x="5449873" y="4000034"/>
                  <a:ext cx="3059713" cy="765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/>
                <p:cNvCxnSpPr/>
                <p:nvPr/>
              </p:nvCxnSpPr>
              <p:spPr>
                <a:xfrm>
                  <a:off x="5440629" y="4762106"/>
                  <a:ext cx="32120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コネクタ 27"/>
                <p:cNvCxnSpPr/>
                <p:nvPr/>
              </p:nvCxnSpPr>
              <p:spPr>
                <a:xfrm>
                  <a:off x="5461744" y="3182554"/>
                  <a:ext cx="29421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矢印コネクタ 28"/>
                <p:cNvCxnSpPr/>
                <p:nvPr/>
              </p:nvCxnSpPr>
              <p:spPr>
                <a:xfrm flipV="1">
                  <a:off x="8661132" y="2695264"/>
                  <a:ext cx="0" cy="206684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矢印コネクタ 29"/>
                <p:cNvCxnSpPr/>
                <p:nvPr/>
              </p:nvCxnSpPr>
              <p:spPr>
                <a:xfrm flipV="1">
                  <a:off x="8509586" y="2698756"/>
                  <a:ext cx="0" cy="13124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矢印コネクタ 30"/>
                <p:cNvCxnSpPr/>
                <p:nvPr/>
              </p:nvCxnSpPr>
              <p:spPr>
                <a:xfrm flipV="1">
                  <a:off x="8394795" y="2695264"/>
                  <a:ext cx="0" cy="4872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/>
                <p:cNvCxnSpPr/>
                <p:nvPr/>
              </p:nvCxnSpPr>
              <p:spPr>
                <a:xfrm>
                  <a:off x="4528263" y="686526"/>
                  <a:ext cx="0" cy="58843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グループ化 43"/>
                <p:cNvGrpSpPr/>
                <p:nvPr/>
              </p:nvGrpSpPr>
              <p:grpSpPr>
                <a:xfrm>
                  <a:off x="3562686" y="2567617"/>
                  <a:ext cx="1924814" cy="2766383"/>
                  <a:chOff x="4785257" y="2137635"/>
                  <a:chExt cx="2335683" cy="2766383"/>
                </a:xfrm>
              </p:grpSpPr>
              <p:sp>
                <p:nvSpPr>
                  <p:cNvPr id="44" name="正方形/長方形 43"/>
                  <p:cNvSpPr/>
                  <p:nvPr/>
                </p:nvSpPr>
                <p:spPr>
                  <a:xfrm>
                    <a:off x="4867973" y="2537798"/>
                    <a:ext cx="2214191" cy="236622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kumimoji="1" lang="ja-JP" altLang="en-US" dirty="0"/>
                  </a:p>
                </p:txBody>
              </p:sp>
              <p:sp>
                <p:nvSpPr>
                  <p:cNvPr id="45" name="テキスト ボックス 44"/>
                  <p:cNvSpPr txBox="1"/>
                  <p:nvPr/>
                </p:nvSpPr>
                <p:spPr>
                  <a:xfrm>
                    <a:off x="5071757" y="2137635"/>
                    <a:ext cx="1616927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ja-JP" altLang="en-US" dirty="0" smtClean="0"/>
                      <a:t>共有メモリ</a:t>
                    </a:r>
                    <a:endParaRPr kumimoji="1" lang="ja-JP" altLang="en-US" dirty="0"/>
                  </a:p>
                </p:txBody>
              </p:sp>
              <p:cxnSp>
                <p:nvCxnSpPr>
                  <p:cNvPr id="46" name="直線コネクタ 45"/>
                  <p:cNvCxnSpPr/>
                  <p:nvPr/>
                </p:nvCxnSpPr>
                <p:spPr>
                  <a:xfrm>
                    <a:off x="4867973" y="2752955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線コネクタ 46"/>
                  <p:cNvCxnSpPr/>
                  <p:nvPr/>
                </p:nvCxnSpPr>
                <p:spPr>
                  <a:xfrm>
                    <a:off x="4867972" y="3165329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テキスト ボックス 47"/>
                  <p:cNvSpPr txBox="1"/>
                  <p:nvPr/>
                </p:nvSpPr>
                <p:spPr>
                  <a:xfrm>
                    <a:off x="5294454" y="2758815"/>
                    <a:ext cx="16381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ja-JP" altLang="en-US" dirty="0" smtClean="0"/>
                      <a:t>バッファ管理部</a:t>
                    </a:r>
                    <a:endParaRPr kumimoji="1" lang="ja-JP" altLang="en-US" dirty="0"/>
                  </a:p>
                </p:txBody>
              </p:sp>
              <p:cxnSp>
                <p:nvCxnSpPr>
                  <p:cNvPr id="49" name="直線コネクタ 48"/>
                  <p:cNvCxnSpPr/>
                  <p:nvPr/>
                </p:nvCxnSpPr>
                <p:spPr>
                  <a:xfrm>
                    <a:off x="4867972" y="3577703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線コネクタ 49"/>
                  <p:cNvCxnSpPr/>
                  <p:nvPr/>
                </p:nvCxnSpPr>
                <p:spPr>
                  <a:xfrm>
                    <a:off x="4867972" y="3990078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線コネクタ 50"/>
                  <p:cNvCxnSpPr/>
                  <p:nvPr/>
                </p:nvCxnSpPr>
                <p:spPr>
                  <a:xfrm>
                    <a:off x="4867970" y="4813691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テキスト ボックス 51"/>
                  <p:cNvSpPr txBox="1"/>
                  <p:nvPr/>
                </p:nvSpPr>
                <p:spPr>
                  <a:xfrm>
                    <a:off x="5096326" y="3159781"/>
                    <a:ext cx="1739805" cy="4015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ja-JP" altLang="en-US" dirty="0" smtClean="0"/>
                      <a:t>受信キュー </a:t>
                    </a:r>
                    <a:r>
                      <a:rPr lang="en-US" altLang="ja-JP" dirty="0" smtClean="0"/>
                      <a:t>0</a:t>
                    </a:r>
                    <a:endParaRPr kumimoji="1" lang="ja-JP" altLang="en-US" dirty="0"/>
                  </a:p>
                </p:txBody>
              </p:sp>
              <p:sp>
                <p:nvSpPr>
                  <p:cNvPr id="53" name="テキスト ボックス 52"/>
                  <p:cNvSpPr txBox="1"/>
                  <p:nvPr/>
                </p:nvSpPr>
                <p:spPr>
                  <a:xfrm>
                    <a:off x="5094602" y="3606041"/>
                    <a:ext cx="1739805" cy="4015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ja-JP" altLang="en-US" dirty="0" smtClean="0"/>
                      <a:t>受信キュー </a:t>
                    </a:r>
                    <a:r>
                      <a:rPr lang="en-US" altLang="ja-JP" dirty="0" smtClean="0"/>
                      <a:t>1</a:t>
                    </a:r>
                    <a:endParaRPr kumimoji="1" lang="ja-JP" altLang="en-US" dirty="0"/>
                  </a:p>
                </p:txBody>
              </p:sp>
              <p:cxnSp>
                <p:nvCxnSpPr>
                  <p:cNvPr id="54" name="直線コネクタ 53"/>
                  <p:cNvCxnSpPr/>
                  <p:nvPr/>
                </p:nvCxnSpPr>
                <p:spPr>
                  <a:xfrm>
                    <a:off x="4867968" y="4332124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テキスト ボックス 54"/>
                  <p:cNvSpPr txBox="1"/>
                  <p:nvPr/>
                </p:nvSpPr>
                <p:spPr>
                  <a:xfrm>
                    <a:off x="4785257" y="4376895"/>
                    <a:ext cx="2335683" cy="4015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ja-JP" altLang="en-US" dirty="0" smtClean="0"/>
                      <a:t>パケット</a:t>
                    </a:r>
                    <a:r>
                      <a:rPr lang="ja-JP" altLang="en-US" dirty="0"/>
                      <a:t>用</a:t>
                    </a:r>
                    <a:r>
                      <a:rPr lang="ja-JP" altLang="en-US" dirty="0" smtClean="0"/>
                      <a:t>バッファ</a:t>
                    </a:r>
                    <a:endParaRPr kumimoji="1" lang="ja-JP" altLang="en-US" dirty="0"/>
                  </a:p>
                </p:txBody>
              </p:sp>
            </p:grpSp>
            <p:grpSp>
              <p:nvGrpSpPr>
                <p:cNvPr id="34" name="グループ化 13"/>
                <p:cNvGrpSpPr/>
                <p:nvPr/>
              </p:nvGrpSpPr>
              <p:grpSpPr>
                <a:xfrm>
                  <a:off x="736217" y="5912695"/>
                  <a:ext cx="7596019" cy="442274"/>
                  <a:chOff x="2162988" y="6111704"/>
                  <a:chExt cx="7596019" cy="442274"/>
                </a:xfrm>
              </p:grpSpPr>
              <p:sp>
                <p:nvSpPr>
                  <p:cNvPr id="40" name="円/楕円 39"/>
                  <p:cNvSpPr/>
                  <p:nvPr/>
                </p:nvSpPr>
                <p:spPr>
                  <a:xfrm>
                    <a:off x="2162988" y="6111704"/>
                    <a:ext cx="1104701" cy="442274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kumimoji="1" lang="ja-JP" altLang="en-US" dirty="0" smtClean="0"/>
                      <a:t>コア </a:t>
                    </a:r>
                    <a:r>
                      <a:rPr lang="en-US" altLang="ja-JP" dirty="0" smtClean="0"/>
                      <a:t>0</a:t>
                    </a:r>
                    <a:endParaRPr kumimoji="1" lang="ja-JP" altLang="en-US" dirty="0"/>
                  </a:p>
                </p:txBody>
              </p:sp>
              <p:sp>
                <p:nvSpPr>
                  <p:cNvPr id="41" name="円/楕円 40"/>
                  <p:cNvSpPr/>
                  <p:nvPr/>
                </p:nvSpPr>
                <p:spPr>
                  <a:xfrm>
                    <a:off x="8722693" y="6111704"/>
                    <a:ext cx="1036314" cy="442274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kumimoji="1" lang="ja-JP" altLang="en-US" dirty="0" smtClean="0"/>
                      <a:t>コア </a:t>
                    </a:r>
                    <a:r>
                      <a:rPr lang="en-US" altLang="ja-JP" dirty="0" smtClean="0"/>
                      <a:t>1</a:t>
                    </a:r>
                    <a:endParaRPr kumimoji="1" lang="ja-JP" altLang="en-US" dirty="0"/>
                  </a:p>
                </p:txBody>
              </p:sp>
              <p:cxnSp>
                <p:nvCxnSpPr>
                  <p:cNvPr id="42" name="直線矢印コネクタ 41"/>
                  <p:cNvCxnSpPr>
                    <a:stCxn id="40" idx="6"/>
                    <a:endCxn id="41" idx="2"/>
                  </p:cNvCxnSpPr>
                  <p:nvPr/>
                </p:nvCxnSpPr>
                <p:spPr>
                  <a:xfrm>
                    <a:off x="3267689" y="6332841"/>
                    <a:ext cx="545500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テキスト ボックス 42"/>
                  <p:cNvSpPr txBox="1"/>
                  <p:nvPr/>
                </p:nvSpPr>
                <p:spPr>
                  <a:xfrm>
                    <a:off x="5106489" y="6142693"/>
                    <a:ext cx="1521161" cy="40150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ja-JP" dirty="0" smtClean="0"/>
                      <a:t>(5) </a:t>
                    </a:r>
                    <a:r>
                      <a:rPr lang="en-US" altLang="ja-JP" dirty="0" smtClean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IPI </a:t>
                    </a:r>
                    <a:r>
                      <a:rPr lang="ja-JP" altLang="en-US" dirty="0" smtClean="0"/>
                      <a:t>の送信</a:t>
                    </a:r>
                    <a:endParaRPr kumimoji="1" lang="ja-JP" altLang="en-US" dirty="0"/>
                  </a:p>
                </p:txBody>
              </p:sp>
            </p:grpSp>
            <p:sp>
              <p:nvSpPr>
                <p:cNvPr id="35" name="テキスト ボックス 34"/>
                <p:cNvSpPr txBox="1"/>
                <p:nvPr/>
              </p:nvSpPr>
              <p:spPr>
                <a:xfrm>
                  <a:off x="3676591" y="5508977"/>
                  <a:ext cx="1715041" cy="40150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kumimoji="1" lang="en-US" altLang="ja-JP" dirty="0" smtClean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CPU </a:t>
                  </a:r>
                  <a:r>
                    <a:rPr kumimoji="1" lang="en-US" altLang="ja-JP" dirty="0" smtClean="0"/>
                    <a:t>(</a:t>
                  </a:r>
                  <a:r>
                    <a:rPr kumimoji="1" lang="ja-JP" altLang="en-US" dirty="0" smtClean="0"/>
                    <a:t>コア分割</a:t>
                  </a:r>
                  <a:r>
                    <a:rPr kumimoji="1" lang="en-US" altLang="ja-JP" dirty="0" smtClean="0"/>
                    <a:t>)</a:t>
                  </a:r>
                  <a:endParaRPr kumimoji="1" lang="ja-JP" altLang="en-US" dirty="0"/>
                </a:p>
              </p:txBody>
            </p:sp>
            <p:sp>
              <p:nvSpPr>
                <p:cNvPr id="36" name="テキスト ボックス 35"/>
                <p:cNvSpPr txBox="1"/>
                <p:nvPr/>
              </p:nvSpPr>
              <p:spPr>
                <a:xfrm>
                  <a:off x="5811454" y="1352758"/>
                  <a:ext cx="2966743" cy="7026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 smtClean="0"/>
                    <a:t>(10) </a:t>
                  </a:r>
                  <a:r>
                    <a:rPr lang="ja-JP" altLang="en-US" dirty="0" smtClean="0"/>
                    <a:t>プロトコルにパケットを</a:t>
                  </a:r>
                  <a:endParaRPr lang="en-US" altLang="ja-JP" dirty="0" smtClean="0"/>
                </a:p>
                <a:p>
                  <a:r>
                    <a:rPr lang="ja-JP" altLang="ja-JP" dirty="0"/>
                    <a:t>　</a:t>
                  </a:r>
                  <a:r>
                    <a:rPr lang="ja-JP" altLang="en-US" dirty="0" smtClean="0"/>
                    <a:t>　渡す</a:t>
                  </a:r>
                  <a:endParaRPr kumimoji="1" lang="ja-JP" altLang="en-US" dirty="0"/>
                </a:p>
              </p:txBody>
            </p:sp>
            <p:cxnSp>
              <p:nvCxnSpPr>
                <p:cNvPr id="37" name="カギ線コネクタ 36"/>
                <p:cNvCxnSpPr>
                  <a:stCxn id="41" idx="0"/>
                </p:cNvCxnSpPr>
                <p:nvPr/>
              </p:nvCxnSpPr>
              <p:spPr>
                <a:xfrm rot="5400000" flipH="1" flipV="1">
                  <a:off x="6694154" y="3815191"/>
                  <a:ext cx="3217429" cy="977580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 useBgFill="1">
              <p:nvSpPr>
                <p:cNvPr id="38" name="テキスト ボックス 37"/>
                <p:cNvSpPr txBox="1"/>
                <p:nvPr/>
              </p:nvSpPr>
              <p:spPr>
                <a:xfrm>
                  <a:off x="6482083" y="5496911"/>
                  <a:ext cx="2487382" cy="401503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 smtClean="0"/>
                    <a:t>(6) </a:t>
                  </a:r>
                  <a:r>
                    <a:rPr lang="ja-JP" altLang="en-US" dirty="0" smtClean="0"/>
                    <a:t>受信</a:t>
                  </a:r>
                  <a:r>
                    <a:rPr lang="ja-JP" altLang="en-US" dirty="0"/>
                    <a:t>処理</a:t>
                  </a:r>
                  <a:r>
                    <a:rPr lang="ja-JP" altLang="en-US" dirty="0" smtClean="0"/>
                    <a:t>の呼び出し</a:t>
                  </a:r>
                  <a:endParaRPr kumimoji="1" lang="ja-JP" altLang="en-US" dirty="0"/>
                </a:p>
              </p:txBody>
            </p:sp>
            <p:cxnSp>
              <p:nvCxnSpPr>
                <p:cNvPr id="39" name="カギ線コネクタ 38"/>
                <p:cNvCxnSpPr>
                  <a:endCxn id="40" idx="0"/>
                </p:cNvCxnSpPr>
                <p:nvPr/>
              </p:nvCxnSpPr>
              <p:spPr>
                <a:xfrm rot="16200000" flipH="1">
                  <a:off x="-764861" y="3859266"/>
                  <a:ext cx="3213941" cy="892917"/>
                </a:xfrm>
                <a:prstGeom prst="bentConnector3">
                  <a:avLst>
                    <a:gd name="adj1" fmla="val 50000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テキスト ボックス 5"/>
              <p:cNvSpPr txBox="1"/>
              <p:nvPr/>
            </p:nvSpPr>
            <p:spPr>
              <a:xfrm>
                <a:off x="1648149" y="280759"/>
                <a:ext cx="1454415" cy="40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OS </a:t>
                </a:r>
                <a:r>
                  <a:rPr lang="ja-JP" altLang="en-US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ノード </a:t>
                </a:r>
                <a:r>
                  <a:rPr lang="en-US" altLang="ja-JP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0</a:t>
                </a:r>
                <a:endParaRPr lang="ja-JP" altLang="en-US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7" name="テキスト ボックス 6"/>
              <p:cNvSpPr txBox="1"/>
              <p:nvPr/>
            </p:nvSpPr>
            <p:spPr>
              <a:xfrm>
                <a:off x="6168620" y="277017"/>
                <a:ext cx="1454415" cy="40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OS </a:t>
                </a:r>
                <a:r>
                  <a:rPr lang="ja-JP" altLang="en-US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ノード </a:t>
                </a:r>
                <a:r>
                  <a:rPr lang="en-US" altLang="ja-JP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1</a:t>
                </a:r>
                <a:endParaRPr lang="ja-JP" altLang="en-US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  <p:sp>
          <p:nvSpPr>
            <p:cNvPr id="4" name="テキスト ボックス 3"/>
            <p:cNvSpPr txBox="1"/>
            <p:nvPr/>
          </p:nvSpPr>
          <p:spPr>
            <a:xfrm>
              <a:off x="4422513" y="4374092"/>
              <a:ext cx="461665" cy="26545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ja-JP" dirty="0" smtClean="0"/>
                <a:t>...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696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21830" y="897877"/>
            <a:ext cx="8717575" cy="5412857"/>
            <a:chOff x="345400" y="897877"/>
            <a:chExt cx="8717575" cy="5412857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345400" y="897877"/>
              <a:ext cx="8717575" cy="5412857"/>
              <a:chOff x="230017" y="241195"/>
              <a:chExt cx="8642389" cy="5884344"/>
            </a:xfrm>
          </p:grpSpPr>
          <p:grpSp>
            <p:nvGrpSpPr>
              <p:cNvPr id="5" name="図形グループ 100"/>
              <p:cNvGrpSpPr/>
              <p:nvPr/>
            </p:nvGrpSpPr>
            <p:grpSpPr>
              <a:xfrm>
                <a:off x="230017" y="241195"/>
                <a:ext cx="8642389" cy="5884344"/>
                <a:chOff x="338120" y="686526"/>
                <a:chExt cx="8642389" cy="5884344"/>
              </a:xfrm>
            </p:grpSpPr>
            <p:sp>
              <p:nvSpPr>
                <p:cNvPr id="8" name="正方形/長方形 7"/>
                <p:cNvSpPr/>
                <p:nvPr/>
              </p:nvSpPr>
              <p:spPr>
                <a:xfrm>
                  <a:off x="379697" y="5443603"/>
                  <a:ext cx="8600812" cy="96364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kumimoji="1" lang="ja-JP" altLang="en-US" dirty="0"/>
                </a:p>
              </p:txBody>
            </p:sp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846115" y="1340092"/>
                  <a:ext cx="2618564" cy="7026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AutoNum type="arabicParenBoth"/>
                  </a:pPr>
                  <a:r>
                    <a:rPr lang="ja-JP" altLang="en-US" dirty="0" smtClean="0"/>
                    <a:t>プロトコル</a:t>
                  </a:r>
                  <a:r>
                    <a:rPr lang="ja-JP" altLang="en-US" dirty="0"/>
                    <a:t>スタック</a:t>
                  </a:r>
                  <a:r>
                    <a:rPr lang="ja-JP" altLang="en-US" dirty="0" smtClean="0"/>
                    <a:t>から</a:t>
                  </a:r>
                  <a:endParaRPr lang="en-US" altLang="ja-JP" dirty="0" smtClean="0"/>
                </a:p>
                <a:p>
                  <a:r>
                    <a:rPr lang="ja-JP" altLang="en-US" dirty="0" smtClean="0"/>
                    <a:t>      パケットを受け取る</a:t>
                  </a:r>
                  <a:endParaRPr kumimoji="1" lang="ja-JP" altLang="en-US" dirty="0"/>
                </a:p>
              </p:txBody>
            </p:sp>
            <p:cxnSp>
              <p:nvCxnSpPr>
                <p:cNvPr id="10" name="直線矢印コネクタ 9"/>
                <p:cNvCxnSpPr/>
                <p:nvPr/>
              </p:nvCxnSpPr>
              <p:spPr>
                <a:xfrm flipH="1">
                  <a:off x="845236" y="1177792"/>
                  <a:ext cx="0" cy="900946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図形グループ 71"/>
                <p:cNvGrpSpPr/>
                <p:nvPr/>
              </p:nvGrpSpPr>
              <p:grpSpPr>
                <a:xfrm>
                  <a:off x="338120" y="2094138"/>
                  <a:ext cx="2255768" cy="604618"/>
                  <a:chOff x="-656948" y="2094138"/>
                  <a:chExt cx="2255768" cy="604618"/>
                </a:xfrm>
              </p:grpSpPr>
              <p:sp>
                <p:nvSpPr>
                  <p:cNvPr id="58" name="正方形/長方形 57"/>
                  <p:cNvSpPr/>
                  <p:nvPr/>
                </p:nvSpPr>
                <p:spPr>
                  <a:xfrm>
                    <a:off x="-615371" y="2094138"/>
                    <a:ext cx="2214191" cy="60461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kumimoji="1" lang="ja-JP" altLang="en-US"/>
                  </a:p>
                </p:txBody>
              </p:sp>
              <p:sp>
                <p:nvSpPr>
                  <p:cNvPr id="59" name="テキスト ボックス 58"/>
                  <p:cNvSpPr txBox="1"/>
                  <p:nvPr/>
                </p:nvSpPr>
                <p:spPr>
                  <a:xfrm>
                    <a:off x="-656948" y="2116551"/>
                    <a:ext cx="564477" cy="4015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kumimoji="1" lang="en-US" altLang="ja-JP" dirty="0" smtClean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VNI</a:t>
                    </a:r>
                    <a:endParaRPr kumimoji="1" lang="ja-JP" altLang="en-US" dirty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427701" y="3595311"/>
                  <a:ext cx="3164370" cy="40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 smtClean="0"/>
                    <a:t>(4) </a:t>
                  </a:r>
                  <a:r>
                    <a:rPr lang="ja-JP" altLang="en-US" dirty="0" smtClean="0"/>
                    <a:t>パケットの</a:t>
                  </a:r>
                  <a:r>
                    <a:rPr lang="ja-JP" altLang="en-US" dirty="0"/>
                    <a:t>オフセット</a:t>
                  </a:r>
                  <a:r>
                    <a:rPr lang="ja-JP" altLang="en-US" dirty="0" smtClean="0"/>
                    <a:t>を格納</a:t>
                  </a:r>
                  <a:endParaRPr kumimoji="1" lang="ja-JP" altLang="en-US" dirty="0"/>
                </a:p>
              </p:txBody>
            </p:sp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668186" y="2819465"/>
                  <a:ext cx="26398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 smtClean="0"/>
                    <a:t>(2) </a:t>
                  </a:r>
                  <a:r>
                    <a:rPr lang="ja-JP" altLang="en-US" dirty="0" smtClean="0"/>
                    <a:t>バッファ管理部の更新</a:t>
                  </a:r>
                  <a:endParaRPr kumimoji="1" lang="ja-JP" altLang="en-US" dirty="0"/>
                </a:p>
              </p:txBody>
            </p:sp>
            <p:sp>
              <p:nvSpPr>
                <p:cNvPr id="14" name="テキスト ボックス 13"/>
                <p:cNvSpPr txBox="1"/>
                <p:nvPr/>
              </p:nvSpPr>
              <p:spPr>
                <a:xfrm>
                  <a:off x="1231698" y="4356304"/>
                  <a:ext cx="23791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 smtClean="0"/>
                    <a:t>(3) </a:t>
                  </a:r>
                  <a:r>
                    <a:rPr lang="ja-JP" altLang="en-US" dirty="0" smtClean="0"/>
                    <a:t>パケットの</a:t>
                  </a:r>
                  <a:r>
                    <a:rPr lang="ja-JP" altLang="en-US" dirty="0"/>
                    <a:t>書き込</a:t>
                  </a:r>
                  <a:r>
                    <a:rPr lang="ja-JP" altLang="en-US" dirty="0" smtClean="0"/>
                    <a:t>み</a:t>
                  </a:r>
                  <a:endParaRPr kumimoji="1" lang="ja-JP" altLang="en-US" dirty="0"/>
                </a:p>
              </p:txBody>
            </p:sp>
            <p:cxnSp>
              <p:nvCxnSpPr>
                <p:cNvPr id="15" name="直線矢印コネクタ 14"/>
                <p:cNvCxnSpPr/>
                <p:nvPr/>
              </p:nvCxnSpPr>
              <p:spPr>
                <a:xfrm>
                  <a:off x="736217" y="3182937"/>
                  <a:ext cx="289463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矢印コネクタ 15"/>
                <p:cNvCxnSpPr/>
                <p:nvPr/>
              </p:nvCxnSpPr>
              <p:spPr>
                <a:xfrm>
                  <a:off x="613425" y="4007685"/>
                  <a:ext cx="301939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矢印コネクタ 16"/>
                <p:cNvCxnSpPr/>
                <p:nvPr/>
              </p:nvCxnSpPr>
              <p:spPr>
                <a:xfrm>
                  <a:off x="496714" y="4762106"/>
                  <a:ext cx="312084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コネクタ 17"/>
                <p:cNvCxnSpPr/>
                <p:nvPr/>
              </p:nvCxnSpPr>
              <p:spPr>
                <a:xfrm>
                  <a:off x="613425" y="2698756"/>
                  <a:ext cx="0" cy="130892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/>
                <p:cNvCxnSpPr/>
                <p:nvPr/>
              </p:nvCxnSpPr>
              <p:spPr>
                <a:xfrm flipH="1">
                  <a:off x="496714" y="2698756"/>
                  <a:ext cx="1" cy="20633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コネクタ 19"/>
                <p:cNvCxnSpPr/>
                <p:nvPr/>
              </p:nvCxnSpPr>
              <p:spPr>
                <a:xfrm>
                  <a:off x="736217" y="2698756"/>
                  <a:ext cx="0" cy="48418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矢印コネクタ 20"/>
                <p:cNvCxnSpPr/>
                <p:nvPr/>
              </p:nvCxnSpPr>
              <p:spPr>
                <a:xfrm>
                  <a:off x="8501300" y="1193192"/>
                  <a:ext cx="0" cy="897454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図形グループ 79"/>
                <p:cNvGrpSpPr/>
                <p:nvPr/>
              </p:nvGrpSpPr>
              <p:grpSpPr>
                <a:xfrm>
                  <a:off x="6546930" y="2072067"/>
                  <a:ext cx="2255768" cy="604618"/>
                  <a:chOff x="7416129" y="2072067"/>
                  <a:chExt cx="2255768" cy="604618"/>
                </a:xfrm>
              </p:grpSpPr>
              <p:sp>
                <p:nvSpPr>
                  <p:cNvPr id="56" name="正方形/長方形 55"/>
                  <p:cNvSpPr/>
                  <p:nvPr/>
                </p:nvSpPr>
                <p:spPr>
                  <a:xfrm>
                    <a:off x="7457706" y="2072067"/>
                    <a:ext cx="2214191" cy="60461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kumimoji="1" lang="ja-JP" altLang="en-US"/>
                  </a:p>
                </p:txBody>
              </p:sp>
              <p:sp>
                <p:nvSpPr>
                  <p:cNvPr id="57" name="テキスト ボックス 56"/>
                  <p:cNvSpPr txBox="1"/>
                  <p:nvPr/>
                </p:nvSpPr>
                <p:spPr>
                  <a:xfrm>
                    <a:off x="7416129" y="2113060"/>
                    <a:ext cx="564477" cy="4015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kumimoji="1" lang="en-US" altLang="ja-JP" dirty="0" smtClean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VNI</a:t>
                    </a:r>
                    <a:endParaRPr kumimoji="1" lang="ja-JP" altLang="en-US" dirty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sp>
              <p:nvSpPr>
                <p:cNvPr id="23" name="テキスト ボックス 22"/>
                <p:cNvSpPr txBox="1"/>
                <p:nvPr/>
              </p:nvSpPr>
              <p:spPr>
                <a:xfrm>
                  <a:off x="5498697" y="2819465"/>
                  <a:ext cx="2619283" cy="40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 smtClean="0"/>
                    <a:t>(9) </a:t>
                  </a:r>
                  <a:r>
                    <a:rPr lang="ja-JP" altLang="en-US" dirty="0" smtClean="0"/>
                    <a:t>バッファ管理部の更新</a:t>
                  </a:r>
                  <a:endParaRPr kumimoji="1" lang="ja-JP" altLang="en-US" dirty="0"/>
                </a:p>
              </p:txBody>
            </p:sp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5388129" y="3595311"/>
                  <a:ext cx="3054718" cy="40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 smtClean="0"/>
                    <a:t>(7) </a:t>
                  </a:r>
                  <a:r>
                    <a:rPr lang="ja-JP" altLang="en-US" dirty="0"/>
                    <a:t>パケット</a:t>
                  </a:r>
                  <a:r>
                    <a:rPr lang="ja-JP" altLang="en-US" dirty="0" smtClean="0"/>
                    <a:t>の</a:t>
                  </a:r>
                  <a:r>
                    <a:rPr lang="ja-JP" altLang="en-US" dirty="0"/>
                    <a:t>オフセット</a:t>
                  </a:r>
                  <a:r>
                    <a:rPr lang="ja-JP" altLang="en-US" dirty="0" smtClean="0"/>
                    <a:t>を取得</a:t>
                  </a:r>
                  <a:endParaRPr kumimoji="1" lang="ja-JP" altLang="en-US" dirty="0"/>
                </a:p>
              </p:txBody>
            </p:sp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5457646" y="4359158"/>
                  <a:ext cx="2339587" cy="40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 smtClean="0"/>
                    <a:t>(8) </a:t>
                  </a:r>
                  <a:r>
                    <a:rPr lang="ja-JP" altLang="en-US" dirty="0" smtClean="0"/>
                    <a:t>パケットの読み出し</a:t>
                  </a:r>
                  <a:endParaRPr kumimoji="1" lang="ja-JP" altLang="en-US" dirty="0"/>
                </a:p>
              </p:txBody>
            </p:sp>
            <p:cxnSp>
              <p:nvCxnSpPr>
                <p:cNvPr id="26" name="直線コネクタ 25"/>
                <p:cNvCxnSpPr/>
                <p:nvPr/>
              </p:nvCxnSpPr>
              <p:spPr>
                <a:xfrm>
                  <a:off x="5449873" y="4000034"/>
                  <a:ext cx="3059713" cy="765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/>
                <p:cNvCxnSpPr/>
                <p:nvPr/>
              </p:nvCxnSpPr>
              <p:spPr>
                <a:xfrm>
                  <a:off x="5440629" y="4762106"/>
                  <a:ext cx="32120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コネクタ 27"/>
                <p:cNvCxnSpPr/>
                <p:nvPr/>
              </p:nvCxnSpPr>
              <p:spPr>
                <a:xfrm>
                  <a:off x="5461744" y="3182554"/>
                  <a:ext cx="29421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矢印コネクタ 28"/>
                <p:cNvCxnSpPr/>
                <p:nvPr/>
              </p:nvCxnSpPr>
              <p:spPr>
                <a:xfrm flipV="1">
                  <a:off x="8661132" y="2695264"/>
                  <a:ext cx="0" cy="206684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矢印コネクタ 29"/>
                <p:cNvCxnSpPr/>
                <p:nvPr/>
              </p:nvCxnSpPr>
              <p:spPr>
                <a:xfrm flipV="1">
                  <a:off x="8509586" y="2698756"/>
                  <a:ext cx="0" cy="13124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矢印コネクタ 30"/>
                <p:cNvCxnSpPr/>
                <p:nvPr/>
              </p:nvCxnSpPr>
              <p:spPr>
                <a:xfrm flipV="1">
                  <a:off x="8394795" y="2695264"/>
                  <a:ext cx="0" cy="4872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/>
                <p:cNvCxnSpPr/>
                <p:nvPr/>
              </p:nvCxnSpPr>
              <p:spPr>
                <a:xfrm>
                  <a:off x="4528263" y="686526"/>
                  <a:ext cx="0" cy="58843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グループ化 43"/>
                <p:cNvGrpSpPr/>
                <p:nvPr/>
              </p:nvGrpSpPr>
              <p:grpSpPr>
                <a:xfrm>
                  <a:off x="3552769" y="2567617"/>
                  <a:ext cx="1961367" cy="2766383"/>
                  <a:chOff x="4773223" y="2137635"/>
                  <a:chExt cx="2380037" cy="2766383"/>
                </a:xfrm>
              </p:grpSpPr>
              <p:sp>
                <p:nvSpPr>
                  <p:cNvPr id="44" name="正方形/長方形 43"/>
                  <p:cNvSpPr/>
                  <p:nvPr/>
                </p:nvSpPr>
                <p:spPr>
                  <a:xfrm>
                    <a:off x="4867973" y="2537798"/>
                    <a:ext cx="2214191" cy="236622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kumimoji="1" lang="ja-JP" altLang="en-US" dirty="0"/>
                  </a:p>
                </p:txBody>
              </p:sp>
              <p:sp>
                <p:nvSpPr>
                  <p:cNvPr id="45" name="テキスト ボックス 44"/>
                  <p:cNvSpPr txBox="1"/>
                  <p:nvPr/>
                </p:nvSpPr>
                <p:spPr>
                  <a:xfrm>
                    <a:off x="5071757" y="2137635"/>
                    <a:ext cx="1616927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ja-JP" altLang="en-US" dirty="0" smtClean="0"/>
                      <a:t>共有メモリ</a:t>
                    </a:r>
                    <a:endParaRPr kumimoji="1" lang="ja-JP" altLang="en-US" dirty="0"/>
                  </a:p>
                </p:txBody>
              </p:sp>
              <p:cxnSp>
                <p:nvCxnSpPr>
                  <p:cNvPr id="46" name="直線コネクタ 45"/>
                  <p:cNvCxnSpPr/>
                  <p:nvPr/>
                </p:nvCxnSpPr>
                <p:spPr>
                  <a:xfrm>
                    <a:off x="4867973" y="2752955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線コネクタ 46"/>
                  <p:cNvCxnSpPr/>
                  <p:nvPr/>
                </p:nvCxnSpPr>
                <p:spPr>
                  <a:xfrm>
                    <a:off x="4867972" y="3165329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テキスト ボックス 47"/>
                  <p:cNvSpPr txBox="1"/>
                  <p:nvPr/>
                </p:nvSpPr>
                <p:spPr>
                  <a:xfrm>
                    <a:off x="5294454" y="2758815"/>
                    <a:ext cx="16381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ja-JP" altLang="en-US" dirty="0" smtClean="0"/>
                      <a:t>バッファ管理部</a:t>
                    </a:r>
                    <a:endParaRPr kumimoji="1" lang="ja-JP" altLang="en-US" dirty="0"/>
                  </a:p>
                </p:txBody>
              </p:sp>
              <p:cxnSp>
                <p:nvCxnSpPr>
                  <p:cNvPr id="49" name="直線コネクタ 48"/>
                  <p:cNvCxnSpPr/>
                  <p:nvPr/>
                </p:nvCxnSpPr>
                <p:spPr>
                  <a:xfrm>
                    <a:off x="4867972" y="3577703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線コネクタ 49"/>
                  <p:cNvCxnSpPr/>
                  <p:nvPr/>
                </p:nvCxnSpPr>
                <p:spPr>
                  <a:xfrm>
                    <a:off x="4867972" y="3990078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線コネクタ 50"/>
                  <p:cNvCxnSpPr/>
                  <p:nvPr/>
                </p:nvCxnSpPr>
                <p:spPr>
                  <a:xfrm>
                    <a:off x="4867970" y="4813691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テキスト ボックス 51"/>
                  <p:cNvSpPr txBox="1"/>
                  <p:nvPr/>
                </p:nvSpPr>
                <p:spPr>
                  <a:xfrm>
                    <a:off x="4773223" y="3159781"/>
                    <a:ext cx="2380037" cy="4015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ja-JP" altLang="en-US" dirty="0" smtClean="0"/>
                      <a:t>オフセット管理部 </a:t>
                    </a:r>
                    <a:r>
                      <a:rPr lang="en-US" altLang="ja-JP" dirty="0" smtClean="0"/>
                      <a:t>0</a:t>
                    </a:r>
                    <a:endParaRPr kumimoji="1" lang="ja-JP" altLang="en-US" dirty="0"/>
                  </a:p>
                </p:txBody>
              </p:sp>
              <p:cxnSp>
                <p:nvCxnSpPr>
                  <p:cNvPr id="54" name="直線コネクタ 53"/>
                  <p:cNvCxnSpPr/>
                  <p:nvPr/>
                </p:nvCxnSpPr>
                <p:spPr>
                  <a:xfrm>
                    <a:off x="4867968" y="4332124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テキスト ボックス 54"/>
                  <p:cNvSpPr txBox="1"/>
                  <p:nvPr/>
                </p:nvSpPr>
                <p:spPr>
                  <a:xfrm>
                    <a:off x="4785257" y="4376895"/>
                    <a:ext cx="2335683" cy="4015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ja-JP" altLang="en-US" dirty="0" smtClean="0"/>
                      <a:t>パケット</a:t>
                    </a:r>
                    <a:r>
                      <a:rPr lang="ja-JP" altLang="en-US" dirty="0"/>
                      <a:t>用</a:t>
                    </a:r>
                    <a:r>
                      <a:rPr lang="ja-JP" altLang="en-US" dirty="0" smtClean="0"/>
                      <a:t>バッファ</a:t>
                    </a:r>
                    <a:endParaRPr kumimoji="1" lang="ja-JP" altLang="en-US" dirty="0"/>
                  </a:p>
                </p:txBody>
              </p:sp>
            </p:grpSp>
            <p:grpSp>
              <p:nvGrpSpPr>
                <p:cNvPr id="34" name="グループ化 13"/>
                <p:cNvGrpSpPr/>
                <p:nvPr/>
              </p:nvGrpSpPr>
              <p:grpSpPr>
                <a:xfrm>
                  <a:off x="736217" y="5912695"/>
                  <a:ext cx="7596019" cy="442274"/>
                  <a:chOff x="2162988" y="6111704"/>
                  <a:chExt cx="7596019" cy="442274"/>
                </a:xfrm>
              </p:grpSpPr>
              <p:sp>
                <p:nvSpPr>
                  <p:cNvPr id="40" name="円/楕円 39"/>
                  <p:cNvSpPr/>
                  <p:nvPr/>
                </p:nvSpPr>
                <p:spPr>
                  <a:xfrm>
                    <a:off x="2162988" y="6111704"/>
                    <a:ext cx="1104701" cy="442274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kumimoji="1" lang="ja-JP" altLang="en-US" dirty="0" smtClean="0"/>
                      <a:t>コア </a:t>
                    </a:r>
                    <a:r>
                      <a:rPr lang="en-US" altLang="ja-JP" dirty="0" smtClean="0"/>
                      <a:t>0</a:t>
                    </a:r>
                    <a:endParaRPr kumimoji="1" lang="ja-JP" altLang="en-US" dirty="0"/>
                  </a:p>
                </p:txBody>
              </p:sp>
              <p:sp>
                <p:nvSpPr>
                  <p:cNvPr id="41" name="円/楕円 40"/>
                  <p:cNvSpPr/>
                  <p:nvPr/>
                </p:nvSpPr>
                <p:spPr>
                  <a:xfrm>
                    <a:off x="8722693" y="6111704"/>
                    <a:ext cx="1036314" cy="442274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kumimoji="1" lang="ja-JP" altLang="en-US" dirty="0" smtClean="0"/>
                      <a:t>コア </a:t>
                    </a:r>
                    <a:r>
                      <a:rPr lang="en-US" altLang="ja-JP" dirty="0" smtClean="0"/>
                      <a:t>1</a:t>
                    </a:r>
                    <a:endParaRPr kumimoji="1" lang="ja-JP" altLang="en-US" dirty="0"/>
                  </a:p>
                </p:txBody>
              </p:sp>
              <p:cxnSp>
                <p:nvCxnSpPr>
                  <p:cNvPr id="42" name="直線矢印コネクタ 41"/>
                  <p:cNvCxnSpPr>
                    <a:stCxn id="40" idx="6"/>
                    <a:endCxn id="41" idx="2"/>
                  </p:cNvCxnSpPr>
                  <p:nvPr/>
                </p:nvCxnSpPr>
                <p:spPr>
                  <a:xfrm>
                    <a:off x="3267689" y="6332841"/>
                    <a:ext cx="545500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テキスト ボックス 42"/>
                  <p:cNvSpPr txBox="1"/>
                  <p:nvPr/>
                </p:nvSpPr>
                <p:spPr>
                  <a:xfrm>
                    <a:off x="5106489" y="6142693"/>
                    <a:ext cx="1521161" cy="40150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ja-JP" dirty="0" smtClean="0"/>
                      <a:t>(5) </a:t>
                    </a:r>
                    <a:r>
                      <a:rPr lang="en-US" altLang="ja-JP" dirty="0" smtClean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IPI </a:t>
                    </a:r>
                    <a:r>
                      <a:rPr lang="ja-JP" altLang="en-US" dirty="0" smtClean="0"/>
                      <a:t>の送信</a:t>
                    </a:r>
                    <a:endParaRPr kumimoji="1" lang="ja-JP" altLang="en-US" dirty="0"/>
                  </a:p>
                </p:txBody>
              </p:sp>
            </p:grpSp>
            <p:sp>
              <p:nvSpPr>
                <p:cNvPr id="35" name="テキスト ボックス 34"/>
                <p:cNvSpPr txBox="1"/>
                <p:nvPr/>
              </p:nvSpPr>
              <p:spPr>
                <a:xfrm>
                  <a:off x="3676591" y="5508977"/>
                  <a:ext cx="1715041" cy="40150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kumimoji="1" lang="en-US" altLang="ja-JP" dirty="0" smtClean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CPU </a:t>
                  </a:r>
                  <a:r>
                    <a:rPr kumimoji="1" lang="en-US" altLang="ja-JP" dirty="0" smtClean="0"/>
                    <a:t>(</a:t>
                  </a:r>
                  <a:r>
                    <a:rPr kumimoji="1" lang="ja-JP" altLang="en-US" dirty="0" smtClean="0"/>
                    <a:t>コア分割</a:t>
                  </a:r>
                  <a:r>
                    <a:rPr kumimoji="1" lang="en-US" altLang="ja-JP" dirty="0" smtClean="0"/>
                    <a:t>)</a:t>
                  </a:r>
                  <a:endParaRPr kumimoji="1" lang="ja-JP" altLang="en-US" dirty="0"/>
                </a:p>
              </p:txBody>
            </p:sp>
            <p:sp>
              <p:nvSpPr>
                <p:cNvPr id="36" name="テキスト ボックス 35"/>
                <p:cNvSpPr txBox="1"/>
                <p:nvPr/>
              </p:nvSpPr>
              <p:spPr>
                <a:xfrm>
                  <a:off x="5811455" y="1352758"/>
                  <a:ext cx="2520782" cy="7026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 smtClean="0"/>
                    <a:t>(10) </a:t>
                  </a:r>
                  <a:r>
                    <a:rPr lang="ja-JP" altLang="en-US" dirty="0" smtClean="0"/>
                    <a:t>プロトコルスタックに</a:t>
                  </a:r>
                  <a:endParaRPr lang="en-US" altLang="ja-JP" dirty="0" smtClean="0"/>
                </a:p>
                <a:p>
                  <a:r>
                    <a:rPr lang="ja-JP" altLang="en-US" dirty="0" smtClean="0"/>
                    <a:t>        パケットを渡す</a:t>
                  </a:r>
                  <a:endParaRPr kumimoji="1" lang="ja-JP" altLang="en-US" dirty="0"/>
                </a:p>
              </p:txBody>
            </p:sp>
            <p:cxnSp>
              <p:nvCxnSpPr>
                <p:cNvPr id="37" name="カギ線コネクタ 36"/>
                <p:cNvCxnSpPr>
                  <a:stCxn id="41" idx="0"/>
                </p:cNvCxnSpPr>
                <p:nvPr/>
              </p:nvCxnSpPr>
              <p:spPr>
                <a:xfrm rot="5400000" flipH="1" flipV="1">
                  <a:off x="6694154" y="3815191"/>
                  <a:ext cx="3217429" cy="977580"/>
                </a:xfrm>
                <a:prstGeom prst="bentConnector3">
                  <a:avLst>
                    <a:gd name="adj1" fmla="val 26369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 useBgFill="1">
              <p:nvSpPr>
                <p:cNvPr id="38" name="テキスト ボックス 37"/>
                <p:cNvSpPr txBox="1"/>
                <p:nvPr/>
              </p:nvSpPr>
              <p:spPr>
                <a:xfrm>
                  <a:off x="6482083" y="5496911"/>
                  <a:ext cx="2487382" cy="401503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 smtClean="0"/>
                    <a:t>(6) </a:t>
                  </a:r>
                  <a:r>
                    <a:rPr lang="ja-JP" altLang="en-US" dirty="0" smtClean="0"/>
                    <a:t>受信</a:t>
                  </a:r>
                  <a:r>
                    <a:rPr lang="ja-JP" altLang="en-US" dirty="0"/>
                    <a:t>処理</a:t>
                  </a:r>
                  <a:r>
                    <a:rPr lang="ja-JP" altLang="en-US" dirty="0" smtClean="0"/>
                    <a:t>の呼び出し</a:t>
                  </a:r>
                  <a:endParaRPr kumimoji="1" lang="ja-JP" altLang="en-US" dirty="0"/>
                </a:p>
              </p:txBody>
            </p:sp>
            <p:cxnSp>
              <p:nvCxnSpPr>
                <p:cNvPr id="39" name="カギ線コネクタ 38"/>
                <p:cNvCxnSpPr>
                  <a:endCxn id="40" idx="0"/>
                </p:cNvCxnSpPr>
                <p:nvPr/>
              </p:nvCxnSpPr>
              <p:spPr>
                <a:xfrm rot="16200000" flipH="1">
                  <a:off x="-764861" y="3859266"/>
                  <a:ext cx="3213941" cy="892917"/>
                </a:xfrm>
                <a:prstGeom prst="bentConnector3">
                  <a:avLst>
                    <a:gd name="adj1" fmla="val 73406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テキスト ボックス 5"/>
              <p:cNvSpPr txBox="1"/>
              <p:nvPr/>
            </p:nvSpPr>
            <p:spPr>
              <a:xfrm>
                <a:off x="1648149" y="280759"/>
                <a:ext cx="1454415" cy="40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OS </a:t>
                </a:r>
                <a:r>
                  <a:rPr lang="ja-JP" altLang="en-US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ノード </a:t>
                </a:r>
                <a:r>
                  <a:rPr lang="en-US" altLang="ja-JP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0</a:t>
                </a:r>
                <a:endParaRPr lang="ja-JP" altLang="en-US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7" name="テキスト ボックス 6"/>
              <p:cNvSpPr txBox="1"/>
              <p:nvPr/>
            </p:nvSpPr>
            <p:spPr>
              <a:xfrm>
                <a:off x="6168620" y="277017"/>
                <a:ext cx="1454415" cy="40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OS </a:t>
                </a:r>
                <a:r>
                  <a:rPr lang="ja-JP" altLang="en-US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ノード </a:t>
                </a:r>
                <a:r>
                  <a:rPr lang="en-US" altLang="ja-JP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1</a:t>
                </a:r>
                <a:endParaRPr lang="ja-JP" altLang="en-US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  <p:sp>
          <p:nvSpPr>
            <p:cNvPr id="4" name="テキスト ボックス 3"/>
            <p:cNvSpPr txBox="1"/>
            <p:nvPr/>
          </p:nvSpPr>
          <p:spPr>
            <a:xfrm>
              <a:off x="4422513" y="4374092"/>
              <a:ext cx="461665" cy="26545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ja-JP" dirty="0" smtClean="0"/>
                <a:t>...</a:t>
              </a:r>
              <a:endParaRPr kumimoji="1" lang="ja-JP" altLang="en-US" dirty="0"/>
            </a:p>
          </p:txBody>
        </p:sp>
      </p:grpSp>
      <p:sp>
        <p:nvSpPr>
          <p:cNvPr id="60" name="テキスト ボックス 59"/>
          <p:cNvSpPr txBox="1"/>
          <p:nvPr/>
        </p:nvSpPr>
        <p:spPr>
          <a:xfrm>
            <a:off x="3460325" y="3976265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dirty="0" smtClean="0"/>
              <a:t>オフセット管理部 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4727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263769" y="5273790"/>
            <a:ext cx="8675636" cy="886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4244" y="667051"/>
            <a:ext cx="2992553" cy="594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ja-JP" altLang="en-US" dirty="0" smtClean="0"/>
              <a:t>プロトコルからパケットを</a:t>
            </a:r>
            <a:endParaRPr lang="en-US" altLang="ja-JP" dirty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 </a:t>
            </a:r>
            <a:r>
              <a:rPr lang="ja-JP" altLang="en-US" dirty="0" smtClean="0"/>
              <a:t>受け取る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733358" y="493041"/>
            <a:ext cx="0" cy="8287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図形グループ 71"/>
          <p:cNvGrpSpPr/>
          <p:nvPr/>
        </p:nvGrpSpPr>
        <p:grpSpPr>
          <a:xfrm>
            <a:off x="221830" y="1311250"/>
            <a:ext cx="2275392" cy="556173"/>
            <a:chOff x="-656948" y="2094138"/>
            <a:chExt cx="2255768" cy="604618"/>
          </a:xfrm>
        </p:grpSpPr>
        <p:sp>
          <p:nvSpPr>
            <p:cNvPr id="58" name="正方形/長方形 57"/>
            <p:cNvSpPr/>
            <p:nvPr/>
          </p:nvSpPr>
          <p:spPr>
            <a:xfrm>
              <a:off x="-615371" y="2094138"/>
              <a:ext cx="2214191" cy="6046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-656948" y="2116551"/>
              <a:ext cx="564477" cy="401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VNI</a:t>
              </a:r>
              <a:endParaRPr kumimoji="1" lang="ja-JP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710432" y="2230816"/>
            <a:ext cx="164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dirty="0" smtClean="0"/>
              <a:t>(3) tail0 </a:t>
            </a:r>
            <a:r>
              <a:rPr lang="ja-JP" altLang="en-US" dirty="0" smtClean="0"/>
              <a:t>の移動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9037" y="2617799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dirty="0" smtClean="0"/>
              <a:t>(2) </a:t>
            </a:r>
            <a:r>
              <a:rPr lang="ja-JP" altLang="en-US" dirty="0" smtClean="0"/>
              <a:t>パケットの</a:t>
            </a:r>
            <a:r>
              <a:rPr lang="ja-JP" altLang="en-US" dirty="0"/>
              <a:t>書き込</a:t>
            </a:r>
            <a:r>
              <a:rPr lang="ja-JP" altLang="en-US" dirty="0" smtClean="0"/>
              <a:t>み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623390" y="2601132"/>
            <a:ext cx="27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491292" y="2964373"/>
            <a:ext cx="284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499530" y="1875661"/>
            <a:ext cx="0" cy="10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623390" y="1867423"/>
            <a:ext cx="0" cy="73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8456027" y="498969"/>
            <a:ext cx="0" cy="825545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図形グループ 79"/>
          <p:cNvGrpSpPr/>
          <p:nvPr/>
        </p:nvGrpSpPr>
        <p:grpSpPr>
          <a:xfrm>
            <a:off x="6484655" y="1332138"/>
            <a:ext cx="2275392" cy="556173"/>
            <a:chOff x="7416129" y="2072067"/>
            <a:chExt cx="2255768" cy="604618"/>
          </a:xfrm>
        </p:grpSpPr>
        <p:sp>
          <p:nvSpPr>
            <p:cNvPr id="56" name="正方形/長方形 55"/>
            <p:cNvSpPr/>
            <p:nvPr/>
          </p:nvSpPr>
          <p:spPr>
            <a:xfrm>
              <a:off x="7457706" y="2072067"/>
              <a:ext cx="2214191" cy="6046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7416129" y="2113060"/>
              <a:ext cx="564477" cy="401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VNI</a:t>
              </a:r>
              <a:endParaRPr kumimoji="1" lang="ja-JP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5649505" y="2603951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dirty="0" smtClean="0"/>
              <a:t>(6) </a:t>
            </a:r>
            <a:r>
              <a:rPr lang="ja-JP" altLang="en-US" dirty="0" smtClean="0"/>
              <a:t>パケットの読み出し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>
            <a:off x="5567522" y="2965579"/>
            <a:ext cx="291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5571257" y="2246552"/>
            <a:ext cx="277200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8480861" y="1892137"/>
            <a:ext cx="0" cy="108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8348595" y="1880687"/>
            <a:ext cx="0" cy="3780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4448426" y="897877"/>
            <a:ext cx="0" cy="541285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3347445" y="2086501"/>
            <a:ext cx="2210787" cy="313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712591" y="1639697"/>
            <a:ext cx="1344083" cy="4123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 smtClean="0"/>
              <a:t>共有メモリ</a:t>
            </a:r>
            <a:endParaRPr kumimoji="1" lang="ja-JP" altLang="en-US" dirty="0"/>
          </a:p>
        </p:txBody>
      </p:sp>
      <p:cxnSp>
        <p:nvCxnSpPr>
          <p:cNvPr id="47" name="直線コネクタ 46"/>
          <p:cNvCxnSpPr/>
          <p:nvPr/>
        </p:nvCxnSpPr>
        <p:spPr>
          <a:xfrm>
            <a:off x="3337244" y="2248490"/>
            <a:ext cx="22319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3333793" y="3052112"/>
            <a:ext cx="2257344" cy="44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dirty="0" smtClean="0"/>
              <a:t>受信</a:t>
            </a:r>
            <a:r>
              <a:rPr lang="ja-JP" altLang="en-US" dirty="0"/>
              <a:t>パケット</a:t>
            </a:r>
            <a:r>
              <a:rPr lang="ja-JP" altLang="en-US" dirty="0" smtClean="0"/>
              <a:t>キュー </a:t>
            </a:r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334071" y="438214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dirty="0" smtClean="0"/>
              <a:t>受信パケットキュー 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grpSp>
        <p:nvGrpSpPr>
          <p:cNvPr id="34" name="グループ化 13"/>
          <p:cNvGrpSpPr/>
          <p:nvPr/>
        </p:nvGrpSpPr>
        <p:grpSpPr>
          <a:xfrm>
            <a:off x="623390" y="5705296"/>
            <a:ext cx="7662102" cy="406836"/>
            <a:chOff x="2162988" y="6111704"/>
            <a:chExt cx="7596019" cy="442274"/>
          </a:xfrm>
        </p:grpSpPr>
        <p:sp>
          <p:nvSpPr>
            <p:cNvPr id="40" name="円/楕円 39"/>
            <p:cNvSpPr/>
            <p:nvPr/>
          </p:nvSpPr>
          <p:spPr>
            <a:xfrm>
              <a:off x="2162988" y="6111704"/>
              <a:ext cx="1104701" cy="4422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kumimoji="1" lang="ja-JP" altLang="en-US" dirty="0" smtClean="0"/>
                <a:t>コア </a:t>
              </a:r>
              <a:r>
                <a:rPr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8722693" y="6111704"/>
              <a:ext cx="1036314" cy="4422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kumimoji="1" lang="ja-JP" altLang="en-US" dirty="0" smtClean="0"/>
                <a:t>コア </a:t>
              </a:r>
              <a:r>
                <a:rPr lang="en-US" altLang="ja-JP" dirty="0" smtClean="0"/>
                <a:t>1</a:t>
              </a:r>
              <a:endParaRPr kumimoji="1" lang="ja-JP" altLang="en-US" dirty="0"/>
            </a:p>
          </p:txBody>
        </p:sp>
        <p:cxnSp>
          <p:nvCxnSpPr>
            <p:cNvPr id="42" name="直線矢印コネクタ 41"/>
            <p:cNvCxnSpPr>
              <a:stCxn id="40" idx="6"/>
              <a:endCxn id="41" idx="2"/>
            </p:cNvCxnSpPr>
            <p:nvPr/>
          </p:nvCxnSpPr>
          <p:spPr>
            <a:xfrm>
              <a:off x="3267689" y="6332841"/>
              <a:ext cx="54550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/>
            <p:cNvSpPr txBox="1"/>
            <p:nvPr/>
          </p:nvSpPr>
          <p:spPr>
            <a:xfrm>
              <a:off x="5106490" y="6142693"/>
              <a:ext cx="1521160" cy="4015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dirty="0" smtClean="0"/>
                <a:t>(4) </a:t>
              </a:r>
              <a:r>
                <a:rPr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IPI </a:t>
              </a:r>
              <a:r>
                <a:rPr lang="ja-JP" altLang="en-US" dirty="0" smtClean="0"/>
                <a:t>の送信</a:t>
              </a:r>
              <a:endParaRPr kumimoji="1" lang="ja-JP" altLang="en-US" dirty="0"/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3589345" y="5333926"/>
            <a:ext cx="17299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CPU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コア分割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693352" y="686940"/>
            <a:ext cx="299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(8) </a:t>
            </a:r>
            <a:r>
              <a:rPr lang="ja-JP" altLang="en-US" dirty="0" smtClean="0"/>
              <a:t>プロトコルにパケットを</a:t>
            </a:r>
            <a:endParaRPr lang="en-US" altLang="ja-JP" dirty="0" smtClean="0"/>
          </a:p>
          <a:p>
            <a:r>
              <a:rPr lang="ja-JP" altLang="ja-JP" dirty="0"/>
              <a:t>　</a:t>
            </a:r>
            <a:r>
              <a:rPr lang="ja-JP" altLang="en-US" dirty="0" smtClean="0"/>
              <a:t>　渡す</a:t>
            </a:r>
            <a:endParaRPr kumimoji="1" lang="ja-JP" altLang="en-US" dirty="0"/>
          </a:p>
        </p:txBody>
      </p:sp>
      <p:cxnSp>
        <p:nvCxnSpPr>
          <p:cNvPr id="37" name="カギ線コネクタ 36"/>
          <p:cNvCxnSpPr>
            <a:stCxn id="41" idx="0"/>
          </p:cNvCxnSpPr>
          <p:nvPr/>
        </p:nvCxnSpPr>
        <p:spPr>
          <a:xfrm rot="5400000" flipH="1" flipV="1">
            <a:off x="6290937" y="3367826"/>
            <a:ext cx="3809361" cy="8655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テキスト ボックス 37"/>
          <p:cNvSpPr txBox="1"/>
          <p:nvPr/>
        </p:nvSpPr>
        <p:spPr>
          <a:xfrm>
            <a:off x="6398238" y="5322827"/>
            <a:ext cx="2530027" cy="3397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/>
            <a:r>
              <a:rPr lang="en-US" altLang="ja-JP" dirty="0" smtClean="0"/>
              <a:t>(5) </a:t>
            </a:r>
            <a:r>
              <a:rPr lang="ja-JP" altLang="en-US" dirty="0" smtClean="0"/>
              <a:t>受信</a:t>
            </a:r>
            <a:r>
              <a:rPr lang="ja-JP" altLang="en-US" dirty="0"/>
              <a:t>処理</a:t>
            </a:r>
            <a:r>
              <a:rPr lang="ja-JP" altLang="en-US" dirty="0" smtClean="0"/>
              <a:t>の呼び出し</a:t>
            </a:r>
            <a:endParaRPr kumimoji="1" lang="ja-JP" altLang="en-US" dirty="0"/>
          </a:p>
        </p:txBody>
      </p:sp>
      <p:cxnSp>
        <p:nvCxnSpPr>
          <p:cNvPr id="39" name="カギ線コネクタ 38"/>
          <p:cNvCxnSpPr>
            <a:endCxn id="40" idx="0"/>
          </p:cNvCxnSpPr>
          <p:nvPr/>
        </p:nvCxnSpPr>
        <p:spPr>
          <a:xfrm rot="16200000" flipH="1">
            <a:off x="-1132011" y="3392738"/>
            <a:ext cx="3829635" cy="79547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652299" y="13519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 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ノード 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0</a:t>
            </a:r>
            <a:endParaRPr lang="ja-JP" altLang="en-US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12097" y="13175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 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ノード </a:t>
            </a: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</a:t>
            </a:r>
            <a:endParaRPr lang="ja-JP" altLang="en-US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6337" y="4910128"/>
            <a:ext cx="461665" cy="2654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dirty="0" smtClean="0"/>
              <a:t>...</a:t>
            </a:r>
            <a:endParaRPr kumimoji="1" lang="ja-JP" altLang="en-US" dirty="0"/>
          </a:p>
        </p:txBody>
      </p:sp>
      <p:cxnSp>
        <p:nvCxnSpPr>
          <p:cNvPr id="60" name="直線コネクタ 59"/>
          <p:cNvCxnSpPr/>
          <p:nvPr/>
        </p:nvCxnSpPr>
        <p:spPr>
          <a:xfrm>
            <a:off x="3341361" y="2605635"/>
            <a:ext cx="223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3329002" y="2963982"/>
            <a:ext cx="223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3333123" y="3552992"/>
            <a:ext cx="223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3333123" y="3915461"/>
            <a:ext cx="223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3333123" y="4277927"/>
            <a:ext cx="223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3345477" y="4875179"/>
            <a:ext cx="223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4057951" y="222031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head0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144447" y="2595136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tail</a:t>
            </a:r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045591" y="355072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head1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132087" y="3909076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tail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668338" y="1880721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dirty="0" smtClean="0"/>
              <a:t>(7) head0 </a:t>
            </a:r>
            <a:r>
              <a:rPr lang="ja-JP" altLang="en-US" dirty="0"/>
              <a:t>の</a:t>
            </a:r>
            <a:r>
              <a:rPr lang="ja-JP" altLang="en-US" dirty="0" smtClean="0"/>
              <a:t>移動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2263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263769" y="5273790"/>
            <a:ext cx="8675636" cy="886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2482" y="933811"/>
            <a:ext cx="299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ja-JP" altLang="en-US" dirty="0" smtClean="0"/>
              <a:t>プロトコルスタックから</a:t>
            </a:r>
            <a:endParaRPr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  </a:t>
            </a:r>
            <a:r>
              <a:rPr lang="ja-JP" altLang="en-US" dirty="0" smtClean="0"/>
              <a:t>パケットを受け取る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733358" y="740875"/>
            <a:ext cx="0" cy="8287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図形グループ 71"/>
          <p:cNvGrpSpPr/>
          <p:nvPr/>
        </p:nvGrpSpPr>
        <p:grpSpPr>
          <a:xfrm>
            <a:off x="221830" y="1559084"/>
            <a:ext cx="2275392" cy="556173"/>
            <a:chOff x="-656948" y="2094138"/>
            <a:chExt cx="2255768" cy="604618"/>
          </a:xfrm>
        </p:grpSpPr>
        <p:sp>
          <p:nvSpPr>
            <p:cNvPr id="58" name="正方形/長方形 57"/>
            <p:cNvSpPr/>
            <p:nvPr/>
          </p:nvSpPr>
          <p:spPr>
            <a:xfrm>
              <a:off x="-615371" y="2094138"/>
              <a:ext cx="2214191" cy="6046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-656948" y="2116551"/>
              <a:ext cx="564477" cy="401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VNI</a:t>
              </a:r>
              <a:endParaRPr kumimoji="1" lang="ja-JP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719486" y="3552631"/>
            <a:ext cx="164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dirty="0" smtClean="0"/>
              <a:t>(3) tail1 </a:t>
            </a:r>
            <a:r>
              <a:rPr lang="ja-JP" altLang="en-US" dirty="0" smtClean="0"/>
              <a:t>の更新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17143" y="3912450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dirty="0" smtClean="0"/>
              <a:t>(2) </a:t>
            </a:r>
            <a:r>
              <a:rPr lang="ja-JP" altLang="en-US" dirty="0" smtClean="0"/>
              <a:t>パケットの</a:t>
            </a:r>
            <a:r>
              <a:rPr lang="ja-JP" altLang="en-US" dirty="0"/>
              <a:t>書き込</a:t>
            </a:r>
            <a:r>
              <a:rPr lang="ja-JP" altLang="en-US" dirty="0" smtClean="0"/>
              <a:t>み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631936" y="3922920"/>
            <a:ext cx="27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499838" y="4282745"/>
            <a:ext cx="284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499530" y="2122984"/>
            <a:ext cx="0" cy="21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623390" y="2124304"/>
            <a:ext cx="0" cy="18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8456027" y="746803"/>
            <a:ext cx="0" cy="825545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図形グループ 79"/>
          <p:cNvGrpSpPr/>
          <p:nvPr/>
        </p:nvGrpSpPr>
        <p:grpSpPr>
          <a:xfrm>
            <a:off x="6484655" y="1579972"/>
            <a:ext cx="2275392" cy="556173"/>
            <a:chOff x="7416129" y="2072067"/>
            <a:chExt cx="2255768" cy="604618"/>
          </a:xfrm>
        </p:grpSpPr>
        <p:sp>
          <p:nvSpPr>
            <p:cNvPr id="56" name="正方形/長方形 55"/>
            <p:cNvSpPr/>
            <p:nvPr/>
          </p:nvSpPr>
          <p:spPr>
            <a:xfrm>
              <a:off x="7457706" y="2072067"/>
              <a:ext cx="2214191" cy="6046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7416129" y="2113060"/>
              <a:ext cx="564477" cy="401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VNI</a:t>
              </a:r>
              <a:endParaRPr kumimoji="1" lang="ja-JP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5667611" y="3925767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dirty="0" smtClean="0"/>
              <a:t>(6) </a:t>
            </a:r>
            <a:r>
              <a:rPr lang="ja-JP" altLang="en-US" dirty="0" smtClean="0"/>
              <a:t>パケットの読み出し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>
            <a:off x="5567522" y="4287387"/>
            <a:ext cx="291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5562711" y="3558800"/>
            <a:ext cx="277200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8480861" y="2131422"/>
            <a:ext cx="0" cy="21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8330996" y="2146116"/>
            <a:ext cx="0" cy="14040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4448426" y="701319"/>
            <a:ext cx="0" cy="5580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3347445" y="1978752"/>
            <a:ext cx="2210787" cy="3237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712591" y="1537145"/>
            <a:ext cx="1344083" cy="4123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 smtClean="0"/>
              <a:t>共有メモリ</a:t>
            </a:r>
            <a:endParaRPr kumimoji="1" lang="ja-JP" altLang="en-US" dirty="0"/>
          </a:p>
        </p:txBody>
      </p:sp>
      <p:cxnSp>
        <p:nvCxnSpPr>
          <p:cNvPr id="47" name="直線コネクタ 46"/>
          <p:cNvCxnSpPr/>
          <p:nvPr/>
        </p:nvCxnSpPr>
        <p:spPr>
          <a:xfrm>
            <a:off x="3337244" y="2128846"/>
            <a:ext cx="22319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3363978" y="2914147"/>
            <a:ext cx="216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dirty="0" smtClean="0"/>
              <a:t>パケット用バッファ </a:t>
            </a:r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367510" y="4398617"/>
            <a:ext cx="216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dirty="0" smtClean="0"/>
              <a:t>パケット用バッファ 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grpSp>
        <p:nvGrpSpPr>
          <p:cNvPr id="34" name="グループ化 13"/>
          <p:cNvGrpSpPr/>
          <p:nvPr/>
        </p:nvGrpSpPr>
        <p:grpSpPr>
          <a:xfrm>
            <a:off x="623390" y="5705296"/>
            <a:ext cx="7662102" cy="406836"/>
            <a:chOff x="2162988" y="6111704"/>
            <a:chExt cx="7596019" cy="442274"/>
          </a:xfrm>
        </p:grpSpPr>
        <p:sp>
          <p:nvSpPr>
            <p:cNvPr id="40" name="円/楕円 39"/>
            <p:cNvSpPr/>
            <p:nvPr/>
          </p:nvSpPr>
          <p:spPr>
            <a:xfrm>
              <a:off x="2162988" y="6111704"/>
              <a:ext cx="1104701" cy="4422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kumimoji="1" lang="ja-JP" altLang="en-US" dirty="0" smtClean="0"/>
                <a:t>コア </a:t>
              </a:r>
              <a:r>
                <a:rPr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8722693" y="6111704"/>
              <a:ext cx="1036314" cy="4422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kumimoji="1" lang="ja-JP" altLang="en-US" dirty="0" smtClean="0"/>
                <a:t>コア </a:t>
              </a:r>
              <a:r>
                <a:rPr lang="en-US" altLang="ja-JP" dirty="0" smtClean="0"/>
                <a:t>1</a:t>
              </a:r>
              <a:endParaRPr kumimoji="1" lang="ja-JP" altLang="en-US" dirty="0"/>
            </a:p>
          </p:txBody>
        </p:sp>
        <p:cxnSp>
          <p:nvCxnSpPr>
            <p:cNvPr id="42" name="直線矢印コネクタ 41"/>
            <p:cNvCxnSpPr>
              <a:stCxn id="40" idx="6"/>
              <a:endCxn id="41" idx="2"/>
            </p:cNvCxnSpPr>
            <p:nvPr/>
          </p:nvCxnSpPr>
          <p:spPr>
            <a:xfrm>
              <a:off x="3267689" y="6332841"/>
              <a:ext cx="54550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/>
            <p:cNvSpPr txBox="1"/>
            <p:nvPr/>
          </p:nvSpPr>
          <p:spPr>
            <a:xfrm>
              <a:off x="5106490" y="6142693"/>
              <a:ext cx="1521160" cy="4015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dirty="0" smtClean="0"/>
                <a:t>(4) </a:t>
              </a:r>
              <a:r>
                <a:rPr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IPI </a:t>
              </a:r>
              <a:r>
                <a:rPr lang="ja-JP" altLang="en-US" dirty="0" smtClean="0"/>
                <a:t>の送信</a:t>
              </a:r>
              <a:endParaRPr kumimoji="1" lang="ja-JP" altLang="en-US" dirty="0"/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3589345" y="5333926"/>
            <a:ext cx="17299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CPU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コア分割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808684" y="926536"/>
            <a:ext cx="299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(8) </a:t>
            </a:r>
            <a:r>
              <a:rPr lang="ja-JP" altLang="en-US" dirty="0" smtClean="0"/>
              <a:t>プロトコルスタックに</a:t>
            </a:r>
            <a:endParaRPr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  </a:t>
            </a:r>
            <a:r>
              <a:rPr lang="ja-JP" altLang="en-US" dirty="0" smtClean="0"/>
              <a:t>パケットを渡す</a:t>
            </a:r>
            <a:endParaRPr kumimoji="1" lang="ja-JP" altLang="en-US" dirty="0"/>
          </a:p>
        </p:txBody>
      </p:sp>
      <p:cxnSp>
        <p:nvCxnSpPr>
          <p:cNvPr id="37" name="カギ線コネクタ 36"/>
          <p:cNvCxnSpPr>
            <a:stCxn id="41" idx="0"/>
          </p:cNvCxnSpPr>
          <p:nvPr/>
        </p:nvCxnSpPr>
        <p:spPr>
          <a:xfrm rot="5400000" flipH="1" flipV="1">
            <a:off x="6421010" y="3477963"/>
            <a:ext cx="3569151" cy="885517"/>
          </a:xfrm>
          <a:prstGeom prst="bentConnector3">
            <a:avLst>
              <a:gd name="adj1" fmla="val 3084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テキスト ボックス 37"/>
          <p:cNvSpPr txBox="1"/>
          <p:nvPr/>
        </p:nvSpPr>
        <p:spPr>
          <a:xfrm>
            <a:off x="6398238" y="5322827"/>
            <a:ext cx="2530027" cy="3397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/>
            <a:r>
              <a:rPr lang="en-US" altLang="ja-JP" dirty="0" smtClean="0"/>
              <a:t>(5) </a:t>
            </a:r>
            <a:r>
              <a:rPr lang="ja-JP" altLang="en-US" dirty="0" smtClean="0"/>
              <a:t>受信</a:t>
            </a:r>
            <a:r>
              <a:rPr lang="ja-JP" altLang="en-US" dirty="0"/>
              <a:t>処理</a:t>
            </a:r>
            <a:r>
              <a:rPr lang="ja-JP" altLang="en-US" dirty="0" smtClean="0"/>
              <a:t>の呼び出し</a:t>
            </a:r>
            <a:endParaRPr kumimoji="1" lang="ja-JP" altLang="en-US" dirty="0"/>
          </a:p>
        </p:txBody>
      </p:sp>
      <p:cxnSp>
        <p:nvCxnSpPr>
          <p:cNvPr id="39" name="カギ線コネクタ 38"/>
          <p:cNvCxnSpPr>
            <a:endCxn id="40" idx="0"/>
          </p:cNvCxnSpPr>
          <p:nvPr/>
        </p:nvCxnSpPr>
        <p:spPr>
          <a:xfrm rot="16200000" flipH="1">
            <a:off x="-1012876" y="3511874"/>
            <a:ext cx="3582312" cy="804531"/>
          </a:xfrm>
          <a:prstGeom prst="bentConnector3">
            <a:avLst>
              <a:gd name="adj1" fmla="val 6956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652299" y="41721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 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ノード 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0</a:t>
            </a:r>
            <a:endParaRPr lang="ja-JP" altLang="en-US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12097" y="41377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 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ノード </a:t>
            </a: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</a:t>
            </a:r>
            <a:endParaRPr lang="ja-JP" altLang="en-US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6337" y="4910128"/>
            <a:ext cx="461665" cy="2654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dirty="0" smtClean="0"/>
              <a:t>...</a:t>
            </a:r>
            <a:endParaRPr kumimoji="1" lang="ja-JP" altLang="en-US" dirty="0"/>
          </a:p>
        </p:txBody>
      </p:sp>
      <p:cxnSp>
        <p:nvCxnSpPr>
          <p:cNvPr id="60" name="直線コネクタ 59"/>
          <p:cNvCxnSpPr/>
          <p:nvPr/>
        </p:nvCxnSpPr>
        <p:spPr>
          <a:xfrm>
            <a:off x="3341361" y="2468900"/>
            <a:ext cx="223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3329002" y="2818701"/>
            <a:ext cx="223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3333123" y="3552992"/>
            <a:ext cx="223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3333123" y="3915461"/>
            <a:ext cx="223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3333123" y="4277927"/>
            <a:ext cx="223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3345477" y="4875179"/>
            <a:ext cx="223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4057951" y="210066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head0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144447" y="2449858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tail</a:t>
            </a:r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045591" y="355072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head1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132087" y="3909076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tail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668338" y="3157248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dirty="0" smtClean="0"/>
              <a:t>(7) head1 </a:t>
            </a:r>
            <a:r>
              <a:rPr lang="ja-JP" altLang="en-US" dirty="0" smtClean="0"/>
              <a:t>の</a:t>
            </a:r>
            <a:r>
              <a:rPr lang="ja-JP" altLang="en-US" dirty="0"/>
              <a:t>更新</a:t>
            </a:r>
            <a:endParaRPr kumimoji="1" lang="ja-JP" altLang="en-US" dirty="0"/>
          </a:p>
        </p:txBody>
      </p:sp>
      <p:cxnSp>
        <p:nvCxnSpPr>
          <p:cNvPr id="68" name="直線コネクタ 67"/>
          <p:cNvCxnSpPr/>
          <p:nvPr/>
        </p:nvCxnSpPr>
        <p:spPr>
          <a:xfrm>
            <a:off x="3327579" y="3372756"/>
            <a:ext cx="223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080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65296" y="1313290"/>
            <a:ext cx="8754193" cy="4522204"/>
            <a:chOff x="265296" y="1519239"/>
            <a:chExt cx="8754193" cy="4522204"/>
          </a:xfrm>
        </p:grpSpPr>
        <p:sp>
          <p:nvSpPr>
            <p:cNvPr id="3" name="正方形/長方形 2"/>
            <p:cNvSpPr/>
            <p:nvPr/>
          </p:nvSpPr>
          <p:spPr>
            <a:xfrm>
              <a:off x="265298" y="2316522"/>
              <a:ext cx="2023601" cy="34784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" name="直線コネクタ 3"/>
            <p:cNvCxnSpPr/>
            <p:nvPr/>
          </p:nvCxnSpPr>
          <p:spPr>
            <a:xfrm>
              <a:off x="265298" y="2550355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線コネクタ 4"/>
            <p:cNvCxnSpPr/>
            <p:nvPr/>
          </p:nvCxnSpPr>
          <p:spPr>
            <a:xfrm>
              <a:off x="265298" y="3011175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>
              <a:off x="265298" y="3375165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265298" y="3773271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265298" y="4651384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265298" y="5668990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テキスト ボックス 9"/>
            <p:cNvSpPr txBox="1"/>
            <p:nvPr/>
          </p:nvSpPr>
          <p:spPr>
            <a:xfrm>
              <a:off x="456872" y="2619766"/>
              <a:ext cx="1640451" cy="315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バッファ管理</a:t>
              </a:r>
              <a:r>
                <a:rPr lang="ja-JP" altLang="en-US" dirty="0"/>
                <a:t>部</a:t>
              </a:r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35774" y="3048681"/>
              <a:ext cx="1446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受信キュー </a:t>
              </a:r>
              <a:r>
                <a:rPr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535773" y="3425426"/>
              <a:ext cx="1446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受信</a:t>
              </a:r>
              <a:r>
                <a:rPr lang="ja-JP" altLang="en-US" dirty="0"/>
                <a:t>キュ</a:t>
              </a:r>
              <a:r>
                <a:rPr lang="ja-JP" altLang="en-US" dirty="0" smtClean="0"/>
                <a:t>ー </a:t>
              </a:r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133304" y="3859809"/>
              <a:ext cx="300423" cy="407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03720" y="4987669"/>
              <a:ext cx="194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パケット用</a:t>
              </a:r>
              <a:r>
                <a:rPr kumimoji="1" lang="ja-JP" altLang="en-US" dirty="0" smtClean="0"/>
                <a:t>バッファ</a:t>
              </a:r>
              <a:endParaRPr kumimoji="1" lang="ja-JP" alt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079793" y="2120690"/>
              <a:ext cx="2355590" cy="15832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3079793" y="3834840"/>
              <a:ext cx="2791095" cy="22066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/>
            <p:cNvCxnSpPr/>
            <p:nvPr/>
          </p:nvCxnSpPr>
          <p:spPr>
            <a:xfrm>
              <a:off x="3088032" y="5013171"/>
              <a:ext cx="27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3088032" y="4643532"/>
              <a:ext cx="27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3088032" y="4252050"/>
              <a:ext cx="27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3088032" y="5686705"/>
              <a:ext cx="27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4284759" y="5169341"/>
              <a:ext cx="300423" cy="407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cxnSp>
          <p:nvCxnSpPr>
            <p:cNvPr id="22" name="直線コネクタ 21"/>
            <p:cNvCxnSpPr/>
            <p:nvPr/>
          </p:nvCxnSpPr>
          <p:spPr>
            <a:xfrm flipV="1">
              <a:off x="2288899" y="1519239"/>
              <a:ext cx="786994" cy="103111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V="1">
              <a:off x="2291162" y="1904435"/>
              <a:ext cx="793560" cy="110251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flipV="1">
              <a:off x="2288899" y="3834839"/>
              <a:ext cx="785283" cy="8311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2304347" y="5668990"/>
              <a:ext cx="769835" cy="36799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flipV="1">
              <a:off x="2300476" y="2116230"/>
              <a:ext cx="777377" cy="88076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2298214" y="3399364"/>
              <a:ext cx="775959" cy="30459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3088032" y="2829364"/>
              <a:ext cx="234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3086091" y="2472660"/>
              <a:ext cx="234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テキスト ボックス 29"/>
            <p:cNvSpPr txBox="1"/>
            <p:nvPr/>
          </p:nvSpPr>
          <p:spPr>
            <a:xfrm>
              <a:off x="4047118" y="2919652"/>
              <a:ext cx="300423" cy="407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3084043" y="3382888"/>
              <a:ext cx="234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667905" y="1980487"/>
              <a:ext cx="1231221" cy="315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共有メモリ</a:t>
              </a:r>
              <a:endParaRPr kumimoji="1" lang="ja-JP" altLang="en-US" dirty="0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7345686" y="2523821"/>
              <a:ext cx="308575" cy="255437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7345687" y="2112771"/>
              <a:ext cx="308575" cy="2554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651761" y="2081293"/>
              <a:ext cx="993707" cy="315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: </a:t>
              </a:r>
              <a:r>
                <a:rPr lang="ja-JP" altLang="en-US" dirty="0"/>
                <a:t>未使用</a:t>
              </a:r>
              <a:endParaRPr kumimoji="1" lang="ja-JP" altLang="en-US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7654261" y="2494879"/>
              <a:ext cx="993707" cy="315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: </a:t>
              </a:r>
              <a:r>
                <a:rPr lang="ja-JP" altLang="en-US" dirty="0" smtClean="0"/>
                <a:t>使用中</a:t>
              </a:r>
              <a:endParaRPr kumimoji="1" lang="ja-JP" altLang="en-US" dirty="0"/>
            </a:p>
          </p:txBody>
        </p:sp>
        <p:grpSp>
          <p:nvGrpSpPr>
            <p:cNvPr id="37" name="グループ化 36"/>
            <p:cNvGrpSpPr/>
            <p:nvPr/>
          </p:nvGrpSpPr>
          <p:grpSpPr>
            <a:xfrm>
              <a:off x="3074173" y="1520723"/>
              <a:ext cx="2715974" cy="383713"/>
              <a:chOff x="3050910" y="926947"/>
              <a:chExt cx="2712892" cy="449481"/>
            </a:xfrm>
          </p:grpSpPr>
          <p:grpSp>
            <p:nvGrpSpPr>
              <p:cNvPr id="71" name="グループ化 70"/>
              <p:cNvGrpSpPr/>
              <p:nvPr/>
            </p:nvGrpSpPr>
            <p:grpSpPr>
              <a:xfrm>
                <a:off x="3056525" y="928685"/>
                <a:ext cx="2707277" cy="447743"/>
                <a:chOff x="3937379" y="1135684"/>
                <a:chExt cx="2707277" cy="447743"/>
              </a:xfrm>
            </p:grpSpPr>
            <p:sp>
              <p:nvSpPr>
                <p:cNvPr id="74" name="正方形/長方形 73"/>
                <p:cNvSpPr/>
                <p:nvPr/>
              </p:nvSpPr>
              <p:spPr>
                <a:xfrm>
                  <a:off x="3937379" y="1135684"/>
                  <a:ext cx="2707277" cy="4477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5" name="直線コネクタ 74"/>
                <p:cNvCxnSpPr/>
                <p:nvPr/>
              </p:nvCxnSpPr>
              <p:spPr>
                <a:xfrm>
                  <a:off x="5629625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コネクタ 75"/>
                <p:cNvCxnSpPr/>
                <p:nvPr/>
              </p:nvCxnSpPr>
              <p:spPr>
                <a:xfrm>
                  <a:off x="6173624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コネクタ 76"/>
                <p:cNvCxnSpPr/>
                <p:nvPr/>
              </p:nvCxnSpPr>
              <p:spPr>
                <a:xfrm>
                  <a:off x="4765353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コネクタ 77"/>
                <p:cNvCxnSpPr/>
                <p:nvPr/>
              </p:nvCxnSpPr>
              <p:spPr>
                <a:xfrm>
                  <a:off x="4349106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コネクタ 78"/>
                <p:cNvCxnSpPr/>
                <p:nvPr/>
              </p:nvCxnSpPr>
              <p:spPr>
                <a:xfrm>
                  <a:off x="5181601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" name="テキスト ボックス 79"/>
                <p:cNvSpPr txBox="1"/>
                <p:nvPr/>
              </p:nvSpPr>
              <p:spPr>
                <a:xfrm>
                  <a:off x="5636149" y="1174013"/>
                  <a:ext cx="530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 smtClean="0"/>
                    <a:t>・・・</a:t>
                  </a:r>
                  <a:endParaRPr kumimoji="1" lang="ja-JP" altLang="en-US" dirty="0"/>
                </a:p>
              </p:txBody>
            </p:sp>
          </p:grpSp>
          <p:sp>
            <p:nvSpPr>
              <p:cNvPr id="72" name="正方形/長方形 71"/>
              <p:cNvSpPr/>
              <p:nvPr/>
            </p:nvSpPr>
            <p:spPr>
              <a:xfrm>
                <a:off x="3050910" y="928685"/>
                <a:ext cx="412349" cy="447743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正方形/長方形 72"/>
              <p:cNvSpPr/>
              <p:nvPr/>
            </p:nvSpPr>
            <p:spPr>
              <a:xfrm>
                <a:off x="3463409" y="926947"/>
                <a:ext cx="429147" cy="447743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8" name="直線矢印コネクタ 37"/>
            <p:cNvCxnSpPr/>
            <p:nvPr/>
          </p:nvCxnSpPr>
          <p:spPr>
            <a:xfrm flipH="1">
              <a:off x="5436969" y="2659593"/>
              <a:ext cx="900000" cy="1229"/>
            </a:xfrm>
            <a:prstGeom prst="straightConnector1">
              <a:avLst/>
            </a:prstGeom>
            <a:ln w="19050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6332163" y="2659593"/>
              <a:ext cx="0" cy="19866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flipV="1">
              <a:off x="5870888" y="4651384"/>
              <a:ext cx="468000" cy="0"/>
            </a:xfrm>
            <a:prstGeom prst="line">
              <a:avLst/>
            </a:prstGeom>
            <a:ln w="19050">
              <a:head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265296" y="4276071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テキスト ボックス 41"/>
            <p:cNvSpPr txBox="1"/>
            <p:nvPr/>
          </p:nvSpPr>
          <p:spPr>
            <a:xfrm>
              <a:off x="541792" y="4293892"/>
              <a:ext cx="1457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受信</a:t>
              </a:r>
              <a:r>
                <a:rPr lang="ja-JP" altLang="en-US" dirty="0"/>
                <a:t>キュ</a:t>
              </a:r>
              <a:r>
                <a:rPr lang="ja-JP" altLang="en-US" dirty="0" smtClean="0"/>
                <a:t>ー </a:t>
              </a:r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n</a:t>
              </a:r>
              <a:endParaRPr kumimoji="1" lang="ja-JP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43" name="直線コネクタ 42"/>
            <p:cNvCxnSpPr/>
            <p:nvPr/>
          </p:nvCxnSpPr>
          <p:spPr>
            <a:xfrm>
              <a:off x="3079794" y="3834840"/>
              <a:ext cx="25208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グループ化 43"/>
            <p:cNvGrpSpPr/>
            <p:nvPr/>
          </p:nvGrpSpPr>
          <p:grpSpPr>
            <a:xfrm>
              <a:off x="3093296" y="3863122"/>
              <a:ext cx="2713329" cy="369331"/>
              <a:chOff x="7273135" y="1484304"/>
              <a:chExt cx="2530695" cy="432635"/>
            </a:xfrm>
          </p:grpSpPr>
          <p:sp>
            <p:nvSpPr>
              <p:cNvPr id="69" name="1 つの角を切り取った四角形 68"/>
              <p:cNvSpPr/>
              <p:nvPr/>
            </p:nvSpPr>
            <p:spPr>
              <a:xfrm flipH="1">
                <a:off x="7328176" y="1513256"/>
                <a:ext cx="2467969" cy="369331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7273135" y="1484304"/>
                <a:ext cx="2530695" cy="43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 OS </a:t>
                </a:r>
                <a:r>
                  <a:rPr lang="ja-JP" altLang="en-US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ノード </a:t>
                </a:r>
                <a:r>
                  <a:rPr lang="en-US" altLang="ja-JP" dirty="0"/>
                  <a:t>0</a:t>
                </a:r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宛パケット </a:t>
                </a:r>
                <a:r>
                  <a:rPr lang="en-US" altLang="ja-JP" dirty="0" smtClean="0"/>
                  <a:t>1</a:t>
                </a:r>
                <a:endParaRPr kumimoji="1" lang="ja-JP" altLang="en-US" dirty="0"/>
              </a:p>
            </p:txBody>
          </p:sp>
        </p:grpSp>
        <p:cxnSp>
          <p:nvCxnSpPr>
            <p:cNvPr id="45" name="直線矢印コネクタ 44"/>
            <p:cNvCxnSpPr/>
            <p:nvPr/>
          </p:nvCxnSpPr>
          <p:spPr>
            <a:xfrm flipH="1" flipV="1">
              <a:off x="5566230" y="4816957"/>
              <a:ext cx="741356" cy="1941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右矢印 45"/>
            <p:cNvSpPr/>
            <p:nvPr/>
          </p:nvSpPr>
          <p:spPr>
            <a:xfrm>
              <a:off x="5870890" y="1576762"/>
              <a:ext cx="367788" cy="27014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6309137" y="1527587"/>
              <a:ext cx="2710352" cy="382229"/>
              <a:chOff x="3937379" y="1135684"/>
              <a:chExt cx="2707277" cy="447743"/>
            </a:xfrm>
          </p:grpSpPr>
          <p:sp>
            <p:nvSpPr>
              <p:cNvPr id="62" name="正方形/長方形 61"/>
              <p:cNvSpPr/>
              <p:nvPr/>
            </p:nvSpPr>
            <p:spPr>
              <a:xfrm>
                <a:off x="3937379" y="1135684"/>
                <a:ext cx="2707277" cy="4477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3" name="直線コネクタ 62"/>
              <p:cNvCxnSpPr/>
              <p:nvPr/>
            </p:nvCxnSpPr>
            <p:spPr>
              <a:xfrm>
                <a:off x="5629625" y="1135684"/>
                <a:ext cx="0" cy="447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/>
              <p:cNvCxnSpPr/>
              <p:nvPr/>
            </p:nvCxnSpPr>
            <p:spPr>
              <a:xfrm>
                <a:off x="6173624" y="1135684"/>
                <a:ext cx="0" cy="447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/>
              <p:cNvCxnSpPr/>
              <p:nvPr/>
            </p:nvCxnSpPr>
            <p:spPr>
              <a:xfrm>
                <a:off x="4765353" y="1135684"/>
                <a:ext cx="0" cy="447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/>
              <p:cNvCxnSpPr/>
              <p:nvPr/>
            </p:nvCxnSpPr>
            <p:spPr>
              <a:xfrm>
                <a:off x="4349106" y="1135684"/>
                <a:ext cx="0" cy="447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/>
              <p:cNvCxnSpPr/>
              <p:nvPr/>
            </p:nvCxnSpPr>
            <p:spPr>
              <a:xfrm>
                <a:off x="5181601" y="1135684"/>
                <a:ext cx="0" cy="447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テキスト ボックス 67"/>
              <p:cNvSpPr txBox="1"/>
              <p:nvPr/>
            </p:nvSpPr>
            <p:spPr>
              <a:xfrm>
                <a:off x="5636149" y="1174013"/>
                <a:ext cx="530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・・・</a:t>
                </a:r>
                <a:endParaRPr kumimoji="1" lang="ja-JP" altLang="en-US" dirty="0"/>
              </a:p>
            </p:txBody>
          </p:sp>
        </p:grpSp>
        <p:sp>
          <p:nvSpPr>
            <p:cNvPr id="48" name="正方形/長方形 47"/>
            <p:cNvSpPr/>
            <p:nvPr/>
          </p:nvSpPr>
          <p:spPr>
            <a:xfrm>
              <a:off x="6303517" y="1527587"/>
              <a:ext cx="412817" cy="382229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6716335" y="1527586"/>
              <a:ext cx="423253" cy="383217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7134931" y="1527588"/>
              <a:ext cx="453189" cy="382228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6247787" y="4817944"/>
              <a:ext cx="2771299" cy="369332"/>
              <a:chOff x="7280318" y="1484305"/>
              <a:chExt cx="2298383" cy="432636"/>
            </a:xfrm>
          </p:grpSpPr>
          <p:sp>
            <p:nvSpPr>
              <p:cNvPr id="60" name="1 つの角を切り取った四角形 59"/>
              <p:cNvSpPr/>
              <p:nvPr/>
            </p:nvSpPr>
            <p:spPr>
              <a:xfrm flipH="1">
                <a:off x="7331080" y="1513256"/>
                <a:ext cx="2215229" cy="369331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7280318" y="1484305"/>
                <a:ext cx="2298383" cy="4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 </a:t>
                </a:r>
                <a:r>
                  <a:rPr lang="en-US" altLang="ja-JP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OS </a:t>
                </a:r>
                <a:r>
                  <a:rPr lang="ja-JP" altLang="en-US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ノード </a:t>
                </a:r>
                <a:r>
                  <a:rPr lang="en-US" altLang="ja-JP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0</a:t>
                </a:r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宛パケット </a:t>
                </a:r>
                <a:r>
                  <a:rPr lang="en-US" altLang="ja-JP" dirty="0" smtClean="0"/>
                  <a:t>2</a:t>
                </a:r>
                <a:endParaRPr kumimoji="1" lang="ja-JP" altLang="en-US" dirty="0"/>
              </a:p>
            </p:txBody>
          </p:sp>
        </p:grpSp>
        <p:sp>
          <p:nvSpPr>
            <p:cNvPr id="52" name="テキスト ボックス 51"/>
            <p:cNvSpPr txBox="1"/>
            <p:nvPr/>
          </p:nvSpPr>
          <p:spPr>
            <a:xfrm>
              <a:off x="5804211" y="1938212"/>
              <a:ext cx="958400" cy="315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(1)</a:t>
              </a:r>
              <a:r>
                <a:rPr lang="ja-JP" altLang="en-US" dirty="0"/>
                <a:t> 探索</a:t>
              </a:r>
              <a:endParaRPr kumimoji="1" lang="ja-JP" altLang="en-US" dirty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5920492" y="5201532"/>
              <a:ext cx="958400" cy="315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(2)</a:t>
              </a:r>
              <a:r>
                <a:rPr lang="ja-JP" altLang="en-US" dirty="0"/>
                <a:t> 格納</a:t>
              </a:r>
              <a:endParaRPr kumimoji="1" lang="ja-JP" altLang="en-US" dirty="0"/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6386946" y="3397649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(3)</a:t>
              </a:r>
              <a:r>
                <a:rPr lang="ja-JP" altLang="en-US" dirty="0"/>
                <a:t> </a:t>
              </a:r>
              <a:r>
                <a:rPr lang="ja-JP" altLang="en-US" dirty="0" smtClean="0"/>
                <a:t>指示</a:t>
              </a:r>
              <a:endParaRPr lang="en-US" altLang="ja-JP" dirty="0" smtClean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3084722" y="2095575"/>
              <a:ext cx="2341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パケット </a:t>
              </a:r>
              <a:r>
                <a:rPr lang="en-US" altLang="ja-JP" dirty="0"/>
                <a:t>1</a:t>
              </a:r>
              <a:r>
                <a:rPr lang="ja-JP" altLang="en-US" dirty="0" smtClean="0"/>
                <a:t> のオフセット</a:t>
              </a:r>
              <a:endParaRPr kumimoji="1" lang="ja-JP" altLang="en-US" dirty="0"/>
            </a:p>
          </p:txBody>
        </p:sp>
        <p:grpSp>
          <p:nvGrpSpPr>
            <p:cNvPr id="56" name="グループ化 55"/>
            <p:cNvGrpSpPr/>
            <p:nvPr/>
          </p:nvGrpSpPr>
          <p:grpSpPr>
            <a:xfrm>
              <a:off x="3097411" y="4270899"/>
              <a:ext cx="2713329" cy="369331"/>
              <a:chOff x="7273135" y="1484304"/>
              <a:chExt cx="2530695" cy="432635"/>
            </a:xfrm>
          </p:grpSpPr>
          <p:sp>
            <p:nvSpPr>
              <p:cNvPr id="58" name="1 つの角を切り取った四角形 57"/>
              <p:cNvSpPr/>
              <p:nvPr/>
            </p:nvSpPr>
            <p:spPr>
              <a:xfrm flipH="1">
                <a:off x="7328176" y="1513256"/>
                <a:ext cx="2467969" cy="369331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7273135" y="1484304"/>
                <a:ext cx="2530695" cy="43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 OS </a:t>
                </a:r>
                <a:r>
                  <a:rPr lang="ja-JP" altLang="en-US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ノード </a:t>
                </a:r>
                <a:r>
                  <a:rPr lang="en-US" altLang="ja-JP" dirty="0" smtClean="0"/>
                  <a:t>1 </a:t>
                </a:r>
                <a:r>
                  <a:rPr lang="ja-JP" altLang="en-US" dirty="0" smtClean="0"/>
                  <a:t>宛パケット </a:t>
                </a:r>
                <a:r>
                  <a:rPr lang="en-US" altLang="ja-JP" dirty="0" smtClean="0"/>
                  <a:t>1</a:t>
                </a:r>
                <a:endParaRPr kumimoji="1" lang="ja-JP" altLang="en-US" dirty="0"/>
              </a:p>
            </p:txBody>
          </p:sp>
        </p:grpSp>
        <p:sp>
          <p:nvSpPr>
            <p:cNvPr id="57" name="テキスト ボックス 56"/>
            <p:cNvSpPr txBox="1"/>
            <p:nvPr/>
          </p:nvSpPr>
          <p:spPr>
            <a:xfrm>
              <a:off x="3080600" y="2470401"/>
              <a:ext cx="2341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パケット </a:t>
              </a:r>
              <a:r>
                <a:rPr lang="en-US" altLang="ja-JP" dirty="0"/>
                <a:t>2</a:t>
              </a:r>
              <a:r>
                <a:rPr lang="ja-JP" altLang="en-US" dirty="0" smtClean="0"/>
                <a:t> のオフセット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5733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65296" y="1436859"/>
            <a:ext cx="8754193" cy="4522204"/>
            <a:chOff x="265296" y="1519239"/>
            <a:chExt cx="8754193" cy="4522204"/>
          </a:xfrm>
        </p:grpSpPr>
        <p:sp>
          <p:nvSpPr>
            <p:cNvPr id="3" name="正方形/長方形 2"/>
            <p:cNvSpPr/>
            <p:nvPr/>
          </p:nvSpPr>
          <p:spPr>
            <a:xfrm>
              <a:off x="265298" y="2316522"/>
              <a:ext cx="2023601" cy="34784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" name="直線コネクタ 3"/>
            <p:cNvCxnSpPr/>
            <p:nvPr/>
          </p:nvCxnSpPr>
          <p:spPr>
            <a:xfrm>
              <a:off x="265298" y="2550355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線コネクタ 4"/>
            <p:cNvCxnSpPr/>
            <p:nvPr/>
          </p:nvCxnSpPr>
          <p:spPr>
            <a:xfrm>
              <a:off x="265298" y="3011175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>
              <a:off x="265298" y="3375165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265298" y="3773271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265298" y="4651384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265298" y="5668990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テキスト ボックス 9"/>
            <p:cNvSpPr txBox="1"/>
            <p:nvPr/>
          </p:nvSpPr>
          <p:spPr>
            <a:xfrm>
              <a:off x="456872" y="2619766"/>
              <a:ext cx="1640451" cy="315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バッファ管理</a:t>
              </a:r>
              <a:r>
                <a:rPr lang="ja-JP" altLang="en-US" dirty="0"/>
                <a:t>部</a:t>
              </a:r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88638" y="3023967"/>
              <a:ext cx="1978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オフセット管理部 </a:t>
              </a:r>
              <a:r>
                <a:rPr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133304" y="3859809"/>
              <a:ext cx="300423" cy="407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03720" y="4987669"/>
              <a:ext cx="194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パケット用</a:t>
              </a:r>
              <a:r>
                <a:rPr kumimoji="1" lang="ja-JP" altLang="en-US" dirty="0" smtClean="0"/>
                <a:t>バッファ</a:t>
              </a:r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079793" y="2120690"/>
              <a:ext cx="2355590" cy="15832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079793" y="3834840"/>
              <a:ext cx="2791095" cy="22066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" name="直線コネクタ 15"/>
            <p:cNvCxnSpPr/>
            <p:nvPr/>
          </p:nvCxnSpPr>
          <p:spPr>
            <a:xfrm>
              <a:off x="3088032" y="5013171"/>
              <a:ext cx="27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3088032" y="4643532"/>
              <a:ext cx="27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3088032" y="4252050"/>
              <a:ext cx="27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3088032" y="5686705"/>
              <a:ext cx="27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テキスト ボックス 19"/>
            <p:cNvSpPr txBox="1"/>
            <p:nvPr/>
          </p:nvSpPr>
          <p:spPr>
            <a:xfrm>
              <a:off x="4284759" y="5169341"/>
              <a:ext cx="300423" cy="407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cxnSp>
          <p:nvCxnSpPr>
            <p:cNvPr id="21" name="直線コネクタ 20"/>
            <p:cNvCxnSpPr/>
            <p:nvPr/>
          </p:nvCxnSpPr>
          <p:spPr>
            <a:xfrm flipV="1">
              <a:off x="2288899" y="1519239"/>
              <a:ext cx="786994" cy="103111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2291162" y="1904435"/>
              <a:ext cx="793560" cy="110251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V="1">
              <a:off x="2288899" y="3834839"/>
              <a:ext cx="785283" cy="8311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2304347" y="5668990"/>
              <a:ext cx="769835" cy="36799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V="1">
              <a:off x="2288897" y="2116230"/>
              <a:ext cx="788956" cy="126665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flipV="1">
              <a:off x="2288897" y="3703955"/>
              <a:ext cx="785276" cy="6302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3088032" y="2829364"/>
              <a:ext cx="234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3086091" y="2472660"/>
              <a:ext cx="234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4047118" y="2919652"/>
              <a:ext cx="300423" cy="407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cxnSp>
          <p:nvCxnSpPr>
            <p:cNvPr id="30" name="直線コネクタ 29"/>
            <p:cNvCxnSpPr/>
            <p:nvPr/>
          </p:nvCxnSpPr>
          <p:spPr>
            <a:xfrm>
              <a:off x="3084043" y="3382888"/>
              <a:ext cx="234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/>
            <p:nvPr/>
          </p:nvSpPr>
          <p:spPr>
            <a:xfrm>
              <a:off x="667905" y="1980487"/>
              <a:ext cx="1231221" cy="315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共有メモリ</a:t>
              </a:r>
              <a:endParaRPr kumimoji="1" lang="ja-JP" altLang="en-US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7345686" y="2523821"/>
              <a:ext cx="308575" cy="255437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7345687" y="2112771"/>
              <a:ext cx="308575" cy="2554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7651761" y="2081293"/>
              <a:ext cx="993707" cy="315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: </a:t>
              </a:r>
              <a:r>
                <a:rPr lang="ja-JP" altLang="en-US" dirty="0"/>
                <a:t>未使用</a:t>
              </a:r>
              <a:endParaRPr kumimoji="1" lang="ja-JP" altLang="en-US" dirty="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654261" y="2494879"/>
              <a:ext cx="993707" cy="315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: </a:t>
              </a:r>
              <a:r>
                <a:rPr lang="ja-JP" altLang="en-US" dirty="0" smtClean="0"/>
                <a:t>使用中</a:t>
              </a:r>
              <a:endParaRPr kumimoji="1" lang="ja-JP" altLang="en-US" dirty="0"/>
            </a:p>
          </p:txBody>
        </p:sp>
        <p:grpSp>
          <p:nvGrpSpPr>
            <p:cNvPr id="36" name="グループ化 35"/>
            <p:cNvGrpSpPr/>
            <p:nvPr/>
          </p:nvGrpSpPr>
          <p:grpSpPr>
            <a:xfrm>
              <a:off x="3074173" y="1520723"/>
              <a:ext cx="2715974" cy="383713"/>
              <a:chOff x="3050910" y="926947"/>
              <a:chExt cx="2712892" cy="449481"/>
            </a:xfrm>
          </p:grpSpPr>
          <p:grpSp>
            <p:nvGrpSpPr>
              <p:cNvPr id="69" name="グループ化 68"/>
              <p:cNvGrpSpPr/>
              <p:nvPr/>
            </p:nvGrpSpPr>
            <p:grpSpPr>
              <a:xfrm>
                <a:off x="3056525" y="928685"/>
                <a:ext cx="2707277" cy="447743"/>
                <a:chOff x="3937379" y="1135684"/>
                <a:chExt cx="2707277" cy="447743"/>
              </a:xfrm>
            </p:grpSpPr>
            <p:sp>
              <p:nvSpPr>
                <p:cNvPr id="72" name="正方形/長方形 71"/>
                <p:cNvSpPr/>
                <p:nvPr/>
              </p:nvSpPr>
              <p:spPr>
                <a:xfrm>
                  <a:off x="3937379" y="1135684"/>
                  <a:ext cx="2707277" cy="4477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3" name="直線コネクタ 72"/>
                <p:cNvCxnSpPr/>
                <p:nvPr/>
              </p:nvCxnSpPr>
              <p:spPr>
                <a:xfrm>
                  <a:off x="5629625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コネクタ 73"/>
                <p:cNvCxnSpPr/>
                <p:nvPr/>
              </p:nvCxnSpPr>
              <p:spPr>
                <a:xfrm>
                  <a:off x="6173624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コネクタ 74"/>
                <p:cNvCxnSpPr/>
                <p:nvPr/>
              </p:nvCxnSpPr>
              <p:spPr>
                <a:xfrm>
                  <a:off x="4765353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コネクタ 75"/>
                <p:cNvCxnSpPr/>
                <p:nvPr/>
              </p:nvCxnSpPr>
              <p:spPr>
                <a:xfrm>
                  <a:off x="4349106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コネクタ 76"/>
                <p:cNvCxnSpPr/>
                <p:nvPr/>
              </p:nvCxnSpPr>
              <p:spPr>
                <a:xfrm>
                  <a:off x="5181601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8" name="テキスト ボックス 77"/>
                <p:cNvSpPr txBox="1"/>
                <p:nvPr/>
              </p:nvSpPr>
              <p:spPr>
                <a:xfrm>
                  <a:off x="5636149" y="1174013"/>
                  <a:ext cx="530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 smtClean="0"/>
                    <a:t>・・・</a:t>
                  </a:r>
                  <a:endParaRPr kumimoji="1" lang="ja-JP" altLang="en-US" dirty="0"/>
                </a:p>
              </p:txBody>
            </p:sp>
          </p:grpSp>
          <p:sp>
            <p:nvSpPr>
              <p:cNvPr id="70" name="正方形/長方形 69"/>
              <p:cNvSpPr/>
              <p:nvPr/>
            </p:nvSpPr>
            <p:spPr>
              <a:xfrm>
                <a:off x="3050910" y="928685"/>
                <a:ext cx="412349" cy="447743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>
                <a:off x="3463409" y="926947"/>
                <a:ext cx="429147" cy="447743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7" name="直線矢印コネクタ 36"/>
            <p:cNvCxnSpPr/>
            <p:nvPr/>
          </p:nvCxnSpPr>
          <p:spPr>
            <a:xfrm flipH="1">
              <a:off x="5436969" y="2659593"/>
              <a:ext cx="900000" cy="1229"/>
            </a:xfrm>
            <a:prstGeom prst="straightConnector1">
              <a:avLst/>
            </a:prstGeom>
            <a:ln w="19050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>
              <a:off x="6332163" y="2659593"/>
              <a:ext cx="0" cy="19866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 flipV="1">
              <a:off x="5870888" y="4651384"/>
              <a:ext cx="468000" cy="0"/>
            </a:xfrm>
            <a:prstGeom prst="line">
              <a:avLst/>
            </a:prstGeom>
            <a:ln w="19050">
              <a:head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265296" y="4276071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3079794" y="3834840"/>
              <a:ext cx="25208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グループ化 41"/>
            <p:cNvGrpSpPr/>
            <p:nvPr/>
          </p:nvGrpSpPr>
          <p:grpSpPr>
            <a:xfrm>
              <a:off x="3093296" y="3863122"/>
              <a:ext cx="2713329" cy="369331"/>
              <a:chOff x="7273135" y="1484304"/>
              <a:chExt cx="2530695" cy="432635"/>
            </a:xfrm>
          </p:grpSpPr>
          <p:sp>
            <p:nvSpPr>
              <p:cNvPr id="67" name="1 つの角を切り取った四角形 66"/>
              <p:cNvSpPr/>
              <p:nvPr/>
            </p:nvSpPr>
            <p:spPr>
              <a:xfrm flipH="1">
                <a:off x="7328176" y="1513256"/>
                <a:ext cx="2467969" cy="369331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7273135" y="1484304"/>
                <a:ext cx="2530695" cy="43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 OS </a:t>
                </a:r>
                <a:r>
                  <a:rPr lang="ja-JP" altLang="en-US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ノード </a:t>
                </a:r>
                <a:r>
                  <a:rPr lang="en-US" altLang="ja-JP" dirty="0"/>
                  <a:t>0</a:t>
                </a:r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宛パケット </a:t>
                </a:r>
                <a:r>
                  <a:rPr lang="en-US" altLang="ja-JP" dirty="0" smtClean="0"/>
                  <a:t>1</a:t>
                </a:r>
                <a:endParaRPr kumimoji="1" lang="ja-JP" altLang="en-US" dirty="0"/>
              </a:p>
            </p:txBody>
          </p:sp>
        </p:grpSp>
        <p:cxnSp>
          <p:nvCxnSpPr>
            <p:cNvPr id="43" name="直線矢印コネクタ 42"/>
            <p:cNvCxnSpPr/>
            <p:nvPr/>
          </p:nvCxnSpPr>
          <p:spPr>
            <a:xfrm flipH="1" flipV="1">
              <a:off x="5566230" y="4816957"/>
              <a:ext cx="741356" cy="1941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右矢印 43"/>
            <p:cNvSpPr/>
            <p:nvPr/>
          </p:nvSpPr>
          <p:spPr>
            <a:xfrm>
              <a:off x="5870890" y="1576762"/>
              <a:ext cx="367788" cy="27014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5" name="グループ化 44"/>
            <p:cNvGrpSpPr/>
            <p:nvPr/>
          </p:nvGrpSpPr>
          <p:grpSpPr>
            <a:xfrm>
              <a:off x="6309137" y="1527587"/>
              <a:ext cx="2710352" cy="382229"/>
              <a:chOff x="3937379" y="1135684"/>
              <a:chExt cx="2707277" cy="447743"/>
            </a:xfrm>
          </p:grpSpPr>
          <p:sp>
            <p:nvSpPr>
              <p:cNvPr id="60" name="正方形/長方形 59"/>
              <p:cNvSpPr/>
              <p:nvPr/>
            </p:nvSpPr>
            <p:spPr>
              <a:xfrm>
                <a:off x="3937379" y="1135684"/>
                <a:ext cx="2707277" cy="4477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1" name="直線コネクタ 60"/>
              <p:cNvCxnSpPr/>
              <p:nvPr/>
            </p:nvCxnSpPr>
            <p:spPr>
              <a:xfrm>
                <a:off x="5629625" y="1135684"/>
                <a:ext cx="0" cy="447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/>
              <p:nvPr/>
            </p:nvCxnSpPr>
            <p:spPr>
              <a:xfrm>
                <a:off x="6173624" y="1135684"/>
                <a:ext cx="0" cy="447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/>
              <p:cNvCxnSpPr/>
              <p:nvPr/>
            </p:nvCxnSpPr>
            <p:spPr>
              <a:xfrm>
                <a:off x="4765353" y="1135684"/>
                <a:ext cx="0" cy="447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/>
              <p:cNvCxnSpPr/>
              <p:nvPr/>
            </p:nvCxnSpPr>
            <p:spPr>
              <a:xfrm>
                <a:off x="4349106" y="1135684"/>
                <a:ext cx="0" cy="447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/>
              <p:cNvCxnSpPr/>
              <p:nvPr/>
            </p:nvCxnSpPr>
            <p:spPr>
              <a:xfrm>
                <a:off x="5181601" y="1135684"/>
                <a:ext cx="0" cy="447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テキスト ボックス 65"/>
              <p:cNvSpPr txBox="1"/>
              <p:nvPr/>
            </p:nvSpPr>
            <p:spPr>
              <a:xfrm>
                <a:off x="5636149" y="1174013"/>
                <a:ext cx="530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・・・</a:t>
                </a:r>
                <a:endParaRPr kumimoji="1" lang="ja-JP" altLang="en-US" dirty="0"/>
              </a:p>
            </p:txBody>
          </p:sp>
        </p:grpSp>
        <p:sp>
          <p:nvSpPr>
            <p:cNvPr id="46" name="正方形/長方形 45"/>
            <p:cNvSpPr/>
            <p:nvPr/>
          </p:nvSpPr>
          <p:spPr>
            <a:xfrm>
              <a:off x="6303517" y="1527587"/>
              <a:ext cx="412817" cy="382229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6716335" y="1527586"/>
              <a:ext cx="423253" cy="383217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7134931" y="1527588"/>
              <a:ext cx="453189" cy="382228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49" name="グループ化 48"/>
            <p:cNvGrpSpPr/>
            <p:nvPr/>
          </p:nvGrpSpPr>
          <p:grpSpPr>
            <a:xfrm>
              <a:off x="6247787" y="4817944"/>
              <a:ext cx="2771299" cy="369332"/>
              <a:chOff x="7280318" y="1484305"/>
              <a:chExt cx="2298383" cy="432636"/>
            </a:xfrm>
          </p:grpSpPr>
          <p:sp>
            <p:nvSpPr>
              <p:cNvPr id="58" name="1 つの角を切り取った四角形 57"/>
              <p:cNvSpPr/>
              <p:nvPr/>
            </p:nvSpPr>
            <p:spPr>
              <a:xfrm flipH="1">
                <a:off x="7331080" y="1513256"/>
                <a:ext cx="2215229" cy="369331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7280318" y="1484305"/>
                <a:ext cx="2298383" cy="4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 </a:t>
                </a:r>
                <a:r>
                  <a:rPr lang="en-US" altLang="ja-JP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OS </a:t>
                </a:r>
                <a:r>
                  <a:rPr lang="ja-JP" altLang="en-US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ノード </a:t>
                </a:r>
                <a:r>
                  <a:rPr lang="en-US" altLang="ja-JP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1</a:t>
                </a:r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宛パケット </a:t>
                </a:r>
                <a:r>
                  <a:rPr lang="en-US" altLang="ja-JP" dirty="0" smtClean="0"/>
                  <a:t>2</a:t>
                </a:r>
                <a:endParaRPr kumimoji="1" lang="ja-JP" altLang="en-US" dirty="0"/>
              </a:p>
            </p:txBody>
          </p:sp>
        </p:grpSp>
        <p:sp>
          <p:nvSpPr>
            <p:cNvPr id="50" name="テキスト ボックス 49"/>
            <p:cNvSpPr txBox="1"/>
            <p:nvPr/>
          </p:nvSpPr>
          <p:spPr>
            <a:xfrm>
              <a:off x="5804211" y="1938212"/>
              <a:ext cx="958400" cy="315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(1)</a:t>
              </a:r>
              <a:r>
                <a:rPr lang="ja-JP" altLang="en-US" dirty="0"/>
                <a:t> 探索</a:t>
              </a:r>
              <a:endParaRPr kumimoji="1" lang="ja-JP" altLang="en-US" dirty="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5920492" y="5201532"/>
              <a:ext cx="958400" cy="315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(2)</a:t>
              </a:r>
              <a:r>
                <a:rPr lang="ja-JP" altLang="en-US" dirty="0"/>
                <a:t> 格納</a:t>
              </a:r>
              <a:endParaRPr kumimoji="1" lang="ja-JP" altLang="en-US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6386946" y="3397649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(3)</a:t>
              </a:r>
              <a:r>
                <a:rPr lang="ja-JP" altLang="en-US" dirty="0"/>
                <a:t> </a:t>
              </a:r>
              <a:r>
                <a:rPr lang="ja-JP" altLang="en-US" dirty="0" smtClean="0"/>
                <a:t>指示</a:t>
              </a:r>
              <a:endParaRPr lang="en-US" altLang="ja-JP" dirty="0" smtClean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3084722" y="2095575"/>
              <a:ext cx="2341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パケット </a:t>
              </a:r>
              <a:r>
                <a:rPr lang="en-US" altLang="ja-JP" dirty="0"/>
                <a:t>1</a:t>
              </a:r>
              <a:r>
                <a:rPr lang="ja-JP" altLang="en-US" dirty="0" smtClean="0"/>
                <a:t> のオフセット</a:t>
              </a:r>
              <a:endParaRPr kumimoji="1" lang="ja-JP" altLang="en-US" dirty="0"/>
            </a:p>
          </p:txBody>
        </p:sp>
        <p:grpSp>
          <p:nvGrpSpPr>
            <p:cNvPr id="54" name="グループ化 53"/>
            <p:cNvGrpSpPr/>
            <p:nvPr/>
          </p:nvGrpSpPr>
          <p:grpSpPr>
            <a:xfrm>
              <a:off x="3097411" y="4270899"/>
              <a:ext cx="2713329" cy="369331"/>
              <a:chOff x="7273135" y="1484304"/>
              <a:chExt cx="2530695" cy="432635"/>
            </a:xfrm>
          </p:grpSpPr>
          <p:sp>
            <p:nvSpPr>
              <p:cNvPr id="56" name="1 つの角を切り取った四角形 55"/>
              <p:cNvSpPr/>
              <p:nvPr/>
            </p:nvSpPr>
            <p:spPr>
              <a:xfrm flipH="1">
                <a:off x="7328176" y="1513256"/>
                <a:ext cx="2467969" cy="369331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7273135" y="1484304"/>
                <a:ext cx="2530695" cy="43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 OS </a:t>
                </a:r>
                <a:r>
                  <a:rPr lang="ja-JP" altLang="en-US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ノード </a:t>
                </a:r>
                <a:r>
                  <a:rPr lang="en-US" altLang="ja-JP" dirty="0" smtClean="0"/>
                  <a:t>1 </a:t>
                </a:r>
                <a:r>
                  <a:rPr lang="ja-JP" altLang="en-US" dirty="0" smtClean="0"/>
                  <a:t>宛パケット </a:t>
                </a:r>
                <a:r>
                  <a:rPr lang="en-US" altLang="ja-JP" dirty="0" smtClean="0"/>
                  <a:t>1</a:t>
                </a:r>
                <a:endParaRPr kumimoji="1" lang="ja-JP" altLang="en-US" dirty="0"/>
              </a:p>
            </p:txBody>
          </p:sp>
        </p:grpSp>
        <p:sp>
          <p:nvSpPr>
            <p:cNvPr id="55" name="テキスト ボックス 54"/>
            <p:cNvSpPr txBox="1"/>
            <p:nvPr/>
          </p:nvSpPr>
          <p:spPr>
            <a:xfrm>
              <a:off x="3080600" y="2470401"/>
              <a:ext cx="2341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パケット </a:t>
              </a:r>
              <a:r>
                <a:rPr lang="en-US" altLang="ja-JP" dirty="0"/>
                <a:t>2</a:t>
              </a:r>
              <a:r>
                <a:rPr lang="ja-JP" altLang="en-US" dirty="0" smtClean="0"/>
                <a:t> のオフセット</a:t>
              </a:r>
              <a:endParaRPr kumimoji="1" lang="ja-JP" altLang="en-US" dirty="0"/>
            </a:p>
          </p:txBody>
        </p:sp>
      </p:grpSp>
      <p:sp>
        <p:nvSpPr>
          <p:cNvPr id="79" name="テキスト ボックス 78"/>
          <p:cNvSpPr txBox="1"/>
          <p:nvPr/>
        </p:nvSpPr>
        <p:spPr>
          <a:xfrm>
            <a:off x="284516" y="3398793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オフセット管理部 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84516" y="4197862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オフセット管理部 </a:t>
            </a:r>
            <a:r>
              <a:rPr lang="en-US" altLang="ja-JP" dirty="0" smtClean="0"/>
              <a:t>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496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77731" y="3667989"/>
            <a:ext cx="5032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(1) 150Mbps </a:t>
            </a:r>
            <a:r>
              <a:rPr lang="ja-JP" altLang="en-US" sz="2400" dirty="0" smtClean="0"/>
              <a:t>以上</a:t>
            </a:r>
            <a:r>
              <a:rPr lang="ja-JP" altLang="en-US" sz="2400" dirty="0"/>
              <a:t>の帯域では</a:t>
            </a:r>
            <a:r>
              <a:rPr lang="ja-JP" altLang="en-US" sz="2400" dirty="0" smtClean="0"/>
              <a:t>不安定</a:t>
            </a:r>
            <a:endParaRPr lang="en-US" altLang="ja-JP" sz="2400" dirty="0" smtClean="0"/>
          </a:p>
          <a:p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(2)</a:t>
            </a:r>
            <a:r>
              <a:rPr lang="ja-JP" altLang="en-US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ja-JP" altLang="en-US" sz="2400" dirty="0" smtClean="0"/>
              <a:t>共有</a:t>
            </a:r>
            <a:r>
              <a:rPr lang="ja-JP" altLang="en-US" sz="2400" dirty="0"/>
              <a:t>メモリ使用に</a:t>
            </a:r>
            <a:r>
              <a:rPr lang="ja-JP" altLang="en-US" sz="2400" dirty="0" smtClean="0"/>
              <a:t>おける</a:t>
            </a:r>
            <a:endParaRPr lang="en-US" altLang="ja-JP" sz="2400" dirty="0" smtClean="0"/>
          </a:p>
          <a:p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 Linux </a:t>
            </a:r>
            <a:r>
              <a:rPr lang="ja-JP" altLang="en-US" sz="2400" dirty="0" smtClean="0"/>
              <a:t>間</a:t>
            </a:r>
            <a:r>
              <a:rPr lang="ja-JP" altLang="en-US" sz="2400" dirty="0"/>
              <a:t>の排他制御</a:t>
            </a:r>
            <a:r>
              <a:rPr lang="ja-JP" altLang="en-US" sz="2400" dirty="0" smtClean="0"/>
              <a:t>は</a:t>
            </a:r>
            <a:r>
              <a:rPr lang="ja-JP" altLang="en-US" sz="2400" dirty="0"/>
              <a:t>不完全</a:t>
            </a:r>
            <a:endParaRPr lang="en-US" altLang="ja-JP" sz="2400" dirty="0"/>
          </a:p>
        </p:txBody>
      </p:sp>
      <p:sp>
        <p:nvSpPr>
          <p:cNvPr id="2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6414404" y="6344200"/>
            <a:ext cx="2057400" cy="365125"/>
          </a:xfrm>
        </p:spPr>
        <p:txBody>
          <a:bodyPr/>
          <a:lstStyle/>
          <a:p>
            <a:r>
              <a:rPr kumimoji="1" lang="en-US" altLang="ja-JP" sz="2400" dirty="0" smtClean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r>
              <a:rPr lang="en-US" altLang="ja-JP" sz="2400" dirty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</a:t>
            </a:r>
            <a:endParaRPr kumimoji="1" lang="ja-JP" altLang="en-US" sz="2400" dirty="0">
              <a:solidFill>
                <a:schemeClr val="tx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257377" y="0"/>
            <a:ext cx="2629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背景と目的</a:t>
            </a:r>
            <a:endParaRPr kumimoji="1" lang="ja-JP" altLang="en-US" sz="40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3477" y="77884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00FF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Mint:</a:t>
            </a:r>
            <a:endParaRPr kumimoji="1" lang="en-US" altLang="ja-JP" sz="2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7451" y="1134777"/>
            <a:ext cx="6798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1</a:t>
            </a:r>
            <a:r>
              <a:rPr lang="ja-JP" altLang="en-US" sz="2400" dirty="0"/>
              <a:t>台</a:t>
            </a:r>
            <a:r>
              <a:rPr lang="ja-JP" altLang="en-US" sz="2400" dirty="0" smtClean="0"/>
              <a:t>の計算機上で複数の 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Linux(OS </a:t>
            </a:r>
            <a:r>
              <a:rPr lang="ja-JP" altLang="en-US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ノード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)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を走行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8731" y="1997189"/>
            <a:ext cx="4860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(1) Linux </a:t>
            </a:r>
            <a:r>
              <a:rPr lang="ja-JP" altLang="en-US" sz="2400" dirty="0" smtClean="0">
                <a:latin typeface="+mn-ea"/>
                <a:cs typeface="Arial Unicode MS" panose="020B0604020202020204" pitchFamily="50" charset="-128"/>
              </a:rPr>
              <a:t>間</a:t>
            </a:r>
            <a:r>
              <a:rPr lang="ja-JP" altLang="en-US" sz="2400" dirty="0">
                <a:latin typeface="+mn-ea"/>
                <a:cs typeface="Arial Unicode MS" panose="020B0604020202020204" pitchFamily="50" charset="-128"/>
              </a:rPr>
              <a:t>の</a:t>
            </a:r>
            <a:r>
              <a:rPr lang="ja-JP" altLang="en-US" sz="2400" dirty="0" smtClean="0">
                <a:latin typeface="+mn-ea"/>
                <a:cs typeface="Arial Unicode MS" panose="020B0604020202020204" pitchFamily="50" charset="-128"/>
              </a:rPr>
              <a:t>共有メモリを介した</a:t>
            </a:r>
            <a:endParaRPr lang="en-US" altLang="ja-JP" sz="2400" dirty="0" smtClean="0">
              <a:latin typeface="+mn-ea"/>
              <a:cs typeface="Arial Unicode MS" panose="020B0604020202020204" pitchFamily="50" charset="-128"/>
            </a:endParaRPr>
          </a:p>
          <a:p>
            <a:r>
              <a:rPr lang="ja-JP" altLang="en-US" sz="2400" dirty="0" smtClean="0">
                <a:latin typeface="+mn-ea"/>
                <a:cs typeface="Arial Unicode MS" panose="020B0604020202020204" pitchFamily="50" charset="-128"/>
              </a:rPr>
              <a:t>     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Ethernet </a:t>
            </a:r>
            <a:r>
              <a:rPr lang="ja-JP" altLang="en-US" sz="2400" dirty="0" smtClean="0">
                <a:latin typeface="+mn-ea"/>
                <a:cs typeface="Arial Unicode MS" panose="020B0604020202020204" pitchFamily="50" charset="-128"/>
              </a:rPr>
              <a:t>互換の通信</a:t>
            </a:r>
            <a:endParaRPr lang="en-US" altLang="ja-JP" sz="2400" dirty="0" smtClean="0">
              <a:latin typeface="+mn-ea"/>
              <a:cs typeface="Arial Unicode MS" panose="020B0604020202020204" pitchFamily="50" charset="-128"/>
            </a:endParaRPr>
          </a:p>
          <a:p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(2) </a:t>
            </a:r>
            <a:r>
              <a:rPr lang="ja-JP" altLang="en-US" sz="2400" dirty="0" smtClean="0">
                <a:latin typeface="+mn-ea"/>
                <a:cs typeface="Arial Unicode MS" panose="020B0604020202020204" pitchFamily="50" charset="-128"/>
              </a:rPr>
              <a:t>既存 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AP </a:t>
            </a:r>
            <a:r>
              <a:rPr lang="ja-JP" altLang="en-US" sz="2400" dirty="0" smtClean="0">
                <a:latin typeface="+mn-ea"/>
                <a:cs typeface="Arial Unicode MS" panose="020B0604020202020204" pitchFamily="50" charset="-128"/>
              </a:rPr>
              <a:t>を改変せずに通信可能</a:t>
            </a:r>
            <a:endParaRPr lang="en-US" altLang="ja-JP" sz="2400" dirty="0" smtClean="0">
              <a:latin typeface="+mn-ea"/>
              <a:cs typeface="Arial Unicode MS" panose="020B0604020202020204" pitchFamily="50" charset="-128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0937" y="1594438"/>
            <a:ext cx="5583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00FF"/>
                </a:solidFill>
              </a:rPr>
              <a:t>＜</a:t>
            </a:r>
            <a:r>
              <a:rPr lang="ja-JP" altLang="en-US" sz="2400" dirty="0">
                <a:solidFill>
                  <a:srgbClr val="0000FF"/>
                </a:solidFill>
                <a:latin typeface="+mn-ea"/>
                <a:cs typeface="Arial Unicode MS" panose="020B0604020202020204" pitchFamily="50" charset="-128"/>
              </a:rPr>
              <a:t>仮想</a:t>
            </a:r>
            <a:r>
              <a:rPr lang="ja-JP" altLang="en-US" sz="2400" dirty="0" smtClean="0">
                <a:solidFill>
                  <a:srgbClr val="0000FF"/>
                </a:solidFill>
                <a:latin typeface="+mn-ea"/>
                <a:cs typeface="Arial Unicode MS" panose="020B0604020202020204" pitchFamily="50" charset="-128"/>
              </a:rPr>
              <a:t>ネットワークインタフェース </a:t>
            </a:r>
            <a:r>
              <a:rPr lang="en-US" altLang="ja-JP" sz="2400" dirty="0" smtClean="0">
                <a:solidFill>
                  <a:srgbClr val="0000FF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(VNI)</a:t>
            </a:r>
            <a:r>
              <a:rPr kumimoji="1" lang="ja-JP" altLang="en-US" sz="2400" dirty="0" smtClean="0">
                <a:solidFill>
                  <a:srgbClr val="0000FF"/>
                </a:solidFill>
              </a:rPr>
              <a:t>＞</a:t>
            </a:r>
            <a:endParaRPr kumimoji="1" lang="en-US" altLang="ja-JP" sz="2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338" y="3226533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0000CC"/>
                </a:solidFill>
              </a:rPr>
              <a:t>＜</a:t>
            </a:r>
            <a:r>
              <a:rPr lang="en-US" altLang="ja-JP" sz="2400" dirty="0" smtClean="0">
                <a:solidFill>
                  <a:srgbClr val="0000CC"/>
                </a:solidFill>
              </a:rPr>
              <a:t>VNI </a:t>
            </a:r>
            <a:r>
              <a:rPr lang="ja-JP" altLang="en-US" sz="2400" dirty="0" smtClean="0">
                <a:solidFill>
                  <a:srgbClr val="0000CC"/>
                </a:solidFill>
              </a:rPr>
              <a:t>の評価結果＞</a:t>
            </a:r>
            <a:endParaRPr kumimoji="1" lang="ja-JP" altLang="en-US" sz="2400" dirty="0">
              <a:solidFill>
                <a:srgbClr val="0000CC"/>
              </a:solidFill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348174" y="1569276"/>
            <a:ext cx="3769486" cy="4722704"/>
            <a:chOff x="5399450" y="1195737"/>
            <a:chExt cx="3769486" cy="4722704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5549772" y="1195737"/>
              <a:ext cx="3619164" cy="4722704"/>
              <a:chOff x="5565012" y="1119537"/>
              <a:chExt cx="3619164" cy="4722704"/>
            </a:xfrm>
          </p:grpSpPr>
          <p:grpSp>
            <p:nvGrpSpPr>
              <p:cNvPr id="35" name="グループ化 34"/>
              <p:cNvGrpSpPr/>
              <p:nvPr/>
            </p:nvGrpSpPr>
            <p:grpSpPr>
              <a:xfrm>
                <a:off x="5565012" y="1119537"/>
                <a:ext cx="3619164" cy="4722704"/>
                <a:chOff x="5524333" y="1639817"/>
                <a:chExt cx="3284606" cy="4497811"/>
              </a:xfrm>
            </p:grpSpPr>
            <p:cxnSp>
              <p:nvCxnSpPr>
                <p:cNvPr id="71" name="直線コネクタ 70"/>
                <p:cNvCxnSpPr/>
                <p:nvPr/>
              </p:nvCxnSpPr>
              <p:spPr bwMode="gray">
                <a:xfrm>
                  <a:off x="8019280" y="4255250"/>
                  <a:ext cx="0" cy="167999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コネクタ 69"/>
                <p:cNvCxnSpPr/>
                <p:nvPr/>
              </p:nvCxnSpPr>
              <p:spPr bwMode="gray">
                <a:xfrm flipH="1">
                  <a:off x="6197928" y="4255250"/>
                  <a:ext cx="0" cy="16114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/>
                <p:cNvCxnSpPr/>
                <p:nvPr/>
              </p:nvCxnSpPr>
              <p:spPr bwMode="gray">
                <a:xfrm>
                  <a:off x="7105182" y="1639817"/>
                  <a:ext cx="0" cy="4497811"/>
                </a:xfrm>
                <a:prstGeom prst="line">
                  <a:avLst/>
                </a:prstGeom>
                <a:ln w="12700" cmpd="sng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片側の 2 つの角を切り取った四角形 14"/>
                <p:cNvSpPr/>
                <p:nvPr/>
              </p:nvSpPr>
              <p:spPr bwMode="gray">
                <a:xfrm>
                  <a:off x="6238518" y="5332997"/>
                  <a:ext cx="1735200" cy="786982"/>
                </a:xfrm>
                <a:prstGeom prst="snip2Same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93" name="直線矢印コネクタ 92"/>
                <p:cNvCxnSpPr/>
                <p:nvPr/>
              </p:nvCxnSpPr>
              <p:spPr bwMode="gray">
                <a:xfrm>
                  <a:off x="6196511" y="5869784"/>
                  <a:ext cx="26137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コネクタ 93"/>
                <p:cNvCxnSpPr/>
                <p:nvPr/>
              </p:nvCxnSpPr>
              <p:spPr bwMode="gray">
                <a:xfrm>
                  <a:off x="7796470" y="5931289"/>
                  <a:ext cx="2311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正方形/長方形 101"/>
                <p:cNvSpPr/>
                <p:nvPr/>
              </p:nvSpPr>
              <p:spPr bwMode="gray">
                <a:xfrm>
                  <a:off x="5524333" y="2292308"/>
                  <a:ext cx="1404763" cy="82827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103" name="テキスト ボックス 102"/>
                <p:cNvSpPr txBox="1"/>
                <p:nvPr/>
              </p:nvSpPr>
              <p:spPr bwMode="gray">
                <a:xfrm>
                  <a:off x="5525365" y="2274212"/>
                  <a:ext cx="492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 smtClean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AP</a:t>
                  </a:r>
                  <a:endParaRPr lang="ja-JP" altLang="en-US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104" name="1 つの角を切り取った四角形 103"/>
                <p:cNvSpPr/>
                <p:nvPr/>
              </p:nvSpPr>
              <p:spPr bwMode="gray">
                <a:xfrm flipH="1">
                  <a:off x="5707897" y="2557988"/>
                  <a:ext cx="1015776" cy="280042"/>
                </a:xfrm>
                <a:prstGeom prst="snip1Rect">
                  <a:avLst>
                    <a:gd name="adj" fmla="val 25462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dirty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data</a:t>
                  </a:r>
                </a:p>
              </p:txBody>
            </p:sp>
            <p:sp>
              <p:nvSpPr>
                <p:cNvPr id="105" name="テキスト ボックス 104"/>
                <p:cNvSpPr txBox="1"/>
                <p:nvPr/>
              </p:nvSpPr>
              <p:spPr bwMode="gray">
                <a:xfrm>
                  <a:off x="5736413" y="1766600"/>
                  <a:ext cx="784439" cy="351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 smtClean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Linux1</a:t>
                  </a:r>
                  <a:endParaRPr lang="ja-JP" altLang="en-US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106" name="テキスト ボックス 105"/>
                <p:cNvSpPr txBox="1"/>
                <p:nvPr/>
              </p:nvSpPr>
              <p:spPr bwMode="gray">
                <a:xfrm>
                  <a:off x="6176997" y="2806790"/>
                  <a:ext cx="609861" cy="351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 smtClean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write</a:t>
                  </a:r>
                  <a:endParaRPr lang="ja-JP" altLang="en-US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86" name="正方形/長方形 85"/>
                <p:cNvSpPr/>
                <p:nvPr/>
              </p:nvSpPr>
              <p:spPr bwMode="gray">
                <a:xfrm>
                  <a:off x="5556041" y="4454938"/>
                  <a:ext cx="1373055" cy="450507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87" name="テキスト ボックス 86"/>
                <p:cNvSpPr txBox="1"/>
                <p:nvPr/>
              </p:nvSpPr>
              <p:spPr bwMode="gray">
                <a:xfrm>
                  <a:off x="5538834" y="4426315"/>
                  <a:ext cx="516752" cy="351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 smtClean="0">
                      <a:solidFill>
                        <a:srgbClr val="FF0000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VNI</a:t>
                  </a:r>
                  <a:endParaRPr lang="ja-JP" altLang="en-US" dirty="0">
                    <a:solidFill>
                      <a:srgbClr val="FF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88" name="テキスト ボックス 87"/>
                <p:cNvSpPr txBox="1"/>
                <p:nvPr/>
              </p:nvSpPr>
              <p:spPr bwMode="gray">
                <a:xfrm>
                  <a:off x="5947028" y="4534190"/>
                  <a:ext cx="609861" cy="351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 smtClean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copy</a:t>
                  </a:r>
                  <a:endParaRPr lang="ja-JP" altLang="en-US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grpSp>
              <p:nvGrpSpPr>
                <p:cNvPr id="67" name="グループ化 66"/>
                <p:cNvGrpSpPr/>
                <p:nvPr/>
              </p:nvGrpSpPr>
              <p:grpSpPr bwMode="gray">
                <a:xfrm>
                  <a:off x="5597558" y="3877247"/>
                  <a:ext cx="1331538" cy="370752"/>
                  <a:chOff x="5537450" y="3845714"/>
                  <a:chExt cx="1287652" cy="450609"/>
                </a:xfrm>
              </p:grpSpPr>
              <p:sp>
                <p:nvSpPr>
                  <p:cNvPr id="68" name="1 つの角を切り取った四角形 67"/>
                  <p:cNvSpPr/>
                  <p:nvPr/>
                </p:nvSpPr>
                <p:spPr bwMode="gray">
                  <a:xfrm flipH="1">
                    <a:off x="5537450" y="3845714"/>
                    <a:ext cx="1112305" cy="357612"/>
                  </a:xfrm>
                  <a:prstGeom prst="snip1Rect">
                    <a:avLst>
                      <a:gd name="adj" fmla="val 25462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altLang="ja-JP" dirty="0"/>
                  </a:p>
                </p:txBody>
              </p:sp>
              <p:sp>
                <p:nvSpPr>
                  <p:cNvPr id="69" name="1 つの角を切り取った四角形 68"/>
                  <p:cNvSpPr/>
                  <p:nvPr/>
                </p:nvSpPr>
                <p:spPr bwMode="gray">
                  <a:xfrm flipH="1">
                    <a:off x="5666252" y="3938711"/>
                    <a:ext cx="1158850" cy="357612"/>
                  </a:xfrm>
                  <a:prstGeom prst="snip1Rect">
                    <a:avLst>
                      <a:gd name="adj" fmla="val 25462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800"/>
                      </a:lnSpc>
                    </a:pPr>
                    <a:r>
                      <a:rPr lang="en-US" altLang="ja-JP" dirty="0" smtClean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Eth packet</a:t>
                    </a:r>
                    <a:endParaRPr lang="en-US" altLang="ja-JP" dirty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grpSp>
              <p:nvGrpSpPr>
                <p:cNvPr id="72" name="グループ化 71"/>
                <p:cNvGrpSpPr/>
                <p:nvPr/>
              </p:nvGrpSpPr>
              <p:grpSpPr bwMode="gray">
                <a:xfrm>
                  <a:off x="6455611" y="5709550"/>
                  <a:ext cx="1331538" cy="370753"/>
                  <a:chOff x="5519422" y="3784174"/>
                  <a:chExt cx="1287652" cy="450610"/>
                </a:xfrm>
              </p:grpSpPr>
              <p:sp>
                <p:nvSpPr>
                  <p:cNvPr id="74" name="1 つの角を切り取った四角形 73"/>
                  <p:cNvSpPr/>
                  <p:nvPr/>
                </p:nvSpPr>
                <p:spPr bwMode="gray">
                  <a:xfrm flipH="1">
                    <a:off x="5519422" y="3784174"/>
                    <a:ext cx="1112305" cy="357613"/>
                  </a:xfrm>
                  <a:prstGeom prst="snip1Rect">
                    <a:avLst>
                      <a:gd name="adj" fmla="val 25462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altLang="ja-JP" dirty="0"/>
                  </a:p>
                </p:txBody>
              </p:sp>
              <p:sp>
                <p:nvSpPr>
                  <p:cNvPr id="76" name="1 つの角を切り取った四角形 75"/>
                  <p:cNvSpPr/>
                  <p:nvPr/>
                </p:nvSpPr>
                <p:spPr bwMode="gray">
                  <a:xfrm flipH="1">
                    <a:off x="5648224" y="3877172"/>
                    <a:ext cx="1158850" cy="357612"/>
                  </a:xfrm>
                  <a:prstGeom prst="snip1Rect">
                    <a:avLst>
                      <a:gd name="adj" fmla="val 25462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800"/>
                      </a:lnSpc>
                    </a:pPr>
                    <a:r>
                      <a:rPr lang="en-US" altLang="ja-JP" dirty="0" smtClean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Eth packet</a:t>
                    </a:r>
                    <a:endParaRPr lang="en-US" altLang="ja-JP" dirty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sp>
              <p:nvSpPr>
                <p:cNvPr id="80" name="正方形/長方形 79"/>
                <p:cNvSpPr/>
                <p:nvPr/>
              </p:nvSpPr>
              <p:spPr bwMode="gray">
                <a:xfrm>
                  <a:off x="7158333" y="2198218"/>
                  <a:ext cx="133956" cy="951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81" name="正方形/長方形 80"/>
                <p:cNvSpPr/>
                <p:nvPr/>
              </p:nvSpPr>
              <p:spPr bwMode="gray">
                <a:xfrm>
                  <a:off x="7291312" y="2294987"/>
                  <a:ext cx="1404763" cy="82827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84" name="テキスト ボックス 83"/>
                <p:cNvSpPr txBox="1"/>
                <p:nvPr/>
              </p:nvSpPr>
              <p:spPr bwMode="gray">
                <a:xfrm>
                  <a:off x="7292344" y="2278600"/>
                  <a:ext cx="492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 smtClean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AP</a:t>
                  </a:r>
                  <a:endParaRPr lang="ja-JP" altLang="en-US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85" name="1 つの角を切り取った四角形 84"/>
                <p:cNvSpPr/>
                <p:nvPr/>
              </p:nvSpPr>
              <p:spPr bwMode="gray">
                <a:xfrm flipH="1">
                  <a:off x="7482778" y="2547862"/>
                  <a:ext cx="1015776" cy="280042"/>
                </a:xfrm>
                <a:prstGeom prst="snip1Rect">
                  <a:avLst>
                    <a:gd name="adj" fmla="val 25462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dirty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data</a:t>
                  </a:r>
                </a:p>
              </p:txBody>
            </p:sp>
            <p:sp>
              <p:nvSpPr>
                <p:cNvPr id="91" name="テキスト ボックス 90"/>
                <p:cNvSpPr txBox="1"/>
                <p:nvPr/>
              </p:nvSpPr>
              <p:spPr bwMode="gray">
                <a:xfrm>
                  <a:off x="7484750" y="1766600"/>
                  <a:ext cx="784439" cy="351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 smtClean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Linux2</a:t>
                  </a:r>
                  <a:endParaRPr lang="ja-JP" altLang="en-US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92" name="テキスト ボックス 91"/>
                <p:cNvSpPr txBox="1"/>
                <p:nvPr/>
              </p:nvSpPr>
              <p:spPr bwMode="gray">
                <a:xfrm>
                  <a:off x="7984884" y="2796663"/>
                  <a:ext cx="824055" cy="3517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 smtClean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read</a:t>
                  </a:r>
                  <a:endParaRPr lang="ja-JP" altLang="en-US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107" name="正方形/長方形 106"/>
                <p:cNvSpPr/>
                <p:nvPr/>
              </p:nvSpPr>
              <p:spPr bwMode="gray">
                <a:xfrm>
                  <a:off x="7313701" y="4454938"/>
                  <a:ext cx="1373055" cy="450507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108" name="テキスト ボックス 107"/>
                <p:cNvSpPr txBox="1"/>
                <p:nvPr/>
              </p:nvSpPr>
              <p:spPr bwMode="gray">
                <a:xfrm>
                  <a:off x="7287171" y="4426315"/>
                  <a:ext cx="522373" cy="351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 smtClean="0">
                      <a:solidFill>
                        <a:srgbClr val="FF0000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VNI</a:t>
                  </a:r>
                  <a:endParaRPr lang="ja-JP" altLang="en-US" dirty="0">
                    <a:solidFill>
                      <a:srgbClr val="FF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grpSp>
              <p:nvGrpSpPr>
                <p:cNvPr id="116" name="グループ化 115"/>
                <p:cNvGrpSpPr/>
                <p:nvPr/>
              </p:nvGrpSpPr>
              <p:grpSpPr bwMode="gray">
                <a:xfrm>
                  <a:off x="7345899" y="3877247"/>
                  <a:ext cx="1322222" cy="370752"/>
                  <a:chOff x="5321114" y="3845714"/>
                  <a:chExt cx="1278643" cy="450609"/>
                </a:xfrm>
              </p:grpSpPr>
              <p:sp>
                <p:nvSpPr>
                  <p:cNvPr id="127" name="1 つの角を切り取った四角形 126"/>
                  <p:cNvSpPr/>
                  <p:nvPr/>
                </p:nvSpPr>
                <p:spPr bwMode="gray">
                  <a:xfrm flipH="1">
                    <a:off x="5321114" y="3845714"/>
                    <a:ext cx="1112305" cy="357613"/>
                  </a:xfrm>
                  <a:prstGeom prst="snip1Rect">
                    <a:avLst>
                      <a:gd name="adj" fmla="val 25462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altLang="ja-JP" dirty="0"/>
                  </a:p>
                </p:txBody>
              </p:sp>
              <p:sp>
                <p:nvSpPr>
                  <p:cNvPr id="128" name="1 つの角を切り取った四角形 127"/>
                  <p:cNvSpPr/>
                  <p:nvPr/>
                </p:nvSpPr>
                <p:spPr bwMode="gray">
                  <a:xfrm flipH="1">
                    <a:off x="5440907" y="3938711"/>
                    <a:ext cx="1158850" cy="357612"/>
                  </a:xfrm>
                  <a:prstGeom prst="snip1Rect">
                    <a:avLst>
                      <a:gd name="adj" fmla="val 25462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800"/>
                      </a:lnSpc>
                    </a:pPr>
                    <a:r>
                      <a:rPr lang="en-US" altLang="ja-JP" dirty="0" smtClean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Eth</a:t>
                    </a:r>
                    <a:r>
                      <a:rPr lang="en-US" altLang="ja-JP" dirty="0" smtClean="0"/>
                      <a:t> </a:t>
                    </a:r>
                    <a:r>
                      <a:rPr lang="en-US" altLang="ja-JP" dirty="0" smtClean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packet</a:t>
                    </a:r>
                    <a:endParaRPr lang="en-US" altLang="ja-JP" dirty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cxnSp>
              <p:nvCxnSpPr>
                <p:cNvPr id="75" name="直線矢印コネクタ 74"/>
                <p:cNvCxnSpPr/>
                <p:nvPr/>
              </p:nvCxnSpPr>
              <p:spPr bwMode="gray">
                <a:xfrm>
                  <a:off x="8006474" y="2827904"/>
                  <a:ext cx="5381" cy="1047361"/>
                </a:xfrm>
                <a:prstGeom prst="straightConnector1">
                  <a:avLst/>
                </a:prstGeom>
                <a:ln w="19050">
                  <a:headEnd type="arrow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矢印コネクタ 63"/>
                <p:cNvCxnSpPr/>
                <p:nvPr/>
              </p:nvCxnSpPr>
              <p:spPr bwMode="gray">
                <a:xfrm flipH="1">
                  <a:off x="6200123" y="2846694"/>
                  <a:ext cx="0" cy="1028571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6" name="テキスト ボックス 95"/>
                <p:cNvSpPr txBox="1"/>
                <p:nvPr/>
              </p:nvSpPr>
              <p:spPr bwMode="gray">
                <a:xfrm>
                  <a:off x="6281208" y="5396883"/>
                  <a:ext cx="1675359" cy="351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 smtClean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Shared memory</a:t>
                  </a:r>
                  <a:endParaRPr lang="en-US" altLang="ja-JP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grpSp>
              <p:nvGrpSpPr>
                <p:cNvPr id="13" name="グループ化 12"/>
                <p:cNvGrpSpPr/>
                <p:nvPr/>
              </p:nvGrpSpPr>
              <p:grpSpPr>
                <a:xfrm>
                  <a:off x="6892696" y="4960446"/>
                  <a:ext cx="423643" cy="351745"/>
                  <a:chOff x="7033950" y="611406"/>
                  <a:chExt cx="423643" cy="351745"/>
                </a:xfrm>
              </p:grpSpPr>
              <p:sp>
                <p:nvSpPr>
                  <p:cNvPr id="12" name="テキスト ボックス 11"/>
                  <p:cNvSpPr txBox="1"/>
                  <p:nvPr/>
                </p:nvSpPr>
                <p:spPr>
                  <a:xfrm>
                    <a:off x="7194692" y="628503"/>
                    <a:ext cx="206928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endParaRPr kumimoji="1" lang="ja-JP" altLang="en-US" sz="1100" dirty="0"/>
                  </a:p>
                </p:txBody>
              </p:sp>
              <p:sp>
                <p:nvSpPr>
                  <p:cNvPr id="62" name="テキスト ボックス 61"/>
                  <p:cNvSpPr txBox="1"/>
                  <p:nvPr/>
                </p:nvSpPr>
                <p:spPr bwMode="gray">
                  <a:xfrm>
                    <a:off x="7033950" y="611406"/>
                    <a:ext cx="423643" cy="35174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 smtClean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IPI</a:t>
                    </a:r>
                    <a:endParaRPr lang="ja-JP" altLang="en-US" dirty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sp>
              <p:nvSpPr>
                <p:cNvPr id="77" name="正方形/長方形 76"/>
                <p:cNvSpPr/>
                <p:nvPr/>
              </p:nvSpPr>
              <p:spPr bwMode="gray">
                <a:xfrm>
                  <a:off x="5550302" y="3282730"/>
                  <a:ext cx="1373055" cy="45050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73" name="正方形/長方形 72"/>
                <p:cNvSpPr/>
                <p:nvPr/>
              </p:nvSpPr>
              <p:spPr bwMode="gray">
                <a:xfrm>
                  <a:off x="7301031" y="3278212"/>
                  <a:ext cx="1373055" cy="45050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grpSp>
              <p:nvGrpSpPr>
                <p:cNvPr id="82" name="グループ化 81"/>
                <p:cNvGrpSpPr/>
                <p:nvPr/>
              </p:nvGrpSpPr>
              <p:grpSpPr bwMode="gray">
                <a:xfrm>
                  <a:off x="7324092" y="3325357"/>
                  <a:ext cx="1391078" cy="351745"/>
                  <a:chOff x="5371011" y="3222227"/>
                  <a:chExt cx="1391078" cy="373295"/>
                </a:xfrm>
              </p:grpSpPr>
              <p:sp>
                <p:nvSpPr>
                  <p:cNvPr id="83" name="テキスト ボックス 82"/>
                  <p:cNvSpPr txBox="1"/>
                  <p:nvPr/>
                </p:nvSpPr>
                <p:spPr bwMode="gray">
                  <a:xfrm>
                    <a:off x="5865335" y="3233456"/>
                    <a:ext cx="454932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sz="1100" dirty="0" smtClean="0"/>
                      <a:t>　　</a:t>
                    </a:r>
                    <a:endParaRPr kumimoji="1" lang="ja-JP" altLang="en-US" sz="1100" dirty="0"/>
                  </a:p>
                </p:txBody>
              </p:sp>
              <p:sp>
                <p:nvSpPr>
                  <p:cNvPr id="89" name="テキスト ボックス 88"/>
                  <p:cNvSpPr txBox="1"/>
                  <p:nvPr/>
                </p:nvSpPr>
                <p:spPr bwMode="gray">
                  <a:xfrm>
                    <a:off x="5371011" y="3222227"/>
                    <a:ext cx="1391078" cy="373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rtlCol="0">
                    <a:spAutoFit/>
                  </a:bodyPr>
                  <a:lstStyle/>
                  <a:p>
                    <a:r>
                      <a:rPr lang="en-US" altLang="ja-JP" dirty="0" smtClean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Protocol stack</a:t>
                    </a:r>
                    <a:endParaRPr lang="ja-JP" altLang="en-US" dirty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grpSp>
              <p:nvGrpSpPr>
                <p:cNvPr id="9" name="グループ化 8"/>
                <p:cNvGrpSpPr/>
                <p:nvPr/>
              </p:nvGrpSpPr>
              <p:grpSpPr bwMode="gray">
                <a:xfrm>
                  <a:off x="5592004" y="3319745"/>
                  <a:ext cx="1541448" cy="369332"/>
                  <a:chOff x="5604036" y="3211481"/>
                  <a:chExt cx="1541448" cy="391960"/>
                </a:xfrm>
              </p:grpSpPr>
              <p:sp>
                <p:nvSpPr>
                  <p:cNvPr id="110" name="テキスト ボックス 109"/>
                  <p:cNvSpPr txBox="1"/>
                  <p:nvPr/>
                </p:nvSpPr>
                <p:spPr bwMode="gray">
                  <a:xfrm>
                    <a:off x="5865335" y="3233456"/>
                    <a:ext cx="454932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sz="1100" dirty="0" smtClean="0"/>
                      <a:t>　　</a:t>
                    </a:r>
                    <a:endParaRPr kumimoji="1" lang="ja-JP" altLang="en-US" sz="1100" dirty="0"/>
                  </a:p>
                </p:txBody>
              </p:sp>
              <p:sp>
                <p:nvSpPr>
                  <p:cNvPr id="65" name="テキスト ボックス 64"/>
                  <p:cNvSpPr txBox="1"/>
                  <p:nvPr/>
                </p:nvSpPr>
                <p:spPr bwMode="gray">
                  <a:xfrm>
                    <a:off x="5604036" y="3211481"/>
                    <a:ext cx="1541448" cy="391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rtlCol="0">
                    <a:spAutoFit/>
                  </a:bodyPr>
                  <a:lstStyle/>
                  <a:p>
                    <a:r>
                      <a:rPr lang="en-US" altLang="ja-JP" dirty="0" smtClean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Protocol stack</a:t>
                    </a:r>
                    <a:endParaRPr lang="ja-JP" altLang="en-US" dirty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cxnSp>
              <p:nvCxnSpPr>
                <p:cNvPr id="30" name="直線コネクタ 29"/>
                <p:cNvCxnSpPr/>
                <p:nvPr/>
              </p:nvCxnSpPr>
              <p:spPr>
                <a:xfrm>
                  <a:off x="6474253" y="4905445"/>
                  <a:ext cx="0" cy="3428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/>
                <p:cNvCxnSpPr/>
                <p:nvPr/>
              </p:nvCxnSpPr>
              <p:spPr>
                <a:xfrm>
                  <a:off x="6466349" y="5241904"/>
                  <a:ext cx="12742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矢印コネクタ 33"/>
                <p:cNvCxnSpPr/>
                <p:nvPr/>
              </p:nvCxnSpPr>
              <p:spPr>
                <a:xfrm flipV="1">
                  <a:off x="7731223" y="4905445"/>
                  <a:ext cx="0" cy="34285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テキスト ボックス 89"/>
              <p:cNvSpPr txBox="1"/>
              <p:nvPr/>
            </p:nvSpPr>
            <p:spPr bwMode="gray">
              <a:xfrm>
                <a:off x="7928128" y="4159599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copy</a:t>
                </a:r>
                <a:endParaRPr lang="ja-JP" altLang="en-US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  <p:sp>
          <p:nvSpPr>
            <p:cNvPr id="79" name="正方形/長方形 78"/>
            <p:cNvSpPr/>
            <p:nvPr/>
          </p:nvSpPr>
          <p:spPr bwMode="gray">
            <a:xfrm>
              <a:off x="5399450" y="1782782"/>
              <a:ext cx="146599" cy="999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50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327789" y="1370962"/>
            <a:ext cx="8585210" cy="4267567"/>
            <a:chOff x="327789" y="1255630"/>
            <a:chExt cx="8585210" cy="4267567"/>
          </a:xfrm>
        </p:grpSpPr>
        <p:cxnSp>
          <p:nvCxnSpPr>
            <p:cNvPr id="3" name="直線コネクタ 2"/>
            <p:cNvCxnSpPr/>
            <p:nvPr/>
          </p:nvCxnSpPr>
          <p:spPr>
            <a:xfrm>
              <a:off x="2628381" y="3347541"/>
              <a:ext cx="1892570" cy="204000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テキスト ボックス 3"/>
            <p:cNvSpPr txBox="1"/>
            <p:nvPr/>
          </p:nvSpPr>
          <p:spPr>
            <a:xfrm>
              <a:off x="2597909" y="3625985"/>
              <a:ext cx="17777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(2) tail0 </a:t>
              </a:r>
              <a:r>
                <a:rPr lang="ja-JP" altLang="en-US" dirty="0" smtClean="0"/>
                <a:t>を</a:t>
              </a:r>
              <a:r>
                <a:rPr lang="ja-JP" altLang="en-US" dirty="0"/>
                <a:t>移動</a:t>
              </a:r>
              <a:endParaRPr kumimoji="1" lang="ja-JP" altLang="en-US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327790" y="1623815"/>
              <a:ext cx="2299073" cy="389938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/>
            <p:cNvCxnSpPr/>
            <p:nvPr/>
          </p:nvCxnSpPr>
          <p:spPr>
            <a:xfrm>
              <a:off x="327789" y="3349477"/>
              <a:ext cx="23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327789" y="2635334"/>
              <a:ext cx="23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327789" y="4606829"/>
              <a:ext cx="23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1338134" y="4800162"/>
              <a:ext cx="29144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372754" y="2841468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受信パケットキュー </a:t>
              </a:r>
              <a:r>
                <a:rPr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332620" y="4076907"/>
              <a:ext cx="2193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受信パケットキュー</a:t>
              </a:r>
              <a:r>
                <a:rPr lang="en-US" altLang="ja-JP" dirty="0" smtClean="0"/>
                <a:t> 1</a:t>
              </a:r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522469" y="1881053"/>
              <a:ext cx="1723730" cy="350649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/>
            <p:cNvCxnSpPr/>
            <p:nvPr/>
          </p:nvCxnSpPr>
          <p:spPr>
            <a:xfrm>
              <a:off x="4514020" y="3278340"/>
              <a:ext cx="1732179" cy="64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4522468" y="5094950"/>
              <a:ext cx="172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4522468" y="3971001"/>
              <a:ext cx="172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4522468" y="3639895"/>
              <a:ext cx="172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5219813" y="2347765"/>
              <a:ext cx="349786" cy="431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cxnSp>
          <p:nvCxnSpPr>
            <p:cNvPr id="18" name="直線コネクタ 17"/>
            <p:cNvCxnSpPr/>
            <p:nvPr/>
          </p:nvCxnSpPr>
          <p:spPr>
            <a:xfrm flipV="1">
              <a:off x="2628381" y="1876146"/>
              <a:ext cx="1896788" cy="75919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869547" y="1255630"/>
              <a:ext cx="1194435" cy="334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共有メモリ</a:t>
              </a:r>
              <a:endParaRPr kumimoji="1" lang="ja-JP" altLang="en-US" dirty="0"/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4594548" y="3290729"/>
              <a:ext cx="1571123" cy="334336"/>
              <a:chOff x="7454032" y="1446968"/>
              <a:chExt cx="1845536" cy="463249"/>
            </a:xfrm>
          </p:grpSpPr>
          <p:sp>
            <p:nvSpPr>
              <p:cNvPr id="46" name="1 つの角を切り取った四角形 45"/>
              <p:cNvSpPr/>
              <p:nvPr/>
            </p:nvSpPr>
            <p:spPr>
              <a:xfrm flipH="1">
                <a:off x="7454032" y="1474597"/>
                <a:ext cx="1845536" cy="407990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7832042" y="1446968"/>
                <a:ext cx="915332" cy="463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パケット</a:t>
                </a:r>
                <a:endParaRPr kumimoji="1" lang="ja-JP" altLang="en-US" dirty="0"/>
              </a:p>
            </p:txBody>
          </p:sp>
        </p:grpSp>
        <p:sp>
          <p:nvSpPr>
            <p:cNvPr id="21" name="テキスト ボックス 20"/>
            <p:cNvSpPr txBox="1"/>
            <p:nvPr/>
          </p:nvSpPr>
          <p:spPr>
            <a:xfrm>
              <a:off x="6713724" y="2349248"/>
              <a:ext cx="1454435" cy="334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OS</a:t>
              </a:r>
              <a:r>
                <a:rPr lang="ja-JP" altLang="en-US" dirty="0"/>
                <a:t> </a:t>
              </a:r>
              <a:r>
                <a:rPr kumimoji="1" lang="ja-JP" altLang="en-US" dirty="0" smtClean="0"/>
                <a:t>ノード </a:t>
              </a:r>
              <a:r>
                <a:rPr kumimoji="1" lang="en-US" altLang="ja-JP" dirty="0" smtClean="0"/>
                <a:t>0 </a:t>
              </a:r>
              <a:r>
                <a:rPr kumimoji="1" lang="ja-JP" altLang="en-US" dirty="0" smtClean="0"/>
                <a:t>宛</a:t>
              </a:r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32621" y="2068858"/>
              <a:ext cx="2294242" cy="26771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152333" y="201921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head0</a:t>
              </a:r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32620" y="2336569"/>
              <a:ext cx="2294243" cy="30331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233315" y="2294311"/>
              <a:ext cx="59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tail0</a:t>
              </a:r>
              <a:endParaRPr kumimoji="1" lang="ja-JP" altLang="en-US" dirty="0"/>
            </a:p>
          </p:txBody>
        </p:sp>
        <p:cxnSp>
          <p:nvCxnSpPr>
            <p:cNvPr id="26" name="直線矢印コネクタ 25"/>
            <p:cNvCxnSpPr/>
            <p:nvPr/>
          </p:nvCxnSpPr>
          <p:spPr>
            <a:xfrm>
              <a:off x="2618153" y="2211408"/>
              <a:ext cx="1893646" cy="7162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>
              <a:off x="2620853" y="2487029"/>
              <a:ext cx="1901720" cy="14836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4518346" y="2166389"/>
              <a:ext cx="172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5236289" y="4489948"/>
              <a:ext cx="349786" cy="431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cxnSp>
          <p:nvCxnSpPr>
            <p:cNvPr id="30" name="直線コネクタ 29"/>
            <p:cNvCxnSpPr/>
            <p:nvPr/>
          </p:nvCxnSpPr>
          <p:spPr>
            <a:xfrm>
              <a:off x="4518138" y="2928234"/>
              <a:ext cx="1732179" cy="64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グループ化 30"/>
            <p:cNvGrpSpPr/>
            <p:nvPr/>
          </p:nvGrpSpPr>
          <p:grpSpPr>
            <a:xfrm>
              <a:off x="4598666" y="2932385"/>
              <a:ext cx="1571123" cy="334336"/>
              <a:chOff x="7454032" y="1446968"/>
              <a:chExt cx="1845536" cy="463249"/>
            </a:xfrm>
          </p:grpSpPr>
          <p:sp>
            <p:nvSpPr>
              <p:cNvPr id="44" name="1 つの角を切り取った四角形 43"/>
              <p:cNvSpPr/>
              <p:nvPr/>
            </p:nvSpPr>
            <p:spPr>
              <a:xfrm flipH="1">
                <a:off x="7454032" y="1486011"/>
                <a:ext cx="1845536" cy="407989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テキスト ボックス 44"/>
              <p:cNvSpPr txBox="1"/>
              <p:nvPr/>
            </p:nvSpPr>
            <p:spPr>
              <a:xfrm>
                <a:off x="7832042" y="1446968"/>
                <a:ext cx="915332" cy="463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パケット</a:t>
                </a:r>
                <a:endParaRPr kumimoji="1" lang="ja-JP" altLang="en-US" dirty="0"/>
              </a:p>
            </p:txBody>
          </p:sp>
        </p:grpSp>
        <p:sp>
          <p:nvSpPr>
            <p:cNvPr id="32" name="右中かっこ 31"/>
            <p:cNvSpPr/>
            <p:nvPr/>
          </p:nvSpPr>
          <p:spPr>
            <a:xfrm>
              <a:off x="6245987" y="1876146"/>
              <a:ext cx="388062" cy="3511400"/>
            </a:xfrm>
            <a:prstGeom prst="rightBrace">
              <a:avLst>
                <a:gd name="adj1" fmla="val 53822"/>
                <a:gd name="adj2" fmla="val 18329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3" name="直線コネクタ 32"/>
            <p:cNvCxnSpPr/>
            <p:nvPr/>
          </p:nvCxnSpPr>
          <p:spPr>
            <a:xfrm>
              <a:off x="331906" y="3916316"/>
              <a:ext cx="23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正方形/長方形 33"/>
            <p:cNvSpPr/>
            <p:nvPr/>
          </p:nvSpPr>
          <p:spPr>
            <a:xfrm>
              <a:off x="332620" y="3349840"/>
              <a:ext cx="2298360" cy="26771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1156450" y="3300199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head1</a:t>
              </a:r>
              <a:endParaRPr kumimoji="1" lang="ja-JP" altLang="en-US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29513" y="3617551"/>
              <a:ext cx="2301467" cy="2923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1237432" y="3575293"/>
              <a:ext cx="59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tail1</a:t>
              </a:r>
              <a:endParaRPr kumimoji="1" lang="ja-JP" altLang="en-US" dirty="0"/>
            </a:p>
          </p:txBody>
        </p:sp>
        <p:cxnSp>
          <p:nvCxnSpPr>
            <p:cNvPr id="38" name="直線コネクタ 37"/>
            <p:cNvCxnSpPr/>
            <p:nvPr/>
          </p:nvCxnSpPr>
          <p:spPr>
            <a:xfrm>
              <a:off x="4518346" y="4291757"/>
              <a:ext cx="172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1 つの角を切り取った四角形 38"/>
            <p:cNvSpPr/>
            <p:nvPr/>
          </p:nvSpPr>
          <p:spPr>
            <a:xfrm flipH="1">
              <a:off x="7341875" y="3560644"/>
              <a:ext cx="1571124" cy="294454"/>
            </a:xfrm>
            <a:prstGeom prst="snip1Rect">
              <a:avLst>
                <a:gd name="adj" fmla="val 306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7647205" y="3524235"/>
              <a:ext cx="779232" cy="334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パケット</a:t>
              </a:r>
              <a:endParaRPr kumimoji="1" lang="ja-JP" altLang="en-US" dirty="0"/>
            </a:p>
          </p:txBody>
        </p:sp>
        <p:cxnSp>
          <p:nvCxnSpPr>
            <p:cNvPr id="41" name="直線矢印コネクタ 40"/>
            <p:cNvCxnSpPr>
              <a:stCxn id="39" idx="0"/>
            </p:cNvCxnSpPr>
            <p:nvPr/>
          </p:nvCxnSpPr>
          <p:spPr>
            <a:xfrm flipH="1">
              <a:off x="5988909" y="3707871"/>
              <a:ext cx="1352966" cy="1243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>
              <a:stCxn id="24" idx="3"/>
              <a:endCxn id="12" idx="1"/>
            </p:cNvCxnSpPr>
            <p:nvPr/>
          </p:nvCxnSpPr>
          <p:spPr>
            <a:xfrm>
              <a:off x="2626863" y="2488225"/>
              <a:ext cx="1895606" cy="11460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/>
            <p:cNvSpPr txBox="1"/>
            <p:nvPr/>
          </p:nvSpPr>
          <p:spPr>
            <a:xfrm>
              <a:off x="6384750" y="3751721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(1) </a:t>
              </a:r>
              <a:r>
                <a:rPr lang="ja-JP" altLang="en-US" dirty="0" smtClean="0"/>
                <a:t>格納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6001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グループ化 76"/>
          <p:cNvGrpSpPr/>
          <p:nvPr/>
        </p:nvGrpSpPr>
        <p:grpSpPr>
          <a:xfrm>
            <a:off x="311194" y="1141390"/>
            <a:ext cx="8540255" cy="4881605"/>
            <a:chOff x="311194" y="1748143"/>
            <a:chExt cx="8540255" cy="4881605"/>
          </a:xfrm>
        </p:grpSpPr>
        <p:cxnSp>
          <p:nvCxnSpPr>
            <p:cNvPr id="26" name="直線矢印コネクタ 25"/>
            <p:cNvCxnSpPr/>
            <p:nvPr/>
          </p:nvCxnSpPr>
          <p:spPr>
            <a:xfrm flipV="1">
              <a:off x="4466125" y="4627491"/>
              <a:ext cx="1555407" cy="4366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/>
            <p:cNvSpPr txBox="1"/>
            <p:nvPr/>
          </p:nvSpPr>
          <p:spPr>
            <a:xfrm>
              <a:off x="4582959" y="4930702"/>
              <a:ext cx="1648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 tail1 </a:t>
              </a:r>
              <a:r>
                <a:rPr lang="ja-JP" altLang="en-US" dirty="0" smtClean="0"/>
                <a:t>を更新</a:t>
              </a:r>
              <a:endParaRPr kumimoji="1" lang="ja-JP" altLang="en-US" dirty="0"/>
            </a:p>
          </p:txBody>
        </p:sp>
        <p:cxnSp>
          <p:nvCxnSpPr>
            <p:cNvPr id="3" name="直線コネクタ 2"/>
            <p:cNvCxnSpPr/>
            <p:nvPr/>
          </p:nvCxnSpPr>
          <p:spPr>
            <a:xfrm>
              <a:off x="4466125" y="5962719"/>
              <a:ext cx="1559687" cy="1599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正方形/長方形 4"/>
            <p:cNvSpPr/>
            <p:nvPr/>
          </p:nvSpPr>
          <p:spPr>
            <a:xfrm>
              <a:off x="2080512" y="2155041"/>
              <a:ext cx="2389880" cy="443376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/>
            <p:cNvCxnSpPr/>
            <p:nvPr/>
          </p:nvCxnSpPr>
          <p:spPr>
            <a:xfrm>
              <a:off x="2080511" y="4110231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2080511" y="3319967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2080511" y="5962719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3122216" y="6124679"/>
              <a:ext cx="302958" cy="50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143728" y="3538206"/>
              <a:ext cx="2254860" cy="391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パケット用バッファ </a:t>
              </a:r>
              <a:r>
                <a:rPr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134961" y="5401677"/>
              <a:ext cx="2254860" cy="391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パケット用バッファ</a:t>
              </a:r>
              <a:r>
                <a:rPr lang="en-US" altLang="ja-JP" dirty="0" smtClean="0"/>
                <a:t> 1</a:t>
              </a:r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021769" y="2410294"/>
              <a:ext cx="1416232" cy="371241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/>
            <p:cNvCxnSpPr/>
            <p:nvPr/>
          </p:nvCxnSpPr>
          <p:spPr>
            <a:xfrm>
              <a:off x="6021532" y="3889637"/>
              <a:ext cx="1404000" cy="6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6021767" y="5812928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6021767" y="4622975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6030313" y="4272424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6584286" y="2904414"/>
              <a:ext cx="363602" cy="457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643667" y="1748143"/>
              <a:ext cx="1241612" cy="353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共有メモリ</a:t>
              </a:r>
              <a:endParaRPr kumimoji="1" lang="ja-JP" altLang="en-US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313832" y="3355102"/>
              <a:ext cx="1511881" cy="353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OS</a:t>
              </a:r>
              <a:r>
                <a:rPr lang="ja-JP" altLang="en-US" dirty="0"/>
                <a:t> </a:t>
              </a:r>
              <a:r>
                <a:rPr kumimoji="1" lang="ja-JP" altLang="en-US" dirty="0" smtClean="0"/>
                <a:t>ノード </a:t>
              </a:r>
              <a:r>
                <a:rPr kumimoji="1" lang="en-US" altLang="ja-JP" dirty="0" smtClean="0"/>
                <a:t>0 </a:t>
              </a:r>
              <a:r>
                <a:rPr kumimoji="1" lang="ja-JP" altLang="en-US" dirty="0" smtClean="0"/>
                <a:t>宛</a:t>
              </a:r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2080511" y="2720225"/>
              <a:ext cx="2389881" cy="283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937622" y="2667669"/>
              <a:ext cx="801832" cy="391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head0</a:t>
              </a:r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2073661" y="3003658"/>
              <a:ext cx="2396731" cy="3163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021803" y="2958917"/>
              <a:ext cx="615604" cy="391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tail0</a:t>
              </a:r>
              <a:endParaRPr kumimoji="1" lang="ja-JP" altLang="en-US" dirty="0"/>
            </a:p>
          </p:txBody>
        </p:sp>
        <p:cxnSp>
          <p:nvCxnSpPr>
            <p:cNvPr id="27" name="直線矢印コネクタ 26"/>
            <p:cNvCxnSpPr/>
            <p:nvPr/>
          </p:nvCxnSpPr>
          <p:spPr>
            <a:xfrm flipV="1">
              <a:off x="4479792" y="3518971"/>
              <a:ext cx="1541740" cy="1238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6026029" y="2712386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6584319" y="5172397"/>
              <a:ext cx="363602" cy="457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cxnSp>
          <p:nvCxnSpPr>
            <p:cNvPr id="30" name="直線コネクタ 29"/>
            <p:cNvCxnSpPr/>
            <p:nvPr/>
          </p:nvCxnSpPr>
          <p:spPr>
            <a:xfrm>
              <a:off x="6025812" y="3518971"/>
              <a:ext cx="1404000" cy="6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グループ化 49"/>
            <p:cNvGrpSpPr/>
            <p:nvPr/>
          </p:nvGrpSpPr>
          <p:grpSpPr>
            <a:xfrm>
              <a:off x="6126375" y="3523366"/>
              <a:ext cx="1171408" cy="353970"/>
              <a:chOff x="5741814" y="3523366"/>
              <a:chExt cx="1171408" cy="353970"/>
            </a:xfrm>
          </p:grpSpPr>
          <p:sp>
            <p:nvSpPr>
              <p:cNvPr id="44" name="1 つの角を切り取った四角形 43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テキスト ボックス 44"/>
              <p:cNvSpPr txBox="1"/>
              <p:nvPr/>
            </p:nvSpPr>
            <p:spPr>
              <a:xfrm>
                <a:off x="5875754" y="3523366"/>
                <a:ext cx="580984" cy="3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パケット</a:t>
                </a:r>
                <a:endParaRPr kumimoji="1" lang="ja-JP" altLang="en-US" dirty="0"/>
              </a:p>
            </p:txBody>
          </p:sp>
        </p:grpSp>
        <p:cxnSp>
          <p:nvCxnSpPr>
            <p:cNvPr id="33" name="直線コネクタ 32"/>
            <p:cNvCxnSpPr/>
            <p:nvPr/>
          </p:nvCxnSpPr>
          <p:spPr>
            <a:xfrm>
              <a:off x="2076245" y="5231655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正方形/長方形 33"/>
            <p:cNvSpPr/>
            <p:nvPr/>
          </p:nvSpPr>
          <p:spPr>
            <a:xfrm>
              <a:off x="2076987" y="4631913"/>
              <a:ext cx="2389138" cy="283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2941902" y="4579357"/>
              <a:ext cx="801832" cy="391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head1</a:t>
              </a:r>
              <a:endParaRPr kumimoji="1" lang="ja-JP" altLang="en-US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2073757" y="4915344"/>
              <a:ext cx="2392368" cy="3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026082" y="4870606"/>
              <a:ext cx="615604" cy="391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tail1</a:t>
              </a:r>
              <a:endParaRPr kumimoji="1" lang="ja-JP" altLang="en-US" dirty="0"/>
            </a:p>
          </p:txBody>
        </p:sp>
        <p:cxnSp>
          <p:nvCxnSpPr>
            <p:cNvPr id="38" name="直線コネクタ 37"/>
            <p:cNvCxnSpPr/>
            <p:nvPr/>
          </p:nvCxnSpPr>
          <p:spPr>
            <a:xfrm>
              <a:off x="6026029" y="4962567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>
              <a:stCxn id="55" idx="0"/>
            </p:cNvCxnSpPr>
            <p:nvPr/>
          </p:nvCxnSpPr>
          <p:spPr>
            <a:xfrm flipH="1">
              <a:off x="7153603" y="4043897"/>
              <a:ext cx="526438" cy="4656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>
              <a:stCxn id="36" idx="3"/>
              <a:endCxn id="12" idx="1"/>
            </p:cNvCxnSpPr>
            <p:nvPr/>
          </p:nvCxnSpPr>
          <p:spPr>
            <a:xfrm flipV="1">
              <a:off x="4466125" y="4266501"/>
              <a:ext cx="1555644" cy="80680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/>
            <p:cNvSpPr txBox="1"/>
            <p:nvPr/>
          </p:nvSpPr>
          <p:spPr>
            <a:xfrm>
              <a:off x="7393575" y="4202806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 </a:t>
              </a:r>
              <a:r>
                <a:rPr lang="ja-JP" altLang="en-US" dirty="0" smtClean="0"/>
                <a:t>格納</a:t>
              </a:r>
              <a:endParaRPr kumimoji="1" lang="ja-JP" altLang="en-US" dirty="0"/>
            </a:p>
          </p:txBody>
        </p:sp>
        <p:cxnSp>
          <p:nvCxnSpPr>
            <p:cNvPr id="18" name="直線コネクタ 17"/>
            <p:cNvCxnSpPr/>
            <p:nvPr/>
          </p:nvCxnSpPr>
          <p:spPr>
            <a:xfrm flipV="1">
              <a:off x="4461804" y="2410295"/>
              <a:ext cx="1568509" cy="282097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テキスト ボックス 47"/>
            <p:cNvSpPr txBox="1"/>
            <p:nvPr/>
          </p:nvSpPr>
          <p:spPr>
            <a:xfrm>
              <a:off x="311194" y="5260650"/>
              <a:ext cx="1497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OS</a:t>
              </a:r>
              <a:r>
                <a:rPr lang="ja-JP" altLang="en-US" dirty="0"/>
                <a:t> </a:t>
              </a:r>
              <a:r>
                <a:rPr kumimoji="1" lang="ja-JP" altLang="en-US" dirty="0" smtClean="0"/>
                <a:t>ノード </a:t>
              </a:r>
              <a:r>
                <a:rPr lang="en-US" altLang="ja-JP" dirty="0"/>
                <a:t>1</a:t>
              </a:r>
              <a:r>
                <a:rPr kumimoji="1" lang="en-US" altLang="ja-JP" dirty="0" smtClean="0"/>
                <a:t> </a:t>
              </a:r>
              <a:r>
                <a:rPr kumimoji="1" lang="ja-JP" altLang="en-US" dirty="0" smtClean="0"/>
                <a:t>宛</a:t>
              </a:r>
              <a:endParaRPr kumimoji="1" lang="ja-JP" altLang="en-US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6126375" y="3891666"/>
              <a:ext cx="1171408" cy="353970"/>
              <a:chOff x="5741814" y="3523366"/>
              <a:chExt cx="1171408" cy="353970"/>
            </a:xfrm>
          </p:grpSpPr>
          <p:sp>
            <p:nvSpPr>
              <p:cNvPr id="52" name="1 つの角を切り取った四角形 51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5875754" y="3523366"/>
                <a:ext cx="580984" cy="3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パケット</a:t>
                </a:r>
                <a:endParaRPr kumimoji="1" lang="ja-JP" altLang="en-US" dirty="0"/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7680041" y="3858191"/>
              <a:ext cx="1171408" cy="353970"/>
              <a:chOff x="5741814" y="3523366"/>
              <a:chExt cx="1171408" cy="353970"/>
            </a:xfrm>
          </p:grpSpPr>
          <p:sp>
            <p:nvSpPr>
              <p:cNvPr id="55" name="1 つの角を切り取った四角形 54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5875754" y="3523366"/>
                <a:ext cx="580984" cy="3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パケット</a:t>
                </a:r>
                <a:endParaRPr kumimoji="1" lang="ja-JP" altLang="en-US" dirty="0"/>
              </a:p>
            </p:txBody>
          </p:sp>
        </p:grpSp>
        <p:sp>
          <p:nvSpPr>
            <p:cNvPr id="75" name="左中かっこ 74"/>
            <p:cNvSpPr/>
            <p:nvPr/>
          </p:nvSpPr>
          <p:spPr>
            <a:xfrm>
              <a:off x="1826567" y="3319967"/>
              <a:ext cx="241475" cy="790264"/>
            </a:xfrm>
            <a:prstGeom prst="leftBrace">
              <a:avLst>
                <a:gd name="adj1" fmla="val 36117"/>
                <a:gd name="adj2" fmla="val 30332"/>
              </a:avLst>
            </a:prstGeom>
            <a:ln w="1905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左中かっこ 75"/>
            <p:cNvSpPr/>
            <p:nvPr/>
          </p:nvSpPr>
          <p:spPr>
            <a:xfrm>
              <a:off x="1833917" y="5231269"/>
              <a:ext cx="234125" cy="731450"/>
            </a:xfrm>
            <a:prstGeom prst="leftBrace">
              <a:avLst>
                <a:gd name="adj1" fmla="val 36117"/>
                <a:gd name="adj2" fmla="val 30332"/>
              </a:avLst>
            </a:prstGeom>
            <a:ln w="1905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1569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グループ化 92"/>
          <p:cNvGrpSpPr/>
          <p:nvPr/>
        </p:nvGrpSpPr>
        <p:grpSpPr>
          <a:xfrm>
            <a:off x="399291" y="1261034"/>
            <a:ext cx="7773650" cy="4667955"/>
            <a:chOff x="399291" y="1261034"/>
            <a:chExt cx="7773650" cy="4667955"/>
          </a:xfrm>
        </p:grpSpPr>
        <p:cxnSp>
          <p:nvCxnSpPr>
            <p:cNvPr id="26" name="直線矢印コネクタ 25"/>
            <p:cNvCxnSpPr>
              <a:stCxn id="36" idx="3"/>
            </p:cNvCxnSpPr>
            <p:nvPr/>
          </p:nvCxnSpPr>
          <p:spPr>
            <a:xfrm flipV="1">
              <a:off x="5491621" y="4055928"/>
              <a:ext cx="1264851" cy="4106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線コネクタ 2"/>
            <p:cNvCxnSpPr/>
            <p:nvPr/>
          </p:nvCxnSpPr>
          <p:spPr>
            <a:xfrm>
              <a:off x="5491621" y="5355966"/>
              <a:ext cx="1273632" cy="1599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正方形/長方形 4"/>
            <p:cNvSpPr/>
            <p:nvPr/>
          </p:nvSpPr>
          <p:spPr>
            <a:xfrm>
              <a:off x="3106008" y="1702116"/>
              <a:ext cx="2389880" cy="415175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/>
            <p:cNvCxnSpPr/>
            <p:nvPr/>
          </p:nvCxnSpPr>
          <p:spPr>
            <a:xfrm>
              <a:off x="3106007" y="3503478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3106007" y="2713214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3106007" y="5355966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4147712" y="5423920"/>
              <a:ext cx="302958" cy="50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3169224" y="2931453"/>
              <a:ext cx="2254860" cy="391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パケット用バッファ </a:t>
              </a:r>
              <a:r>
                <a:rPr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3160457" y="4794924"/>
              <a:ext cx="2254860" cy="391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パケット用バッファ</a:t>
              </a:r>
              <a:r>
                <a:rPr lang="en-US" altLang="ja-JP" dirty="0" smtClean="0"/>
                <a:t> 1</a:t>
              </a:r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756709" y="1803541"/>
              <a:ext cx="1416232" cy="371241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/>
            <p:cNvCxnSpPr/>
            <p:nvPr/>
          </p:nvCxnSpPr>
          <p:spPr>
            <a:xfrm>
              <a:off x="6756472" y="3282884"/>
              <a:ext cx="1404000" cy="6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6756707" y="5189083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6765253" y="3665671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7307946" y="2351256"/>
              <a:ext cx="363602" cy="457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3669163" y="1261034"/>
              <a:ext cx="1241612" cy="353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共有メモリ</a:t>
              </a:r>
              <a:endParaRPr kumimoji="1" lang="ja-JP" altLang="en-US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399291" y="2218507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OS</a:t>
              </a:r>
              <a:r>
                <a:rPr lang="ja-JP" altLang="en-US" dirty="0"/>
                <a:t> </a:t>
              </a:r>
              <a:r>
                <a:rPr kumimoji="1" lang="ja-JP" altLang="en-US" dirty="0" smtClean="0"/>
                <a:t>ノード </a:t>
              </a:r>
              <a:r>
                <a:rPr kumimoji="1" lang="en-US" altLang="ja-JP" dirty="0" smtClean="0"/>
                <a:t>0 </a:t>
              </a:r>
              <a:r>
                <a:rPr kumimoji="1" lang="ja-JP" altLang="en-US" dirty="0" smtClean="0"/>
                <a:t>宛</a:t>
              </a:r>
              <a:r>
                <a:rPr lang="ja-JP" altLang="en-US" dirty="0" smtClean="0"/>
                <a:t>パケット用</a:t>
              </a:r>
              <a:endParaRPr kumimoji="1" lang="en-US" altLang="ja-JP" dirty="0" smtClean="0"/>
            </a:p>
            <a:p>
              <a:r>
                <a:rPr lang="ja-JP" altLang="en-US" dirty="0" smtClean="0"/>
                <a:t>リングバッファ</a:t>
              </a:r>
              <a:endParaRPr kumimoji="1" lang="en-US" altLang="ja-JP" dirty="0" smtClean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106007" y="2113472"/>
              <a:ext cx="2389881" cy="283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3963118" y="2060916"/>
              <a:ext cx="801832" cy="391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head0</a:t>
              </a:r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099157" y="2396905"/>
              <a:ext cx="2396731" cy="3163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4047299" y="2352164"/>
              <a:ext cx="615604" cy="391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tail0</a:t>
              </a:r>
              <a:endParaRPr kumimoji="1" lang="ja-JP" altLang="en-US" dirty="0"/>
            </a:p>
          </p:txBody>
        </p:sp>
        <p:cxnSp>
          <p:nvCxnSpPr>
            <p:cNvPr id="27" name="直線矢印コネクタ 26"/>
            <p:cNvCxnSpPr>
              <a:stCxn id="34" idx="3"/>
            </p:cNvCxnSpPr>
            <p:nvPr/>
          </p:nvCxnSpPr>
          <p:spPr>
            <a:xfrm flipV="1">
              <a:off x="5491621" y="2912218"/>
              <a:ext cx="1264851" cy="1254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6760969" y="2139817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7316492" y="4417647"/>
              <a:ext cx="363602" cy="457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cxnSp>
          <p:nvCxnSpPr>
            <p:cNvPr id="30" name="直線コネクタ 29"/>
            <p:cNvCxnSpPr/>
            <p:nvPr/>
          </p:nvCxnSpPr>
          <p:spPr>
            <a:xfrm>
              <a:off x="6760752" y="2912218"/>
              <a:ext cx="1404000" cy="6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グループ化 49"/>
            <p:cNvGrpSpPr/>
            <p:nvPr/>
          </p:nvGrpSpPr>
          <p:grpSpPr>
            <a:xfrm>
              <a:off x="6861315" y="2916613"/>
              <a:ext cx="1171408" cy="353970"/>
              <a:chOff x="5741814" y="3523366"/>
              <a:chExt cx="1171408" cy="353970"/>
            </a:xfrm>
          </p:grpSpPr>
          <p:sp>
            <p:nvSpPr>
              <p:cNvPr id="44" name="1 つの角を切り取った四角形 43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テキスト ボックス 44"/>
              <p:cNvSpPr txBox="1"/>
              <p:nvPr/>
            </p:nvSpPr>
            <p:spPr>
              <a:xfrm>
                <a:off x="5875754" y="3523366"/>
                <a:ext cx="580984" cy="3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パケット</a:t>
                </a:r>
                <a:endParaRPr kumimoji="1" lang="ja-JP" altLang="en-US" dirty="0"/>
              </a:p>
            </p:txBody>
          </p:sp>
        </p:grpSp>
        <p:cxnSp>
          <p:nvCxnSpPr>
            <p:cNvPr id="33" name="直線コネクタ 32"/>
            <p:cNvCxnSpPr/>
            <p:nvPr/>
          </p:nvCxnSpPr>
          <p:spPr>
            <a:xfrm>
              <a:off x="3101741" y="4624902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正方形/長方形 33"/>
            <p:cNvSpPr/>
            <p:nvPr/>
          </p:nvSpPr>
          <p:spPr>
            <a:xfrm>
              <a:off x="3102483" y="4025160"/>
              <a:ext cx="2389138" cy="283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3967398" y="3972604"/>
              <a:ext cx="801832" cy="391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head1</a:t>
              </a:r>
              <a:endParaRPr kumimoji="1" lang="ja-JP" altLang="en-US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099253" y="4308591"/>
              <a:ext cx="2392368" cy="3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4051578" y="4263853"/>
              <a:ext cx="615604" cy="391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tail1</a:t>
              </a:r>
              <a:endParaRPr kumimoji="1" lang="ja-JP" altLang="en-US" dirty="0"/>
            </a:p>
          </p:txBody>
        </p:sp>
        <p:cxnSp>
          <p:nvCxnSpPr>
            <p:cNvPr id="18" name="直線コネクタ 17"/>
            <p:cNvCxnSpPr/>
            <p:nvPr/>
          </p:nvCxnSpPr>
          <p:spPr>
            <a:xfrm flipV="1">
              <a:off x="5494109" y="1803541"/>
              <a:ext cx="1271144" cy="28209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テキスト ボックス 47"/>
            <p:cNvSpPr txBox="1"/>
            <p:nvPr/>
          </p:nvSpPr>
          <p:spPr>
            <a:xfrm>
              <a:off x="413743" y="4098417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OS</a:t>
              </a:r>
              <a:r>
                <a:rPr lang="ja-JP" altLang="en-US" dirty="0"/>
                <a:t> </a:t>
              </a:r>
              <a:r>
                <a:rPr kumimoji="1" lang="ja-JP" altLang="en-US" dirty="0" smtClean="0"/>
                <a:t>ノード </a:t>
              </a:r>
              <a:r>
                <a:rPr lang="en-US" altLang="ja-JP" dirty="0"/>
                <a:t>1</a:t>
              </a:r>
              <a:r>
                <a:rPr kumimoji="1" lang="en-US" altLang="ja-JP" dirty="0" smtClean="0"/>
                <a:t> </a:t>
              </a:r>
              <a:r>
                <a:rPr kumimoji="1" lang="ja-JP" altLang="en-US" dirty="0" smtClean="0"/>
                <a:t>宛パケット用</a:t>
              </a:r>
              <a:endParaRPr kumimoji="1" lang="en-US" altLang="ja-JP" dirty="0" smtClean="0"/>
            </a:p>
            <a:p>
              <a:r>
                <a:rPr lang="ja-JP" altLang="en-US" dirty="0"/>
                <a:t>リングバッファ</a:t>
              </a:r>
              <a:endParaRPr kumimoji="1" lang="ja-JP" altLang="en-US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6861315" y="3284913"/>
              <a:ext cx="1171408" cy="353970"/>
              <a:chOff x="5741814" y="3523366"/>
              <a:chExt cx="1171408" cy="353970"/>
            </a:xfrm>
          </p:grpSpPr>
          <p:sp>
            <p:nvSpPr>
              <p:cNvPr id="52" name="1 つの角を切り取った四角形 51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5875754" y="3523366"/>
                <a:ext cx="580984" cy="3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パケット</a:t>
                </a:r>
                <a:endParaRPr kumimoji="1" lang="ja-JP" altLang="en-US" dirty="0"/>
              </a:p>
            </p:txBody>
          </p:sp>
        </p:grpSp>
        <p:sp>
          <p:nvSpPr>
            <p:cNvPr id="75" name="左中かっこ 74"/>
            <p:cNvSpPr/>
            <p:nvPr/>
          </p:nvSpPr>
          <p:spPr>
            <a:xfrm>
              <a:off x="2852063" y="2113472"/>
              <a:ext cx="248824" cy="1390006"/>
            </a:xfrm>
            <a:prstGeom prst="leftBrace">
              <a:avLst>
                <a:gd name="adj1" fmla="val 36117"/>
                <a:gd name="adj2" fmla="val 30332"/>
              </a:avLst>
            </a:prstGeom>
            <a:ln w="1905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左中かっこ 75"/>
            <p:cNvSpPr/>
            <p:nvPr/>
          </p:nvSpPr>
          <p:spPr>
            <a:xfrm>
              <a:off x="2859413" y="4025159"/>
              <a:ext cx="241474" cy="1330807"/>
            </a:xfrm>
            <a:prstGeom prst="leftBrace">
              <a:avLst>
                <a:gd name="adj1" fmla="val 36117"/>
                <a:gd name="adj2" fmla="val 30332"/>
              </a:avLst>
            </a:prstGeom>
            <a:ln w="1905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/>
            <p:cNvCxnSpPr/>
            <p:nvPr/>
          </p:nvCxnSpPr>
          <p:spPr>
            <a:xfrm>
              <a:off x="6759324" y="4055928"/>
              <a:ext cx="1404000" cy="6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グループ化 65"/>
            <p:cNvGrpSpPr/>
            <p:nvPr/>
          </p:nvGrpSpPr>
          <p:grpSpPr>
            <a:xfrm>
              <a:off x="6859047" y="3673614"/>
              <a:ext cx="1171408" cy="353970"/>
              <a:chOff x="5741814" y="3523366"/>
              <a:chExt cx="1171408" cy="353970"/>
            </a:xfrm>
          </p:grpSpPr>
          <p:sp>
            <p:nvSpPr>
              <p:cNvPr id="67" name="1 つの角を切り取った四角形 66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5875754" y="3523366"/>
                <a:ext cx="580984" cy="3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パケット</a:t>
                </a:r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555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827" y="-77915"/>
            <a:ext cx="9108000" cy="556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67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グループ化 115"/>
          <p:cNvGrpSpPr/>
          <p:nvPr/>
        </p:nvGrpSpPr>
        <p:grpSpPr>
          <a:xfrm>
            <a:off x="409962" y="972336"/>
            <a:ext cx="8296208" cy="4150433"/>
            <a:chOff x="409962" y="972336"/>
            <a:chExt cx="8296208" cy="4150433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4762407" y="3034647"/>
              <a:ext cx="1245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tail </a:t>
              </a:r>
              <a:r>
                <a:rPr lang="ja-JP" altLang="en-US" dirty="0" smtClean="0"/>
                <a:t>の更新</a:t>
              </a:r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765961" y="1880455"/>
              <a:ext cx="1416232" cy="306756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/>
            <p:cNvCxnSpPr/>
            <p:nvPr/>
          </p:nvCxnSpPr>
          <p:spPr>
            <a:xfrm>
              <a:off x="1765724" y="3385436"/>
              <a:ext cx="1404000" cy="6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1765959" y="4573785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1774505" y="3768223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2328478" y="2254934"/>
              <a:ext cx="363602" cy="457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cxnSp>
          <p:nvCxnSpPr>
            <p:cNvPr id="28" name="直線コネクタ 27"/>
            <p:cNvCxnSpPr/>
            <p:nvPr/>
          </p:nvCxnSpPr>
          <p:spPr>
            <a:xfrm>
              <a:off x="1770221" y="2233823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2337024" y="3983146"/>
              <a:ext cx="363602" cy="457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cxnSp>
          <p:nvCxnSpPr>
            <p:cNvPr id="30" name="直線コネクタ 29"/>
            <p:cNvCxnSpPr/>
            <p:nvPr/>
          </p:nvCxnSpPr>
          <p:spPr>
            <a:xfrm>
              <a:off x="1770004" y="3014770"/>
              <a:ext cx="1404000" cy="6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グループ化 49"/>
            <p:cNvGrpSpPr/>
            <p:nvPr/>
          </p:nvGrpSpPr>
          <p:grpSpPr>
            <a:xfrm>
              <a:off x="1870567" y="3019165"/>
              <a:ext cx="1171408" cy="353970"/>
              <a:chOff x="5741814" y="3523366"/>
              <a:chExt cx="1171408" cy="353970"/>
            </a:xfrm>
          </p:grpSpPr>
          <p:sp>
            <p:nvSpPr>
              <p:cNvPr id="44" name="1 つの角を切り取った四角形 43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テキスト ボックス 44"/>
              <p:cNvSpPr txBox="1"/>
              <p:nvPr/>
            </p:nvSpPr>
            <p:spPr>
              <a:xfrm>
                <a:off x="5875754" y="3523366"/>
                <a:ext cx="580984" cy="3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パケット</a:t>
                </a:r>
                <a:endParaRPr kumimoji="1" lang="ja-JP" altLang="en-US" dirty="0"/>
              </a:p>
            </p:txBody>
          </p:sp>
        </p:grpSp>
        <p:sp>
          <p:nvSpPr>
            <p:cNvPr id="48" name="テキスト ボックス 47"/>
            <p:cNvSpPr txBox="1"/>
            <p:nvPr/>
          </p:nvSpPr>
          <p:spPr>
            <a:xfrm>
              <a:off x="1496769" y="1429848"/>
              <a:ext cx="1999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パケット用バッファ</a:t>
              </a:r>
              <a:endParaRPr kumimoji="1" lang="ja-JP" altLang="en-US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1870567" y="3387465"/>
              <a:ext cx="1171408" cy="353970"/>
              <a:chOff x="5741814" y="3523366"/>
              <a:chExt cx="1171408" cy="353970"/>
            </a:xfrm>
          </p:grpSpPr>
          <p:sp>
            <p:nvSpPr>
              <p:cNvPr id="52" name="1 つの角を切り取った四角形 51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5875754" y="3523366"/>
                <a:ext cx="580984" cy="3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パケット</a:t>
                </a:r>
                <a:endParaRPr kumimoji="1" lang="ja-JP" altLang="en-US" dirty="0"/>
              </a:p>
            </p:txBody>
          </p:sp>
        </p:grpSp>
        <p:grpSp>
          <p:nvGrpSpPr>
            <p:cNvPr id="58" name="グループ化 57"/>
            <p:cNvGrpSpPr/>
            <p:nvPr/>
          </p:nvGrpSpPr>
          <p:grpSpPr>
            <a:xfrm>
              <a:off x="3312537" y="2282456"/>
              <a:ext cx="1171408" cy="353970"/>
              <a:chOff x="5741814" y="3523366"/>
              <a:chExt cx="1171408" cy="353970"/>
            </a:xfrm>
          </p:grpSpPr>
          <p:sp>
            <p:nvSpPr>
              <p:cNvPr id="59" name="1 つの角を切り取った四角形 58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875754" y="3523366"/>
                <a:ext cx="580984" cy="3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パケット</a:t>
                </a:r>
                <a:endParaRPr kumimoji="1" lang="ja-JP" altLang="en-US" dirty="0"/>
              </a:p>
            </p:txBody>
          </p:sp>
        </p:grpSp>
        <p:cxnSp>
          <p:nvCxnSpPr>
            <p:cNvPr id="61" name="直線コネクタ 60"/>
            <p:cNvCxnSpPr/>
            <p:nvPr/>
          </p:nvCxnSpPr>
          <p:spPr>
            <a:xfrm>
              <a:off x="1768576" y="2628785"/>
              <a:ext cx="1404000" cy="6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矢印コネクタ 61"/>
            <p:cNvCxnSpPr>
              <a:stCxn id="67" idx="2"/>
              <a:endCxn id="59" idx="0"/>
            </p:cNvCxnSpPr>
            <p:nvPr/>
          </p:nvCxnSpPr>
          <p:spPr>
            <a:xfrm flipV="1">
              <a:off x="3039707" y="2468162"/>
              <a:ext cx="272830" cy="3571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/>
            <p:cNvSpPr txBox="1"/>
            <p:nvPr/>
          </p:nvSpPr>
          <p:spPr>
            <a:xfrm>
              <a:off x="3099678" y="261062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 </a:t>
              </a:r>
              <a:r>
                <a:rPr lang="ja-JP" altLang="en-US" dirty="0" smtClean="0"/>
                <a:t>読出し</a:t>
              </a:r>
              <a:endParaRPr kumimoji="1" lang="ja-JP" altLang="en-US" dirty="0"/>
            </a:p>
          </p:txBody>
        </p:sp>
        <p:grpSp>
          <p:nvGrpSpPr>
            <p:cNvPr id="66" name="グループ化 65"/>
            <p:cNvGrpSpPr/>
            <p:nvPr/>
          </p:nvGrpSpPr>
          <p:grpSpPr>
            <a:xfrm>
              <a:off x="1868299" y="2639571"/>
              <a:ext cx="1171408" cy="353970"/>
              <a:chOff x="5741814" y="3523366"/>
              <a:chExt cx="1171408" cy="353970"/>
            </a:xfrm>
          </p:grpSpPr>
          <p:sp>
            <p:nvSpPr>
              <p:cNvPr id="67" name="1 つの角を切り取った四角形 66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  <a:ln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5875754" y="3523366"/>
                <a:ext cx="580984" cy="3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パケット</a:t>
                </a:r>
                <a:endParaRPr kumimoji="1" lang="ja-JP" altLang="en-US" dirty="0"/>
              </a:p>
            </p:txBody>
          </p:sp>
        </p:grpSp>
        <p:sp>
          <p:nvSpPr>
            <p:cNvPr id="70" name="テキスト ボックス 69"/>
            <p:cNvSpPr txBox="1"/>
            <p:nvPr/>
          </p:nvSpPr>
          <p:spPr>
            <a:xfrm>
              <a:off x="428853" y="1938306"/>
              <a:ext cx="1516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head </a:t>
              </a:r>
              <a:r>
                <a:rPr lang="ja-JP" altLang="en-US" dirty="0" smtClean="0"/>
                <a:t>の更新</a:t>
              </a:r>
              <a:endParaRPr kumimoji="1" lang="ja-JP" altLang="en-US" dirty="0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6013226" y="1871910"/>
              <a:ext cx="1416232" cy="307610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4" name="直線コネクタ 63"/>
            <p:cNvCxnSpPr/>
            <p:nvPr/>
          </p:nvCxnSpPr>
          <p:spPr>
            <a:xfrm>
              <a:off x="6012989" y="3376890"/>
              <a:ext cx="1404000" cy="6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>
              <a:off x="6013224" y="4573785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6013224" y="4110228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>
              <a:off x="6021770" y="3759677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テキスト ボックス 72"/>
            <p:cNvSpPr txBox="1"/>
            <p:nvPr/>
          </p:nvSpPr>
          <p:spPr>
            <a:xfrm>
              <a:off x="6575743" y="2246388"/>
              <a:ext cx="363602" cy="457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cxnSp>
          <p:nvCxnSpPr>
            <p:cNvPr id="74" name="直線コネクタ 73"/>
            <p:cNvCxnSpPr/>
            <p:nvPr/>
          </p:nvCxnSpPr>
          <p:spPr>
            <a:xfrm>
              <a:off x="6017486" y="2233823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テキスト ボックス 76"/>
            <p:cNvSpPr txBox="1"/>
            <p:nvPr/>
          </p:nvSpPr>
          <p:spPr>
            <a:xfrm>
              <a:off x="6575776" y="4146899"/>
              <a:ext cx="363602" cy="457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cxnSp>
          <p:nvCxnSpPr>
            <p:cNvPr id="78" name="直線コネクタ 77"/>
            <p:cNvCxnSpPr/>
            <p:nvPr/>
          </p:nvCxnSpPr>
          <p:spPr>
            <a:xfrm>
              <a:off x="6017269" y="3006224"/>
              <a:ext cx="1404000" cy="6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9" name="グループ化 78"/>
            <p:cNvGrpSpPr/>
            <p:nvPr/>
          </p:nvGrpSpPr>
          <p:grpSpPr>
            <a:xfrm>
              <a:off x="6117832" y="3010619"/>
              <a:ext cx="1171408" cy="353970"/>
              <a:chOff x="5741814" y="3523366"/>
              <a:chExt cx="1171408" cy="353970"/>
            </a:xfrm>
          </p:grpSpPr>
          <p:sp>
            <p:nvSpPr>
              <p:cNvPr id="80" name="1 つの角を切り取った四角形 79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875754" y="3523366"/>
                <a:ext cx="580984" cy="3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パケット</a:t>
                </a:r>
                <a:endParaRPr kumimoji="1" lang="ja-JP" altLang="en-US" dirty="0"/>
              </a:p>
            </p:txBody>
          </p:sp>
        </p:grpSp>
        <p:cxnSp>
          <p:nvCxnSpPr>
            <p:cNvPr id="83" name="直線矢印コネクタ 82"/>
            <p:cNvCxnSpPr>
              <a:stCxn id="89" idx="0"/>
            </p:cNvCxnSpPr>
            <p:nvPr/>
          </p:nvCxnSpPr>
          <p:spPr>
            <a:xfrm flipH="1">
              <a:off x="7212218" y="3496966"/>
              <a:ext cx="322544" cy="4452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/>
            <p:cNvSpPr txBox="1"/>
            <p:nvPr/>
          </p:nvSpPr>
          <p:spPr>
            <a:xfrm>
              <a:off x="7333756" y="364732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 </a:t>
              </a:r>
              <a:r>
                <a:rPr lang="ja-JP" altLang="en-US" dirty="0" smtClean="0"/>
                <a:t>格納</a:t>
              </a:r>
              <a:endParaRPr kumimoji="1" lang="ja-JP" altLang="en-US" dirty="0"/>
            </a:p>
          </p:txBody>
        </p:sp>
        <p:grpSp>
          <p:nvGrpSpPr>
            <p:cNvPr id="85" name="グループ化 84"/>
            <p:cNvGrpSpPr/>
            <p:nvPr/>
          </p:nvGrpSpPr>
          <p:grpSpPr>
            <a:xfrm>
              <a:off x="6117832" y="3378919"/>
              <a:ext cx="1171408" cy="353970"/>
              <a:chOff x="5741814" y="3523366"/>
              <a:chExt cx="1171408" cy="353970"/>
            </a:xfrm>
          </p:grpSpPr>
          <p:sp>
            <p:nvSpPr>
              <p:cNvPr id="86" name="1 つの角を切り取った四角形 85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5875754" y="3523366"/>
                <a:ext cx="580984" cy="3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パケット</a:t>
                </a:r>
                <a:endParaRPr kumimoji="1" lang="ja-JP" altLang="en-US" dirty="0"/>
              </a:p>
            </p:txBody>
          </p:sp>
        </p:grpSp>
        <p:grpSp>
          <p:nvGrpSpPr>
            <p:cNvPr id="88" name="グループ化 87"/>
            <p:cNvGrpSpPr/>
            <p:nvPr/>
          </p:nvGrpSpPr>
          <p:grpSpPr>
            <a:xfrm>
              <a:off x="7534762" y="3311260"/>
              <a:ext cx="1171408" cy="353970"/>
              <a:chOff x="5741814" y="3523366"/>
              <a:chExt cx="1171408" cy="353970"/>
            </a:xfrm>
          </p:grpSpPr>
          <p:sp>
            <p:nvSpPr>
              <p:cNvPr id="89" name="1 つの角を切り取った四角形 88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875754" y="3523366"/>
                <a:ext cx="580984" cy="3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パケット</a:t>
                </a:r>
                <a:endParaRPr kumimoji="1" lang="ja-JP" altLang="en-US" dirty="0"/>
              </a:p>
            </p:txBody>
          </p:sp>
        </p:grpSp>
        <p:cxnSp>
          <p:nvCxnSpPr>
            <p:cNvPr id="94" name="直線コネクタ 93"/>
            <p:cNvCxnSpPr/>
            <p:nvPr/>
          </p:nvCxnSpPr>
          <p:spPr>
            <a:xfrm>
              <a:off x="6015841" y="2620239"/>
              <a:ext cx="1404000" cy="6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グループ化 96"/>
            <p:cNvGrpSpPr/>
            <p:nvPr/>
          </p:nvGrpSpPr>
          <p:grpSpPr>
            <a:xfrm>
              <a:off x="6115564" y="2631025"/>
              <a:ext cx="1171408" cy="353970"/>
              <a:chOff x="5741814" y="3523366"/>
              <a:chExt cx="1171408" cy="353970"/>
            </a:xfrm>
          </p:grpSpPr>
          <p:sp>
            <p:nvSpPr>
              <p:cNvPr id="98" name="1 つの角を切り取った四角形 97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875754" y="3523366"/>
                <a:ext cx="580984" cy="3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パケット</a:t>
                </a:r>
                <a:endParaRPr kumimoji="1" lang="ja-JP" altLang="en-US" dirty="0"/>
              </a:p>
            </p:txBody>
          </p:sp>
        </p:grpSp>
        <p:cxnSp>
          <p:nvCxnSpPr>
            <p:cNvPr id="100" name="直線矢印コネクタ 99"/>
            <p:cNvCxnSpPr/>
            <p:nvPr/>
          </p:nvCxnSpPr>
          <p:spPr>
            <a:xfrm>
              <a:off x="1072665" y="2467987"/>
              <a:ext cx="685105" cy="16724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/>
            <p:nvPr/>
          </p:nvCxnSpPr>
          <p:spPr>
            <a:xfrm>
              <a:off x="1072665" y="2467987"/>
              <a:ext cx="693059" cy="54678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/>
            <p:cNvCxnSpPr/>
            <p:nvPr/>
          </p:nvCxnSpPr>
          <p:spPr>
            <a:xfrm>
              <a:off x="5327050" y="3586066"/>
              <a:ext cx="685105" cy="16724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矢印コネクタ 102"/>
            <p:cNvCxnSpPr/>
            <p:nvPr/>
          </p:nvCxnSpPr>
          <p:spPr>
            <a:xfrm>
              <a:off x="5327050" y="3586066"/>
              <a:ext cx="682486" cy="52416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テキスト ボックス 103"/>
            <p:cNvSpPr txBox="1"/>
            <p:nvPr/>
          </p:nvSpPr>
          <p:spPr>
            <a:xfrm>
              <a:off x="5734060" y="1471151"/>
              <a:ext cx="1999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パケット用バッファ</a:t>
              </a:r>
              <a:endParaRPr kumimoji="1" lang="ja-JP" altLang="en-US" dirty="0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409962" y="2291002"/>
              <a:ext cx="658607" cy="37840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head</a:t>
              </a:r>
              <a:endParaRPr kumimoji="1" lang="ja-JP" altLang="en-US" dirty="0"/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4742816" y="3390541"/>
              <a:ext cx="579961" cy="37840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tail</a:t>
              </a:r>
              <a:endParaRPr kumimoji="1" lang="ja-JP" altLang="en-US" dirty="0"/>
            </a:p>
          </p:txBody>
        </p:sp>
        <p:cxnSp>
          <p:nvCxnSpPr>
            <p:cNvPr id="109" name="直線コネクタ 108"/>
            <p:cNvCxnSpPr/>
            <p:nvPr/>
          </p:nvCxnSpPr>
          <p:spPr>
            <a:xfrm>
              <a:off x="4606184" y="982769"/>
              <a:ext cx="0" cy="414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ボックス 111"/>
            <p:cNvSpPr txBox="1"/>
            <p:nvPr/>
          </p:nvSpPr>
          <p:spPr>
            <a:xfrm>
              <a:off x="409962" y="974994"/>
              <a:ext cx="1952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(1) </a:t>
              </a:r>
              <a:r>
                <a:rPr lang="ja-JP" altLang="en-US" dirty="0" smtClean="0"/>
                <a:t>パケットの受信</a:t>
              </a:r>
              <a:endParaRPr kumimoji="1" lang="ja-JP" altLang="en-US" dirty="0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4768563" y="972336"/>
              <a:ext cx="1952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(2) </a:t>
              </a:r>
              <a:r>
                <a:rPr lang="ja-JP" altLang="en-US" dirty="0" smtClean="0"/>
                <a:t>パケットの送信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9255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図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1" y="6595"/>
            <a:ext cx="9036000" cy="45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73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z="2400" dirty="0" smtClean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fld id="{FE801D70-7AC9-40CA-B747-D3AA98BBC7AD}" type="slidenum">
              <a:rPr lang="ja-JP" altLang="en-US" sz="2400" smtClean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26</a:t>
            </a:fld>
            <a:endParaRPr lang="ja-JP" altLang="en-US" sz="2400" dirty="0" smtClean="0">
              <a:solidFill>
                <a:schemeClr val="tx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 smtClean="0">
                <a:latin typeface="+mn-ea"/>
              </a:rPr>
              <a:t>VNI </a:t>
            </a:r>
            <a:r>
              <a:rPr lang="ja-JP" altLang="en-US" sz="4000" dirty="0" smtClean="0">
                <a:latin typeface="+mn-ea"/>
              </a:rPr>
              <a:t>の処理流れ</a:t>
            </a:r>
            <a:endParaRPr lang="en-US" altLang="ja-JP" sz="4000" dirty="0" smtClean="0">
              <a:latin typeface="+mn-ea"/>
            </a:endParaRPr>
          </a:p>
          <a:p>
            <a:pPr algn="ctr"/>
            <a:endParaRPr kumimoji="1" lang="ja-JP" altLang="en-US" sz="4000" dirty="0">
              <a:latin typeface="+mn-ea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345400" y="897877"/>
            <a:ext cx="8717575" cy="5412857"/>
            <a:chOff x="345400" y="897877"/>
            <a:chExt cx="8717575" cy="5412857"/>
          </a:xfrm>
        </p:grpSpPr>
        <p:grpSp>
          <p:nvGrpSpPr>
            <p:cNvPr id="110" name="グループ化 109"/>
            <p:cNvGrpSpPr/>
            <p:nvPr/>
          </p:nvGrpSpPr>
          <p:grpSpPr>
            <a:xfrm>
              <a:off x="345400" y="897877"/>
              <a:ext cx="8717575" cy="5412857"/>
              <a:chOff x="230017" y="241195"/>
              <a:chExt cx="8642389" cy="5884344"/>
            </a:xfrm>
          </p:grpSpPr>
          <p:grpSp>
            <p:nvGrpSpPr>
              <p:cNvPr id="111" name="図形グループ 100"/>
              <p:cNvGrpSpPr/>
              <p:nvPr/>
            </p:nvGrpSpPr>
            <p:grpSpPr>
              <a:xfrm>
                <a:off x="230017" y="241195"/>
                <a:ext cx="8642389" cy="5884344"/>
                <a:chOff x="338120" y="686526"/>
                <a:chExt cx="8642389" cy="5884344"/>
              </a:xfrm>
            </p:grpSpPr>
            <p:sp>
              <p:nvSpPr>
                <p:cNvPr id="114" name="正方形/長方形 113"/>
                <p:cNvSpPr/>
                <p:nvPr/>
              </p:nvSpPr>
              <p:spPr>
                <a:xfrm>
                  <a:off x="379697" y="5443603"/>
                  <a:ext cx="8600812" cy="96364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kumimoji="1" lang="ja-JP" altLang="en-US" dirty="0"/>
                </a:p>
              </p:txBody>
            </p:sp>
            <p:sp>
              <p:nvSpPr>
                <p:cNvPr id="115" name="テキスト ボックス 114"/>
                <p:cNvSpPr txBox="1"/>
                <p:nvPr/>
              </p:nvSpPr>
              <p:spPr>
                <a:xfrm>
                  <a:off x="846115" y="1340092"/>
                  <a:ext cx="296674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AutoNum type="arabicParenBoth"/>
                  </a:pPr>
                  <a:r>
                    <a:rPr lang="ja-JP" altLang="en-US" dirty="0" smtClean="0"/>
                    <a:t>プロトコルからパケットを</a:t>
                  </a:r>
                  <a:endParaRPr lang="en-US" altLang="ja-JP" dirty="0"/>
                </a:p>
                <a:p>
                  <a:r>
                    <a:rPr lang="ja-JP" altLang="ja-JP" dirty="0" smtClean="0"/>
                    <a:t>　</a:t>
                  </a:r>
                  <a:r>
                    <a:rPr lang="ja-JP" altLang="en-US" dirty="0" smtClean="0"/>
                    <a:t>　</a:t>
                  </a:r>
                  <a:r>
                    <a:rPr lang="en-US" altLang="ja-JP" dirty="0" smtClean="0"/>
                    <a:t> </a:t>
                  </a:r>
                  <a:r>
                    <a:rPr lang="ja-JP" altLang="en-US" dirty="0" smtClean="0"/>
                    <a:t>受け取る</a:t>
                  </a:r>
                  <a:endParaRPr kumimoji="1" lang="ja-JP" altLang="en-US" dirty="0"/>
                </a:p>
              </p:txBody>
            </p:sp>
            <p:cxnSp>
              <p:nvCxnSpPr>
                <p:cNvPr id="116" name="直線矢印コネクタ 115"/>
                <p:cNvCxnSpPr/>
                <p:nvPr/>
              </p:nvCxnSpPr>
              <p:spPr>
                <a:xfrm flipH="1">
                  <a:off x="845236" y="1177792"/>
                  <a:ext cx="0" cy="900946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7" name="図形グループ 71"/>
                <p:cNvGrpSpPr/>
                <p:nvPr/>
              </p:nvGrpSpPr>
              <p:grpSpPr>
                <a:xfrm>
                  <a:off x="338120" y="2094138"/>
                  <a:ext cx="2255768" cy="604618"/>
                  <a:chOff x="-656948" y="2094138"/>
                  <a:chExt cx="2255768" cy="604618"/>
                </a:xfrm>
              </p:grpSpPr>
              <p:sp>
                <p:nvSpPr>
                  <p:cNvPr id="164" name="正方形/長方形 163"/>
                  <p:cNvSpPr/>
                  <p:nvPr/>
                </p:nvSpPr>
                <p:spPr>
                  <a:xfrm>
                    <a:off x="-615371" y="2094138"/>
                    <a:ext cx="2214191" cy="60461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kumimoji="1" lang="ja-JP" altLang="en-US"/>
                  </a:p>
                </p:txBody>
              </p:sp>
              <p:sp>
                <p:nvSpPr>
                  <p:cNvPr id="165" name="テキスト ボックス 164"/>
                  <p:cNvSpPr txBox="1"/>
                  <p:nvPr/>
                </p:nvSpPr>
                <p:spPr>
                  <a:xfrm>
                    <a:off x="-656948" y="2116551"/>
                    <a:ext cx="564477" cy="4015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kumimoji="1" lang="en-US" altLang="ja-JP" dirty="0" smtClean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VNI</a:t>
                    </a:r>
                    <a:endParaRPr kumimoji="1" lang="ja-JP" altLang="en-US" dirty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sp>
              <p:nvSpPr>
                <p:cNvPr id="118" name="テキスト ボックス 117"/>
                <p:cNvSpPr txBox="1"/>
                <p:nvPr/>
              </p:nvSpPr>
              <p:spPr>
                <a:xfrm>
                  <a:off x="427701" y="3595311"/>
                  <a:ext cx="3164370" cy="40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 smtClean="0"/>
                    <a:t>(4) </a:t>
                  </a:r>
                  <a:r>
                    <a:rPr lang="ja-JP" altLang="en-US" dirty="0" smtClean="0"/>
                    <a:t>パケットの</a:t>
                  </a:r>
                  <a:r>
                    <a:rPr lang="ja-JP" altLang="en-US" dirty="0"/>
                    <a:t>オフセット</a:t>
                  </a:r>
                  <a:r>
                    <a:rPr lang="ja-JP" altLang="en-US" dirty="0" smtClean="0"/>
                    <a:t>を格納</a:t>
                  </a:r>
                  <a:endParaRPr kumimoji="1" lang="ja-JP" altLang="en-US" dirty="0"/>
                </a:p>
              </p:txBody>
            </p:sp>
            <p:sp>
              <p:nvSpPr>
                <p:cNvPr id="119" name="テキスト ボックス 118"/>
                <p:cNvSpPr txBox="1"/>
                <p:nvPr/>
              </p:nvSpPr>
              <p:spPr>
                <a:xfrm>
                  <a:off x="668186" y="2819465"/>
                  <a:ext cx="26398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 smtClean="0"/>
                    <a:t>(2) </a:t>
                  </a:r>
                  <a:r>
                    <a:rPr lang="ja-JP" altLang="en-US" dirty="0" smtClean="0"/>
                    <a:t>バッファ管理部の更新</a:t>
                  </a:r>
                  <a:endParaRPr kumimoji="1" lang="ja-JP" altLang="en-US" dirty="0"/>
                </a:p>
              </p:txBody>
            </p:sp>
            <p:sp>
              <p:nvSpPr>
                <p:cNvPr id="120" name="テキスト ボックス 119"/>
                <p:cNvSpPr txBox="1"/>
                <p:nvPr/>
              </p:nvSpPr>
              <p:spPr>
                <a:xfrm>
                  <a:off x="1231698" y="4356304"/>
                  <a:ext cx="23791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 smtClean="0"/>
                    <a:t>(3) </a:t>
                  </a:r>
                  <a:r>
                    <a:rPr lang="ja-JP" altLang="en-US" dirty="0" smtClean="0"/>
                    <a:t>パケットの</a:t>
                  </a:r>
                  <a:r>
                    <a:rPr lang="ja-JP" altLang="en-US" dirty="0"/>
                    <a:t>書き込</a:t>
                  </a:r>
                  <a:r>
                    <a:rPr lang="ja-JP" altLang="en-US" dirty="0" smtClean="0"/>
                    <a:t>み</a:t>
                  </a:r>
                  <a:endParaRPr kumimoji="1" lang="ja-JP" altLang="en-US" dirty="0"/>
                </a:p>
              </p:txBody>
            </p:sp>
            <p:cxnSp>
              <p:nvCxnSpPr>
                <p:cNvPr id="121" name="直線矢印コネクタ 120"/>
                <p:cNvCxnSpPr/>
                <p:nvPr/>
              </p:nvCxnSpPr>
              <p:spPr>
                <a:xfrm>
                  <a:off x="736217" y="3182937"/>
                  <a:ext cx="289463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線矢印コネクタ 121"/>
                <p:cNvCxnSpPr/>
                <p:nvPr/>
              </p:nvCxnSpPr>
              <p:spPr>
                <a:xfrm>
                  <a:off x="613425" y="4007685"/>
                  <a:ext cx="301939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線矢印コネクタ 122"/>
                <p:cNvCxnSpPr/>
                <p:nvPr/>
              </p:nvCxnSpPr>
              <p:spPr>
                <a:xfrm>
                  <a:off x="496714" y="4762106"/>
                  <a:ext cx="312084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コネクタ 123"/>
                <p:cNvCxnSpPr/>
                <p:nvPr/>
              </p:nvCxnSpPr>
              <p:spPr>
                <a:xfrm>
                  <a:off x="613425" y="2698756"/>
                  <a:ext cx="0" cy="130892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線コネクタ 124"/>
                <p:cNvCxnSpPr/>
                <p:nvPr/>
              </p:nvCxnSpPr>
              <p:spPr>
                <a:xfrm flipH="1">
                  <a:off x="496714" y="2698756"/>
                  <a:ext cx="1" cy="20633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コネクタ 125"/>
                <p:cNvCxnSpPr/>
                <p:nvPr/>
              </p:nvCxnSpPr>
              <p:spPr>
                <a:xfrm>
                  <a:off x="736217" y="2698756"/>
                  <a:ext cx="0" cy="48418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矢印コネクタ 126"/>
                <p:cNvCxnSpPr/>
                <p:nvPr/>
              </p:nvCxnSpPr>
              <p:spPr>
                <a:xfrm>
                  <a:off x="8501300" y="1193192"/>
                  <a:ext cx="0" cy="897454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8" name="図形グループ 79"/>
                <p:cNvGrpSpPr/>
                <p:nvPr/>
              </p:nvGrpSpPr>
              <p:grpSpPr>
                <a:xfrm>
                  <a:off x="6546930" y="2072067"/>
                  <a:ext cx="2255768" cy="604618"/>
                  <a:chOff x="7416129" y="2072067"/>
                  <a:chExt cx="2255768" cy="604618"/>
                </a:xfrm>
              </p:grpSpPr>
              <p:sp>
                <p:nvSpPr>
                  <p:cNvPr id="162" name="正方形/長方形 161"/>
                  <p:cNvSpPr/>
                  <p:nvPr/>
                </p:nvSpPr>
                <p:spPr>
                  <a:xfrm>
                    <a:off x="7457706" y="2072067"/>
                    <a:ext cx="2214191" cy="60461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kumimoji="1" lang="ja-JP" altLang="en-US"/>
                  </a:p>
                </p:txBody>
              </p:sp>
              <p:sp>
                <p:nvSpPr>
                  <p:cNvPr id="163" name="テキスト ボックス 162"/>
                  <p:cNvSpPr txBox="1"/>
                  <p:nvPr/>
                </p:nvSpPr>
                <p:spPr>
                  <a:xfrm>
                    <a:off x="7416129" y="2113060"/>
                    <a:ext cx="564477" cy="4015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kumimoji="1" lang="en-US" altLang="ja-JP" dirty="0" smtClean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VNI</a:t>
                    </a:r>
                    <a:endParaRPr kumimoji="1" lang="ja-JP" altLang="en-US" dirty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sp>
              <p:nvSpPr>
                <p:cNvPr id="129" name="テキスト ボックス 128"/>
                <p:cNvSpPr txBox="1"/>
                <p:nvPr/>
              </p:nvSpPr>
              <p:spPr>
                <a:xfrm>
                  <a:off x="5478127" y="2819465"/>
                  <a:ext cx="26398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 smtClean="0"/>
                    <a:t>(8) </a:t>
                  </a:r>
                  <a:r>
                    <a:rPr lang="ja-JP" altLang="en-US" dirty="0" smtClean="0"/>
                    <a:t>バッファ管理部の更新</a:t>
                  </a:r>
                  <a:endParaRPr kumimoji="1" lang="ja-JP" altLang="en-US" dirty="0"/>
                </a:p>
              </p:txBody>
            </p:sp>
            <p:sp>
              <p:nvSpPr>
                <p:cNvPr id="130" name="テキスト ボックス 129"/>
                <p:cNvSpPr txBox="1"/>
                <p:nvPr/>
              </p:nvSpPr>
              <p:spPr>
                <a:xfrm>
                  <a:off x="5278476" y="3595311"/>
                  <a:ext cx="3164370" cy="40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 smtClean="0"/>
                    <a:t>(6) </a:t>
                  </a:r>
                  <a:r>
                    <a:rPr lang="ja-JP" altLang="en-US" dirty="0"/>
                    <a:t>パケット</a:t>
                  </a:r>
                  <a:r>
                    <a:rPr lang="ja-JP" altLang="en-US" dirty="0" smtClean="0"/>
                    <a:t>の</a:t>
                  </a:r>
                  <a:r>
                    <a:rPr lang="ja-JP" altLang="en-US" dirty="0"/>
                    <a:t>オフセット</a:t>
                  </a:r>
                  <a:r>
                    <a:rPr lang="ja-JP" altLang="en-US" dirty="0" smtClean="0"/>
                    <a:t>を取得</a:t>
                  </a:r>
                  <a:endParaRPr kumimoji="1" lang="ja-JP" altLang="en-US" dirty="0"/>
                </a:p>
              </p:txBody>
            </p:sp>
            <p:sp>
              <p:nvSpPr>
                <p:cNvPr id="131" name="テキスト ボックス 130"/>
                <p:cNvSpPr txBox="1"/>
                <p:nvPr/>
              </p:nvSpPr>
              <p:spPr>
                <a:xfrm>
                  <a:off x="5437292" y="4359158"/>
                  <a:ext cx="23599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 smtClean="0"/>
                    <a:t>(7) </a:t>
                  </a:r>
                  <a:r>
                    <a:rPr lang="ja-JP" altLang="en-US" dirty="0" smtClean="0"/>
                    <a:t>パケットの読み出し</a:t>
                  </a:r>
                  <a:endParaRPr kumimoji="1" lang="ja-JP" altLang="en-US" dirty="0"/>
                </a:p>
              </p:txBody>
            </p:sp>
            <p:cxnSp>
              <p:nvCxnSpPr>
                <p:cNvPr id="132" name="直線コネクタ 131"/>
                <p:cNvCxnSpPr/>
                <p:nvPr/>
              </p:nvCxnSpPr>
              <p:spPr>
                <a:xfrm>
                  <a:off x="5449873" y="4000034"/>
                  <a:ext cx="3059713" cy="765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線コネクタ 132"/>
                <p:cNvCxnSpPr/>
                <p:nvPr/>
              </p:nvCxnSpPr>
              <p:spPr>
                <a:xfrm>
                  <a:off x="5440629" y="4762106"/>
                  <a:ext cx="32120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線コネクタ 133"/>
                <p:cNvCxnSpPr/>
                <p:nvPr/>
              </p:nvCxnSpPr>
              <p:spPr>
                <a:xfrm>
                  <a:off x="5461744" y="3182554"/>
                  <a:ext cx="29421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線矢印コネクタ 134"/>
                <p:cNvCxnSpPr/>
                <p:nvPr/>
              </p:nvCxnSpPr>
              <p:spPr>
                <a:xfrm flipV="1">
                  <a:off x="8661132" y="2695264"/>
                  <a:ext cx="0" cy="206684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線矢印コネクタ 135"/>
                <p:cNvCxnSpPr/>
                <p:nvPr/>
              </p:nvCxnSpPr>
              <p:spPr>
                <a:xfrm flipV="1">
                  <a:off x="8509586" y="2698756"/>
                  <a:ext cx="0" cy="13124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線矢印コネクタ 136"/>
                <p:cNvCxnSpPr/>
                <p:nvPr/>
              </p:nvCxnSpPr>
              <p:spPr>
                <a:xfrm flipV="1">
                  <a:off x="8394795" y="2695264"/>
                  <a:ext cx="0" cy="4872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線コネクタ 137"/>
                <p:cNvCxnSpPr/>
                <p:nvPr/>
              </p:nvCxnSpPr>
              <p:spPr>
                <a:xfrm>
                  <a:off x="4528263" y="686526"/>
                  <a:ext cx="0" cy="58843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9" name="グループ化 43"/>
                <p:cNvGrpSpPr/>
                <p:nvPr/>
              </p:nvGrpSpPr>
              <p:grpSpPr>
                <a:xfrm>
                  <a:off x="3562686" y="2567617"/>
                  <a:ext cx="1924814" cy="2766383"/>
                  <a:chOff x="4785257" y="2137635"/>
                  <a:chExt cx="2335683" cy="2766383"/>
                </a:xfrm>
              </p:grpSpPr>
              <p:sp>
                <p:nvSpPr>
                  <p:cNvPr id="150" name="正方形/長方形 149"/>
                  <p:cNvSpPr/>
                  <p:nvPr/>
                </p:nvSpPr>
                <p:spPr>
                  <a:xfrm>
                    <a:off x="4867973" y="2537798"/>
                    <a:ext cx="2214191" cy="236622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kumimoji="1" lang="ja-JP" altLang="en-US" dirty="0"/>
                  </a:p>
                </p:txBody>
              </p:sp>
              <p:sp>
                <p:nvSpPr>
                  <p:cNvPr id="151" name="テキスト ボックス 150"/>
                  <p:cNvSpPr txBox="1"/>
                  <p:nvPr/>
                </p:nvSpPr>
                <p:spPr>
                  <a:xfrm>
                    <a:off x="5071757" y="2137635"/>
                    <a:ext cx="1616927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ja-JP" altLang="en-US" dirty="0" smtClean="0"/>
                      <a:t>共有メモリ</a:t>
                    </a:r>
                    <a:endParaRPr kumimoji="1" lang="ja-JP" altLang="en-US" dirty="0"/>
                  </a:p>
                </p:txBody>
              </p:sp>
              <p:cxnSp>
                <p:nvCxnSpPr>
                  <p:cNvPr id="152" name="直線コネクタ 151"/>
                  <p:cNvCxnSpPr/>
                  <p:nvPr/>
                </p:nvCxnSpPr>
                <p:spPr>
                  <a:xfrm>
                    <a:off x="4867973" y="2752955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直線コネクタ 152"/>
                  <p:cNvCxnSpPr/>
                  <p:nvPr/>
                </p:nvCxnSpPr>
                <p:spPr>
                  <a:xfrm>
                    <a:off x="4867972" y="3165329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テキスト ボックス 153"/>
                  <p:cNvSpPr txBox="1"/>
                  <p:nvPr/>
                </p:nvSpPr>
                <p:spPr>
                  <a:xfrm>
                    <a:off x="5294454" y="2758815"/>
                    <a:ext cx="16381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ja-JP" altLang="en-US" dirty="0" smtClean="0"/>
                      <a:t>バッファ管理部</a:t>
                    </a:r>
                    <a:endParaRPr kumimoji="1" lang="ja-JP" altLang="en-US" dirty="0"/>
                  </a:p>
                </p:txBody>
              </p:sp>
              <p:cxnSp>
                <p:nvCxnSpPr>
                  <p:cNvPr id="155" name="直線コネクタ 154"/>
                  <p:cNvCxnSpPr/>
                  <p:nvPr/>
                </p:nvCxnSpPr>
                <p:spPr>
                  <a:xfrm>
                    <a:off x="4867972" y="3577703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直線コネクタ 155"/>
                  <p:cNvCxnSpPr/>
                  <p:nvPr/>
                </p:nvCxnSpPr>
                <p:spPr>
                  <a:xfrm>
                    <a:off x="4867972" y="3990078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直線コネクタ 156"/>
                  <p:cNvCxnSpPr/>
                  <p:nvPr/>
                </p:nvCxnSpPr>
                <p:spPr>
                  <a:xfrm>
                    <a:off x="4867970" y="4813691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8" name="テキスト ボックス 157"/>
                  <p:cNvSpPr txBox="1"/>
                  <p:nvPr/>
                </p:nvSpPr>
                <p:spPr>
                  <a:xfrm>
                    <a:off x="5096326" y="3159781"/>
                    <a:ext cx="1739805" cy="4015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ja-JP" altLang="en-US" dirty="0" smtClean="0"/>
                      <a:t>受信キュー </a:t>
                    </a:r>
                    <a:r>
                      <a:rPr lang="en-US" altLang="ja-JP" dirty="0" smtClean="0"/>
                      <a:t>0</a:t>
                    </a:r>
                    <a:endParaRPr kumimoji="1" lang="ja-JP" altLang="en-US" dirty="0"/>
                  </a:p>
                </p:txBody>
              </p:sp>
              <p:sp>
                <p:nvSpPr>
                  <p:cNvPr id="159" name="テキスト ボックス 158"/>
                  <p:cNvSpPr txBox="1"/>
                  <p:nvPr/>
                </p:nvSpPr>
                <p:spPr>
                  <a:xfrm>
                    <a:off x="5094602" y="3606041"/>
                    <a:ext cx="1739805" cy="4015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ja-JP" altLang="en-US" dirty="0" smtClean="0"/>
                      <a:t>受信キュー </a:t>
                    </a:r>
                    <a:r>
                      <a:rPr lang="en-US" altLang="ja-JP" dirty="0" smtClean="0"/>
                      <a:t>1</a:t>
                    </a:r>
                    <a:endParaRPr kumimoji="1" lang="ja-JP" altLang="en-US" dirty="0"/>
                  </a:p>
                </p:txBody>
              </p:sp>
              <p:cxnSp>
                <p:nvCxnSpPr>
                  <p:cNvPr id="160" name="直線コネクタ 159"/>
                  <p:cNvCxnSpPr/>
                  <p:nvPr/>
                </p:nvCxnSpPr>
                <p:spPr>
                  <a:xfrm>
                    <a:off x="4867968" y="4332124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テキスト ボックス 160"/>
                  <p:cNvSpPr txBox="1"/>
                  <p:nvPr/>
                </p:nvSpPr>
                <p:spPr>
                  <a:xfrm>
                    <a:off x="4785257" y="4376895"/>
                    <a:ext cx="2335683" cy="4015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ja-JP" altLang="en-US" dirty="0" smtClean="0"/>
                      <a:t>パケット</a:t>
                    </a:r>
                    <a:r>
                      <a:rPr lang="ja-JP" altLang="en-US" dirty="0"/>
                      <a:t>用</a:t>
                    </a:r>
                    <a:r>
                      <a:rPr lang="ja-JP" altLang="en-US" dirty="0" smtClean="0"/>
                      <a:t>バッファ</a:t>
                    </a:r>
                    <a:endParaRPr kumimoji="1" lang="ja-JP" altLang="en-US" dirty="0"/>
                  </a:p>
                </p:txBody>
              </p:sp>
            </p:grpSp>
            <p:grpSp>
              <p:nvGrpSpPr>
                <p:cNvPr id="140" name="グループ化 13"/>
                <p:cNvGrpSpPr/>
                <p:nvPr/>
              </p:nvGrpSpPr>
              <p:grpSpPr>
                <a:xfrm>
                  <a:off x="736217" y="5912695"/>
                  <a:ext cx="7596019" cy="442274"/>
                  <a:chOff x="2162988" y="6111704"/>
                  <a:chExt cx="7596019" cy="442274"/>
                </a:xfrm>
              </p:grpSpPr>
              <p:sp>
                <p:nvSpPr>
                  <p:cNvPr id="146" name="円/楕円 145"/>
                  <p:cNvSpPr/>
                  <p:nvPr/>
                </p:nvSpPr>
                <p:spPr>
                  <a:xfrm>
                    <a:off x="2162988" y="6111704"/>
                    <a:ext cx="1104701" cy="442274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kumimoji="1" lang="ja-JP" altLang="en-US" dirty="0" smtClean="0"/>
                      <a:t>コア </a:t>
                    </a:r>
                    <a:r>
                      <a:rPr lang="en-US" altLang="ja-JP" dirty="0" smtClean="0"/>
                      <a:t>0</a:t>
                    </a:r>
                    <a:endParaRPr kumimoji="1" lang="ja-JP" altLang="en-US" dirty="0"/>
                  </a:p>
                </p:txBody>
              </p:sp>
              <p:sp>
                <p:nvSpPr>
                  <p:cNvPr id="147" name="円/楕円 146"/>
                  <p:cNvSpPr/>
                  <p:nvPr/>
                </p:nvSpPr>
                <p:spPr>
                  <a:xfrm>
                    <a:off x="8722693" y="6111704"/>
                    <a:ext cx="1036314" cy="442274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kumimoji="1" lang="ja-JP" altLang="en-US" dirty="0" smtClean="0"/>
                      <a:t>コア </a:t>
                    </a:r>
                    <a:r>
                      <a:rPr lang="en-US" altLang="ja-JP" dirty="0" smtClean="0"/>
                      <a:t>1</a:t>
                    </a:r>
                    <a:endParaRPr kumimoji="1" lang="ja-JP" altLang="en-US" dirty="0"/>
                  </a:p>
                </p:txBody>
              </p:sp>
              <p:cxnSp>
                <p:nvCxnSpPr>
                  <p:cNvPr id="148" name="直線矢印コネクタ 147"/>
                  <p:cNvCxnSpPr>
                    <a:stCxn id="146" idx="6"/>
                    <a:endCxn id="147" idx="2"/>
                  </p:cNvCxnSpPr>
                  <p:nvPr/>
                </p:nvCxnSpPr>
                <p:spPr>
                  <a:xfrm>
                    <a:off x="3267689" y="6332841"/>
                    <a:ext cx="545500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テキスト ボックス 148"/>
                  <p:cNvSpPr txBox="1"/>
                  <p:nvPr/>
                </p:nvSpPr>
                <p:spPr>
                  <a:xfrm>
                    <a:off x="5106490" y="6142693"/>
                    <a:ext cx="1521160" cy="40150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ja-JP" dirty="0" smtClean="0"/>
                      <a:t>(4) </a:t>
                    </a:r>
                    <a:r>
                      <a:rPr lang="en-US" altLang="ja-JP" dirty="0" smtClean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IPI </a:t>
                    </a:r>
                    <a:r>
                      <a:rPr lang="ja-JP" altLang="en-US" dirty="0" smtClean="0"/>
                      <a:t>の送信</a:t>
                    </a:r>
                    <a:endParaRPr kumimoji="1" lang="ja-JP" altLang="en-US" dirty="0"/>
                  </a:p>
                </p:txBody>
              </p:sp>
            </p:grpSp>
            <p:sp>
              <p:nvSpPr>
                <p:cNvPr id="141" name="テキスト ボックス 140"/>
                <p:cNvSpPr txBox="1"/>
                <p:nvPr/>
              </p:nvSpPr>
              <p:spPr>
                <a:xfrm>
                  <a:off x="3676591" y="5508977"/>
                  <a:ext cx="1715041" cy="40150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kumimoji="1" lang="en-US" altLang="ja-JP" dirty="0" smtClean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CPU </a:t>
                  </a:r>
                  <a:r>
                    <a:rPr kumimoji="1" lang="en-US" altLang="ja-JP" dirty="0" smtClean="0"/>
                    <a:t>(</a:t>
                  </a:r>
                  <a:r>
                    <a:rPr kumimoji="1" lang="ja-JP" altLang="en-US" dirty="0" smtClean="0"/>
                    <a:t>コア分割</a:t>
                  </a:r>
                  <a:r>
                    <a:rPr kumimoji="1" lang="en-US" altLang="ja-JP" dirty="0" smtClean="0"/>
                    <a:t>)</a:t>
                  </a:r>
                  <a:endParaRPr kumimoji="1" lang="ja-JP" altLang="en-US" dirty="0"/>
                </a:p>
              </p:txBody>
            </p:sp>
            <p:sp>
              <p:nvSpPr>
                <p:cNvPr id="142" name="テキスト ボックス 141"/>
                <p:cNvSpPr txBox="1"/>
                <p:nvPr/>
              </p:nvSpPr>
              <p:spPr>
                <a:xfrm>
                  <a:off x="5835955" y="1352758"/>
                  <a:ext cx="296674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 smtClean="0"/>
                    <a:t>(9) </a:t>
                  </a:r>
                  <a:r>
                    <a:rPr lang="ja-JP" altLang="en-US" dirty="0" smtClean="0"/>
                    <a:t>プロトコルにパケットを</a:t>
                  </a:r>
                  <a:endParaRPr lang="en-US" altLang="ja-JP" dirty="0" smtClean="0"/>
                </a:p>
                <a:p>
                  <a:r>
                    <a:rPr lang="ja-JP" altLang="ja-JP" dirty="0"/>
                    <a:t>　</a:t>
                  </a:r>
                  <a:r>
                    <a:rPr lang="ja-JP" altLang="en-US" dirty="0" smtClean="0"/>
                    <a:t>　渡す</a:t>
                  </a:r>
                  <a:endParaRPr kumimoji="1" lang="ja-JP" altLang="en-US" dirty="0"/>
                </a:p>
              </p:txBody>
            </p:sp>
            <p:cxnSp>
              <p:nvCxnSpPr>
                <p:cNvPr id="143" name="カギ線コネクタ 142"/>
                <p:cNvCxnSpPr>
                  <a:stCxn id="147" idx="0"/>
                </p:cNvCxnSpPr>
                <p:nvPr/>
              </p:nvCxnSpPr>
              <p:spPr>
                <a:xfrm rot="5400000" flipH="1" flipV="1">
                  <a:off x="6694154" y="3815191"/>
                  <a:ext cx="3217429" cy="977580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 useBgFill="1">
              <p:nvSpPr>
                <p:cNvPr id="144" name="テキスト ボックス 143"/>
                <p:cNvSpPr txBox="1"/>
                <p:nvPr/>
              </p:nvSpPr>
              <p:spPr>
                <a:xfrm>
                  <a:off x="6461259" y="5496911"/>
                  <a:ext cx="2508206" cy="369332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 smtClean="0"/>
                    <a:t>(5) </a:t>
                  </a:r>
                  <a:r>
                    <a:rPr lang="ja-JP" altLang="en-US" dirty="0" smtClean="0"/>
                    <a:t>受信</a:t>
                  </a:r>
                  <a:r>
                    <a:rPr lang="ja-JP" altLang="en-US" dirty="0"/>
                    <a:t>処理</a:t>
                  </a:r>
                  <a:r>
                    <a:rPr lang="ja-JP" altLang="en-US" dirty="0" smtClean="0"/>
                    <a:t>の呼び出し</a:t>
                  </a:r>
                  <a:endParaRPr kumimoji="1" lang="ja-JP" altLang="en-US" dirty="0"/>
                </a:p>
              </p:txBody>
            </p:sp>
            <p:cxnSp>
              <p:nvCxnSpPr>
                <p:cNvPr id="145" name="カギ線コネクタ 144"/>
                <p:cNvCxnSpPr>
                  <a:endCxn id="146" idx="0"/>
                </p:cNvCxnSpPr>
                <p:nvPr/>
              </p:nvCxnSpPr>
              <p:spPr>
                <a:xfrm rot="16200000" flipH="1">
                  <a:off x="-764861" y="3859266"/>
                  <a:ext cx="3213941" cy="892917"/>
                </a:xfrm>
                <a:prstGeom prst="bentConnector3">
                  <a:avLst>
                    <a:gd name="adj1" fmla="val 50000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2" name="テキスト ボックス 111"/>
              <p:cNvSpPr txBox="1"/>
              <p:nvPr/>
            </p:nvSpPr>
            <p:spPr>
              <a:xfrm>
                <a:off x="1648149" y="280759"/>
                <a:ext cx="1454415" cy="40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OS </a:t>
                </a:r>
                <a:r>
                  <a:rPr lang="ja-JP" altLang="en-US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ノード </a:t>
                </a:r>
                <a:r>
                  <a:rPr lang="en-US" altLang="ja-JP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0</a:t>
                </a:r>
                <a:endParaRPr lang="ja-JP" altLang="en-US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68620" y="277017"/>
                <a:ext cx="1454415" cy="40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OS </a:t>
                </a:r>
                <a:r>
                  <a:rPr lang="ja-JP" altLang="en-US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ノード </a:t>
                </a:r>
                <a:r>
                  <a:rPr lang="en-US" altLang="ja-JP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1</a:t>
                </a:r>
                <a:endParaRPr lang="ja-JP" altLang="en-US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  <p:sp>
          <p:nvSpPr>
            <p:cNvPr id="4" name="テキスト ボックス 3"/>
            <p:cNvSpPr txBox="1"/>
            <p:nvPr/>
          </p:nvSpPr>
          <p:spPr>
            <a:xfrm>
              <a:off x="4422513" y="4374092"/>
              <a:ext cx="461665" cy="26545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ja-JP" dirty="0" smtClean="0"/>
                <a:t>...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26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6658366" y="6431507"/>
            <a:ext cx="2057400" cy="365125"/>
          </a:xfrm>
        </p:spPr>
        <p:txBody>
          <a:bodyPr/>
          <a:lstStyle/>
          <a:p>
            <a:r>
              <a:rPr lang="en-US" altLang="ja-JP" smtClean="0"/>
              <a:t>No.</a:t>
            </a:r>
            <a:fld id="{FE801D70-7AC9-40CA-B747-D3AA98BBC7AD}" type="slidenum">
              <a:rPr lang="ja-JP" altLang="en-US" smtClean="0"/>
              <a:pPr/>
              <a:t>27</a:t>
            </a:fld>
            <a:endParaRPr lang="ja-JP" altLang="en-US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 smtClean="0">
                <a:latin typeface="+mn-ea"/>
              </a:rPr>
              <a:t>(</a:t>
            </a:r>
            <a:r>
              <a:rPr lang="ja-JP" altLang="en-US" sz="4000" dirty="0" smtClean="0">
                <a:latin typeface="+mn-ea"/>
              </a:rPr>
              <a:t>改修案 </a:t>
            </a:r>
            <a:r>
              <a:rPr lang="en-US" altLang="ja-JP" sz="4000" dirty="0" smtClean="0">
                <a:latin typeface="+mn-ea"/>
              </a:rPr>
              <a:t>1) </a:t>
            </a:r>
            <a:r>
              <a:rPr lang="ja-JP" altLang="en-US" sz="4000" dirty="0" smtClean="0">
                <a:latin typeface="+mn-ea"/>
              </a:rPr>
              <a:t>の送受信バッファ処理流れ</a:t>
            </a:r>
            <a:endParaRPr kumimoji="1" lang="ja-JP" altLang="en-US" sz="4000" dirty="0">
              <a:latin typeface="+mn-ea"/>
            </a:endParaRPr>
          </a:p>
        </p:txBody>
      </p:sp>
      <p:grpSp>
        <p:nvGrpSpPr>
          <p:cNvPr id="120" name="グループ化 119"/>
          <p:cNvGrpSpPr/>
          <p:nvPr/>
        </p:nvGrpSpPr>
        <p:grpSpPr>
          <a:xfrm>
            <a:off x="599634" y="1272106"/>
            <a:ext cx="7934418" cy="4267567"/>
            <a:chOff x="327789" y="1255630"/>
            <a:chExt cx="7934418" cy="4267567"/>
          </a:xfrm>
        </p:grpSpPr>
        <p:cxnSp>
          <p:nvCxnSpPr>
            <p:cNvPr id="53" name="直線コネクタ 52"/>
            <p:cNvCxnSpPr/>
            <p:nvPr/>
          </p:nvCxnSpPr>
          <p:spPr>
            <a:xfrm>
              <a:off x="2628381" y="3347541"/>
              <a:ext cx="1892570" cy="204000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テキスト ボックス 111"/>
            <p:cNvSpPr txBox="1"/>
            <p:nvPr/>
          </p:nvSpPr>
          <p:spPr>
            <a:xfrm>
              <a:off x="2597909" y="3625985"/>
              <a:ext cx="17777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(2) tail0 </a:t>
              </a:r>
              <a:r>
                <a:rPr lang="ja-JP" altLang="en-US" dirty="0" smtClean="0"/>
                <a:t>を</a:t>
              </a:r>
              <a:r>
                <a:rPr lang="ja-JP" altLang="en-US" dirty="0"/>
                <a:t>移動</a:t>
              </a:r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327790" y="1623815"/>
              <a:ext cx="2299073" cy="389938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4" name="直線コネクタ 83"/>
            <p:cNvCxnSpPr/>
            <p:nvPr/>
          </p:nvCxnSpPr>
          <p:spPr>
            <a:xfrm>
              <a:off x="327789" y="3349477"/>
              <a:ext cx="23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327789" y="2635334"/>
              <a:ext cx="23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>
              <a:off x="327789" y="4606829"/>
              <a:ext cx="23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テキスト ボックス 86"/>
            <p:cNvSpPr txBox="1"/>
            <p:nvPr/>
          </p:nvSpPr>
          <p:spPr>
            <a:xfrm>
              <a:off x="1338134" y="4800162"/>
              <a:ext cx="29144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372754" y="2841468"/>
              <a:ext cx="2169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パケット用バッファ </a:t>
              </a:r>
              <a:r>
                <a:rPr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89" name="テキスト ボックス 88"/>
            <p:cNvSpPr txBox="1"/>
            <p:nvPr/>
          </p:nvSpPr>
          <p:spPr>
            <a:xfrm>
              <a:off x="332620" y="4076907"/>
              <a:ext cx="2169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パケット用バッファ</a:t>
              </a:r>
              <a:r>
                <a:rPr lang="en-US" altLang="ja-JP" dirty="0" smtClean="0"/>
                <a:t> 1</a:t>
              </a:r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4522469" y="1881053"/>
              <a:ext cx="1723730" cy="350649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9" name="直線コネクタ 78"/>
            <p:cNvCxnSpPr/>
            <p:nvPr/>
          </p:nvCxnSpPr>
          <p:spPr>
            <a:xfrm>
              <a:off x="4514020" y="3278340"/>
              <a:ext cx="1732179" cy="64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>
              <a:off x="4522468" y="5094950"/>
              <a:ext cx="172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>
              <a:off x="4522468" y="3971001"/>
              <a:ext cx="172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>
              <a:off x="4522468" y="3639895"/>
              <a:ext cx="172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テキスト ボックス 49"/>
            <p:cNvSpPr txBox="1"/>
            <p:nvPr/>
          </p:nvSpPr>
          <p:spPr>
            <a:xfrm>
              <a:off x="5219813" y="2347765"/>
              <a:ext cx="349786" cy="431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cxnSp>
          <p:nvCxnSpPr>
            <p:cNvPr id="51" name="直線コネクタ 50"/>
            <p:cNvCxnSpPr/>
            <p:nvPr/>
          </p:nvCxnSpPr>
          <p:spPr>
            <a:xfrm flipV="1">
              <a:off x="2628381" y="1876146"/>
              <a:ext cx="1896788" cy="75919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テキスト ボックス 54"/>
            <p:cNvSpPr txBox="1"/>
            <p:nvPr/>
          </p:nvSpPr>
          <p:spPr>
            <a:xfrm>
              <a:off x="869547" y="1255630"/>
              <a:ext cx="1194435" cy="334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共有メモリ</a:t>
              </a:r>
              <a:endParaRPr kumimoji="1" lang="ja-JP" altLang="en-US" dirty="0"/>
            </a:p>
          </p:txBody>
        </p:sp>
        <p:grpSp>
          <p:nvGrpSpPr>
            <p:cNvPr id="56" name="グループ化 55"/>
            <p:cNvGrpSpPr/>
            <p:nvPr/>
          </p:nvGrpSpPr>
          <p:grpSpPr>
            <a:xfrm>
              <a:off x="4594548" y="3290729"/>
              <a:ext cx="1571123" cy="334336"/>
              <a:chOff x="7454032" y="1446968"/>
              <a:chExt cx="1845536" cy="463249"/>
            </a:xfrm>
          </p:grpSpPr>
          <p:sp>
            <p:nvSpPr>
              <p:cNvPr id="76" name="1 つの角を切り取った四角形 75"/>
              <p:cNvSpPr/>
              <p:nvPr/>
            </p:nvSpPr>
            <p:spPr>
              <a:xfrm flipH="1">
                <a:off x="7454032" y="1474597"/>
                <a:ext cx="1845536" cy="407990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7832042" y="1446968"/>
                <a:ext cx="915332" cy="463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パケット</a:t>
                </a:r>
                <a:endParaRPr kumimoji="1" lang="ja-JP" altLang="en-US" dirty="0"/>
              </a:p>
            </p:txBody>
          </p:sp>
        </p:grpSp>
        <p:sp>
          <p:nvSpPr>
            <p:cNvPr id="66" name="テキスト ボックス 65"/>
            <p:cNvSpPr txBox="1"/>
            <p:nvPr/>
          </p:nvSpPr>
          <p:spPr>
            <a:xfrm>
              <a:off x="6713724" y="2349248"/>
              <a:ext cx="1454435" cy="334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OS</a:t>
              </a:r>
              <a:r>
                <a:rPr lang="ja-JP" altLang="en-US" dirty="0"/>
                <a:t> </a:t>
              </a:r>
              <a:r>
                <a:rPr kumimoji="1" lang="ja-JP" altLang="en-US" dirty="0" smtClean="0"/>
                <a:t>ノード </a:t>
              </a:r>
              <a:r>
                <a:rPr kumimoji="1" lang="en-US" altLang="ja-JP" dirty="0" smtClean="0"/>
                <a:t>0 </a:t>
              </a:r>
              <a:r>
                <a:rPr kumimoji="1" lang="ja-JP" altLang="en-US" dirty="0" smtClean="0"/>
                <a:t>宛</a:t>
              </a:r>
              <a:endParaRPr kumimoji="1" lang="ja-JP" altLang="en-US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332621" y="2068858"/>
              <a:ext cx="2294242" cy="26771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152333" y="201921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head0</a:t>
              </a:r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32620" y="2336569"/>
              <a:ext cx="2294243" cy="30331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1233315" y="2294311"/>
              <a:ext cx="59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tail0</a:t>
              </a:r>
              <a:endParaRPr kumimoji="1" lang="ja-JP" altLang="en-US" dirty="0"/>
            </a:p>
          </p:txBody>
        </p:sp>
        <p:cxnSp>
          <p:nvCxnSpPr>
            <p:cNvPr id="12" name="直線矢印コネクタ 11"/>
            <p:cNvCxnSpPr/>
            <p:nvPr/>
          </p:nvCxnSpPr>
          <p:spPr>
            <a:xfrm>
              <a:off x="2618153" y="2211408"/>
              <a:ext cx="1893646" cy="7162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/>
            <p:cNvCxnSpPr/>
            <p:nvPr/>
          </p:nvCxnSpPr>
          <p:spPr>
            <a:xfrm>
              <a:off x="2620853" y="2487029"/>
              <a:ext cx="1901720" cy="14836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4518346" y="2166389"/>
              <a:ext cx="172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テキスト ボックス 93"/>
            <p:cNvSpPr txBox="1"/>
            <p:nvPr/>
          </p:nvSpPr>
          <p:spPr>
            <a:xfrm>
              <a:off x="5236289" y="4489948"/>
              <a:ext cx="349786" cy="431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cxnSp>
          <p:nvCxnSpPr>
            <p:cNvPr id="95" name="直線コネクタ 94"/>
            <p:cNvCxnSpPr/>
            <p:nvPr/>
          </p:nvCxnSpPr>
          <p:spPr>
            <a:xfrm>
              <a:off x="4518138" y="2928234"/>
              <a:ext cx="1732179" cy="64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6" name="グループ化 95"/>
            <p:cNvGrpSpPr/>
            <p:nvPr/>
          </p:nvGrpSpPr>
          <p:grpSpPr>
            <a:xfrm>
              <a:off x="4598666" y="2932385"/>
              <a:ext cx="1571123" cy="334336"/>
              <a:chOff x="7454032" y="1446968"/>
              <a:chExt cx="1845536" cy="463249"/>
            </a:xfrm>
          </p:grpSpPr>
          <p:sp>
            <p:nvSpPr>
              <p:cNvPr id="97" name="1 つの角を切り取った四角形 96"/>
              <p:cNvSpPr/>
              <p:nvPr/>
            </p:nvSpPr>
            <p:spPr>
              <a:xfrm flipH="1">
                <a:off x="7454032" y="1486011"/>
                <a:ext cx="1845536" cy="407989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7832042" y="1446968"/>
                <a:ext cx="915332" cy="463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パケット</a:t>
                </a:r>
                <a:endParaRPr kumimoji="1" lang="ja-JP" altLang="en-US" dirty="0"/>
              </a:p>
            </p:txBody>
          </p:sp>
        </p:grpSp>
        <p:sp>
          <p:nvSpPr>
            <p:cNvPr id="25" name="右中かっこ 24"/>
            <p:cNvSpPr/>
            <p:nvPr/>
          </p:nvSpPr>
          <p:spPr>
            <a:xfrm>
              <a:off x="6245987" y="1876146"/>
              <a:ext cx="388062" cy="3511400"/>
            </a:xfrm>
            <a:prstGeom prst="rightBrace">
              <a:avLst>
                <a:gd name="adj1" fmla="val 53822"/>
                <a:gd name="adj2" fmla="val 18329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0" name="直線コネクタ 99"/>
            <p:cNvCxnSpPr/>
            <p:nvPr/>
          </p:nvCxnSpPr>
          <p:spPr>
            <a:xfrm>
              <a:off x="331906" y="3916316"/>
              <a:ext cx="23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正方形/長方形 100"/>
            <p:cNvSpPr/>
            <p:nvPr/>
          </p:nvSpPr>
          <p:spPr>
            <a:xfrm>
              <a:off x="332620" y="3349840"/>
              <a:ext cx="2298360" cy="26771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テキスト ボックス 101"/>
            <p:cNvSpPr txBox="1"/>
            <p:nvPr/>
          </p:nvSpPr>
          <p:spPr>
            <a:xfrm>
              <a:off x="1156450" y="3300199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head1</a:t>
              </a:r>
              <a:endParaRPr kumimoji="1" lang="ja-JP" altLang="en-US" dirty="0"/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329513" y="3617551"/>
              <a:ext cx="2301467" cy="2923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1237432" y="3575293"/>
              <a:ext cx="59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tail1</a:t>
              </a:r>
              <a:endParaRPr kumimoji="1" lang="ja-JP" altLang="en-US" dirty="0"/>
            </a:p>
          </p:txBody>
        </p:sp>
        <p:cxnSp>
          <p:nvCxnSpPr>
            <p:cNvPr id="105" name="直線コネクタ 104"/>
            <p:cNvCxnSpPr/>
            <p:nvPr/>
          </p:nvCxnSpPr>
          <p:spPr>
            <a:xfrm>
              <a:off x="4518346" y="4291757"/>
              <a:ext cx="172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1 つの角を切り取った四角形 105"/>
            <p:cNvSpPr/>
            <p:nvPr/>
          </p:nvSpPr>
          <p:spPr>
            <a:xfrm flipH="1">
              <a:off x="6691083" y="3264082"/>
              <a:ext cx="1571124" cy="294454"/>
            </a:xfrm>
            <a:prstGeom prst="snip1Rect">
              <a:avLst>
                <a:gd name="adj" fmla="val 306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テキスト ボックス 106"/>
            <p:cNvSpPr txBox="1"/>
            <p:nvPr/>
          </p:nvSpPr>
          <p:spPr>
            <a:xfrm>
              <a:off x="7037605" y="3244148"/>
              <a:ext cx="779232" cy="334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パケット</a:t>
              </a:r>
              <a:endParaRPr kumimoji="1" lang="ja-JP" altLang="en-US" dirty="0"/>
            </a:p>
          </p:txBody>
        </p:sp>
        <p:cxnSp>
          <p:nvCxnSpPr>
            <p:cNvPr id="108" name="直線矢印コネクタ 107"/>
            <p:cNvCxnSpPr>
              <a:stCxn id="106" idx="0"/>
            </p:cNvCxnSpPr>
            <p:nvPr/>
          </p:nvCxnSpPr>
          <p:spPr>
            <a:xfrm flipH="1">
              <a:off x="6087762" y="3411309"/>
              <a:ext cx="603321" cy="447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/>
            <p:cNvCxnSpPr>
              <a:stCxn id="90" idx="3"/>
              <a:endCxn id="78" idx="1"/>
            </p:cNvCxnSpPr>
            <p:nvPr/>
          </p:nvCxnSpPr>
          <p:spPr>
            <a:xfrm>
              <a:off x="2626863" y="2488225"/>
              <a:ext cx="1895606" cy="11460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テキスト ボックス 45"/>
            <p:cNvSpPr txBox="1"/>
            <p:nvPr/>
          </p:nvSpPr>
          <p:spPr>
            <a:xfrm>
              <a:off x="6384750" y="3751721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(1) </a:t>
              </a:r>
              <a:r>
                <a:rPr lang="ja-JP" altLang="en-US" dirty="0" smtClean="0"/>
                <a:t>格納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794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z="2400" dirty="0" smtClean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fld id="{FE801D70-7AC9-40CA-B747-D3AA98BBC7AD}" type="slidenum">
              <a:rPr lang="ja-JP" altLang="en-US" sz="2400" smtClean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28</a:t>
            </a:fld>
            <a:endParaRPr lang="ja-JP" altLang="en-US" sz="2400" dirty="0" smtClean="0">
              <a:solidFill>
                <a:schemeClr val="tx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 smtClean="0">
                <a:latin typeface="+mn-ea"/>
              </a:rPr>
              <a:t>既存の送受信バッファ処理流れ</a:t>
            </a:r>
            <a:endParaRPr lang="en-US" altLang="ja-JP" sz="4000" dirty="0" smtClean="0">
              <a:latin typeface="+mn-ea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265296" y="1519239"/>
            <a:ext cx="8754193" cy="4522204"/>
            <a:chOff x="265296" y="1519239"/>
            <a:chExt cx="8754193" cy="4522204"/>
          </a:xfrm>
        </p:grpSpPr>
        <p:sp>
          <p:nvSpPr>
            <p:cNvPr id="48" name="正方形/長方形 47"/>
            <p:cNvSpPr/>
            <p:nvPr/>
          </p:nvSpPr>
          <p:spPr>
            <a:xfrm>
              <a:off x="265298" y="2316522"/>
              <a:ext cx="2023601" cy="34784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/>
            <p:cNvCxnSpPr/>
            <p:nvPr/>
          </p:nvCxnSpPr>
          <p:spPr>
            <a:xfrm>
              <a:off x="265298" y="2550355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265298" y="3011175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265298" y="3375165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265298" y="3773271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265298" y="4651384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>
              <a:off x="265298" y="5668990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テキスト ボックス 54"/>
            <p:cNvSpPr txBox="1"/>
            <p:nvPr/>
          </p:nvSpPr>
          <p:spPr>
            <a:xfrm>
              <a:off x="456872" y="2619766"/>
              <a:ext cx="1640451" cy="315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バッファ管理</a:t>
              </a:r>
              <a:r>
                <a:rPr lang="ja-JP" altLang="en-US" dirty="0"/>
                <a:t>部</a:t>
              </a:r>
              <a:endParaRPr kumimoji="1" lang="ja-JP" altLang="en-US" dirty="0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288638" y="3023967"/>
              <a:ext cx="1978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オフセット管理部 </a:t>
              </a:r>
              <a:r>
                <a:rPr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1133304" y="3859809"/>
              <a:ext cx="300423" cy="407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303720" y="4987669"/>
              <a:ext cx="194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パケット用</a:t>
              </a:r>
              <a:r>
                <a:rPr kumimoji="1" lang="ja-JP" altLang="en-US" dirty="0" smtClean="0"/>
                <a:t>バッファ</a:t>
              </a:r>
              <a:endParaRPr kumimoji="1" lang="ja-JP" altLang="en-US" dirty="0"/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3079793" y="2120690"/>
              <a:ext cx="2355590" cy="15832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3079793" y="3834840"/>
              <a:ext cx="2791095" cy="22066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コネクタ 61"/>
            <p:cNvCxnSpPr/>
            <p:nvPr/>
          </p:nvCxnSpPr>
          <p:spPr>
            <a:xfrm>
              <a:off x="3088032" y="5013171"/>
              <a:ext cx="27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>
              <a:off x="3088032" y="4643532"/>
              <a:ext cx="27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3088032" y="4252050"/>
              <a:ext cx="27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3088032" y="5686705"/>
              <a:ext cx="27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テキスト ボックス 66"/>
            <p:cNvSpPr txBox="1"/>
            <p:nvPr/>
          </p:nvSpPr>
          <p:spPr>
            <a:xfrm>
              <a:off x="4284759" y="5169341"/>
              <a:ext cx="300423" cy="407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cxnSp>
          <p:nvCxnSpPr>
            <p:cNvPr id="68" name="直線コネクタ 67"/>
            <p:cNvCxnSpPr/>
            <p:nvPr/>
          </p:nvCxnSpPr>
          <p:spPr>
            <a:xfrm flipV="1">
              <a:off x="2288899" y="1519239"/>
              <a:ext cx="786994" cy="103111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V="1">
              <a:off x="2291162" y="1904435"/>
              <a:ext cx="793560" cy="110251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V="1">
              <a:off x="2288899" y="3834839"/>
              <a:ext cx="785283" cy="8311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2304347" y="5668990"/>
              <a:ext cx="769835" cy="36799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V="1">
              <a:off x="2300476" y="2116230"/>
              <a:ext cx="777377" cy="88076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2298214" y="3399364"/>
              <a:ext cx="775959" cy="30459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3088032" y="2829364"/>
              <a:ext cx="234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3086091" y="2472660"/>
              <a:ext cx="234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テキスト ボックス 75"/>
            <p:cNvSpPr txBox="1"/>
            <p:nvPr/>
          </p:nvSpPr>
          <p:spPr>
            <a:xfrm>
              <a:off x="4047118" y="2919652"/>
              <a:ext cx="300423" cy="407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cxnSp>
          <p:nvCxnSpPr>
            <p:cNvPr id="77" name="直線コネクタ 76"/>
            <p:cNvCxnSpPr/>
            <p:nvPr/>
          </p:nvCxnSpPr>
          <p:spPr>
            <a:xfrm>
              <a:off x="3084043" y="3382888"/>
              <a:ext cx="234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テキスト ボックス 77"/>
            <p:cNvSpPr txBox="1"/>
            <p:nvPr/>
          </p:nvSpPr>
          <p:spPr>
            <a:xfrm>
              <a:off x="667905" y="1980487"/>
              <a:ext cx="1231221" cy="315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共有メモリ</a:t>
              </a:r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7345686" y="2523821"/>
              <a:ext cx="308575" cy="255437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7345687" y="2112771"/>
              <a:ext cx="308575" cy="2554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7651761" y="2081293"/>
              <a:ext cx="993707" cy="315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: </a:t>
              </a:r>
              <a:r>
                <a:rPr lang="ja-JP" altLang="en-US" dirty="0"/>
                <a:t>未使用</a:t>
              </a:r>
              <a:endParaRPr kumimoji="1" lang="ja-JP" altLang="en-US" dirty="0"/>
            </a:p>
          </p:txBody>
        </p:sp>
        <p:sp>
          <p:nvSpPr>
            <p:cNvPr id="82" name="テキスト ボックス 81"/>
            <p:cNvSpPr txBox="1"/>
            <p:nvPr/>
          </p:nvSpPr>
          <p:spPr>
            <a:xfrm>
              <a:off x="7654261" y="2494879"/>
              <a:ext cx="993707" cy="315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: </a:t>
              </a:r>
              <a:r>
                <a:rPr lang="ja-JP" altLang="en-US" dirty="0" smtClean="0"/>
                <a:t>使用中</a:t>
              </a:r>
              <a:endParaRPr kumimoji="1" lang="ja-JP" altLang="en-US" dirty="0"/>
            </a:p>
          </p:txBody>
        </p:sp>
        <p:grpSp>
          <p:nvGrpSpPr>
            <p:cNvPr id="83" name="グループ化 82"/>
            <p:cNvGrpSpPr/>
            <p:nvPr/>
          </p:nvGrpSpPr>
          <p:grpSpPr>
            <a:xfrm>
              <a:off x="3074173" y="1520723"/>
              <a:ext cx="2715974" cy="383713"/>
              <a:chOff x="3050910" y="926947"/>
              <a:chExt cx="2712892" cy="449481"/>
            </a:xfrm>
          </p:grpSpPr>
          <p:grpSp>
            <p:nvGrpSpPr>
              <p:cNvPr id="117" name="グループ化 116"/>
              <p:cNvGrpSpPr/>
              <p:nvPr/>
            </p:nvGrpSpPr>
            <p:grpSpPr>
              <a:xfrm>
                <a:off x="3056525" y="928685"/>
                <a:ext cx="2707277" cy="447743"/>
                <a:chOff x="3937379" y="1135684"/>
                <a:chExt cx="2707277" cy="447743"/>
              </a:xfrm>
            </p:grpSpPr>
            <p:sp>
              <p:nvSpPr>
                <p:cNvPr id="120" name="正方形/長方形 119"/>
                <p:cNvSpPr/>
                <p:nvPr/>
              </p:nvSpPr>
              <p:spPr>
                <a:xfrm>
                  <a:off x="3937379" y="1135684"/>
                  <a:ext cx="2707277" cy="4477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21" name="直線コネクタ 120"/>
                <p:cNvCxnSpPr/>
                <p:nvPr/>
              </p:nvCxnSpPr>
              <p:spPr>
                <a:xfrm>
                  <a:off x="5629625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線コネクタ 121"/>
                <p:cNvCxnSpPr/>
                <p:nvPr/>
              </p:nvCxnSpPr>
              <p:spPr>
                <a:xfrm>
                  <a:off x="6173624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線コネクタ 122"/>
                <p:cNvCxnSpPr/>
                <p:nvPr/>
              </p:nvCxnSpPr>
              <p:spPr>
                <a:xfrm>
                  <a:off x="4765353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コネクタ 123"/>
                <p:cNvCxnSpPr/>
                <p:nvPr/>
              </p:nvCxnSpPr>
              <p:spPr>
                <a:xfrm>
                  <a:off x="4349106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線コネクタ 124"/>
                <p:cNvCxnSpPr/>
                <p:nvPr/>
              </p:nvCxnSpPr>
              <p:spPr>
                <a:xfrm>
                  <a:off x="5181601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テキスト ボックス 125"/>
                <p:cNvSpPr txBox="1"/>
                <p:nvPr/>
              </p:nvSpPr>
              <p:spPr>
                <a:xfrm>
                  <a:off x="5636149" y="1174013"/>
                  <a:ext cx="530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 smtClean="0"/>
                    <a:t>・・・</a:t>
                  </a:r>
                  <a:endParaRPr kumimoji="1" lang="ja-JP" altLang="en-US" dirty="0"/>
                </a:p>
              </p:txBody>
            </p:sp>
          </p:grpSp>
          <p:sp>
            <p:nvSpPr>
              <p:cNvPr id="118" name="正方形/長方形 117"/>
              <p:cNvSpPr/>
              <p:nvPr/>
            </p:nvSpPr>
            <p:spPr>
              <a:xfrm>
                <a:off x="3050910" y="928685"/>
                <a:ext cx="412349" cy="447743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正方形/長方形 118"/>
              <p:cNvSpPr/>
              <p:nvPr/>
            </p:nvSpPr>
            <p:spPr>
              <a:xfrm>
                <a:off x="3463409" y="926947"/>
                <a:ext cx="429147" cy="447743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84" name="直線矢印コネクタ 83"/>
            <p:cNvCxnSpPr/>
            <p:nvPr/>
          </p:nvCxnSpPr>
          <p:spPr>
            <a:xfrm flipH="1">
              <a:off x="5436969" y="2659593"/>
              <a:ext cx="900000" cy="1229"/>
            </a:xfrm>
            <a:prstGeom prst="straightConnector1">
              <a:avLst/>
            </a:prstGeom>
            <a:ln w="19050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6332163" y="2659593"/>
              <a:ext cx="0" cy="19866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V="1">
              <a:off x="5870888" y="4651384"/>
              <a:ext cx="468000" cy="0"/>
            </a:xfrm>
            <a:prstGeom prst="line">
              <a:avLst/>
            </a:prstGeom>
            <a:ln w="19050">
              <a:head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>
              <a:off x="265296" y="4276071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3079794" y="3834840"/>
              <a:ext cx="25208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0" name="グループ化 89"/>
            <p:cNvGrpSpPr/>
            <p:nvPr/>
          </p:nvGrpSpPr>
          <p:grpSpPr>
            <a:xfrm>
              <a:off x="3093296" y="3863122"/>
              <a:ext cx="2713329" cy="369331"/>
              <a:chOff x="7273135" y="1484304"/>
              <a:chExt cx="2530695" cy="432635"/>
            </a:xfrm>
          </p:grpSpPr>
          <p:sp>
            <p:nvSpPr>
              <p:cNvPr id="115" name="1 つの角を切り取った四角形 114"/>
              <p:cNvSpPr/>
              <p:nvPr/>
            </p:nvSpPr>
            <p:spPr>
              <a:xfrm flipH="1">
                <a:off x="7328176" y="1513256"/>
                <a:ext cx="2467969" cy="369331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テキスト ボックス 115"/>
              <p:cNvSpPr txBox="1"/>
              <p:nvPr/>
            </p:nvSpPr>
            <p:spPr>
              <a:xfrm>
                <a:off x="7273135" y="1484304"/>
                <a:ext cx="2530695" cy="43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 OS </a:t>
                </a:r>
                <a:r>
                  <a:rPr lang="ja-JP" altLang="en-US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ノード </a:t>
                </a:r>
                <a:r>
                  <a:rPr lang="en-US" altLang="ja-JP" dirty="0"/>
                  <a:t>0</a:t>
                </a:r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宛パケット </a:t>
                </a:r>
                <a:r>
                  <a:rPr lang="en-US" altLang="ja-JP" dirty="0" smtClean="0"/>
                  <a:t>1</a:t>
                </a:r>
                <a:endParaRPr kumimoji="1" lang="ja-JP" altLang="en-US" dirty="0"/>
              </a:p>
            </p:txBody>
          </p:sp>
        </p:grpSp>
        <p:cxnSp>
          <p:nvCxnSpPr>
            <p:cNvPr id="92" name="直線矢印コネクタ 91"/>
            <p:cNvCxnSpPr/>
            <p:nvPr/>
          </p:nvCxnSpPr>
          <p:spPr>
            <a:xfrm flipH="1" flipV="1">
              <a:off x="5566230" y="4816957"/>
              <a:ext cx="741356" cy="1941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右矢印 92"/>
            <p:cNvSpPr/>
            <p:nvPr/>
          </p:nvSpPr>
          <p:spPr>
            <a:xfrm>
              <a:off x="5870890" y="1576762"/>
              <a:ext cx="367788" cy="27014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4" name="グループ化 93"/>
            <p:cNvGrpSpPr/>
            <p:nvPr/>
          </p:nvGrpSpPr>
          <p:grpSpPr>
            <a:xfrm>
              <a:off x="6309137" y="1527587"/>
              <a:ext cx="2710352" cy="382229"/>
              <a:chOff x="3937379" y="1135684"/>
              <a:chExt cx="2707277" cy="447743"/>
            </a:xfrm>
          </p:grpSpPr>
          <p:sp>
            <p:nvSpPr>
              <p:cNvPr id="106" name="正方形/長方形 105"/>
              <p:cNvSpPr/>
              <p:nvPr/>
            </p:nvSpPr>
            <p:spPr>
              <a:xfrm>
                <a:off x="3937379" y="1135684"/>
                <a:ext cx="2707277" cy="4477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7" name="直線コネクタ 106"/>
              <p:cNvCxnSpPr/>
              <p:nvPr/>
            </p:nvCxnSpPr>
            <p:spPr>
              <a:xfrm>
                <a:off x="5629625" y="1135684"/>
                <a:ext cx="0" cy="447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/>
              <p:cNvCxnSpPr/>
              <p:nvPr/>
            </p:nvCxnSpPr>
            <p:spPr>
              <a:xfrm>
                <a:off x="6173624" y="1135684"/>
                <a:ext cx="0" cy="447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/>
              <p:cNvCxnSpPr/>
              <p:nvPr/>
            </p:nvCxnSpPr>
            <p:spPr>
              <a:xfrm>
                <a:off x="4765353" y="1135684"/>
                <a:ext cx="0" cy="447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/>
              <p:cNvCxnSpPr/>
              <p:nvPr/>
            </p:nvCxnSpPr>
            <p:spPr>
              <a:xfrm>
                <a:off x="4349106" y="1135684"/>
                <a:ext cx="0" cy="447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/>
              <p:cNvCxnSpPr/>
              <p:nvPr/>
            </p:nvCxnSpPr>
            <p:spPr>
              <a:xfrm>
                <a:off x="5181601" y="1135684"/>
                <a:ext cx="0" cy="447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2" name="テキスト ボックス 111"/>
              <p:cNvSpPr txBox="1"/>
              <p:nvPr/>
            </p:nvSpPr>
            <p:spPr>
              <a:xfrm>
                <a:off x="5636149" y="1174013"/>
                <a:ext cx="530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・・・</a:t>
                </a:r>
                <a:endParaRPr kumimoji="1" lang="ja-JP" altLang="en-US" dirty="0"/>
              </a:p>
            </p:txBody>
          </p:sp>
        </p:grpSp>
        <p:sp>
          <p:nvSpPr>
            <p:cNvPr id="95" name="正方形/長方形 94"/>
            <p:cNvSpPr/>
            <p:nvPr/>
          </p:nvSpPr>
          <p:spPr>
            <a:xfrm>
              <a:off x="6303517" y="1527587"/>
              <a:ext cx="412817" cy="382229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6716335" y="1527586"/>
              <a:ext cx="423253" cy="383217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7134931" y="1527588"/>
              <a:ext cx="453189" cy="382228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98" name="グループ化 97"/>
            <p:cNvGrpSpPr/>
            <p:nvPr/>
          </p:nvGrpSpPr>
          <p:grpSpPr>
            <a:xfrm>
              <a:off x="6247787" y="4817944"/>
              <a:ext cx="2771299" cy="369332"/>
              <a:chOff x="7280318" y="1484305"/>
              <a:chExt cx="2298383" cy="432636"/>
            </a:xfrm>
          </p:grpSpPr>
          <p:sp>
            <p:nvSpPr>
              <p:cNvPr id="104" name="1 つの角を切り取った四角形 103"/>
              <p:cNvSpPr/>
              <p:nvPr/>
            </p:nvSpPr>
            <p:spPr>
              <a:xfrm flipH="1">
                <a:off x="7331080" y="1513256"/>
                <a:ext cx="2215229" cy="369331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テキスト ボックス 104"/>
              <p:cNvSpPr txBox="1"/>
              <p:nvPr/>
            </p:nvSpPr>
            <p:spPr>
              <a:xfrm>
                <a:off x="7280318" y="1484305"/>
                <a:ext cx="2298383" cy="4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 </a:t>
                </a:r>
                <a:r>
                  <a:rPr lang="en-US" altLang="ja-JP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OS </a:t>
                </a:r>
                <a:r>
                  <a:rPr lang="ja-JP" altLang="en-US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ノード </a:t>
                </a:r>
                <a:r>
                  <a:rPr lang="en-US" altLang="ja-JP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0</a:t>
                </a:r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宛パケット </a:t>
                </a:r>
                <a:r>
                  <a:rPr lang="en-US" altLang="ja-JP" dirty="0" smtClean="0"/>
                  <a:t>2</a:t>
                </a:r>
                <a:endParaRPr kumimoji="1" lang="ja-JP" altLang="en-US" dirty="0"/>
              </a:p>
            </p:txBody>
          </p:sp>
        </p:grpSp>
        <p:sp>
          <p:nvSpPr>
            <p:cNvPr id="99" name="テキスト ボックス 98"/>
            <p:cNvSpPr txBox="1"/>
            <p:nvPr/>
          </p:nvSpPr>
          <p:spPr>
            <a:xfrm>
              <a:off x="5804211" y="1938212"/>
              <a:ext cx="958400" cy="315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(1)</a:t>
              </a:r>
              <a:r>
                <a:rPr lang="ja-JP" altLang="en-US" dirty="0"/>
                <a:t> 探索</a:t>
              </a:r>
              <a:endParaRPr kumimoji="1" lang="ja-JP" altLang="en-US" dirty="0"/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5920492" y="5201532"/>
              <a:ext cx="958400" cy="315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(2)</a:t>
              </a:r>
              <a:r>
                <a:rPr lang="ja-JP" altLang="en-US" dirty="0"/>
                <a:t> 格納</a:t>
              </a:r>
              <a:endParaRPr kumimoji="1" lang="ja-JP" altLang="en-US" dirty="0"/>
            </a:p>
          </p:txBody>
        </p:sp>
        <p:sp>
          <p:nvSpPr>
            <p:cNvPr id="101" name="テキスト ボックス 100"/>
            <p:cNvSpPr txBox="1"/>
            <p:nvPr/>
          </p:nvSpPr>
          <p:spPr>
            <a:xfrm>
              <a:off x="6386946" y="3397649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(3)</a:t>
              </a:r>
              <a:r>
                <a:rPr lang="ja-JP" altLang="en-US" dirty="0"/>
                <a:t> </a:t>
              </a:r>
              <a:r>
                <a:rPr lang="ja-JP" altLang="en-US" dirty="0" smtClean="0"/>
                <a:t>指示</a:t>
              </a:r>
              <a:endParaRPr lang="en-US" altLang="ja-JP" dirty="0" smtClean="0"/>
            </a:p>
          </p:txBody>
        </p:sp>
        <p:sp>
          <p:nvSpPr>
            <p:cNvPr id="102" name="テキスト ボックス 101"/>
            <p:cNvSpPr txBox="1"/>
            <p:nvPr/>
          </p:nvSpPr>
          <p:spPr>
            <a:xfrm>
              <a:off x="3084722" y="2095575"/>
              <a:ext cx="2341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パケット </a:t>
              </a:r>
              <a:r>
                <a:rPr lang="en-US" altLang="ja-JP" dirty="0"/>
                <a:t>1</a:t>
              </a:r>
              <a:r>
                <a:rPr lang="ja-JP" altLang="en-US" dirty="0" smtClean="0"/>
                <a:t> のオフセット</a:t>
              </a:r>
              <a:endParaRPr kumimoji="1" lang="ja-JP" altLang="en-US" dirty="0"/>
            </a:p>
          </p:txBody>
        </p:sp>
        <p:grpSp>
          <p:nvGrpSpPr>
            <p:cNvPr id="128" name="グループ化 127"/>
            <p:cNvGrpSpPr/>
            <p:nvPr/>
          </p:nvGrpSpPr>
          <p:grpSpPr>
            <a:xfrm>
              <a:off x="3097411" y="4270899"/>
              <a:ext cx="2713329" cy="369331"/>
              <a:chOff x="7273135" y="1484304"/>
              <a:chExt cx="2530695" cy="432635"/>
            </a:xfrm>
          </p:grpSpPr>
          <p:sp>
            <p:nvSpPr>
              <p:cNvPr id="129" name="1 つの角を切り取った四角形 128"/>
              <p:cNvSpPr/>
              <p:nvPr/>
            </p:nvSpPr>
            <p:spPr>
              <a:xfrm flipH="1">
                <a:off x="7328176" y="1513256"/>
                <a:ext cx="2467969" cy="369331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テキスト ボックス 129"/>
              <p:cNvSpPr txBox="1"/>
              <p:nvPr/>
            </p:nvSpPr>
            <p:spPr>
              <a:xfrm>
                <a:off x="7273135" y="1484304"/>
                <a:ext cx="2530695" cy="43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 OS </a:t>
                </a:r>
                <a:r>
                  <a:rPr lang="ja-JP" altLang="en-US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ノード </a:t>
                </a:r>
                <a:r>
                  <a:rPr lang="en-US" altLang="ja-JP" dirty="0" smtClean="0"/>
                  <a:t>1 </a:t>
                </a:r>
                <a:r>
                  <a:rPr lang="ja-JP" altLang="en-US" dirty="0" smtClean="0"/>
                  <a:t>宛パケット </a:t>
                </a:r>
                <a:r>
                  <a:rPr lang="en-US" altLang="ja-JP" dirty="0" smtClean="0"/>
                  <a:t>1</a:t>
                </a:r>
                <a:endParaRPr kumimoji="1" lang="ja-JP" altLang="en-US" dirty="0"/>
              </a:p>
            </p:txBody>
          </p:sp>
        </p:grpSp>
        <p:sp>
          <p:nvSpPr>
            <p:cNvPr id="131" name="テキスト ボックス 130"/>
            <p:cNvSpPr txBox="1"/>
            <p:nvPr/>
          </p:nvSpPr>
          <p:spPr>
            <a:xfrm>
              <a:off x="3080600" y="2470401"/>
              <a:ext cx="2341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パケット </a:t>
              </a:r>
              <a:r>
                <a:rPr lang="en-US" altLang="ja-JP" dirty="0"/>
                <a:t>2</a:t>
              </a:r>
              <a:r>
                <a:rPr lang="ja-JP" altLang="en-US" dirty="0" smtClean="0"/>
                <a:t> のオフセット</a:t>
              </a:r>
              <a:endParaRPr kumimoji="1" lang="ja-JP" altLang="en-US" dirty="0"/>
            </a:p>
          </p:txBody>
        </p:sp>
      </p:grpSp>
      <p:sp>
        <p:nvSpPr>
          <p:cNvPr id="91" name="テキスト ボックス 90"/>
          <p:cNvSpPr txBox="1"/>
          <p:nvPr/>
        </p:nvSpPr>
        <p:spPr>
          <a:xfrm>
            <a:off x="284516" y="3398793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オフセット管理部 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84516" y="4288480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オフセット管理部 </a:t>
            </a:r>
            <a:r>
              <a:rPr lang="en-US" altLang="ja-JP" dirty="0" smtClean="0"/>
              <a:t>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81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グループ化 99"/>
          <p:cNvGrpSpPr/>
          <p:nvPr/>
        </p:nvGrpSpPr>
        <p:grpSpPr>
          <a:xfrm>
            <a:off x="1545088" y="379797"/>
            <a:ext cx="2278245" cy="5398386"/>
            <a:chOff x="1545088" y="561033"/>
            <a:chExt cx="2278245" cy="5398386"/>
          </a:xfrm>
        </p:grpSpPr>
        <p:sp>
          <p:nvSpPr>
            <p:cNvPr id="30" name="正方形/長方形 29"/>
            <p:cNvSpPr/>
            <p:nvPr/>
          </p:nvSpPr>
          <p:spPr>
            <a:xfrm>
              <a:off x="2299972" y="1347042"/>
              <a:ext cx="1379396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(C-1)  socket()</a:t>
              </a:r>
              <a:endParaRPr lang="ja-JP" altLang="en-US" sz="135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299972" y="1816512"/>
              <a:ext cx="1375739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(C-2)  connect()</a:t>
              </a:r>
              <a:endParaRPr lang="ja-JP" altLang="en-US" sz="1350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2299972" y="2710777"/>
              <a:ext cx="1379859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</a:t>
              </a:r>
              <a:r>
                <a:rPr lang="en-US" altLang="ja-JP" sz="1350" dirty="0" smtClean="0"/>
                <a:t>C-4)  </a:t>
              </a:r>
              <a:r>
                <a:rPr lang="en-US" altLang="ja-JP" sz="1350" dirty="0"/>
                <a:t>send()</a:t>
              </a:r>
              <a:endParaRPr lang="ja-JP" altLang="en-US" sz="1350" dirty="0"/>
            </a:p>
          </p:txBody>
        </p:sp>
        <p:cxnSp>
          <p:nvCxnSpPr>
            <p:cNvPr id="34" name="直線矢印コネクタ 33"/>
            <p:cNvCxnSpPr/>
            <p:nvPr/>
          </p:nvCxnSpPr>
          <p:spPr>
            <a:xfrm flipH="1">
              <a:off x="2987842" y="1611361"/>
              <a:ext cx="0" cy="2051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>
              <a:stCxn id="31" idx="2"/>
              <a:endCxn id="64" idx="0"/>
            </p:cNvCxnSpPr>
            <p:nvPr/>
          </p:nvCxnSpPr>
          <p:spPr>
            <a:xfrm>
              <a:off x="2987842" y="2080831"/>
              <a:ext cx="0" cy="1633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正方形/長方形 36"/>
            <p:cNvSpPr/>
            <p:nvPr/>
          </p:nvSpPr>
          <p:spPr>
            <a:xfrm>
              <a:off x="2296855" y="5287451"/>
              <a:ext cx="1378855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</a:t>
              </a:r>
              <a:r>
                <a:rPr lang="en-US" altLang="ja-JP" sz="1350" dirty="0" smtClean="0"/>
                <a:t>C-8)  </a:t>
              </a:r>
              <a:r>
                <a:rPr lang="en-US" altLang="ja-JP" sz="1350" dirty="0"/>
                <a:t>close()</a:t>
              </a:r>
              <a:endParaRPr lang="ja-JP" altLang="en-US" sz="1350" dirty="0"/>
            </a:p>
          </p:txBody>
        </p:sp>
        <p:cxnSp>
          <p:nvCxnSpPr>
            <p:cNvPr id="38" name="直線矢印コネクタ 37"/>
            <p:cNvCxnSpPr>
              <a:stCxn id="149" idx="1"/>
              <a:endCxn id="81" idx="0"/>
            </p:cNvCxnSpPr>
            <p:nvPr/>
          </p:nvCxnSpPr>
          <p:spPr>
            <a:xfrm flipH="1">
              <a:off x="2984725" y="4232682"/>
              <a:ext cx="2589" cy="5789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フリーフォーム 148"/>
            <p:cNvSpPr/>
            <p:nvPr/>
          </p:nvSpPr>
          <p:spPr>
            <a:xfrm>
              <a:off x="2140507" y="3709682"/>
              <a:ext cx="1682826" cy="523000"/>
            </a:xfrm>
            <a:custGeom>
              <a:avLst/>
              <a:gdLst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533525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474939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98373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71698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85035 w 2971800"/>
                <a:gd name="connsiteY3" fmla="*/ 0 h 1757394"/>
                <a:gd name="connsiteX4" fmla="*/ 0 w 2971800"/>
                <a:gd name="connsiteY4" fmla="*/ 900144 h 175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1800" h="1757394">
                  <a:moveTo>
                    <a:pt x="0" y="900144"/>
                  </a:moveTo>
                  <a:lnTo>
                    <a:pt x="1495425" y="1757394"/>
                  </a:lnTo>
                  <a:lnTo>
                    <a:pt x="2971800" y="919194"/>
                  </a:lnTo>
                  <a:lnTo>
                    <a:pt x="1485035" y="0"/>
                  </a:lnTo>
                  <a:lnTo>
                    <a:pt x="0" y="90014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350" dirty="0"/>
                <a:t>(</a:t>
              </a:r>
              <a:r>
                <a:rPr lang="en-US" altLang="ja-JP" sz="1350" dirty="0" smtClean="0"/>
                <a:t>C-6)  </a:t>
              </a:r>
              <a:r>
                <a:rPr lang="en-US" altLang="ja-JP" sz="1350" dirty="0"/>
                <a:t>( </a:t>
              </a:r>
              <a:r>
                <a:rPr lang="en-US" altLang="ja-JP" sz="1350" dirty="0" err="1"/>
                <a:t>i</a:t>
              </a:r>
              <a:r>
                <a:rPr lang="en-US" altLang="ja-JP" sz="1350" dirty="0"/>
                <a:t>++&lt;N </a:t>
              </a:r>
              <a:r>
                <a:rPr lang="en-US" altLang="ja-JP" sz="1350" dirty="0" smtClean="0"/>
                <a:t>)?</a:t>
              </a:r>
              <a:endParaRPr lang="ja-JP" altLang="en-US" sz="1350" dirty="0"/>
            </a:p>
          </p:txBody>
        </p:sp>
        <p:cxnSp>
          <p:nvCxnSpPr>
            <p:cNvPr id="157" name="直線矢印コネクタ 156"/>
            <p:cNvCxnSpPr>
              <a:stCxn id="32" idx="2"/>
              <a:endCxn id="63" idx="0"/>
            </p:cNvCxnSpPr>
            <p:nvPr/>
          </p:nvCxnSpPr>
          <p:spPr>
            <a:xfrm flipH="1">
              <a:off x="2987842" y="2975096"/>
              <a:ext cx="0" cy="2505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テキスト ボックス 178"/>
            <p:cNvSpPr txBox="1"/>
            <p:nvPr/>
          </p:nvSpPr>
          <p:spPr>
            <a:xfrm>
              <a:off x="1557081" y="3732712"/>
              <a:ext cx="50615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/>
                <a:t>True</a:t>
              </a:r>
              <a:endParaRPr lang="ja-JP" altLang="en-US" sz="1350" dirty="0"/>
            </a:p>
          </p:txBody>
        </p:sp>
        <p:sp>
          <p:nvSpPr>
            <p:cNvPr id="180" name="テキスト ボックス 179"/>
            <p:cNvSpPr txBox="1"/>
            <p:nvPr/>
          </p:nvSpPr>
          <p:spPr>
            <a:xfrm>
              <a:off x="3006733" y="4183917"/>
              <a:ext cx="59320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/>
                <a:t>False </a:t>
              </a:r>
              <a:endParaRPr lang="ja-JP" altLang="en-US" sz="1350" dirty="0"/>
            </a:p>
          </p:txBody>
        </p:sp>
        <p:cxnSp>
          <p:nvCxnSpPr>
            <p:cNvPr id="213" name="直線矢印コネクタ 212"/>
            <p:cNvCxnSpPr/>
            <p:nvPr/>
          </p:nvCxnSpPr>
          <p:spPr>
            <a:xfrm flipV="1">
              <a:off x="1560955" y="2711647"/>
              <a:ext cx="75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線コネクタ 216"/>
            <p:cNvCxnSpPr/>
            <p:nvPr/>
          </p:nvCxnSpPr>
          <p:spPr>
            <a:xfrm>
              <a:off x="1553325" y="2702078"/>
              <a:ext cx="0" cy="1260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線コネクタ 218"/>
            <p:cNvCxnSpPr/>
            <p:nvPr/>
          </p:nvCxnSpPr>
          <p:spPr>
            <a:xfrm>
              <a:off x="1545088" y="3969101"/>
              <a:ext cx="576000" cy="72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7" name="テキスト ボックス 256"/>
            <p:cNvSpPr txBox="1"/>
            <p:nvPr/>
          </p:nvSpPr>
          <p:spPr>
            <a:xfrm>
              <a:off x="2428664" y="561033"/>
              <a:ext cx="1097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TCP client</a:t>
              </a:r>
              <a:endParaRPr lang="ja-JP" altLang="en-US" dirty="0"/>
            </a:p>
          </p:txBody>
        </p:sp>
        <p:sp>
          <p:nvSpPr>
            <p:cNvPr id="2" name="円/楕円 1"/>
            <p:cNvSpPr/>
            <p:nvPr/>
          </p:nvSpPr>
          <p:spPr>
            <a:xfrm>
              <a:off x="2876405" y="937092"/>
              <a:ext cx="212502" cy="200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55" name="直線矢印コネクタ 54"/>
            <p:cNvCxnSpPr/>
            <p:nvPr/>
          </p:nvCxnSpPr>
          <p:spPr>
            <a:xfrm>
              <a:off x="2982656" y="1137117"/>
              <a:ext cx="463" cy="2051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円/楕円 55"/>
            <p:cNvSpPr/>
            <p:nvPr/>
          </p:nvSpPr>
          <p:spPr>
            <a:xfrm>
              <a:off x="2870546" y="5759394"/>
              <a:ext cx="213626" cy="200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57" name="直線矢印コネクタ 56"/>
            <p:cNvCxnSpPr/>
            <p:nvPr/>
          </p:nvCxnSpPr>
          <p:spPr>
            <a:xfrm>
              <a:off x="2976797" y="5554243"/>
              <a:ext cx="463" cy="2051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正方形/長方形 62"/>
            <p:cNvSpPr/>
            <p:nvPr/>
          </p:nvSpPr>
          <p:spPr>
            <a:xfrm>
              <a:off x="2299972" y="3225644"/>
              <a:ext cx="1375739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</a:t>
              </a:r>
              <a:r>
                <a:rPr lang="en-US" altLang="ja-JP" sz="1350" dirty="0" smtClean="0"/>
                <a:t>C-5)  </a:t>
              </a:r>
              <a:r>
                <a:rPr lang="en-US" altLang="ja-JP" sz="1350" dirty="0" err="1" smtClean="0"/>
                <a:t>rdtsc</a:t>
              </a:r>
              <a:r>
                <a:rPr lang="en-US" altLang="ja-JP" sz="1350" dirty="0" smtClean="0"/>
                <a:t>()</a:t>
              </a:r>
              <a:endParaRPr lang="ja-JP" altLang="en-US" sz="1350" dirty="0"/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2299972" y="2244196"/>
              <a:ext cx="1375739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</a:t>
              </a:r>
              <a:r>
                <a:rPr lang="en-US" altLang="ja-JP" sz="1350" dirty="0" smtClean="0"/>
                <a:t>C-3)  </a:t>
              </a:r>
              <a:r>
                <a:rPr lang="en-US" altLang="ja-JP" sz="1350" dirty="0" err="1" smtClean="0"/>
                <a:t>rdtsc</a:t>
              </a:r>
              <a:r>
                <a:rPr lang="en-US" altLang="ja-JP" sz="1350" dirty="0" smtClean="0"/>
                <a:t>()</a:t>
              </a:r>
              <a:endParaRPr lang="ja-JP" altLang="en-US" sz="1350" dirty="0"/>
            </a:p>
          </p:txBody>
        </p:sp>
        <p:cxnSp>
          <p:nvCxnSpPr>
            <p:cNvPr id="66" name="直線矢印コネクタ 65"/>
            <p:cNvCxnSpPr/>
            <p:nvPr/>
          </p:nvCxnSpPr>
          <p:spPr>
            <a:xfrm flipH="1">
              <a:off x="2988204" y="2513854"/>
              <a:ext cx="0" cy="2062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矢印コネクタ 76"/>
            <p:cNvCxnSpPr>
              <a:stCxn id="63" idx="2"/>
              <a:endCxn id="149" idx="3"/>
            </p:cNvCxnSpPr>
            <p:nvPr/>
          </p:nvCxnSpPr>
          <p:spPr>
            <a:xfrm flipH="1">
              <a:off x="2981430" y="3489963"/>
              <a:ext cx="6412" cy="2197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正方形/長方形 80"/>
            <p:cNvSpPr/>
            <p:nvPr/>
          </p:nvSpPr>
          <p:spPr>
            <a:xfrm>
              <a:off x="2296855" y="4811651"/>
              <a:ext cx="1375739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</a:t>
              </a:r>
              <a:r>
                <a:rPr lang="en-US" altLang="ja-JP" sz="1350" dirty="0" smtClean="0"/>
                <a:t>C-7)  </a:t>
              </a:r>
              <a:r>
                <a:rPr lang="en-US" altLang="ja-JP" sz="1350" dirty="0" err="1" smtClean="0"/>
                <a:t>rdtsc</a:t>
              </a:r>
              <a:r>
                <a:rPr lang="en-US" altLang="ja-JP" sz="1350" dirty="0" smtClean="0"/>
                <a:t>()</a:t>
              </a:r>
              <a:endParaRPr lang="ja-JP" altLang="en-US" sz="1350" dirty="0"/>
            </a:p>
          </p:txBody>
        </p:sp>
        <p:cxnSp>
          <p:nvCxnSpPr>
            <p:cNvPr id="88" name="直線矢印コネクタ 87"/>
            <p:cNvCxnSpPr>
              <a:stCxn id="81" idx="2"/>
              <a:endCxn id="37" idx="0"/>
            </p:cNvCxnSpPr>
            <p:nvPr/>
          </p:nvCxnSpPr>
          <p:spPr>
            <a:xfrm>
              <a:off x="2984725" y="5075970"/>
              <a:ext cx="1558" cy="2114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グループ化 104"/>
          <p:cNvGrpSpPr/>
          <p:nvPr/>
        </p:nvGrpSpPr>
        <p:grpSpPr>
          <a:xfrm>
            <a:off x="5261096" y="379797"/>
            <a:ext cx="2222801" cy="5529779"/>
            <a:chOff x="5261096" y="379797"/>
            <a:chExt cx="2222801" cy="5529779"/>
          </a:xfrm>
        </p:grpSpPr>
        <p:sp>
          <p:nvSpPr>
            <p:cNvPr id="10" name="正方形/長方形 9"/>
            <p:cNvSpPr/>
            <p:nvPr/>
          </p:nvSpPr>
          <p:spPr>
            <a:xfrm>
              <a:off x="5379244" y="1124530"/>
              <a:ext cx="1371600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(S-1)  socket()</a:t>
              </a:r>
              <a:endParaRPr lang="ja-JP" altLang="en-US" sz="135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377505" y="1540601"/>
              <a:ext cx="1371600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(S-2)  bind()</a:t>
              </a:r>
              <a:endParaRPr lang="ja-JP" altLang="en-US" sz="1350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379244" y="2356085"/>
              <a:ext cx="1371600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(S-4)  accept()</a:t>
              </a:r>
              <a:endParaRPr lang="ja-JP" altLang="en-US" sz="1350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5379244" y="1948312"/>
              <a:ext cx="1371600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(S-3)  listen()</a:t>
              </a:r>
              <a:endParaRPr lang="ja-JP" altLang="en-US" sz="1350" dirty="0"/>
            </a:p>
          </p:txBody>
        </p:sp>
        <p:cxnSp>
          <p:nvCxnSpPr>
            <p:cNvPr id="15" name="直線矢印コネクタ 14"/>
            <p:cNvCxnSpPr>
              <a:stCxn id="10" idx="2"/>
              <a:endCxn id="11" idx="0"/>
            </p:cNvCxnSpPr>
            <p:nvPr/>
          </p:nvCxnSpPr>
          <p:spPr>
            <a:xfrm flipH="1">
              <a:off x="6063305" y="1388849"/>
              <a:ext cx="0" cy="1517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13" idx="2"/>
              <a:endCxn id="12" idx="0"/>
            </p:cNvCxnSpPr>
            <p:nvPr/>
          </p:nvCxnSpPr>
          <p:spPr>
            <a:xfrm>
              <a:off x="6065044" y="2212631"/>
              <a:ext cx="0" cy="1434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11" idx="2"/>
              <a:endCxn id="13" idx="0"/>
            </p:cNvCxnSpPr>
            <p:nvPr/>
          </p:nvCxnSpPr>
          <p:spPr>
            <a:xfrm>
              <a:off x="6063305" y="1804920"/>
              <a:ext cx="0" cy="1433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正方形/長方形 18"/>
            <p:cNvSpPr/>
            <p:nvPr/>
          </p:nvSpPr>
          <p:spPr>
            <a:xfrm>
              <a:off x="5387631" y="3557427"/>
              <a:ext cx="1371600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</a:t>
              </a:r>
              <a:r>
                <a:rPr lang="en-US" altLang="ja-JP" sz="1350" dirty="0" smtClean="0"/>
                <a:t>S-7)  </a:t>
              </a:r>
              <a:r>
                <a:rPr lang="en-US" altLang="ja-JP" sz="1350" dirty="0" err="1"/>
                <a:t>recv</a:t>
              </a:r>
              <a:r>
                <a:rPr lang="en-US" altLang="ja-JP" sz="1350" dirty="0"/>
                <a:t>()</a:t>
              </a:r>
              <a:endParaRPr lang="ja-JP" altLang="en-US" sz="1350" dirty="0"/>
            </a:p>
          </p:txBody>
        </p:sp>
        <p:cxnSp>
          <p:nvCxnSpPr>
            <p:cNvPr id="24" name="直線矢印コネクタ 23"/>
            <p:cNvCxnSpPr>
              <a:stCxn id="227" idx="1"/>
              <a:endCxn id="103" idx="0"/>
            </p:cNvCxnSpPr>
            <p:nvPr/>
          </p:nvCxnSpPr>
          <p:spPr>
            <a:xfrm flipH="1">
              <a:off x="6073432" y="4979115"/>
              <a:ext cx="1148" cy="3085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12" idx="2"/>
              <a:endCxn id="98" idx="0"/>
            </p:cNvCxnSpPr>
            <p:nvPr/>
          </p:nvCxnSpPr>
          <p:spPr>
            <a:xfrm flipH="1">
              <a:off x="6063305" y="2620404"/>
              <a:ext cx="0" cy="1387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7" name="フリーフォーム 226"/>
            <p:cNvSpPr/>
            <p:nvPr/>
          </p:nvSpPr>
          <p:spPr>
            <a:xfrm>
              <a:off x="5261096" y="4394672"/>
              <a:ext cx="1616606" cy="584443"/>
            </a:xfrm>
            <a:custGeom>
              <a:avLst/>
              <a:gdLst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533525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474939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98373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71698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85035 w 2971800"/>
                <a:gd name="connsiteY3" fmla="*/ 0 h 1757394"/>
                <a:gd name="connsiteX4" fmla="*/ 0 w 2971800"/>
                <a:gd name="connsiteY4" fmla="*/ 900144 h 175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1800" h="1757394">
                  <a:moveTo>
                    <a:pt x="0" y="900144"/>
                  </a:moveTo>
                  <a:lnTo>
                    <a:pt x="1495425" y="1757394"/>
                  </a:lnTo>
                  <a:lnTo>
                    <a:pt x="2971800" y="919194"/>
                  </a:lnTo>
                  <a:lnTo>
                    <a:pt x="1485035" y="0"/>
                  </a:lnTo>
                  <a:lnTo>
                    <a:pt x="0" y="90014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350" dirty="0"/>
                <a:t>(</a:t>
              </a:r>
              <a:r>
                <a:rPr lang="en-US" altLang="ja-JP" sz="1350" dirty="0" smtClean="0"/>
                <a:t>S-9)  </a:t>
              </a:r>
              <a:r>
                <a:rPr lang="en-US" altLang="ja-JP" sz="1350" dirty="0"/>
                <a:t>( </a:t>
              </a:r>
              <a:r>
                <a:rPr lang="en-US" altLang="ja-JP" sz="1350" dirty="0" err="1"/>
                <a:t>j++</a:t>
              </a:r>
              <a:r>
                <a:rPr lang="en-US" altLang="ja-JP" sz="1350" dirty="0"/>
                <a:t>&lt;N )?</a:t>
              </a:r>
              <a:endParaRPr lang="ja-JP" altLang="en-US" sz="1350" dirty="0"/>
            </a:p>
          </p:txBody>
        </p:sp>
        <p:cxnSp>
          <p:nvCxnSpPr>
            <p:cNvPr id="230" name="直線矢印コネクタ 229"/>
            <p:cNvCxnSpPr>
              <a:stCxn id="134" idx="2"/>
              <a:endCxn id="227" idx="3"/>
            </p:cNvCxnSpPr>
            <p:nvPr/>
          </p:nvCxnSpPr>
          <p:spPr>
            <a:xfrm>
              <a:off x="6068661" y="4217931"/>
              <a:ext cx="267" cy="1767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直線矢印コネクタ 231"/>
            <p:cNvCxnSpPr/>
            <p:nvPr/>
          </p:nvCxnSpPr>
          <p:spPr>
            <a:xfrm flipH="1" flipV="1">
              <a:off x="6758712" y="3562305"/>
              <a:ext cx="7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直線コネクタ 232"/>
            <p:cNvCxnSpPr/>
            <p:nvPr/>
          </p:nvCxnSpPr>
          <p:spPr>
            <a:xfrm>
              <a:off x="7483897" y="3553550"/>
              <a:ext cx="0" cy="1152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線コネクタ 233"/>
            <p:cNvCxnSpPr/>
            <p:nvPr/>
          </p:nvCxnSpPr>
          <p:spPr>
            <a:xfrm flipH="1">
              <a:off x="6897530" y="4695627"/>
              <a:ext cx="576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テキスト ボックス 257"/>
            <p:cNvSpPr txBox="1"/>
            <p:nvPr/>
          </p:nvSpPr>
          <p:spPr>
            <a:xfrm>
              <a:off x="5448378" y="379797"/>
              <a:ext cx="1215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TCP server</a:t>
              </a:r>
              <a:endParaRPr lang="ja-JP" altLang="en-US" dirty="0"/>
            </a:p>
          </p:txBody>
        </p:sp>
        <p:sp>
          <p:nvSpPr>
            <p:cNvPr id="60" name="円/楕円 59"/>
            <p:cNvSpPr/>
            <p:nvPr/>
          </p:nvSpPr>
          <p:spPr>
            <a:xfrm>
              <a:off x="5955315" y="770982"/>
              <a:ext cx="212502" cy="200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61" name="直線矢印コネクタ 60"/>
            <p:cNvCxnSpPr>
              <a:endCxn id="10" idx="0"/>
            </p:cNvCxnSpPr>
            <p:nvPr/>
          </p:nvCxnSpPr>
          <p:spPr>
            <a:xfrm>
              <a:off x="6061566" y="980615"/>
              <a:ext cx="0" cy="1439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円/楕円 64"/>
            <p:cNvSpPr/>
            <p:nvPr/>
          </p:nvSpPr>
          <p:spPr>
            <a:xfrm>
              <a:off x="5957517" y="5709551"/>
              <a:ext cx="212502" cy="200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6893692" y="4428034"/>
              <a:ext cx="50615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/>
                <a:t>True</a:t>
              </a:r>
              <a:endParaRPr lang="ja-JP" altLang="en-US" sz="1350" dirty="0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5496598" y="4889073"/>
              <a:ext cx="58789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/>
                <a:t>False </a:t>
              </a:r>
              <a:endParaRPr lang="ja-JP" altLang="en-US" sz="1350" dirty="0"/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5377505" y="2759123"/>
              <a:ext cx="1371600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(S-5)  </a:t>
              </a:r>
              <a:r>
                <a:rPr lang="en-US" altLang="ja-JP" sz="1350" dirty="0" err="1"/>
                <a:t>recv</a:t>
              </a:r>
              <a:r>
                <a:rPr lang="en-US" altLang="ja-JP" sz="1350" dirty="0"/>
                <a:t>()</a:t>
              </a:r>
              <a:endParaRPr lang="ja-JP" altLang="en-US" sz="1350" dirty="0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5385562" y="3160555"/>
              <a:ext cx="1375739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 smtClean="0"/>
                <a:t>(</a:t>
              </a:r>
              <a:r>
                <a:rPr lang="en-US" altLang="ja-JP" sz="1350" dirty="0"/>
                <a:t>S</a:t>
              </a:r>
              <a:r>
                <a:rPr lang="en-US" altLang="ja-JP" sz="1350" dirty="0" smtClean="0"/>
                <a:t>-6)  </a:t>
              </a:r>
              <a:r>
                <a:rPr lang="en-US" altLang="ja-JP" sz="1350" dirty="0" err="1" smtClean="0"/>
                <a:t>rdtsc</a:t>
              </a:r>
              <a:r>
                <a:rPr lang="en-US" altLang="ja-JP" sz="1350" dirty="0" smtClean="0"/>
                <a:t>()</a:t>
              </a:r>
              <a:endParaRPr lang="ja-JP" altLang="en-US" sz="1350" dirty="0"/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5385562" y="5287652"/>
              <a:ext cx="1375739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 smtClean="0"/>
                <a:t>(</a:t>
              </a:r>
              <a:r>
                <a:rPr lang="en-US" altLang="ja-JP" sz="1350" dirty="0"/>
                <a:t>S</a:t>
              </a:r>
              <a:r>
                <a:rPr lang="en-US" altLang="ja-JP" sz="1350" dirty="0" smtClean="0"/>
                <a:t>-10)  </a:t>
              </a:r>
              <a:r>
                <a:rPr lang="en-US" altLang="ja-JP" sz="1350" dirty="0" err="1" smtClean="0"/>
                <a:t>rdtsc</a:t>
              </a:r>
              <a:r>
                <a:rPr lang="en-US" altLang="ja-JP" sz="1350" dirty="0" smtClean="0"/>
                <a:t>()</a:t>
              </a:r>
              <a:endParaRPr lang="ja-JP" altLang="en-US" sz="1350" dirty="0"/>
            </a:p>
          </p:txBody>
        </p:sp>
        <p:cxnSp>
          <p:nvCxnSpPr>
            <p:cNvPr id="114" name="直線矢印コネクタ 113"/>
            <p:cNvCxnSpPr>
              <a:stCxn id="98" idx="2"/>
              <a:endCxn id="99" idx="0"/>
            </p:cNvCxnSpPr>
            <p:nvPr/>
          </p:nvCxnSpPr>
          <p:spPr>
            <a:xfrm>
              <a:off x="6063305" y="3023442"/>
              <a:ext cx="0" cy="1371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矢印コネクタ 120"/>
            <p:cNvCxnSpPr>
              <a:stCxn id="99" idx="2"/>
              <a:endCxn id="19" idx="0"/>
            </p:cNvCxnSpPr>
            <p:nvPr/>
          </p:nvCxnSpPr>
          <p:spPr>
            <a:xfrm flipH="1">
              <a:off x="6073431" y="3424874"/>
              <a:ext cx="1" cy="1325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矢印コネクタ 128"/>
            <p:cNvCxnSpPr>
              <a:stCxn id="103" idx="2"/>
            </p:cNvCxnSpPr>
            <p:nvPr/>
          </p:nvCxnSpPr>
          <p:spPr>
            <a:xfrm flipH="1">
              <a:off x="6062492" y="5551971"/>
              <a:ext cx="0" cy="152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正方形/長方形 133"/>
            <p:cNvSpPr/>
            <p:nvPr/>
          </p:nvSpPr>
          <p:spPr>
            <a:xfrm>
              <a:off x="5380791" y="3953612"/>
              <a:ext cx="1375739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 smtClean="0"/>
                <a:t>(</a:t>
              </a:r>
              <a:r>
                <a:rPr lang="en-US" altLang="ja-JP" sz="1350" dirty="0"/>
                <a:t>S</a:t>
              </a:r>
              <a:r>
                <a:rPr lang="en-US" altLang="ja-JP" sz="1350" dirty="0" smtClean="0"/>
                <a:t>-8)  </a:t>
              </a:r>
              <a:r>
                <a:rPr lang="en-US" altLang="ja-JP" sz="1350" dirty="0" err="1" smtClean="0"/>
                <a:t>rdtsc</a:t>
              </a:r>
              <a:r>
                <a:rPr lang="en-US" altLang="ja-JP" sz="1350" dirty="0" smtClean="0"/>
                <a:t>()</a:t>
              </a:r>
              <a:endParaRPr lang="ja-JP" altLang="en-US" sz="1350" dirty="0"/>
            </a:p>
          </p:txBody>
        </p:sp>
        <p:cxnSp>
          <p:nvCxnSpPr>
            <p:cNvPr id="136" name="直線矢印コネクタ 135"/>
            <p:cNvCxnSpPr>
              <a:stCxn id="19" idx="2"/>
              <a:endCxn id="134" idx="0"/>
            </p:cNvCxnSpPr>
            <p:nvPr/>
          </p:nvCxnSpPr>
          <p:spPr>
            <a:xfrm flipH="1">
              <a:off x="6068661" y="3821746"/>
              <a:ext cx="4770" cy="1318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710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65296" y="1515237"/>
            <a:ext cx="8754193" cy="4522204"/>
            <a:chOff x="265296" y="1519239"/>
            <a:chExt cx="8754193" cy="4522204"/>
          </a:xfrm>
        </p:grpSpPr>
        <p:sp>
          <p:nvSpPr>
            <p:cNvPr id="3" name="正方形/長方形 2"/>
            <p:cNvSpPr/>
            <p:nvPr/>
          </p:nvSpPr>
          <p:spPr>
            <a:xfrm>
              <a:off x="265298" y="2316522"/>
              <a:ext cx="2023601" cy="34784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" name="直線コネクタ 3"/>
            <p:cNvCxnSpPr/>
            <p:nvPr/>
          </p:nvCxnSpPr>
          <p:spPr>
            <a:xfrm>
              <a:off x="265298" y="2550355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線コネクタ 4"/>
            <p:cNvCxnSpPr/>
            <p:nvPr/>
          </p:nvCxnSpPr>
          <p:spPr>
            <a:xfrm>
              <a:off x="265298" y="3011175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>
              <a:off x="265298" y="3375165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265298" y="3773271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265298" y="4651384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265298" y="5668990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テキスト ボックス 9"/>
            <p:cNvSpPr txBox="1"/>
            <p:nvPr/>
          </p:nvSpPr>
          <p:spPr>
            <a:xfrm>
              <a:off x="456872" y="2619766"/>
              <a:ext cx="1640451" cy="315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バッファ管理</a:t>
              </a:r>
              <a:r>
                <a:rPr lang="ja-JP" altLang="en-US" dirty="0"/>
                <a:t>部</a:t>
              </a:r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88638" y="3023967"/>
              <a:ext cx="1978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オフセット管理部 </a:t>
              </a:r>
              <a:r>
                <a:rPr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133304" y="3859809"/>
              <a:ext cx="300423" cy="407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03720" y="4987669"/>
              <a:ext cx="194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パケット用</a:t>
              </a:r>
              <a:r>
                <a:rPr kumimoji="1" lang="ja-JP" altLang="en-US" dirty="0" smtClean="0"/>
                <a:t>バッファ</a:t>
              </a:r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079793" y="2120690"/>
              <a:ext cx="2355590" cy="15832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079793" y="3834840"/>
              <a:ext cx="2791095" cy="22066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" name="直線コネクタ 15"/>
            <p:cNvCxnSpPr/>
            <p:nvPr/>
          </p:nvCxnSpPr>
          <p:spPr>
            <a:xfrm>
              <a:off x="3088032" y="5013171"/>
              <a:ext cx="27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3088032" y="4643532"/>
              <a:ext cx="27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3088032" y="4252050"/>
              <a:ext cx="27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3088032" y="5686705"/>
              <a:ext cx="27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テキスト ボックス 19"/>
            <p:cNvSpPr txBox="1"/>
            <p:nvPr/>
          </p:nvSpPr>
          <p:spPr>
            <a:xfrm>
              <a:off x="4284759" y="5169341"/>
              <a:ext cx="300423" cy="407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cxnSp>
          <p:nvCxnSpPr>
            <p:cNvPr id="21" name="直線コネクタ 20"/>
            <p:cNvCxnSpPr/>
            <p:nvPr/>
          </p:nvCxnSpPr>
          <p:spPr>
            <a:xfrm flipV="1">
              <a:off x="2288899" y="1519239"/>
              <a:ext cx="786994" cy="103111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2291162" y="1904435"/>
              <a:ext cx="793560" cy="110251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V="1">
              <a:off x="2288899" y="3834839"/>
              <a:ext cx="785283" cy="8311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2304347" y="5668990"/>
              <a:ext cx="769835" cy="36799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V="1">
              <a:off x="2288897" y="2116230"/>
              <a:ext cx="788956" cy="126665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flipV="1">
              <a:off x="2288897" y="3703955"/>
              <a:ext cx="785276" cy="6302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3088032" y="2829364"/>
              <a:ext cx="234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3086091" y="2472660"/>
              <a:ext cx="234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4047118" y="2919652"/>
              <a:ext cx="300423" cy="407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cxnSp>
          <p:nvCxnSpPr>
            <p:cNvPr id="30" name="直線コネクタ 29"/>
            <p:cNvCxnSpPr/>
            <p:nvPr/>
          </p:nvCxnSpPr>
          <p:spPr>
            <a:xfrm>
              <a:off x="3084043" y="3382888"/>
              <a:ext cx="234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/>
            <p:nvPr/>
          </p:nvSpPr>
          <p:spPr>
            <a:xfrm>
              <a:off x="667905" y="1980487"/>
              <a:ext cx="1231221" cy="315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共有メモリ</a:t>
              </a:r>
              <a:endParaRPr kumimoji="1" lang="ja-JP" altLang="en-US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7345686" y="2523821"/>
              <a:ext cx="308575" cy="255437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7345687" y="2112771"/>
              <a:ext cx="308575" cy="2554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7651761" y="2081293"/>
              <a:ext cx="993707" cy="315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: </a:t>
              </a:r>
              <a:r>
                <a:rPr lang="ja-JP" altLang="en-US" dirty="0"/>
                <a:t>未使用</a:t>
              </a:r>
              <a:endParaRPr kumimoji="1" lang="ja-JP" altLang="en-US" dirty="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654261" y="2494879"/>
              <a:ext cx="993707" cy="315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: </a:t>
              </a:r>
              <a:r>
                <a:rPr lang="ja-JP" altLang="en-US" dirty="0" smtClean="0"/>
                <a:t>使用中</a:t>
              </a:r>
              <a:endParaRPr kumimoji="1" lang="ja-JP" altLang="en-US" dirty="0"/>
            </a:p>
          </p:txBody>
        </p:sp>
        <p:grpSp>
          <p:nvGrpSpPr>
            <p:cNvPr id="36" name="グループ化 35"/>
            <p:cNvGrpSpPr/>
            <p:nvPr/>
          </p:nvGrpSpPr>
          <p:grpSpPr>
            <a:xfrm>
              <a:off x="3074173" y="1520723"/>
              <a:ext cx="2715974" cy="383713"/>
              <a:chOff x="3050910" y="926947"/>
              <a:chExt cx="2712892" cy="449481"/>
            </a:xfrm>
          </p:grpSpPr>
          <p:grpSp>
            <p:nvGrpSpPr>
              <p:cNvPr id="69" name="グループ化 68"/>
              <p:cNvGrpSpPr/>
              <p:nvPr/>
            </p:nvGrpSpPr>
            <p:grpSpPr>
              <a:xfrm>
                <a:off x="3056525" y="928685"/>
                <a:ext cx="2707277" cy="447743"/>
                <a:chOff x="3937379" y="1135684"/>
                <a:chExt cx="2707277" cy="447743"/>
              </a:xfrm>
            </p:grpSpPr>
            <p:sp>
              <p:nvSpPr>
                <p:cNvPr id="72" name="正方形/長方形 71"/>
                <p:cNvSpPr/>
                <p:nvPr/>
              </p:nvSpPr>
              <p:spPr>
                <a:xfrm>
                  <a:off x="3937379" y="1135684"/>
                  <a:ext cx="2707277" cy="4477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3" name="直線コネクタ 72"/>
                <p:cNvCxnSpPr/>
                <p:nvPr/>
              </p:nvCxnSpPr>
              <p:spPr>
                <a:xfrm>
                  <a:off x="5629625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コネクタ 73"/>
                <p:cNvCxnSpPr/>
                <p:nvPr/>
              </p:nvCxnSpPr>
              <p:spPr>
                <a:xfrm>
                  <a:off x="6173624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コネクタ 74"/>
                <p:cNvCxnSpPr/>
                <p:nvPr/>
              </p:nvCxnSpPr>
              <p:spPr>
                <a:xfrm>
                  <a:off x="4765353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コネクタ 75"/>
                <p:cNvCxnSpPr/>
                <p:nvPr/>
              </p:nvCxnSpPr>
              <p:spPr>
                <a:xfrm>
                  <a:off x="4349106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コネクタ 76"/>
                <p:cNvCxnSpPr/>
                <p:nvPr/>
              </p:nvCxnSpPr>
              <p:spPr>
                <a:xfrm>
                  <a:off x="5181601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8" name="テキスト ボックス 77"/>
                <p:cNvSpPr txBox="1"/>
                <p:nvPr/>
              </p:nvSpPr>
              <p:spPr>
                <a:xfrm>
                  <a:off x="5636149" y="1174013"/>
                  <a:ext cx="530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 smtClean="0"/>
                    <a:t>・・・</a:t>
                  </a:r>
                  <a:endParaRPr kumimoji="1" lang="ja-JP" altLang="en-US" dirty="0"/>
                </a:p>
              </p:txBody>
            </p:sp>
          </p:grpSp>
          <p:sp>
            <p:nvSpPr>
              <p:cNvPr id="70" name="正方形/長方形 69"/>
              <p:cNvSpPr/>
              <p:nvPr/>
            </p:nvSpPr>
            <p:spPr>
              <a:xfrm>
                <a:off x="3050910" y="928685"/>
                <a:ext cx="412349" cy="447743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>
                <a:off x="3463409" y="926947"/>
                <a:ext cx="429147" cy="447743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7" name="直線矢印コネクタ 36"/>
            <p:cNvCxnSpPr/>
            <p:nvPr/>
          </p:nvCxnSpPr>
          <p:spPr>
            <a:xfrm flipH="1">
              <a:off x="5436969" y="2659593"/>
              <a:ext cx="900000" cy="1229"/>
            </a:xfrm>
            <a:prstGeom prst="straightConnector1">
              <a:avLst/>
            </a:prstGeom>
            <a:ln w="19050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>
              <a:off x="6332163" y="2659593"/>
              <a:ext cx="0" cy="19866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 flipV="1">
              <a:off x="5870888" y="4651384"/>
              <a:ext cx="468000" cy="0"/>
            </a:xfrm>
            <a:prstGeom prst="line">
              <a:avLst/>
            </a:prstGeom>
            <a:ln w="19050">
              <a:head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265296" y="4276071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3079794" y="3834840"/>
              <a:ext cx="25208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グループ化 41"/>
            <p:cNvGrpSpPr/>
            <p:nvPr/>
          </p:nvGrpSpPr>
          <p:grpSpPr>
            <a:xfrm>
              <a:off x="3093296" y="3863122"/>
              <a:ext cx="2713329" cy="369331"/>
              <a:chOff x="7273135" y="1484304"/>
              <a:chExt cx="2530695" cy="432635"/>
            </a:xfrm>
          </p:grpSpPr>
          <p:sp>
            <p:nvSpPr>
              <p:cNvPr id="67" name="1 つの角を切り取った四角形 66"/>
              <p:cNvSpPr/>
              <p:nvPr/>
            </p:nvSpPr>
            <p:spPr>
              <a:xfrm flipH="1">
                <a:off x="7328176" y="1513256"/>
                <a:ext cx="2467969" cy="369331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7273135" y="1484304"/>
                <a:ext cx="2530695" cy="43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 OS </a:t>
                </a:r>
                <a:r>
                  <a:rPr lang="ja-JP" altLang="en-US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ノード </a:t>
                </a:r>
                <a:r>
                  <a:rPr lang="en-US" altLang="ja-JP" dirty="0"/>
                  <a:t>0</a:t>
                </a:r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宛パケット </a:t>
                </a:r>
                <a:r>
                  <a:rPr lang="en-US" altLang="ja-JP" dirty="0" smtClean="0"/>
                  <a:t>1</a:t>
                </a:r>
                <a:endParaRPr kumimoji="1" lang="ja-JP" altLang="en-US" dirty="0"/>
              </a:p>
            </p:txBody>
          </p:sp>
        </p:grpSp>
        <p:cxnSp>
          <p:nvCxnSpPr>
            <p:cNvPr id="43" name="直線矢印コネクタ 42"/>
            <p:cNvCxnSpPr/>
            <p:nvPr/>
          </p:nvCxnSpPr>
          <p:spPr>
            <a:xfrm flipH="1" flipV="1">
              <a:off x="5566230" y="4816957"/>
              <a:ext cx="741356" cy="1941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右矢印 43"/>
            <p:cNvSpPr/>
            <p:nvPr/>
          </p:nvSpPr>
          <p:spPr>
            <a:xfrm>
              <a:off x="5870890" y="1576762"/>
              <a:ext cx="367788" cy="27014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5" name="グループ化 44"/>
            <p:cNvGrpSpPr/>
            <p:nvPr/>
          </p:nvGrpSpPr>
          <p:grpSpPr>
            <a:xfrm>
              <a:off x="6309137" y="1527587"/>
              <a:ext cx="2710352" cy="382229"/>
              <a:chOff x="3937379" y="1135684"/>
              <a:chExt cx="2707277" cy="447743"/>
            </a:xfrm>
          </p:grpSpPr>
          <p:sp>
            <p:nvSpPr>
              <p:cNvPr id="60" name="正方形/長方形 59"/>
              <p:cNvSpPr/>
              <p:nvPr/>
            </p:nvSpPr>
            <p:spPr>
              <a:xfrm>
                <a:off x="3937379" y="1135684"/>
                <a:ext cx="2707277" cy="4477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1" name="直線コネクタ 60"/>
              <p:cNvCxnSpPr/>
              <p:nvPr/>
            </p:nvCxnSpPr>
            <p:spPr>
              <a:xfrm>
                <a:off x="5629625" y="1135684"/>
                <a:ext cx="0" cy="447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/>
              <p:nvPr/>
            </p:nvCxnSpPr>
            <p:spPr>
              <a:xfrm>
                <a:off x="6173624" y="1135684"/>
                <a:ext cx="0" cy="447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/>
              <p:cNvCxnSpPr/>
              <p:nvPr/>
            </p:nvCxnSpPr>
            <p:spPr>
              <a:xfrm>
                <a:off x="4765353" y="1135684"/>
                <a:ext cx="0" cy="447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/>
              <p:cNvCxnSpPr/>
              <p:nvPr/>
            </p:nvCxnSpPr>
            <p:spPr>
              <a:xfrm>
                <a:off x="4349106" y="1135684"/>
                <a:ext cx="0" cy="447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/>
              <p:cNvCxnSpPr/>
              <p:nvPr/>
            </p:nvCxnSpPr>
            <p:spPr>
              <a:xfrm>
                <a:off x="5181601" y="1135684"/>
                <a:ext cx="0" cy="447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テキスト ボックス 65"/>
              <p:cNvSpPr txBox="1"/>
              <p:nvPr/>
            </p:nvSpPr>
            <p:spPr>
              <a:xfrm>
                <a:off x="5636149" y="1174013"/>
                <a:ext cx="530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・・・</a:t>
                </a:r>
                <a:endParaRPr kumimoji="1" lang="ja-JP" altLang="en-US" dirty="0"/>
              </a:p>
            </p:txBody>
          </p:sp>
        </p:grpSp>
        <p:sp>
          <p:nvSpPr>
            <p:cNvPr id="46" name="正方形/長方形 45"/>
            <p:cNvSpPr/>
            <p:nvPr/>
          </p:nvSpPr>
          <p:spPr>
            <a:xfrm>
              <a:off x="6303517" y="1527587"/>
              <a:ext cx="412817" cy="382229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6716335" y="1527586"/>
              <a:ext cx="423253" cy="383217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7134931" y="1527588"/>
              <a:ext cx="453189" cy="382228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49" name="グループ化 48"/>
            <p:cNvGrpSpPr/>
            <p:nvPr/>
          </p:nvGrpSpPr>
          <p:grpSpPr>
            <a:xfrm>
              <a:off x="6247787" y="4817944"/>
              <a:ext cx="2771299" cy="369332"/>
              <a:chOff x="7280318" y="1484305"/>
              <a:chExt cx="2298383" cy="432636"/>
            </a:xfrm>
          </p:grpSpPr>
          <p:sp>
            <p:nvSpPr>
              <p:cNvPr id="58" name="1 つの角を切り取った四角形 57"/>
              <p:cNvSpPr/>
              <p:nvPr/>
            </p:nvSpPr>
            <p:spPr>
              <a:xfrm flipH="1">
                <a:off x="7331080" y="1513256"/>
                <a:ext cx="2215229" cy="369331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7280318" y="1484305"/>
                <a:ext cx="2298383" cy="4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 </a:t>
                </a:r>
                <a:r>
                  <a:rPr lang="en-US" altLang="ja-JP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OS </a:t>
                </a:r>
                <a:r>
                  <a:rPr lang="ja-JP" altLang="en-US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ノード </a:t>
                </a:r>
                <a:r>
                  <a:rPr lang="en-US" altLang="ja-JP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1</a:t>
                </a:r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宛パケット </a:t>
                </a:r>
                <a:r>
                  <a:rPr lang="en-US" altLang="ja-JP" dirty="0" smtClean="0"/>
                  <a:t>2</a:t>
                </a:r>
                <a:endParaRPr kumimoji="1" lang="ja-JP" altLang="en-US" dirty="0"/>
              </a:p>
            </p:txBody>
          </p:sp>
        </p:grpSp>
        <p:sp>
          <p:nvSpPr>
            <p:cNvPr id="50" name="テキスト ボックス 49"/>
            <p:cNvSpPr txBox="1"/>
            <p:nvPr/>
          </p:nvSpPr>
          <p:spPr>
            <a:xfrm>
              <a:off x="5804211" y="1938212"/>
              <a:ext cx="958400" cy="315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(1)</a:t>
              </a:r>
              <a:r>
                <a:rPr lang="ja-JP" altLang="en-US" dirty="0"/>
                <a:t> 探索</a:t>
              </a:r>
              <a:endParaRPr kumimoji="1" lang="ja-JP" altLang="en-US" dirty="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5920492" y="5201532"/>
              <a:ext cx="958400" cy="315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(2)</a:t>
              </a:r>
              <a:r>
                <a:rPr lang="ja-JP" altLang="en-US" dirty="0"/>
                <a:t> 格納</a:t>
              </a:r>
              <a:endParaRPr kumimoji="1" lang="ja-JP" altLang="en-US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6386946" y="3397649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(3)</a:t>
              </a:r>
              <a:r>
                <a:rPr lang="ja-JP" altLang="en-US" dirty="0"/>
                <a:t> </a:t>
              </a:r>
              <a:r>
                <a:rPr lang="ja-JP" altLang="en-US" dirty="0" smtClean="0"/>
                <a:t>指示</a:t>
              </a:r>
              <a:endParaRPr lang="en-US" altLang="ja-JP" dirty="0" smtClean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3084722" y="2095575"/>
              <a:ext cx="2341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パケット </a:t>
              </a:r>
              <a:r>
                <a:rPr lang="en-US" altLang="ja-JP" dirty="0"/>
                <a:t>1</a:t>
              </a:r>
              <a:r>
                <a:rPr lang="ja-JP" altLang="en-US" dirty="0" smtClean="0"/>
                <a:t> のオフセット</a:t>
              </a:r>
              <a:endParaRPr kumimoji="1" lang="ja-JP" altLang="en-US" dirty="0"/>
            </a:p>
          </p:txBody>
        </p:sp>
        <p:grpSp>
          <p:nvGrpSpPr>
            <p:cNvPr id="54" name="グループ化 53"/>
            <p:cNvGrpSpPr/>
            <p:nvPr/>
          </p:nvGrpSpPr>
          <p:grpSpPr>
            <a:xfrm>
              <a:off x="3097411" y="4270899"/>
              <a:ext cx="2713329" cy="369331"/>
              <a:chOff x="7273135" y="1484304"/>
              <a:chExt cx="2530695" cy="432635"/>
            </a:xfrm>
          </p:grpSpPr>
          <p:sp>
            <p:nvSpPr>
              <p:cNvPr id="56" name="1 つの角を切り取った四角形 55"/>
              <p:cNvSpPr/>
              <p:nvPr/>
            </p:nvSpPr>
            <p:spPr>
              <a:xfrm flipH="1">
                <a:off x="7328176" y="1513256"/>
                <a:ext cx="2467969" cy="369331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7273135" y="1484304"/>
                <a:ext cx="2530695" cy="43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 OS </a:t>
                </a:r>
                <a:r>
                  <a:rPr lang="ja-JP" altLang="en-US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ノード </a:t>
                </a:r>
                <a:r>
                  <a:rPr lang="en-US" altLang="ja-JP" dirty="0" smtClean="0"/>
                  <a:t>1 </a:t>
                </a:r>
                <a:r>
                  <a:rPr lang="ja-JP" altLang="en-US" dirty="0" smtClean="0"/>
                  <a:t>宛パケット </a:t>
                </a:r>
                <a:r>
                  <a:rPr lang="en-US" altLang="ja-JP" dirty="0" smtClean="0"/>
                  <a:t>1</a:t>
                </a:r>
                <a:endParaRPr kumimoji="1" lang="ja-JP" altLang="en-US" dirty="0"/>
              </a:p>
            </p:txBody>
          </p:sp>
        </p:grpSp>
        <p:sp>
          <p:nvSpPr>
            <p:cNvPr id="55" name="テキスト ボックス 54"/>
            <p:cNvSpPr txBox="1"/>
            <p:nvPr/>
          </p:nvSpPr>
          <p:spPr>
            <a:xfrm>
              <a:off x="3080600" y="2470401"/>
              <a:ext cx="2341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パケット </a:t>
              </a:r>
              <a:r>
                <a:rPr lang="en-US" altLang="ja-JP" dirty="0"/>
                <a:t>2</a:t>
              </a:r>
              <a:r>
                <a:rPr lang="ja-JP" altLang="en-US" dirty="0" smtClean="0"/>
                <a:t> のオフセット</a:t>
              </a:r>
              <a:endParaRPr kumimoji="1" lang="ja-JP" altLang="en-US" dirty="0"/>
            </a:p>
          </p:txBody>
        </p:sp>
      </p:grpSp>
      <p:sp>
        <p:nvSpPr>
          <p:cNvPr id="79" name="テキスト ボックス 78"/>
          <p:cNvSpPr txBox="1"/>
          <p:nvPr/>
        </p:nvSpPr>
        <p:spPr>
          <a:xfrm>
            <a:off x="284516" y="3398793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オフセット管理部 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84516" y="4289303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オフセット管理部 </a:t>
            </a:r>
            <a:r>
              <a:rPr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+mn-ea"/>
              </a:rPr>
              <a:t>既存</a:t>
            </a:r>
            <a:r>
              <a:rPr lang="ja-JP" altLang="en-US" sz="4000" dirty="0" smtClean="0">
                <a:latin typeface="+mn-ea"/>
              </a:rPr>
              <a:t>の送受信バッファにおける</a:t>
            </a:r>
            <a:endParaRPr lang="en-US" altLang="ja-JP" sz="4000" dirty="0" smtClean="0">
              <a:latin typeface="+mn-ea"/>
            </a:endParaRPr>
          </a:p>
          <a:p>
            <a:pPr algn="ctr"/>
            <a:r>
              <a:rPr lang="ja-JP" altLang="en-US" sz="4000" dirty="0" smtClean="0">
                <a:latin typeface="+mn-ea"/>
              </a:rPr>
              <a:t>構成と処理流れ</a:t>
            </a:r>
            <a:endParaRPr kumimoji="1" lang="ja-JP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1424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270635" y="379797"/>
            <a:ext cx="2736109" cy="4376280"/>
            <a:chOff x="1270635" y="379797"/>
            <a:chExt cx="2736109" cy="4376280"/>
          </a:xfrm>
        </p:grpSpPr>
        <p:sp>
          <p:nvSpPr>
            <p:cNvPr id="30" name="正方形/長方形 29"/>
            <p:cNvSpPr/>
            <p:nvPr/>
          </p:nvSpPr>
          <p:spPr>
            <a:xfrm>
              <a:off x="1461668" y="1260089"/>
              <a:ext cx="1652468" cy="2960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(C-1)  socket()</a:t>
              </a:r>
              <a:endParaRPr lang="ja-JP" altLang="en-US" sz="135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461668" y="1785873"/>
              <a:ext cx="1648087" cy="2960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(C-2)  connect()</a:t>
              </a:r>
              <a:endParaRPr lang="ja-JP" altLang="en-US" sz="1350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461668" y="2284894"/>
              <a:ext cx="1653023" cy="2960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</a:t>
              </a:r>
              <a:r>
                <a:rPr lang="en-US" altLang="ja-JP" sz="1350" dirty="0" smtClean="0"/>
                <a:t>C-3)  </a:t>
              </a:r>
              <a:r>
                <a:rPr lang="en-US" altLang="ja-JP" sz="1350" dirty="0"/>
                <a:t>send()</a:t>
              </a:r>
              <a:endParaRPr lang="ja-JP" altLang="en-US" sz="1350" dirty="0"/>
            </a:p>
          </p:txBody>
        </p:sp>
        <p:cxnSp>
          <p:nvCxnSpPr>
            <p:cNvPr id="34" name="直線矢印コネクタ 33"/>
            <p:cNvCxnSpPr/>
            <p:nvPr/>
          </p:nvCxnSpPr>
          <p:spPr>
            <a:xfrm flipH="1">
              <a:off x="2285713" y="1556114"/>
              <a:ext cx="0" cy="2297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正方形/長方形 36"/>
            <p:cNvSpPr/>
            <p:nvPr/>
          </p:nvSpPr>
          <p:spPr>
            <a:xfrm>
              <a:off x="1457934" y="4003505"/>
              <a:ext cx="1651820" cy="2960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</a:t>
              </a:r>
              <a:r>
                <a:rPr lang="en-US" altLang="ja-JP" sz="1350" dirty="0" smtClean="0"/>
                <a:t>C-5)  </a:t>
              </a:r>
              <a:r>
                <a:rPr lang="en-US" altLang="ja-JP" sz="1350" dirty="0"/>
                <a:t>close()</a:t>
              </a:r>
              <a:endParaRPr lang="ja-JP" altLang="en-US" sz="1350" dirty="0"/>
            </a:p>
          </p:txBody>
        </p:sp>
        <p:cxnSp>
          <p:nvCxnSpPr>
            <p:cNvPr id="38" name="直線矢印コネクタ 37"/>
            <p:cNvCxnSpPr>
              <a:stCxn id="149" idx="1"/>
              <a:endCxn id="37" idx="0"/>
            </p:cNvCxnSpPr>
            <p:nvPr/>
          </p:nvCxnSpPr>
          <p:spPr>
            <a:xfrm flipH="1">
              <a:off x="2283844" y="3348622"/>
              <a:ext cx="1236" cy="6548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フリーフォーム 148"/>
            <p:cNvSpPr/>
            <p:nvPr/>
          </p:nvSpPr>
          <p:spPr>
            <a:xfrm>
              <a:off x="1270635" y="2762887"/>
              <a:ext cx="2015967" cy="585735"/>
            </a:xfrm>
            <a:custGeom>
              <a:avLst/>
              <a:gdLst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533525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474939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98373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71698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85035 w 2971800"/>
                <a:gd name="connsiteY3" fmla="*/ 0 h 1757394"/>
                <a:gd name="connsiteX4" fmla="*/ 0 w 2971800"/>
                <a:gd name="connsiteY4" fmla="*/ 900144 h 175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1800" h="1757394">
                  <a:moveTo>
                    <a:pt x="0" y="900144"/>
                  </a:moveTo>
                  <a:lnTo>
                    <a:pt x="1495425" y="1757394"/>
                  </a:lnTo>
                  <a:lnTo>
                    <a:pt x="2971800" y="919194"/>
                  </a:lnTo>
                  <a:lnTo>
                    <a:pt x="1485035" y="0"/>
                  </a:lnTo>
                  <a:lnTo>
                    <a:pt x="0" y="90014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350" dirty="0"/>
                <a:t>(</a:t>
              </a:r>
              <a:r>
                <a:rPr lang="en-US" altLang="ja-JP" sz="1350" dirty="0" smtClean="0"/>
                <a:t>C-4)  </a:t>
              </a:r>
              <a:r>
                <a:rPr lang="en-US" altLang="ja-JP" sz="1350" dirty="0"/>
                <a:t>( </a:t>
              </a:r>
              <a:r>
                <a:rPr lang="en-US" altLang="ja-JP" sz="1350" dirty="0" err="1"/>
                <a:t>i</a:t>
              </a:r>
              <a:r>
                <a:rPr lang="en-US" altLang="ja-JP" sz="1350" dirty="0" smtClean="0"/>
                <a:t>++&lt;10 )?</a:t>
              </a:r>
              <a:endParaRPr lang="ja-JP" altLang="en-US" sz="1350" dirty="0"/>
            </a:p>
          </p:txBody>
        </p:sp>
        <p:cxnSp>
          <p:nvCxnSpPr>
            <p:cNvPr id="157" name="直線矢印コネクタ 156"/>
            <p:cNvCxnSpPr>
              <a:stCxn id="32" idx="2"/>
              <a:endCxn id="149" idx="3"/>
            </p:cNvCxnSpPr>
            <p:nvPr/>
          </p:nvCxnSpPr>
          <p:spPr>
            <a:xfrm flipH="1">
              <a:off x="2278032" y="2580919"/>
              <a:ext cx="0" cy="1819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テキスト ボックス 178"/>
            <p:cNvSpPr txBox="1"/>
            <p:nvPr/>
          </p:nvSpPr>
          <p:spPr>
            <a:xfrm>
              <a:off x="3323962" y="2788680"/>
              <a:ext cx="606356" cy="336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/>
                <a:t>True</a:t>
              </a:r>
              <a:endParaRPr lang="ja-JP" altLang="en-US" sz="1350" dirty="0"/>
            </a:p>
          </p:txBody>
        </p:sp>
        <p:sp>
          <p:nvSpPr>
            <p:cNvPr id="180" name="テキスト ボックス 179"/>
            <p:cNvSpPr txBox="1"/>
            <p:nvPr/>
          </p:nvSpPr>
          <p:spPr>
            <a:xfrm>
              <a:off x="1690479" y="3326398"/>
              <a:ext cx="710634" cy="336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/>
                <a:t>False </a:t>
              </a:r>
              <a:endParaRPr lang="ja-JP" altLang="en-US" sz="1350" dirty="0"/>
            </a:p>
          </p:txBody>
        </p:sp>
        <p:cxnSp>
          <p:nvCxnSpPr>
            <p:cNvPr id="213" name="直線矢印コネクタ 212"/>
            <p:cNvCxnSpPr/>
            <p:nvPr/>
          </p:nvCxnSpPr>
          <p:spPr>
            <a:xfrm flipV="1">
              <a:off x="3101082" y="2285869"/>
              <a:ext cx="905662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線コネクタ 216"/>
            <p:cNvCxnSpPr/>
            <p:nvPr/>
          </p:nvCxnSpPr>
          <p:spPr>
            <a:xfrm>
              <a:off x="3999655" y="2283907"/>
              <a:ext cx="0" cy="792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線コネクタ 218"/>
            <p:cNvCxnSpPr/>
            <p:nvPr/>
          </p:nvCxnSpPr>
          <p:spPr>
            <a:xfrm>
              <a:off x="3283621" y="3071530"/>
              <a:ext cx="720000" cy="81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7" name="テキスト ボックス 256"/>
            <p:cNvSpPr txBox="1"/>
            <p:nvPr/>
          </p:nvSpPr>
          <p:spPr>
            <a:xfrm>
              <a:off x="1615837" y="379797"/>
              <a:ext cx="1314328" cy="413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TCP client</a:t>
              </a:r>
              <a:endParaRPr lang="ja-JP" altLang="en-US" dirty="0"/>
            </a:p>
          </p:txBody>
        </p:sp>
        <p:sp>
          <p:nvSpPr>
            <p:cNvPr id="2" name="円/楕円 1"/>
            <p:cNvSpPr/>
            <p:nvPr/>
          </p:nvSpPr>
          <p:spPr>
            <a:xfrm>
              <a:off x="2152215" y="800965"/>
              <a:ext cx="254570" cy="2240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55" name="直線矢印コネクタ 54"/>
            <p:cNvCxnSpPr/>
            <p:nvPr/>
          </p:nvCxnSpPr>
          <p:spPr>
            <a:xfrm>
              <a:off x="2279500" y="1024983"/>
              <a:ext cx="555" cy="2297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円/楕円 55"/>
            <p:cNvSpPr/>
            <p:nvPr/>
          </p:nvSpPr>
          <p:spPr>
            <a:xfrm>
              <a:off x="2145196" y="4532059"/>
              <a:ext cx="255917" cy="2240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57" name="直線矢印コネクタ 56"/>
            <p:cNvCxnSpPr/>
            <p:nvPr/>
          </p:nvCxnSpPr>
          <p:spPr>
            <a:xfrm>
              <a:off x="2272481" y="4302299"/>
              <a:ext cx="555" cy="2297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矢印コネクタ 65"/>
            <p:cNvCxnSpPr>
              <a:stCxn id="31" idx="2"/>
              <a:endCxn id="32" idx="0"/>
            </p:cNvCxnSpPr>
            <p:nvPr/>
          </p:nvCxnSpPr>
          <p:spPr>
            <a:xfrm>
              <a:off x="2285712" y="2081898"/>
              <a:ext cx="2468" cy="2029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グループ化 6"/>
          <p:cNvGrpSpPr/>
          <p:nvPr/>
        </p:nvGrpSpPr>
        <p:grpSpPr>
          <a:xfrm>
            <a:off x="4972327" y="379797"/>
            <a:ext cx="2662707" cy="5730446"/>
            <a:chOff x="6347356" y="379797"/>
            <a:chExt cx="2662707" cy="5145224"/>
          </a:xfrm>
        </p:grpSpPr>
        <p:sp>
          <p:nvSpPr>
            <p:cNvPr id="10" name="正方形/長方形 9"/>
            <p:cNvSpPr/>
            <p:nvPr/>
          </p:nvSpPr>
          <p:spPr>
            <a:xfrm>
              <a:off x="6479373" y="1124530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(S-1)  socket()</a:t>
              </a:r>
              <a:endParaRPr lang="ja-JP" altLang="en-US" sz="135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477278" y="1540602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(S-2)  bind()</a:t>
              </a:r>
              <a:endParaRPr lang="ja-JP" altLang="en-US" sz="1350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479373" y="2356087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(S-4)  accept()</a:t>
              </a:r>
              <a:endParaRPr lang="ja-JP" altLang="en-US" sz="1350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6479373" y="1948314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(S-3)  listen()</a:t>
              </a:r>
              <a:endParaRPr lang="ja-JP" altLang="en-US" sz="1350" dirty="0"/>
            </a:p>
          </p:txBody>
        </p:sp>
        <p:cxnSp>
          <p:nvCxnSpPr>
            <p:cNvPr id="15" name="直線矢印コネクタ 14"/>
            <p:cNvCxnSpPr>
              <a:stCxn id="10" idx="2"/>
              <a:endCxn id="11" idx="0"/>
            </p:cNvCxnSpPr>
            <p:nvPr/>
          </p:nvCxnSpPr>
          <p:spPr>
            <a:xfrm flipH="1">
              <a:off x="7303334" y="1388850"/>
              <a:ext cx="0" cy="15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13" idx="2"/>
              <a:endCxn id="12" idx="0"/>
            </p:cNvCxnSpPr>
            <p:nvPr/>
          </p:nvCxnSpPr>
          <p:spPr>
            <a:xfrm>
              <a:off x="7305429" y="2212633"/>
              <a:ext cx="0" cy="1434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11" idx="2"/>
              <a:endCxn id="13" idx="0"/>
            </p:cNvCxnSpPr>
            <p:nvPr/>
          </p:nvCxnSpPr>
          <p:spPr>
            <a:xfrm>
              <a:off x="7303334" y="1804921"/>
              <a:ext cx="0" cy="1433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正方形/長方形 18"/>
            <p:cNvSpPr/>
            <p:nvPr/>
          </p:nvSpPr>
          <p:spPr>
            <a:xfrm>
              <a:off x="6489475" y="3557430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</a:t>
              </a:r>
              <a:r>
                <a:rPr lang="en-US" altLang="ja-JP" sz="1350" dirty="0" smtClean="0"/>
                <a:t>S-7)  </a:t>
              </a:r>
              <a:r>
                <a:rPr lang="en-US" altLang="ja-JP" sz="1350" dirty="0" err="1"/>
                <a:t>recv</a:t>
              </a:r>
              <a:r>
                <a:rPr lang="en-US" altLang="ja-JP" sz="1350" dirty="0"/>
                <a:t>()</a:t>
              </a:r>
              <a:endParaRPr lang="ja-JP" altLang="en-US" sz="1350" dirty="0"/>
            </a:p>
          </p:txBody>
        </p:sp>
        <p:cxnSp>
          <p:nvCxnSpPr>
            <p:cNvPr id="24" name="直線矢印コネクタ 23"/>
            <p:cNvCxnSpPr>
              <a:stCxn id="227" idx="1"/>
              <a:endCxn id="103" idx="0"/>
            </p:cNvCxnSpPr>
            <p:nvPr/>
          </p:nvCxnSpPr>
          <p:spPr>
            <a:xfrm flipH="1">
              <a:off x="7325826" y="4594559"/>
              <a:ext cx="1383" cy="3085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12" idx="2"/>
              <a:endCxn id="98" idx="0"/>
            </p:cNvCxnSpPr>
            <p:nvPr/>
          </p:nvCxnSpPr>
          <p:spPr>
            <a:xfrm flipH="1">
              <a:off x="7303334" y="2620406"/>
              <a:ext cx="0" cy="1387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7" name="フリーフォーム 226"/>
            <p:cNvSpPr/>
            <p:nvPr/>
          </p:nvSpPr>
          <p:spPr>
            <a:xfrm>
              <a:off x="6347356" y="4010116"/>
              <a:ext cx="1947224" cy="584444"/>
            </a:xfrm>
            <a:custGeom>
              <a:avLst/>
              <a:gdLst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533525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474939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98373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71698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85035 w 2971800"/>
                <a:gd name="connsiteY3" fmla="*/ 0 h 1757394"/>
                <a:gd name="connsiteX4" fmla="*/ 0 w 2971800"/>
                <a:gd name="connsiteY4" fmla="*/ 900144 h 175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1800" h="1757394">
                  <a:moveTo>
                    <a:pt x="0" y="900144"/>
                  </a:moveTo>
                  <a:lnTo>
                    <a:pt x="1495425" y="1757394"/>
                  </a:lnTo>
                  <a:lnTo>
                    <a:pt x="2971800" y="919194"/>
                  </a:lnTo>
                  <a:lnTo>
                    <a:pt x="1485035" y="0"/>
                  </a:lnTo>
                  <a:lnTo>
                    <a:pt x="0" y="90014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350" dirty="0"/>
                <a:t>(</a:t>
              </a:r>
              <a:r>
                <a:rPr lang="en-US" altLang="ja-JP" sz="1350" dirty="0" smtClean="0"/>
                <a:t>S-8)  </a:t>
              </a:r>
              <a:r>
                <a:rPr lang="en-US" altLang="ja-JP" sz="1350" dirty="0"/>
                <a:t>( </a:t>
              </a:r>
              <a:r>
                <a:rPr lang="en-US" altLang="ja-JP" sz="1350" dirty="0" err="1"/>
                <a:t>j</a:t>
              </a:r>
              <a:r>
                <a:rPr lang="en-US" altLang="ja-JP" sz="1350" dirty="0" err="1" smtClean="0"/>
                <a:t>++</a:t>
              </a:r>
              <a:r>
                <a:rPr lang="en-US" altLang="ja-JP" sz="1350" dirty="0" smtClean="0"/>
                <a:t>&lt;10 </a:t>
              </a:r>
              <a:r>
                <a:rPr lang="en-US" altLang="ja-JP" sz="1350" dirty="0"/>
                <a:t>)?</a:t>
              </a:r>
              <a:endParaRPr lang="ja-JP" altLang="en-US" sz="1350" dirty="0"/>
            </a:p>
          </p:txBody>
        </p:sp>
        <p:cxnSp>
          <p:nvCxnSpPr>
            <p:cNvPr id="232" name="直線矢印コネクタ 231"/>
            <p:cNvCxnSpPr/>
            <p:nvPr/>
          </p:nvCxnSpPr>
          <p:spPr>
            <a:xfrm flipH="1" flipV="1">
              <a:off x="8140961" y="3562309"/>
              <a:ext cx="8672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直線コネクタ 232"/>
            <p:cNvCxnSpPr/>
            <p:nvPr/>
          </p:nvCxnSpPr>
          <p:spPr>
            <a:xfrm>
              <a:off x="9004163" y="3553553"/>
              <a:ext cx="0" cy="7560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線コネクタ 233"/>
            <p:cNvCxnSpPr/>
            <p:nvPr/>
          </p:nvCxnSpPr>
          <p:spPr>
            <a:xfrm flipH="1">
              <a:off x="8290063" y="4311488"/>
              <a:ext cx="720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テキスト ボックス 257"/>
            <p:cNvSpPr txBox="1"/>
            <p:nvPr/>
          </p:nvSpPr>
          <p:spPr>
            <a:xfrm>
              <a:off x="6562646" y="379797"/>
              <a:ext cx="1463648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TCP server</a:t>
              </a:r>
              <a:endParaRPr lang="ja-JP" altLang="en-US" dirty="0"/>
            </a:p>
          </p:txBody>
        </p:sp>
        <p:sp>
          <p:nvSpPr>
            <p:cNvPr id="60" name="円/楕円 59"/>
            <p:cNvSpPr/>
            <p:nvPr/>
          </p:nvSpPr>
          <p:spPr>
            <a:xfrm>
              <a:off x="7173258" y="770982"/>
              <a:ext cx="255962" cy="200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61" name="直線矢印コネクタ 60"/>
            <p:cNvCxnSpPr>
              <a:endCxn id="10" idx="0"/>
            </p:cNvCxnSpPr>
            <p:nvPr/>
          </p:nvCxnSpPr>
          <p:spPr>
            <a:xfrm>
              <a:off x="7301239" y="980615"/>
              <a:ext cx="0" cy="1439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円/楕円 64"/>
            <p:cNvSpPr/>
            <p:nvPr/>
          </p:nvSpPr>
          <p:spPr>
            <a:xfrm>
              <a:off x="7196498" y="5324996"/>
              <a:ext cx="255962" cy="200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8313840" y="4043478"/>
              <a:ext cx="60967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/>
                <a:t>True</a:t>
              </a:r>
              <a:endParaRPr lang="ja-JP" altLang="en-US" sz="1350" dirty="0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6631021" y="4504517"/>
              <a:ext cx="70812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/>
                <a:t>False </a:t>
              </a:r>
              <a:endParaRPr lang="ja-JP" altLang="en-US" sz="1350" dirty="0"/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6477278" y="2759126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(S-5)  </a:t>
              </a:r>
              <a:r>
                <a:rPr lang="en-US" altLang="ja-JP" sz="1350" dirty="0" err="1"/>
                <a:t>recv</a:t>
              </a:r>
              <a:r>
                <a:rPr lang="en-US" altLang="ja-JP" sz="1350" dirty="0"/>
                <a:t>()</a:t>
              </a:r>
              <a:endParaRPr lang="ja-JP" altLang="en-US" sz="1350" dirty="0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6486983" y="3160558"/>
              <a:ext cx="1657096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 smtClean="0"/>
                <a:t>(</a:t>
              </a:r>
              <a:r>
                <a:rPr lang="en-US" altLang="ja-JP" sz="1350" dirty="0"/>
                <a:t>S</a:t>
              </a:r>
              <a:r>
                <a:rPr lang="en-US" altLang="ja-JP" sz="1350" dirty="0" smtClean="0"/>
                <a:t>-6)  </a:t>
              </a:r>
              <a:r>
                <a:rPr lang="en-US" altLang="ja-JP" sz="1350" dirty="0" err="1" smtClean="0"/>
                <a:t>rdtsc</a:t>
              </a:r>
              <a:r>
                <a:rPr lang="en-US" altLang="ja-JP" sz="1350" dirty="0" smtClean="0"/>
                <a:t>()</a:t>
              </a:r>
              <a:endParaRPr lang="ja-JP" altLang="en-US" sz="1350" dirty="0"/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6497277" y="4903097"/>
              <a:ext cx="1657096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 smtClean="0"/>
                <a:t>(S-9)  </a:t>
              </a:r>
              <a:r>
                <a:rPr lang="en-US" altLang="ja-JP" sz="1350" dirty="0" err="1" smtClean="0"/>
                <a:t>rdtsc</a:t>
              </a:r>
              <a:r>
                <a:rPr lang="en-US" altLang="ja-JP" sz="1350" dirty="0" smtClean="0"/>
                <a:t>()</a:t>
              </a:r>
              <a:endParaRPr lang="ja-JP" altLang="en-US" sz="1350" dirty="0"/>
            </a:p>
          </p:txBody>
        </p:sp>
        <p:cxnSp>
          <p:nvCxnSpPr>
            <p:cNvPr id="114" name="直線矢印コネクタ 113"/>
            <p:cNvCxnSpPr>
              <a:stCxn id="98" idx="2"/>
              <a:endCxn id="99" idx="0"/>
            </p:cNvCxnSpPr>
            <p:nvPr/>
          </p:nvCxnSpPr>
          <p:spPr>
            <a:xfrm>
              <a:off x="7303334" y="3023444"/>
              <a:ext cx="0" cy="1371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矢印コネクタ 120"/>
            <p:cNvCxnSpPr>
              <a:stCxn id="99" idx="2"/>
              <a:endCxn id="19" idx="0"/>
            </p:cNvCxnSpPr>
            <p:nvPr/>
          </p:nvCxnSpPr>
          <p:spPr>
            <a:xfrm flipH="1">
              <a:off x="7315531" y="3424876"/>
              <a:ext cx="1" cy="1325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矢印コネクタ 128"/>
            <p:cNvCxnSpPr>
              <a:stCxn id="103" idx="2"/>
              <a:endCxn id="65" idx="0"/>
            </p:cNvCxnSpPr>
            <p:nvPr/>
          </p:nvCxnSpPr>
          <p:spPr>
            <a:xfrm flipH="1">
              <a:off x="7324479" y="5167413"/>
              <a:ext cx="1347" cy="1575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線矢印コネクタ 135"/>
            <p:cNvCxnSpPr/>
            <p:nvPr/>
          </p:nvCxnSpPr>
          <p:spPr>
            <a:xfrm>
              <a:off x="7309445" y="3821749"/>
              <a:ext cx="0" cy="1883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11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グループ化 99"/>
          <p:cNvGrpSpPr/>
          <p:nvPr/>
        </p:nvGrpSpPr>
        <p:grpSpPr>
          <a:xfrm>
            <a:off x="1545088" y="379797"/>
            <a:ext cx="2278245" cy="5398386"/>
            <a:chOff x="1545088" y="561033"/>
            <a:chExt cx="2278245" cy="5398386"/>
          </a:xfrm>
        </p:grpSpPr>
        <p:sp>
          <p:nvSpPr>
            <p:cNvPr id="30" name="正方形/長方形 29"/>
            <p:cNvSpPr/>
            <p:nvPr/>
          </p:nvSpPr>
          <p:spPr>
            <a:xfrm>
              <a:off x="2299972" y="1347042"/>
              <a:ext cx="1379396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(C-1)  socket()</a:t>
              </a:r>
              <a:endParaRPr lang="ja-JP" altLang="en-US" sz="135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299972" y="1816512"/>
              <a:ext cx="1375739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(C-2)  connect()</a:t>
              </a:r>
              <a:endParaRPr lang="ja-JP" altLang="en-US" sz="1350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2299972" y="2710777"/>
              <a:ext cx="1379859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</a:t>
              </a:r>
              <a:r>
                <a:rPr lang="en-US" altLang="ja-JP" sz="1350" dirty="0" smtClean="0"/>
                <a:t>C-4)  </a:t>
              </a:r>
              <a:r>
                <a:rPr lang="en-US" altLang="ja-JP" sz="1350" dirty="0"/>
                <a:t>send()</a:t>
              </a:r>
              <a:endParaRPr lang="ja-JP" altLang="en-US" sz="1350" dirty="0"/>
            </a:p>
          </p:txBody>
        </p:sp>
        <p:cxnSp>
          <p:nvCxnSpPr>
            <p:cNvPr id="34" name="直線矢印コネクタ 33"/>
            <p:cNvCxnSpPr/>
            <p:nvPr/>
          </p:nvCxnSpPr>
          <p:spPr>
            <a:xfrm flipH="1">
              <a:off x="2987842" y="1611361"/>
              <a:ext cx="0" cy="2051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>
              <a:stCxn id="31" idx="2"/>
              <a:endCxn id="64" idx="0"/>
            </p:cNvCxnSpPr>
            <p:nvPr/>
          </p:nvCxnSpPr>
          <p:spPr>
            <a:xfrm>
              <a:off x="2987842" y="2080831"/>
              <a:ext cx="0" cy="1633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正方形/長方形 36"/>
            <p:cNvSpPr/>
            <p:nvPr/>
          </p:nvSpPr>
          <p:spPr>
            <a:xfrm>
              <a:off x="2296855" y="5287451"/>
              <a:ext cx="1378855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</a:t>
              </a:r>
              <a:r>
                <a:rPr lang="en-US" altLang="ja-JP" sz="1350" dirty="0" smtClean="0"/>
                <a:t>C-8)  </a:t>
              </a:r>
              <a:r>
                <a:rPr lang="en-US" altLang="ja-JP" sz="1350" dirty="0"/>
                <a:t>close()</a:t>
              </a:r>
              <a:endParaRPr lang="ja-JP" altLang="en-US" sz="1350" dirty="0"/>
            </a:p>
          </p:txBody>
        </p:sp>
        <p:cxnSp>
          <p:nvCxnSpPr>
            <p:cNvPr id="38" name="直線矢印コネクタ 37"/>
            <p:cNvCxnSpPr>
              <a:stCxn id="149" idx="1"/>
              <a:endCxn id="81" idx="0"/>
            </p:cNvCxnSpPr>
            <p:nvPr/>
          </p:nvCxnSpPr>
          <p:spPr>
            <a:xfrm flipH="1">
              <a:off x="2984725" y="4232682"/>
              <a:ext cx="2589" cy="5789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フリーフォーム 148"/>
            <p:cNvSpPr/>
            <p:nvPr/>
          </p:nvSpPr>
          <p:spPr>
            <a:xfrm>
              <a:off x="2140507" y="3709682"/>
              <a:ext cx="1682826" cy="523000"/>
            </a:xfrm>
            <a:custGeom>
              <a:avLst/>
              <a:gdLst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533525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474939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98373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71698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85035 w 2971800"/>
                <a:gd name="connsiteY3" fmla="*/ 0 h 1757394"/>
                <a:gd name="connsiteX4" fmla="*/ 0 w 2971800"/>
                <a:gd name="connsiteY4" fmla="*/ 900144 h 175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1800" h="1757394">
                  <a:moveTo>
                    <a:pt x="0" y="900144"/>
                  </a:moveTo>
                  <a:lnTo>
                    <a:pt x="1495425" y="1757394"/>
                  </a:lnTo>
                  <a:lnTo>
                    <a:pt x="2971800" y="919194"/>
                  </a:lnTo>
                  <a:lnTo>
                    <a:pt x="1485035" y="0"/>
                  </a:lnTo>
                  <a:lnTo>
                    <a:pt x="0" y="90014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350" dirty="0"/>
                <a:t>(</a:t>
              </a:r>
              <a:r>
                <a:rPr lang="en-US" altLang="ja-JP" sz="1350" dirty="0" smtClean="0"/>
                <a:t>C-6)  </a:t>
              </a:r>
              <a:r>
                <a:rPr lang="en-US" altLang="ja-JP" sz="1350" dirty="0"/>
                <a:t>( </a:t>
              </a:r>
              <a:r>
                <a:rPr lang="en-US" altLang="ja-JP" sz="1350" dirty="0" err="1"/>
                <a:t>i</a:t>
              </a:r>
              <a:r>
                <a:rPr lang="en-US" altLang="ja-JP" sz="1350" dirty="0"/>
                <a:t>++&lt;</a:t>
              </a:r>
              <a:r>
                <a:rPr lang="en-US" altLang="ja-JP" sz="1350" dirty="0" smtClean="0"/>
                <a:t>N1)?</a:t>
              </a:r>
              <a:endParaRPr lang="ja-JP" altLang="en-US" sz="1350" dirty="0"/>
            </a:p>
          </p:txBody>
        </p:sp>
        <p:cxnSp>
          <p:nvCxnSpPr>
            <p:cNvPr id="157" name="直線矢印コネクタ 156"/>
            <p:cNvCxnSpPr>
              <a:stCxn id="32" idx="2"/>
              <a:endCxn id="63" idx="0"/>
            </p:cNvCxnSpPr>
            <p:nvPr/>
          </p:nvCxnSpPr>
          <p:spPr>
            <a:xfrm flipH="1">
              <a:off x="2987842" y="2975096"/>
              <a:ext cx="0" cy="2505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テキスト ボックス 178"/>
            <p:cNvSpPr txBox="1"/>
            <p:nvPr/>
          </p:nvSpPr>
          <p:spPr>
            <a:xfrm>
              <a:off x="1557081" y="3732712"/>
              <a:ext cx="50615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/>
                <a:t>True</a:t>
              </a:r>
              <a:endParaRPr lang="ja-JP" altLang="en-US" sz="1350" dirty="0"/>
            </a:p>
          </p:txBody>
        </p:sp>
        <p:sp>
          <p:nvSpPr>
            <p:cNvPr id="180" name="テキスト ボックス 179"/>
            <p:cNvSpPr txBox="1"/>
            <p:nvPr/>
          </p:nvSpPr>
          <p:spPr>
            <a:xfrm>
              <a:off x="3006733" y="4183917"/>
              <a:ext cx="59320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/>
                <a:t>False </a:t>
              </a:r>
              <a:endParaRPr lang="ja-JP" altLang="en-US" sz="1350" dirty="0"/>
            </a:p>
          </p:txBody>
        </p:sp>
        <p:cxnSp>
          <p:nvCxnSpPr>
            <p:cNvPr id="213" name="直線矢印コネクタ 212"/>
            <p:cNvCxnSpPr/>
            <p:nvPr/>
          </p:nvCxnSpPr>
          <p:spPr>
            <a:xfrm flipV="1">
              <a:off x="1560955" y="2711647"/>
              <a:ext cx="75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線コネクタ 216"/>
            <p:cNvCxnSpPr/>
            <p:nvPr/>
          </p:nvCxnSpPr>
          <p:spPr>
            <a:xfrm>
              <a:off x="1553325" y="2702078"/>
              <a:ext cx="0" cy="1260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線コネクタ 218"/>
            <p:cNvCxnSpPr/>
            <p:nvPr/>
          </p:nvCxnSpPr>
          <p:spPr>
            <a:xfrm>
              <a:off x="1545088" y="3969101"/>
              <a:ext cx="576000" cy="72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7" name="テキスト ボックス 256"/>
            <p:cNvSpPr txBox="1"/>
            <p:nvPr/>
          </p:nvSpPr>
          <p:spPr>
            <a:xfrm>
              <a:off x="2403950" y="561033"/>
              <a:ext cx="117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UDP client</a:t>
              </a:r>
              <a:endParaRPr lang="ja-JP" altLang="en-US" dirty="0"/>
            </a:p>
          </p:txBody>
        </p:sp>
        <p:sp>
          <p:nvSpPr>
            <p:cNvPr id="2" name="円/楕円 1"/>
            <p:cNvSpPr/>
            <p:nvPr/>
          </p:nvSpPr>
          <p:spPr>
            <a:xfrm>
              <a:off x="2876405" y="937092"/>
              <a:ext cx="212502" cy="200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55" name="直線矢印コネクタ 54"/>
            <p:cNvCxnSpPr/>
            <p:nvPr/>
          </p:nvCxnSpPr>
          <p:spPr>
            <a:xfrm>
              <a:off x="2982656" y="1137117"/>
              <a:ext cx="463" cy="2051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円/楕円 55"/>
            <p:cNvSpPr/>
            <p:nvPr/>
          </p:nvSpPr>
          <p:spPr>
            <a:xfrm>
              <a:off x="2870546" y="5759394"/>
              <a:ext cx="213626" cy="200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57" name="直線矢印コネクタ 56"/>
            <p:cNvCxnSpPr/>
            <p:nvPr/>
          </p:nvCxnSpPr>
          <p:spPr>
            <a:xfrm>
              <a:off x="2976797" y="5554243"/>
              <a:ext cx="463" cy="2051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正方形/長方形 62"/>
            <p:cNvSpPr/>
            <p:nvPr/>
          </p:nvSpPr>
          <p:spPr>
            <a:xfrm>
              <a:off x="2299972" y="3225644"/>
              <a:ext cx="1375739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</a:t>
              </a:r>
              <a:r>
                <a:rPr lang="en-US" altLang="ja-JP" sz="1350" dirty="0" smtClean="0"/>
                <a:t>C-5)  </a:t>
              </a:r>
              <a:r>
                <a:rPr lang="en-US" altLang="ja-JP" sz="1350" dirty="0" err="1" smtClean="0"/>
                <a:t>rdtsc</a:t>
              </a:r>
              <a:r>
                <a:rPr lang="en-US" altLang="ja-JP" sz="1350" dirty="0" smtClean="0"/>
                <a:t>()</a:t>
              </a:r>
              <a:endParaRPr lang="ja-JP" altLang="en-US" sz="1350" dirty="0"/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2299972" y="2244196"/>
              <a:ext cx="1375739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</a:t>
              </a:r>
              <a:r>
                <a:rPr lang="en-US" altLang="ja-JP" sz="1350" dirty="0" smtClean="0"/>
                <a:t>C-3)  </a:t>
              </a:r>
              <a:r>
                <a:rPr lang="en-US" altLang="ja-JP" sz="1350" dirty="0" err="1" smtClean="0"/>
                <a:t>rdtsc</a:t>
              </a:r>
              <a:r>
                <a:rPr lang="en-US" altLang="ja-JP" sz="1350" dirty="0" smtClean="0"/>
                <a:t>()</a:t>
              </a:r>
              <a:endParaRPr lang="ja-JP" altLang="en-US" sz="1350" dirty="0"/>
            </a:p>
          </p:txBody>
        </p:sp>
        <p:cxnSp>
          <p:nvCxnSpPr>
            <p:cNvPr id="66" name="直線矢印コネクタ 65"/>
            <p:cNvCxnSpPr/>
            <p:nvPr/>
          </p:nvCxnSpPr>
          <p:spPr>
            <a:xfrm flipH="1">
              <a:off x="2988204" y="2513854"/>
              <a:ext cx="0" cy="2062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矢印コネクタ 76"/>
            <p:cNvCxnSpPr>
              <a:stCxn id="63" idx="2"/>
              <a:endCxn id="149" idx="3"/>
            </p:cNvCxnSpPr>
            <p:nvPr/>
          </p:nvCxnSpPr>
          <p:spPr>
            <a:xfrm flipH="1">
              <a:off x="2981430" y="3489963"/>
              <a:ext cx="6412" cy="2197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正方形/長方形 80"/>
            <p:cNvSpPr/>
            <p:nvPr/>
          </p:nvSpPr>
          <p:spPr>
            <a:xfrm>
              <a:off x="2296855" y="4811651"/>
              <a:ext cx="1375739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</a:t>
              </a:r>
              <a:r>
                <a:rPr lang="en-US" altLang="ja-JP" sz="1350" dirty="0" smtClean="0"/>
                <a:t>C-7)  </a:t>
              </a:r>
              <a:r>
                <a:rPr lang="en-US" altLang="ja-JP" sz="1350" dirty="0" err="1" smtClean="0"/>
                <a:t>rdtsc</a:t>
              </a:r>
              <a:r>
                <a:rPr lang="en-US" altLang="ja-JP" sz="1350" dirty="0" smtClean="0"/>
                <a:t>()</a:t>
              </a:r>
              <a:endParaRPr lang="ja-JP" altLang="en-US" sz="1350" dirty="0"/>
            </a:p>
          </p:txBody>
        </p:sp>
        <p:cxnSp>
          <p:nvCxnSpPr>
            <p:cNvPr id="88" name="直線矢印コネクタ 87"/>
            <p:cNvCxnSpPr>
              <a:stCxn id="81" idx="2"/>
              <a:endCxn id="37" idx="0"/>
            </p:cNvCxnSpPr>
            <p:nvPr/>
          </p:nvCxnSpPr>
          <p:spPr>
            <a:xfrm>
              <a:off x="2984725" y="5075970"/>
              <a:ext cx="1558" cy="2114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正方形/長方形 9"/>
          <p:cNvSpPr/>
          <p:nvPr/>
        </p:nvSpPr>
        <p:spPr>
          <a:xfrm>
            <a:off x="5371006" y="1141006"/>
            <a:ext cx="1371600" cy="264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(S-1)  socket()</a:t>
            </a:r>
            <a:endParaRPr lang="ja-JP" altLang="en-US" sz="1350" dirty="0"/>
          </a:p>
        </p:txBody>
      </p:sp>
      <p:sp>
        <p:nvSpPr>
          <p:cNvPr id="11" name="正方形/長方形 10"/>
          <p:cNvSpPr/>
          <p:nvPr/>
        </p:nvSpPr>
        <p:spPr>
          <a:xfrm>
            <a:off x="5369267" y="1598267"/>
            <a:ext cx="1371600" cy="264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(S-2)  bind()</a:t>
            </a:r>
            <a:endParaRPr lang="ja-JP" altLang="en-US" sz="1350" dirty="0"/>
          </a:p>
        </p:txBody>
      </p:sp>
      <p:sp>
        <p:nvSpPr>
          <p:cNvPr id="13" name="正方形/長方形 12"/>
          <p:cNvSpPr/>
          <p:nvPr/>
        </p:nvSpPr>
        <p:spPr>
          <a:xfrm>
            <a:off x="5371006" y="2038926"/>
            <a:ext cx="1371600" cy="264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(S-3)  </a:t>
            </a:r>
            <a:r>
              <a:rPr lang="en-US" altLang="ja-JP" sz="1350" dirty="0" err="1" smtClean="0"/>
              <a:t>recvfrom</a:t>
            </a:r>
            <a:r>
              <a:rPr lang="en-US" altLang="ja-JP" sz="1350" dirty="0" smtClean="0"/>
              <a:t>()</a:t>
            </a:r>
            <a:endParaRPr lang="ja-JP" altLang="en-US" sz="1350" dirty="0"/>
          </a:p>
        </p:txBody>
      </p:sp>
      <p:cxnSp>
        <p:nvCxnSpPr>
          <p:cNvPr id="15" name="直線矢印コネクタ 14"/>
          <p:cNvCxnSpPr>
            <a:stCxn id="10" idx="2"/>
            <a:endCxn id="11" idx="0"/>
          </p:cNvCxnSpPr>
          <p:nvPr/>
        </p:nvCxnSpPr>
        <p:spPr>
          <a:xfrm flipH="1">
            <a:off x="6055067" y="1405325"/>
            <a:ext cx="1739" cy="192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13" idx="2"/>
            <a:endCxn id="99" idx="0"/>
          </p:cNvCxnSpPr>
          <p:nvPr/>
        </p:nvCxnSpPr>
        <p:spPr>
          <a:xfrm>
            <a:off x="6056806" y="2303245"/>
            <a:ext cx="150" cy="198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1" idx="2"/>
            <a:endCxn id="13" idx="0"/>
          </p:cNvCxnSpPr>
          <p:nvPr/>
        </p:nvCxnSpPr>
        <p:spPr>
          <a:xfrm>
            <a:off x="6055067" y="1862586"/>
            <a:ext cx="1739" cy="176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5379393" y="2989013"/>
            <a:ext cx="1371600" cy="264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(</a:t>
            </a:r>
            <a:r>
              <a:rPr lang="en-US" altLang="ja-JP" sz="1350" dirty="0" smtClean="0"/>
              <a:t>S-5)  </a:t>
            </a:r>
            <a:r>
              <a:rPr lang="en-US" altLang="ja-JP" sz="1350" dirty="0" err="1" smtClean="0"/>
              <a:t>recvfrom</a:t>
            </a:r>
            <a:r>
              <a:rPr lang="en-US" altLang="ja-JP" sz="1350" dirty="0" smtClean="0"/>
              <a:t>()</a:t>
            </a:r>
            <a:endParaRPr lang="ja-JP" altLang="en-US" sz="1350" dirty="0"/>
          </a:p>
        </p:txBody>
      </p:sp>
      <p:cxnSp>
        <p:nvCxnSpPr>
          <p:cNvPr id="24" name="直線矢印コネクタ 23"/>
          <p:cNvCxnSpPr>
            <a:stCxn id="227" idx="1"/>
            <a:endCxn id="103" idx="0"/>
          </p:cNvCxnSpPr>
          <p:nvPr/>
        </p:nvCxnSpPr>
        <p:spPr>
          <a:xfrm flipH="1">
            <a:off x="6065194" y="4484843"/>
            <a:ext cx="1148" cy="308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7" name="フリーフォーム 226"/>
          <p:cNvSpPr/>
          <p:nvPr/>
        </p:nvSpPr>
        <p:spPr>
          <a:xfrm>
            <a:off x="5252858" y="3900400"/>
            <a:ext cx="1616606" cy="584443"/>
          </a:xfrm>
          <a:custGeom>
            <a:avLst/>
            <a:gdLst>
              <a:gd name="connsiteX0" fmla="*/ 0 w 2971800"/>
              <a:gd name="connsiteY0" fmla="*/ 847725 h 1704975"/>
              <a:gd name="connsiteX1" fmla="*/ 1495425 w 2971800"/>
              <a:gd name="connsiteY1" fmla="*/ 1704975 h 1704975"/>
              <a:gd name="connsiteX2" fmla="*/ 2971800 w 2971800"/>
              <a:gd name="connsiteY2" fmla="*/ 866775 h 1704975"/>
              <a:gd name="connsiteX3" fmla="*/ 1533525 w 2971800"/>
              <a:gd name="connsiteY3" fmla="*/ 0 h 1704975"/>
              <a:gd name="connsiteX4" fmla="*/ 0 w 2971800"/>
              <a:gd name="connsiteY4" fmla="*/ 847725 h 1704975"/>
              <a:gd name="connsiteX0" fmla="*/ 0 w 2971800"/>
              <a:gd name="connsiteY0" fmla="*/ 847725 h 1704975"/>
              <a:gd name="connsiteX1" fmla="*/ 1495425 w 2971800"/>
              <a:gd name="connsiteY1" fmla="*/ 1704975 h 1704975"/>
              <a:gd name="connsiteX2" fmla="*/ 2971800 w 2971800"/>
              <a:gd name="connsiteY2" fmla="*/ 866775 h 1704975"/>
              <a:gd name="connsiteX3" fmla="*/ 1474939 w 2971800"/>
              <a:gd name="connsiteY3" fmla="*/ 0 h 1704975"/>
              <a:gd name="connsiteX4" fmla="*/ 0 w 2971800"/>
              <a:gd name="connsiteY4" fmla="*/ 847725 h 1704975"/>
              <a:gd name="connsiteX0" fmla="*/ 0 w 2971800"/>
              <a:gd name="connsiteY0" fmla="*/ 900144 h 1757394"/>
              <a:gd name="connsiteX1" fmla="*/ 1495425 w 2971800"/>
              <a:gd name="connsiteY1" fmla="*/ 1757394 h 1757394"/>
              <a:gd name="connsiteX2" fmla="*/ 2971800 w 2971800"/>
              <a:gd name="connsiteY2" fmla="*/ 919194 h 1757394"/>
              <a:gd name="connsiteX3" fmla="*/ 1498373 w 2971800"/>
              <a:gd name="connsiteY3" fmla="*/ 0 h 1757394"/>
              <a:gd name="connsiteX4" fmla="*/ 0 w 2971800"/>
              <a:gd name="connsiteY4" fmla="*/ 900144 h 1757394"/>
              <a:gd name="connsiteX0" fmla="*/ 0 w 2971800"/>
              <a:gd name="connsiteY0" fmla="*/ 900144 h 1757394"/>
              <a:gd name="connsiteX1" fmla="*/ 1495425 w 2971800"/>
              <a:gd name="connsiteY1" fmla="*/ 1757394 h 1757394"/>
              <a:gd name="connsiteX2" fmla="*/ 2971800 w 2971800"/>
              <a:gd name="connsiteY2" fmla="*/ 919194 h 1757394"/>
              <a:gd name="connsiteX3" fmla="*/ 1471698 w 2971800"/>
              <a:gd name="connsiteY3" fmla="*/ 0 h 1757394"/>
              <a:gd name="connsiteX4" fmla="*/ 0 w 2971800"/>
              <a:gd name="connsiteY4" fmla="*/ 900144 h 1757394"/>
              <a:gd name="connsiteX0" fmla="*/ 0 w 2971800"/>
              <a:gd name="connsiteY0" fmla="*/ 900144 h 1757394"/>
              <a:gd name="connsiteX1" fmla="*/ 1495425 w 2971800"/>
              <a:gd name="connsiteY1" fmla="*/ 1757394 h 1757394"/>
              <a:gd name="connsiteX2" fmla="*/ 2971800 w 2971800"/>
              <a:gd name="connsiteY2" fmla="*/ 919194 h 1757394"/>
              <a:gd name="connsiteX3" fmla="*/ 1485035 w 2971800"/>
              <a:gd name="connsiteY3" fmla="*/ 0 h 1757394"/>
              <a:gd name="connsiteX4" fmla="*/ 0 w 2971800"/>
              <a:gd name="connsiteY4" fmla="*/ 900144 h 175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0" h="1757394">
                <a:moveTo>
                  <a:pt x="0" y="900144"/>
                </a:moveTo>
                <a:lnTo>
                  <a:pt x="1495425" y="1757394"/>
                </a:lnTo>
                <a:lnTo>
                  <a:pt x="2971800" y="919194"/>
                </a:lnTo>
                <a:lnTo>
                  <a:pt x="1485035" y="0"/>
                </a:lnTo>
                <a:lnTo>
                  <a:pt x="0" y="900144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350" dirty="0"/>
              <a:t>(</a:t>
            </a:r>
            <a:r>
              <a:rPr lang="en-US" altLang="ja-JP" sz="1350" dirty="0" smtClean="0"/>
              <a:t>S-7)  </a:t>
            </a:r>
            <a:r>
              <a:rPr lang="en-US" altLang="ja-JP" sz="1350" dirty="0"/>
              <a:t>( </a:t>
            </a:r>
            <a:r>
              <a:rPr lang="en-US" altLang="ja-JP" sz="1350" dirty="0" err="1"/>
              <a:t>j</a:t>
            </a:r>
            <a:r>
              <a:rPr lang="en-US" altLang="ja-JP" sz="1350" dirty="0" err="1" smtClean="0"/>
              <a:t>++</a:t>
            </a:r>
            <a:r>
              <a:rPr lang="en-US" altLang="ja-JP" sz="1350" dirty="0" smtClean="0"/>
              <a:t>&lt;N2)?</a:t>
            </a:r>
            <a:endParaRPr lang="ja-JP" altLang="en-US" sz="1350" dirty="0"/>
          </a:p>
        </p:txBody>
      </p:sp>
      <p:cxnSp>
        <p:nvCxnSpPr>
          <p:cNvPr id="230" name="直線矢印コネクタ 229"/>
          <p:cNvCxnSpPr>
            <a:stCxn id="134" idx="2"/>
            <a:endCxn id="227" idx="3"/>
          </p:cNvCxnSpPr>
          <p:nvPr/>
        </p:nvCxnSpPr>
        <p:spPr>
          <a:xfrm>
            <a:off x="6060423" y="3690707"/>
            <a:ext cx="267" cy="209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矢印コネクタ 231"/>
          <p:cNvCxnSpPr/>
          <p:nvPr/>
        </p:nvCxnSpPr>
        <p:spPr>
          <a:xfrm flipH="1" flipV="1">
            <a:off x="6750474" y="29938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/>
          <p:nvPr/>
        </p:nvCxnSpPr>
        <p:spPr>
          <a:xfrm>
            <a:off x="7475659" y="2985136"/>
            <a:ext cx="0" cy="1224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/>
          <p:nvPr/>
        </p:nvCxnSpPr>
        <p:spPr>
          <a:xfrm flipH="1">
            <a:off x="6889292" y="4201355"/>
            <a:ext cx="57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8" name="テキスト ボックス 257"/>
          <p:cNvSpPr txBox="1"/>
          <p:nvPr/>
        </p:nvSpPr>
        <p:spPr>
          <a:xfrm>
            <a:off x="5448377" y="396273"/>
            <a:ext cx="122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UDP server</a:t>
            </a:r>
            <a:endParaRPr lang="ja-JP" altLang="en-US" dirty="0"/>
          </a:p>
        </p:txBody>
      </p:sp>
      <p:sp>
        <p:nvSpPr>
          <p:cNvPr id="60" name="円/楕円 59"/>
          <p:cNvSpPr/>
          <p:nvPr/>
        </p:nvSpPr>
        <p:spPr>
          <a:xfrm>
            <a:off x="5947077" y="787458"/>
            <a:ext cx="212502" cy="2000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61" name="直線矢印コネクタ 60"/>
          <p:cNvCxnSpPr>
            <a:endCxn id="10" idx="0"/>
          </p:cNvCxnSpPr>
          <p:nvPr/>
        </p:nvCxnSpPr>
        <p:spPr>
          <a:xfrm>
            <a:off x="6053328" y="997091"/>
            <a:ext cx="0" cy="143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円/楕円 64"/>
          <p:cNvSpPr/>
          <p:nvPr/>
        </p:nvSpPr>
        <p:spPr>
          <a:xfrm>
            <a:off x="5949279" y="5215281"/>
            <a:ext cx="212502" cy="2000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885454" y="3933762"/>
            <a:ext cx="5061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True</a:t>
            </a:r>
            <a:endParaRPr lang="ja-JP" altLang="en-US" sz="135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488360" y="4394801"/>
            <a:ext cx="5878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False </a:t>
            </a:r>
            <a:endParaRPr lang="ja-JP" altLang="en-US" sz="1350" dirty="0"/>
          </a:p>
        </p:txBody>
      </p:sp>
      <p:sp>
        <p:nvSpPr>
          <p:cNvPr id="99" name="正方形/長方形 98"/>
          <p:cNvSpPr/>
          <p:nvPr/>
        </p:nvSpPr>
        <p:spPr>
          <a:xfrm>
            <a:off x="5369086" y="2501523"/>
            <a:ext cx="1375739" cy="264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 smtClean="0"/>
              <a:t>(S-4)  </a:t>
            </a:r>
            <a:r>
              <a:rPr lang="en-US" altLang="ja-JP" sz="1350" dirty="0" err="1" smtClean="0"/>
              <a:t>rdtsc</a:t>
            </a:r>
            <a:r>
              <a:rPr lang="en-US" altLang="ja-JP" sz="1350" dirty="0" smtClean="0"/>
              <a:t>()</a:t>
            </a:r>
            <a:endParaRPr lang="ja-JP" altLang="en-US" sz="1350" dirty="0"/>
          </a:p>
        </p:txBody>
      </p:sp>
      <p:sp>
        <p:nvSpPr>
          <p:cNvPr id="103" name="正方形/長方形 102"/>
          <p:cNvSpPr/>
          <p:nvPr/>
        </p:nvSpPr>
        <p:spPr>
          <a:xfrm>
            <a:off x="5377324" y="4793380"/>
            <a:ext cx="1375739" cy="264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 smtClean="0"/>
              <a:t>(S-8)  </a:t>
            </a:r>
            <a:r>
              <a:rPr lang="en-US" altLang="ja-JP" sz="1350" dirty="0" err="1" smtClean="0"/>
              <a:t>rdtsc</a:t>
            </a:r>
            <a:r>
              <a:rPr lang="en-US" altLang="ja-JP" sz="1350" dirty="0" smtClean="0"/>
              <a:t>()</a:t>
            </a:r>
            <a:endParaRPr lang="ja-JP" altLang="en-US" sz="1350" dirty="0"/>
          </a:p>
        </p:txBody>
      </p:sp>
      <p:cxnSp>
        <p:nvCxnSpPr>
          <p:cNvPr id="121" name="直線矢印コネクタ 120"/>
          <p:cNvCxnSpPr>
            <a:stCxn id="99" idx="2"/>
            <a:endCxn id="19" idx="0"/>
          </p:cNvCxnSpPr>
          <p:nvPr/>
        </p:nvCxnSpPr>
        <p:spPr>
          <a:xfrm>
            <a:off x="6056956" y="2765842"/>
            <a:ext cx="8237" cy="223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>
            <a:stCxn id="103" idx="2"/>
          </p:cNvCxnSpPr>
          <p:nvPr/>
        </p:nvCxnSpPr>
        <p:spPr>
          <a:xfrm flipH="1">
            <a:off x="6054254" y="5057699"/>
            <a:ext cx="0" cy="152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正方形/長方形 133"/>
          <p:cNvSpPr/>
          <p:nvPr/>
        </p:nvSpPr>
        <p:spPr>
          <a:xfrm>
            <a:off x="5372553" y="3426388"/>
            <a:ext cx="1375739" cy="264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 smtClean="0"/>
              <a:t>(S-6)  </a:t>
            </a:r>
            <a:r>
              <a:rPr lang="en-US" altLang="ja-JP" sz="1350" dirty="0" err="1" smtClean="0"/>
              <a:t>rdtsc</a:t>
            </a:r>
            <a:r>
              <a:rPr lang="en-US" altLang="ja-JP" sz="1350" dirty="0" smtClean="0"/>
              <a:t>()</a:t>
            </a:r>
            <a:endParaRPr lang="ja-JP" altLang="en-US" sz="1350" dirty="0"/>
          </a:p>
        </p:txBody>
      </p:sp>
      <p:cxnSp>
        <p:nvCxnSpPr>
          <p:cNvPr id="136" name="直線矢印コネクタ 135"/>
          <p:cNvCxnSpPr>
            <a:stCxn id="19" idx="2"/>
            <a:endCxn id="134" idx="0"/>
          </p:cNvCxnSpPr>
          <p:nvPr/>
        </p:nvCxnSpPr>
        <p:spPr>
          <a:xfrm flipH="1">
            <a:off x="6060423" y="3253332"/>
            <a:ext cx="4770" cy="173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9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4972569" y="577336"/>
            <a:ext cx="2566544" cy="5107219"/>
            <a:chOff x="5252858" y="396273"/>
            <a:chExt cx="2217616" cy="4583193"/>
          </a:xfrm>
        </p:grpSpPr>
        <p:sp>
          <p:nvSpPr>
            <p:cNvPr id="10" name="正方形/長方形 9"/>
            <p:cNvSpPr/>
            <p:nvPr/>
          </p:nvSpPr>
          <p:spPr>
            <a:xfrm>
              <a:off x="5371006" y="1141006"/>
              <a:ext cx="1371600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(S-1)  socket()</a:t>
              </a:r>
              <a:endParaRPr lang="ja-JP" altLang="en-US" sz="135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369267" y="1598267"/>
              <a:ext cx="1371600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(S-2)  bind()</a:t>
              </a:r>
              <a:endParaRPr lang="ja-JP" altLang="en-US" sz="1350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5371006" y="2038926"/>
              <a:ext cx="1371600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(S-3)  </a:t>
              </a:r>
              <a:r>
                <a:rPr lang="en-US" altLang="ja-JP" sz="1350" dirty="0" err="1" smtClean="0"/>
                <a:t>recvfrom</a:t>
              </a:r>
              <a:r>
                <a:rPr lang="en-US" altLang="ja-JP" sz="1350" dirty="0" smtClean="0"/>
                <a:t>()</a:t>
              </a:r>
              <a:endParaRPr lang="ja-JP" altLang="en-US" sz="1350" dirty="0"/>
            </a:p>
          </p:txBody>
        </p:sp>
        <p:cxnSp>
          <p:nvCxnSpPr>
            <p:cNvPr id="15" name="直線矢印コネクタ 14"/>
            <p:cNvCxnSpPr>
              <a:stCxn id="10" idx="2"/>
              <a:endCxn id="11" idx="0"/>
            </p:cNvCxnSpPr>
            <p:nvPr/>
          </p:nvCxnSpPr>
          <p:spPr>
            <a:xfrm flipH="1">
              <a:off x="6055067" y="1405325"/>
              <a:ext cx="0" cy="1929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13" idx="2"/>
              <a:endCxn id="99" idx="0"/>
            </p:cNvCxnSpPr>
            <p:nvPr/>
          </p:nvCxnSpPr>
          <p:spPr>
            <a:xfrm>
              <a:off x="6056806" y="2303245"/>
              <a:ext cx="150" cy="1982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11" idx="2"/>
              <a:endCxn id="13" idx="0"/>
            </p:cNvCxnSpPr>
            <p:nvPr/>
          </p:nvCxnSpPr>
          <p:spPr>
            <a:xfrm>
              <a:off x="6055067" y="1862586"/>
              <a:ext cx="0" cy="1763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正方形/長方形 18"/>
            <p:cNvSpPr/>
            <p:nvPr/>
          </p:nvSpPr>
          <p:spPr>
            <a:xfrm>
              <a:off x="5379393" y="2989013"/>
              <a:ext cx="1371600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</a:t>
              </a:r>
              <a:r>
                <a:rPr lang="en-US" altLang="ja-JP" sz="1350" dirty="0" smtClean="0"/>
                <a:t>S-5)  </a:t>
              </a:r>
              <a:r>
                <a:rPr lang="en-US" altLang="ja-JP" sz="1350" dirty="0" err="1" smtClean="0"/>
                <a:t>recvfrom</a:t>
              </a:r>
              <a:r>
                <a:rPr lang="en-US" altLang="ja-JP" sz="1350" dirty="0" smtClean="0"/>
                <a:t>()</a:t>
              </a:r>
              <a:endParaRPr lang="ja-JP" altLang="en-US" sz="1350" dirty="0"/>
            </a:p>
          </p:txBody>
        </p:sp>
        <p:cxnSp>
          <p:nvCxnSpPr>
            <p:cNvPr id="24" name="直線矢印コネクタ 23"/>
            <p:cNvCxnSpPr>
              <a:stCxn id="227" idx="1"/>
              <a:endCxn id="103" idx="0"/>
            </p:cNvCxnSpPr>
            <p:nvPr/>
          </p:nvCxnSpPr>
          <p:spPr>
            <a:xfrm flipH="1">
              <a:off x="6065194" y="4049003"/>
              <a:ext cx="1148" cy="3085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7" name="フリーフォーム 226"/>
            <p:cNvSpPr/>
            <p:nvPr/>
          </p:nvSpPr>
          <p:spPr>
            <a:xfrm>
              <a:off x="5252858" y="3464560"/>
              <a:ext cx="1616606" cy="584443"/>
            </a:xfrm>
            <a:custGeom>
              <a:avLst/>
              <a:gdLst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533525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474939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98373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71698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85035 w 2971800"/>
                <a:gd name="connsiteY3" fmla="*/ 0 h 1757394"/>
                <a:gd name="connsiteX4" fmla="*/ 0 w 2971800"/>
                <a:gd name="connsiteY4" fmla="*/ 900144 h 175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1800" h="1757394">
                  <a:moveTo>
                    <a:pt x="0" y="900144"/>
                  </a:moveTo>
                  <a:lnTo>
                    <a:pt x="1495425" y="1757394"/>
                  </a:lnTo>
                  <a:lnTo>
                    <a:pt x="2971800" y="919194"/>
                  </a:lnTo>
                  <a:lnTo>
                    <a:pt x="1485035" y="0"/>
                  </a:lnTo>
                  <a:lnTo>
                    <a:pt x="0" y="90014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350" dirty="0"/>
                <a:t>(</a:t>
              </a:r>
              <a:r>
                <a:rPr lang="en-US" altLang="ja-JP" sz="1350" dirty="0" smtClean="0"/>
                <a:t>S-6)  </a:t>
              </a:r>
              <a:r>
                <a:rPr lang="en-US" altLang="ja-JP" sz="1350" dirty="0"/>
                <a:t>( </a:t>
              </a:r>
              <a:r>
                <a:rPr lang="en-US" altLang="ja-JP" sz="1350" dirty="0" err="1"/>
                <a:t>j</a:t>
              </a:r>
              <a:r>
                <a:rPr lang="en-US" altLang="ja-JP" sz="1350" dirty="0" err="1" smtClean="0"/>
                <a:t>++</a:t>
              </a:r>
              <a:r>
                <a:rPr lang="en-US" altLang="ja-JP" sz="1350" dirty="0" smtClean="0"/>
                <a:t>&lt;10)?</a:t>
              </a:r>
              <a:endParaRPr lang="ja-JP" altLang="en-US" sz="1350" dirty="0"/>
            </a:p>
          </p:txBody>
        </p:sp>
        <p:cxnSp>
          <p:nvCxnSpPr>
            <p:cNvPr id="230" name="直線矢印コネクタ 229"/>
            <p:cNvCxnSpPr>
              <a:stCxn id="19" idx="2"/>
              <a:endCxn id="227" idx="3"/>
            </p:cNvCxnSpPr>
            <p:nvPr/>
          </p:nvCxnSpPr>
          <p:spPr>
            <a:xfrm flipH="1">
              <a:off x="6060690" y="3253332"/>
              <a:ext cx="0" cy="2112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直線矢印コネクタ 231"/>
            <p:cNvCxnSpPr/>
            <p:nvPr/>
          </p:nvCxnSpPr>
          <p:spPr>
            <a:xfrm flipH="1" flipV="1">
              <a:off x="6750474" y="2993891"/>
              <a:ext cx="7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直線コネクタ 232"/>
            <p:cNvCxnSpPr/>
            <p:nvPr/>
          </p:nvCxnSpPr>
          <p:spPr>
            <a:xfrm>
              <a:off x="7467113" y="2985136"/>
              <a:ext cx="0" cy="792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線コネクタ 233"/>
            <p:cNvCxnSpPr/>
            <p:nvPr/>
          </p:nvCxnSpPr>
          <p:spPr>
            <a:xfrm flipH="1">
              <a:off x="6873648" y="3773639"/>
              <a:ext cx="59100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テキスト ボックス 257"/>
            <p:cNvSpPr txBox="1"/>
            <p:nvPr/>
          </p:nvSpPr>
          <p:spPr>
            <a:xfrm>
              <a:off x="5448377" y="396273"/>
              <a:ext cx="122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UDP server</a:t>
              </a:r>
              <a:endParaRPr lang="ja-JP" altLang="en-US" dirty="0"/>
            </a:p>
          </p:txBody>
        </p:sp>
        <p:sp>
          <p:nvSpPr>
            <p:cNvPr id="60" name="円/楕円 59"/>
            <p:cNvSpPr/>
            <p:nvPr/>
          </p:nvSpPr>
          <p:spPr>
            <a:xfrm>
              <a:off x="5947077" y="787458"/>
              <a:ext cx="212502" cy="200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61" name="直線矢印コネクタ 60"/>
            <p:cNvCxnSpPr>
              <a:endCxn id="10" idx="0"/>
            </p:cNvCxnSpPr>
            <p:nvPr/>
          </p:nvCxnSpPr>
          <p:spPr>
            <a:xfrm>
              <a:off x="6053328" y="997091"/>
              <a:ext cx="0" cy="1439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円/楕円 64"/>
            <p:cNvSpPr/>
            <p:nvPr/>
          </p:nvSpPr>
          <p:spPr>
            <a:xfrm>
              <a:off x="5949279" y="4779441"/>
              <a:ext cx="212502" cy="200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6885454" y="3497922"/>
              <a:ext cx="50615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/>
                <a:t>True</a:t>
              </a:r>
              <a:endParaRPr lang="ja-JP" altLang="en-US" sz="1350" dirty="0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5488360" y="3958961"/>
              <a:ext cx="58789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/>
                <a:t>False </a:t>
              </a:r>
              <a:endParaRPr lang="ja-JP" altLang="en-US" sz="1350" dirty="0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5369086" y="2501523"/>
              <a:ext cx="1375739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 smtClean="0"/>
                <a:t>(S-4)  </a:t>
              </a:r>
              <a:r>
                <a:rPr lang="en-US" altLang="ja-JP" sz="1350" dirty="0" err="1" smtClean="0"/>
                <a:t>rdtsc</a:t>
              </a:r>
              <a:r>
                <a:rPr lang="en-US" altLang="ja-JP" sz="1350" dirty="0" smtClean="0"/>
                <a:t>()</a:t>
              </a:r>
              <a:endParaRPr lang="ja-JP" altLang="en-US" sz="1350" dirty="0"/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5377324" y="4357540"/>
              <a:ext cx="1375739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 smtClean="0"/>
                <a:t>(S-7)  </a:t>
              </a:r>
              <a:r>
                <a:rPr lang="en-US" altLang="ja-JP" sz="1350" dirty="0" err="1" smtClean="0"/>
                <a:t>rdtsc</a:t>
              </a:r>
              <a:r>
                <a:rPr lang="en-US" altLang="ja-JP" sz="1350" dirty="0" smtClean="0"/>
                <a:t>()</a:t>
              </a:r>
              <a:endParaRPr lang="ja-JP" altLang="en-US" sz="1350" dirty="0"/>
            </a:p>
          </p:txBody>
        </p:sp>
        <p:cxnSp>
          <p:nvCxnSpPr>
            <p:cNvPr id="121" name="直線矢印コネクタ 120"/>
            <p:cNvCxnSpPr>
              <a:stCxn id="99" idx="2"/>
              <a:endCxn id="19" idx="0"/>
            </p:cNvCxnSpPr>
            <p:nvPr/>
          </p:nvCxnSpPr>
          <p:spPr>
            <a:xfrm>
              <a:off x="6056956" y="2765842"/>
              <a:ext cx="0" cy="2231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矢印コネクタ 128"/>
            <p:cNvCxnSpPr/>
            <p:nvPr/>
          </p:nvCxnSpPr>
          <p:spPr>
            <a:xfrm flipH="1">
              <a:off x="6062800" y="4621859"/>
              <a:ext cx="0" cy="152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グループ化 3"/>
          <p:cNvGrpSpPr/>
          <p:nvPr/>
        </p:nvGrpSpPr>
        <p:grpSpPr>
          <a:xfrm>
            <a:off x="1294917" y="577336"/>
            <a:ext cx="2630347" cy="4397476"/>
            <a:chOff x="1847171" y="396273"/>
            <a:chExt cx="2630347" cy="4397476"/>
          </a:xfrm>
        </p:grpSpPr>
        <p:sp>
          <p:nvSpPr>
            <p:cNvPr id="30" name="正方形/長方形 29"/>
            <p:cNvSpPr/>
            <p:nvPr/>
          </p:nvSpPr>
          <p:spPr>
            <a:xfrm>
              <a:off x="2018850" y="1257484"/>
              <a:ext cx="1563357" cy="289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(C-1)  socket()</a:t>
              </a:r>
              <a:endParaRPr lang="ja-JP" altLang="en-US" sz="135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018850" y="1771870"/>
              <a:ext cx="1559212" cy="289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(C-2)  connect()</a:t>
              </a:r>
              <a:endParaRPr lang="ja-JP" altLang="en-US" sz="1350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2018850" y="2306849"/>
              <a:ext cx="1563881" cy="289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</a:t>
              </a:r>
              <a:r>
                <a:rPr lang="en-US" altLang="ja-JP" sz="1350" dirty="0" smtClean="0"/>
                <a:t>C-3)  </a:t>
              </a:r>
              <a:r>
                <a:rPr lang="en-US" altLang="ja-JP" sz="1350" dirty="0"/>
                <a:t>send()</a:t>
              </a:r>
              <a:endParaRPr lang="ja-JP" altLang="en-US" sz="1350" dirty="0"/>
            </a:p>
          </p:txBody>
        </p:sp>
        <p:cxnSp>
          <p:nvCxnSpPr>
            <p:cNvPr id="34" name="直線矢印コネクタ 33"/>
            <p:cNvCxnSpPr/>
            <p:nvPr/>
          </p:nvCxnSpPr>
          <p:spPr>
            <a:xfrm flipH="1">
              <a:off x="2798456" y="1547091"/>
              <a:ext cx="0" cy="2247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正方形/長方形 36"/>
            <p:cNvSpPr/>
            <p:nvPr/>
          </p:nvSpPr>
          <p:spPr>
            <a:xfrm>
              <a:off x="2015317" y="4057490"/>
              <a:ext cx="1562743" cy="289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</a:t>
              </a:r>
              <a:r>
                <a:rPr lang="en-US" altLang="ja-JP" sz="1350" dirty="0" smtClean="0"/>
                <a:t>C-5)  </a:t>
              </a:r>
              <a:r>
                <a:rPr lang="en-US" altLang="ja-JP" sz="1350" dirty="0"/>
                <a:t>close()</a:t>
              </a:r>
              <a:endParaRPr lang="ja-JP" altLang="en-US" sz="1350" dirty="0"/>
            </a:p>
          </p:txBody>
        </p:sp>
        <p:cxnSp>
          <p:nvCxnSpPr>
            <p:cNvPr id="38" name="直線矢印コネクタ 37"/>
            <p:cNvCxnSpPr>
              <a:stCxn id="149" idx="1"/>
              <a:endCxn id="37" idx="0"/>
            </p:cNvCxnSpPr>
            <p:nvPr/>
          </p:nvCxnSpPr>
          <p:spPr>
            <a:xfrm flipH="1">
              <a:off x="2796689" y="3412555"/>
              <a:ext cx="0" cy="6449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フリーフォーム 148"/>
            <p:cNvSpPr/>
            <p:nvPr/>
          </p:nvSpPr>
          <p:spPr>
            <a:xfrm>
              <a:off x="1847171" y="2839517"/>
              <a:ext cx="1907253" cy="573038"/>
            </a:xfrm>
            <a:custGeom>
              <a:avLst/>
              <a:gdLst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533525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474939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98373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71698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85035 w 2971800"/>
                <a:gd name="connsiteY3" fmla="*/ 0 h 1757394"/>
                <a:gd name="connsiteX4" fmla="*/ 0 w 2971800"/>
                <a:gd name="connsiteY4" fmla="*/ 900144 h 175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1800" h="1757394">
                  <a:moveTo>
                    <a:pt x="0" y="900144"/>
                  </a:moveTo>
                  <a:lnTo>
                    <a:pt x="1495425" y="1757394"/>
                  </a:lnTo>
                  <a:lnTo>
                    <a:pt x="2971800" y="919194"/>
                  </a:lnTo>
                  <a:lnTo>
                    <a:pt x="1485035" y="0"/>
                  </a:lnTo>
                  <a:lnTo>
                    <a:pt x="0" y="90014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350" dirty="0"/>
                <a:t>(</a:t>
              </a:r>
              <a:r>
                <a:rPr lang="en-US" altLang="ja-JP" sz="1350" dirty="0" smtClean="0"/>
                <a:t>C-4)  </a:t>
              </a:r>
              <a:r>
                <a:rPr lang="en-US" altLang="ja-JP" sz="1350" dirty="0"/>
                <a:t>( </a:t>
              </a:r>
              <a:r>
                <a:rPr lang="en-US" altLang="ja-JP" sz="1350" dirty="0" err="1"/>
                <a:t>i</a:t>
              </a:r>
              <a:r>
                <a:rPr lang="en-US" altLang="ja-JP" sz="1350" dirty="0" smtClean="0"/>
                <a:t>++&lt;</a:t>
              </a:r>
              <a:r>
                <a:rPr lang="en-US" altLang="ja-JP" sz="1350" dirty="0"/>
                <a:t>N</a:t>
              </a:r>
              <a:r>
                <a:rPr lang="en-US" altLang="ja-JP" sz="1350" dirty="0" smtClean="0"/>
                <a:t>)?</a:t>
              </a:r>
              <a:endParaRPr lang="ja-JP" altLang="en-US" sz="1350" dirty="0"/>
            </a:p>
          </p:txBody>
        </p:sp>
        <p:cxnSp>
          <p:nvCxnSpPr>
            <p:cNvPr id="157" name="直線矢印コネクタ 156"/>
            <p:cNvCxnSpPr>
              <a:stCxn id="32" idx="2"/>
              <a:endCxn id="149" idx="3"/>
            </p:cNvCxnSpPr>
            <p:nvPr/>
          </p:nvCxnSpPr>
          <p:spPr>
            <a:xfrm flipH="1">
              <a:off x="2800242" y="2596457"/>
              <a:ext cx="549" cy="2430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テキスト ボックス 179"/>
            <p:cNvSpPr txBox="1"/>
            <p:nvPr/>
          </p:nvSpPr>
          <p:spPr>
            <a:xfrm>
              <a:off x="2235321" y="3412555"/>
              <a:ext cx="672312" cy="328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/>
                <a:t>False </a:t>
              </a:r>
              <a:endParaRPr lang="ja-JP" altLang="en-US" sz="1350" dirty="0"/>
            </a:p>
          </p:txBody>
        </p:sp>
        <p:sp>
          <p:nvSpPr>
            <p:cNvPr id="257" name="テキスト ボックス 256"/>
            <p:cNvSpPr txBox="1"/>
            <p:nvPr/>
          </p:nvSpPr>
          <p:spPr>
            <a:xfrm>
              <a:off x="2136695" y="396273"/>
              <a:ext cx="1327474" cy="404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UDP client</a:t>
              </a:r>
              <a:endParaRPr lang="ja-JP" altLang="en-US" dirty="0"/>
            </a:p>
          </p:txBody>
        </p:sp>
        <p:sp>
          <p:nvSpPr>
            <p:cNvPr id="2" name="円/楕円 1"/>
            <p:cNvSpPr/>
            <p:nvPr/>
          </p:nvSpPr>
          <p:spPr>
            <a:xfrm>
              <a:off x="2672158" y="808312"/>
              <a:ext cx="240842" cy="2191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55" name="直線矢印コネクタ 54"/>
            <p:cNvCxnSpPr/>
            <p:nvPr/>
          </p:nvCxnSpPr>
          <p:spPr>
            <a:xfrm>
              <a:off x="2792579" y="1027474"/>
              <a:ext cx="525" cy="2247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円/楕円 55"/>
            <p:cNvSpPr/>
            <p:nvPr/>
          </p:nvSpPr>
          <p:spPr>
            <a:xfrm>
              <a:off x="2665517" y="4574587"/>
              <a:ext cx="242116" cy="2191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57" name="直線矢印コネクタ 56"/>
            <p:cNvCxnSpPr/>
            <p:nvPr/>
          </p:nvCxnSpPr>
          <p:spPr>
            <a:xfrm>
              <a:off x="2785938" y="4349808"/>
              <a:ext cx="525" cy="2247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矢印コネクタ 65"/>
            <p:cNvCxnSpPr>
              <a:stCxn id="31" idx="2"/>
              <a:endCxn id="32" idx="0"/>
            </p:cNvCxnSpPr>
            <p:nvPr/>
          </p:nvCxnSpPr>
          <p:spPr>
            <a:xfrm>
              <a:off x="2798456" y="2061478"/>
              <a:ext cx="0" cy="2453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テキスト ボックス 45"/>
            <p:cNvSpPr txBox="1"/>
            <p:nvPr/>
          </p:nvSpPr>
          <p:spPr>
            <a:xfrm>
              <a:off x="3794736" y="2861112"/>
              <a:ext cx="606356" cy="336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/>
                <a:t>True</a:t>
              </a:r>
              <a:endParaRPr lang="ja-JP" altLang="en-US" sz="1350" dirty="0"/>
            </a:p>
          </p:txBody>
        </p:sp>
        <p:cxnSp>
          <p:nvCxnSpPr>
            <p:cNvPr id="47" name="直線矢印コネクタ 46"/>
            <p:cNvCxnSpPr/>
            <p:nvPr/>
          </p:nvCxnSpPr>
          <p:spPr>
            <a:xfrm flipV="1">
              <a:off x="3571856" y="2313036"/>
              <a:ext cx="905662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4470429" y="2320127"/>
              <a:ext cx="0" cy="828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3754395" y="3143962"/>
              <a:ext cx="720000" cy="81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0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No.</a:t>
            </a:r>
            <a:fld id="{FE801D70-7AC9-40CA-B747-D3AA98BBC7AD}" type="slidenum">
              <a:rPr lang="ja-JP" altLang="en-US" smtClean="0"/>
              <a:pPr/>
              <a:t>4</a:t>
            </a:fld>
            <a:endParaRPr lang="ja-JP" altLang="en-US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 smtClean="0">
                <a:latin typeface="+mn-ea"/>
              </a:rPr>
              <a:t>課題</a:t>
            </a:r>
            <a:endParaRPr kumimoji="1" lang="ja-JP" altLang="en-US" sz="4000" dirty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4459" y="744518"/>
            <a:ext cx="691937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sz="2400" dirty="0" smtClean="0">
                <a:latin typeface="+mn-ea"/>
              </a:rPr>
              <a:t>(1) </a:t>
            </a:r>
            <a:r>
              <a:rPr lang="ja-JP" altLang="en-US" sz="2400" dirty="0" smtClean="0">
                <a:latin typeface="+mn-ea"/>
              </a:rPr>
              <a:t>スループットを向上させる</a:t>
            </a:r>
            <a:r>
              <a:rPr lang="en-US" altLang="ja-JP" sz="2400" dirty="0" smtClean="0">
                <a:latin typeface="+mn-ea"/>
              </a:rPr>
              <a:t> </a:t>
            </a:r>
            <a:endParaRPr lang="en-US" altLang="ja-JP" sz="2400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3690" y="2237145"/>
            <a:ext cx="691937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sz="2400" dirty="0" smtClean="0">
                <a:latin typeface="+mn-ea"/>
              </a:rPr>
              <a:t>(2) OS</a:t>
            </a:r>
            <a:r>
              <a:rPr lang="ja-JP" altLang="en-US" sz="2400" dirty="0" smtClean="0">
                <a:latin typeface="+mn-ea"/>
              </a:rPr>
              <a:t> ノード間の排他制御は未実装</a:t>
            </a:r>
            <a:r>
              <a:rPr lang="en-US" altLang="ja-JP" sz="2400" dirty="0" smtClean="0">
                <a:latin typeface="+mn-ea"/>
              </a:rPr>
              <a:t> </a:t>
            </a:r>
            <a:endParaRPr lang="en-US" altLang="ja-JP" sz="2400" dirty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22244" y="1158917"/>
            <a:ext cx="691937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sz="2400" dirty="0" smtClean="0">
                <a:latin typeface="+mn-ea"/>
              </a:rPr>
              <a:t>TCP/IP</a:t>
            </a:r>
            <a:r>
              <a:rPr lang="ja-JP" altLang="en-US" sz="2400" dirty="0" smtClean="0">
                <a:latin typeface="+mn-ea"/>
              </a:rPr>
              <a:t>による通信のスループットは </a:t>
            </a:r>
            <a:r>
              <a:rPr lang="en-US" altLang="ja-JP" sz="2400" dirty="0" smtClean="0">
                <a:latin typeface="+mn-ea"/>
              </a:rPr>
              <a:t>128Mbps </a:t>
            </a:r>
            <a:endParaRPr lang="en-US" altLang="ja-JP" sz="2400" dirty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74496" y="2671158"/>
            <a:ext cx="691937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2400" dirty="0">
                <a:latin typeface="+mn-ea"/>
              </a:rPr>
              <a:t>共有</a:t>
            </a:r>
            <a:r>
              <a:rPr lang="ja-JP" altLang="en-US" sz="2400" dirty="0" smtClean="0">
                <a:latin typeface="+mn-ea"/>
              </a:rPr>
              <a:t>メモリ　排他制御を要する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既存の </a:t>
            </a:r>
            <a:r>
              <a:rPr lang="en-US" altLang="ja-JP" sz="2400" dirty="0" smtClean="0">
                <a:latin typeface="+mn-ea"/>
              </a:rPr>
              <a:t>VNI </a:t>
            </a:r>
            <a:r>
              <a:rPr lang="ja-JP" altLang="en-US" sz="2400" dirty="0" err="1" smtClean="0">
                <a:latin typeface="+mn-ea"/>
              </a:rPr>
              <a:t>には排</a:t>
            </a:r>
            <a:r>
              <a:rPr lang="ja-JP" altLang="en-US" sz="2400" dirty="0" smtClean="0">
                <a:latin typeface="+mn-ea"/>
              </a:rPr>
              <a:t>他制御は未実装</a:t>
            </a:r>
            <a:endParaRPr lang="en-US" altLang="ja-JP" sz="2400" dirty="0" smtClean="0">
              <a:latin typeface="+mn-ea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76111" y="5423793"/>
            <a:ext cx="684448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2400" dirty="0" smtClean="0">
                <a:solidFill>
                  <a:srgbClr val="FF0000"/>
                </a:solidFill>
                <a:latin typeface="+mn-ea"/>
              </a:rPr>
              <a:t>排他制御の不要な方式で送受信バッファを再実装</a:t>
            </a:r>
            <a:endParaRPr lang="en-US" altLang="ja-JP" sz="2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下矢印 18"/>
          <p:cNvSpPr/>
          <p:nvPr/>
        </p:nvSpPr>
        <p:spPr>
          <a:xfrm>
            <a:off x="3238996" y="4571850"/>
            <a:ext cx="1333004" cy="375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90503" y="1587655"/>
            <a:ext cx="691937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sz="2400" dirty="0" smtClean="0">
                <a:latin typeface="+mn-ea"/>
              </a:rPr>
              <a:t>2</a:t>
            </a:r>
            <a:r>
              <a:rPr lang="ja-JP" altLang="en-US" sz="2400" dirty="0">
                <a:latin typeface="+mn-ea"/>
              </a:rPr>
              <a:t> </a:t>
            </a:r>
            <a:r>
              <a:rPr lang="ja-JP" altLang="en-US" sz="2400" dirty="0" smtClean="0">
                <a:latin typeface="+mn-ea"/>
              </a:rPr>
              <a:t>台の計算機間で通信する場合よりも遅い</a:t>
            </a:r>
            <a:r>
              <a:rPr lang="en-US" altLang="ja-JP" sz="2400" dirty="0" smtClean="0">
                <a:latin typeface="+mn-ea"/>
              </a:rPr>
              <a:t> </a:t>
            </a:r>
            <a:endParaRPr lang="en-US" altLang="ja-JP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80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51350" y="1567078"/>
            <a:ext cx="8247804" cy="4518181"/>
            <a:chOff x="327789" y="1255630"/>
            <a:chExt cx="7934418" cy="4267567"/>
          </a:xfrm>
        </p:grpSpPr>
        <p:cxnSp>
          <p:nvCxnSpPr>
            <p:cNvPr id="26" name="直線矢印コネクタ 25"/>
            <p:cNvCxnSpPr>
              <a:stCxn id="34" idx="3"/>
            </p:cNvCxnSpPr>
            <p:nvPr/>
          </p:nvCxnSpPr>
          <p:spPr>
            <a:xfrm flipV="1">
              <a:off x="2630980" y="2927690"/>
              <a:ext cx="1880819" cy="556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/>
            <p:cNvSpPr txBox="1"/>
            <p:nvPr/>
          </p:nvSpPr>
          <p:spPr>
            <a:xfrm>
              <a:off x="2587169" y="3866146"/>
              <a:ext cx="1777770" cy="34884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(2</a:t>
              </a:r>
              <a:r>
                <a:rPr lang="en-US" altLang="ja-JP" smtClean="0"/>
                <a:t>) tail1 </a:t>
              </a:r>
              <a:r>
                <a:rPr lang="ja-JP" altLang="en-US" dirty="0" smtClean="0"/>
                <a:t>を更新</a:t>
              </a:r>
              <a:endParaRPr kumimoji="1" lang="ja-JP" altLang="en-US" dirty="0"/>
            </a:p>
          </p:txBody>
        </p:sp>
        <p:cxnSp>
          <p:nvCxnSpPr>
            <p:cNvPr id="3" name="直線コネクタ 2"/>
            <p:cNvCxnSpPr/>
            <p:nvPr/>
          </p:nvCxnSpPr>
          <p:spPr>
            <a:xfrm>
              <a:off x="2626863" y="4606829"/>
              <a:ext cx="1894088" cy="78071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正方形/長方形 4"/>
            <p:cNvSpPr/>
            <p:nvPr/>
          </p:nvSpPr>
          <p:spPr>
            <a:xfrm>
              <a:off x="327790" y="1623815"/>
              <a:ext cx="2299073" cy="389938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/>
            <p:cNvCxnSpPr/>
            <p:nvPr/>
          </p:nvCxnSpPr>
          <p:spPr>
            <a:xfrm>
              <a:off x="327789" y="3349477"/>
              <a:ext cx="23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327789" y="2635334"/>
              <a:ext cx="23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327789" y="4606829"/>
              <a:ext cx="23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1338134" y="4800162"/>
              <a:ext cx="29144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388604" y="2841468"/>
              <a:ext cx="2169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パケット用バッファ </a:t>
              </a:r>
              <a:r>
                <a:rPr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380170" y="4076907"/>
              <a:ext cx="2169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パケット用バッファ</a:t>
              </a:r>
              <a:r>
                <a:rPr lang="en-US" altLang="ja-JP" dirty="0" smtClean="0"/>
                <a:t> 1</a:t>
              </a:r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522469" y="1881053"/>
              <a:ext cx="1723730" cy="350649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/>
            <p:cNvCxnSpPr/>
            <p:nvPr/>
          </p:nvCxnSpPr>
          <p:spPr>
            <a:xfrm>
              <a:off x="4514020" y="3278340"/>
              <a:ext cx="1732179" cy="64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4522468" y="5094950"/>
              <a:ext cx="172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4522468" y="3971001"/>
              <a:ext cx="172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4522468" y="3639895"/>
              <a:ext cx="172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5219813" y="2347765"/>
              <a:ext cx="349786" cy="431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869547" y="1255630"/>
              <a:ext cx="1194435" cy="334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共有メモリ</a:t>
              </a:r>
              <a:endParaRPr kumimoji="1" lang="ja-JP" altLang="en-US" dirty="0"/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4594548" y="3290729"/>
              <a:ext cx="1571123" cy="334336"/>
              <a:chOff x="7454032" y="1446968"/>
              <a:chExt cx="1845536" cy="463249"/>
            </a:xfrm>
          </p:grpSpPr>
          <p:sp>
            <p:nvSpPr>
              <p:cNvPr id="46" name="1 つの角を切り取った四角形 45"/>
              <p:cNvSpPr/>
              <p:nvPr/>
            </p:nvSpPr>
            <p:spPr>
              <a:xfrm flipH="1">
                <a:off x="7454032" y="1474597"/>
                <a:ext cx="1845536" cy="407990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7832042" y="1446968"/>
                <a:ext cx="915332" cy="463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パケット</a:t>
                </a:r>
                <a:endParaRPr kumimoji="1" lang="ja-JP" altLang="en-US" dirty="0"/>
              </a:p>
            </p:txBody>
          </p:sp>
        </p:grpSp>
        <p:sp>
          <p:nvSpPr>
            <p:cNvPr id="21" name="テキスト ボックス 20"/>
            <p:cNvSpPr txBox="1"/>
            <p:nvPr/>
          </p:nvSpPr>
          <p:spPr>
            <a:xfrm>
              <a:off x="6713724" y="2349248"/>
              <a:ext cx="1454435" cy="334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OS</a:t>
              </a:r>
              <a:r>
                <a:rPr lang="ja-JP" altLang="en-US" dirty="0"/>
                <a:t> </a:t>
              </a:r>
              <a:r>
                <a:rPr kumimoji="1" lang="ja-JP" altLang="en-US" dirty="0" smtClean="0"/>
                <a:t>ノード </a:t>
              </a:r>
              <a:r>
                <a:rPr kumimoji="1" lang="en-US" altLang="ja-JP" dirty="0" smtClean="0"/>
                <a:t>0 </a:t>
              </a:r>
              <a:r>
                <a:rPr kumimoji="1" lang="ja-JP" altLang="en-US" dirty="0" smtClean="0"/>
                <a:t>宛</a:t>
              </a:r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32621" y="2068858"/>
              <a:ext cx="2294242" cy="26771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152333" y="201921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head0</a:t>
              </a:r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32620" y="2336570"/>
              <a:ext cx="2294243" cy="2987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233315" y="2294311"/>
              <a:ext cx="59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tail0</a:t>
              </a:r>
              <a:endParaRPr kumimoji="1" lang="ja-JP" altLang="en-US" dirty="0"/>
            </a:p>
          </p:txBody>
        </p:sp>
        <p:cxnSp>
          <p:nvCxnSpPr>
            <p:cNvPr id="27" name="直線矢印コネクタ 26"/>
            <p:cNvCxnSpPr/>
            <p:nvPr/>
          </p:nvCxnSpPr>
          <p:spPr>
            <a:xfrm>
              <a:off x="2635906" y="3766751"/>
              <a:ext cx="1886666" cy="203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4518346" y="2166389"/>
              <a:ext cx="172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5236289" y="4489948"/>
              <a:ext cx="349786" cy="431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cxnSp>
          <p:nvCxnSpPr>
            <p:cNvPr id="30" name="直線コネクタ 29"/>
            <p:cNvCxnSpPr/>
            <p:nvPr/>
          </p:nvCxnSpPr>
          <p:spPr>
            <a:xfrm>
              <a:off x="4518138" y="2928234"/>
              <a:ext cx="1732179" cy="64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グループ化 30"/>
            <p:cNvGrpSpPr/>
            <p:nvPr/>
          </p:nvGrpSpPr>
          <p:grpSpPr>
            <a:xfrm>
              <a:off x="4598666" y="2932385"/>
              <a:ext cx="1571123" cy="334336"/>
              <a:chOff x="7454032" y="1446968"/>
              <a:chExt cx="1845536" cy="463249"/>
            </a:xfrm>
          </p:grpSpPr>
          <p:sp>
            <p:nvSpPr>
              <p:cNvPr id="44" name="1 つの角を切り取った四角形 43"/>
              <p:cNvSpPr/>
              <p:nvPr/>
            </p:nvSpPr>
            <p:spPr>
              <a:xfrm flipH="1">
                <a:off x="7454032" y="1486011"/>
                <a:ext cx="1845536" cy="407989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テキスト ボックス 44"/>
              <p:cNvSpPr txBox="1"/>
              <p:nvPr/>
            </p:nvSpPr>
            <p:spPr>
              <a:xfrm>
                <a:off x="7832042" y="1446968"/>
                <a:ext cx="915332" cy="463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パケット</a:t>
                </a:r>
                <a:endParaRPr kumimoji="1" lang="ja-JP" altLang="en-US" dirty="0"/>
              </a:p>
            </p:txBody>
          </p:sp>
        </p:grpSp>
        <p:sp>
          <p:nvSpPr>
            <p:cNvPr id="32" name="右中かっこ 31"/>
            <p:cNvSpPr/>
            <p:nvPr/>
          </p:nvSpPr>
          <p:spPr>
            <a:xfrm>
              <a:off x="6245987" y="1876146"/>
              <a:ext cx="388062" cy="3511400"/>
            </a:xfrm>
            <a:prstGeom prst="rightBrace">
              <a:avLst>
                <a:gd name="adj1" fmla="val 53822"/>
                <a:gd name="adj2" fmla="val 18329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3" name="直線コネクタ 32"/>
            <p:cNvCxnSpPr/>
            <p:nvPr/>
          </p:nvCxnSpPr>
          <p:spPr>
            <a:xfrm>
              <a:off x="331906" y="3916316"/>
              <a:ext cx="23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正方形/長方形 33"/>
            <p:cNvSpPr/>
            <p:nvPr/>
          </p:nvSpPr>
          <p:spPr>
            <a:xfrm>
              <a:off x="332620" y="3349840"/>
              <a:ext cx="2298360" cy="26771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1156450" y="3300199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head1</a:t>
              </a:r>
              <a:endParaRPr kumimoji="1" lang="ja-JP" altLang="en-US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29513" y="3617550"/>
              <a:ext cx="2301467" cy="2984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1237432" y="3575293"/>
              <a:ext cx="59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tail1</a:t>
              </a:r>
              <a:endParaRPr kumimoji="1" lang="ja-JP" altLang="en-US" dirty="0"/>
            </a:p>
          </p:txBody>
        </p:sp>
        <p:cxnSp>
          <p:nvCxnSpPr>
            <p:cNvPr id="38" name="直線コネクタ 37"/>
            <p:cNvCxnSpPr/>
            <p:nvPr/>
          </p:nvCxnSpPr>
          <p:spPr>
            <a:xfrm>
              <a:off x="4518346" y="4291757"/>
              <a:ext cx="172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1 つの角を切り取った四角形 38"/>
            <p:cNvSpPr/>
            <p:nvPr/>
          </p:nvSpPr>
          <p:spPr>
            <a:xfrm flipH="1">
              <a:off x="6691083" y="3264082"/>
              <a:ext cx="1571124" cy="294454"/>
            </a:xfrm>
            <a:prstGeom prst="snip1Rect">
              <a:avLst>
                <a:gd name="adj" fmla="val 306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7037605" y="3244148"/>
              <a:ext cx="779232" cy="334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パケット</a:t>
              </a:r>
              <a:endParaRPr kumimoji="1" lang="ja-JP" altLang="en-US" dirty="0"/>
            </a:p>
          </p:txBody>
        </p:sp>
        <p:cxnSp>
          <p:nvCxnSpPr>
            <p:cNvPr id="41" name="直線矢印コネクタ 40"/>
            <p:cNvCxnSpPr>
              <a:stCxn id="39" idx="0"/>
            </p:cNvCxnSpPr>
            <p:nvPr/>
          </p:nvCxnSpPr>
          <p:spPr>
            <a:xfrm flipH="1">
              <a:off x="6087762" y="3411309"/>
              <a:ext cx="603321" cy="447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>
              <a:stCxn id="36" idx="3"/>
              <a:endCxn id="12" idx="1"/>
            </p:cNvCxnSpPr>
            <p:nvPr/>
          </p:nvCxnSpPr>
          <p:spPr>
            <a:xfrm flipV="1">
              <a:off x="2630980" y="3634300"/>
              <a:ext cx="1891489" cy="13245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/>
            <p:cNvSpPr txBox="1"/>
            <p:nvPr/>
          </p:nvSpPr>
          <p:spPr>
            <a:xfrm>
              <a:off x="6384750" y="3751721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(1) </a:t>
              </a:r>
              <a:r>
                <a:rPr lang="ja-JP" altLang="en-US" dirty="0" smtClean="0"/>
                <a:t>格納</a:t>
              </a:r>
              <a:endParaRPr kumimoji="1" lang="ja-JP" altLang="en-US" dirty="0"/>
            </a:p>
          </p:txBody>
        </p:sp>
        <p:cxnSp>
          <p:nvCxnSpPr>
            <p:cNvPr id="18" name="直線コネクタ 17"/>
            <p:cNvCxnSpPr/>
            <p:nvPr/>
          </p:nvCxnSpPr>
          <p:spPr>
            <a:xfrm flipV="1">
              <a:off x="2626863" y="1876146"/>
              <a:ext cx="1898307" cy="203980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テキスト ボックス 47"/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 smtClean="0">
                <a:latin typeface="+mn-ea"/>
              </a:rPr>
              <a:t>再実装した送受信バッファの</a:t>
            </a:r>
            <a:endParaRPr lang="en-US" altLang="ja-JP" sz="4000" dirty="0" smtClean="0">
              <a:latin typeface="+mn-ea"/>
            </a:endParaRPr>
          </a:p>
          <a:p>
            <a:pPr algn="ctr"/>
            <a:r>
              <a:rPr lang="ja-JP" altLang="en-US" sz="4000" dirty="0" smtClean="0">
                <a:latin typeface="+mn-ea"/>
              </a:rPr>
              <a:t>構成と処理流れ</a:t>
            </a:r>
            <a:endParaRPr kumimoji="1" lang="ja-JP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2551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270635" y="432049"/>
            <a:ext cx="2736109" cy="4376280"/>
            <a:chOff x="1270635" y="379797"/>
            <a:chExt cx="2736109" cy="4376280"/>
          </a:xfrm>
        </p:grpSpPr>
        <p:sp>
          <p:nvSpPr>
            <p:cNvPr id="30" name="正方形/長方形 29"/>
            <p:cNvSpPr/>
            <p:nvPr/>
          </p:nvSpPr>
          <p:spPr>
            <a:xfrm>
              <a:off x="1461668" y="1260089"/>
              <a:ext cx="1652468" cy="2960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(C-1)  socket()</a:t>
              </a:r>
              <a:endParaRPr lang="ja-JP" altLang="en-US" sz="135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461668" y="1785873"/>
              <a:ext cx="1648087" cy="2960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(C-2)  connect()</a:t>
              </a:r>
              <a:endParaRPr lang="ja-JP" altLang="en-US" sz="1350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461668" y="2284894"/>
              <a:ext cx="1653023" cy="2960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</a:t>
              </a:r>
              <a:r>
                <a:rPr lang="en-US" altLang="ja-JP" sz="1350" dirty="0" smtClean="0"/>
                <a:t>C-3)  </a:t>
              </a:r>
              <a:r>
                <a:rPr lang="en-US" altLang="ja-JP" sz="1350" dirty="0"/>
                <a:t>send()</a:t>
              </a:r>
              <a:endParaRPr lang="ja-JP" altLang="en-US" sz="1350" dirty="0"/>
            </a:p>
          </p:txBody>
        </p:sp>
        <p:cxnSp>
          <p:nvCxnSpPr>
            <p:cNvPr id="34" name="直線矢印コネクタ 33"/>
            <p:cNvCxnSpPr/>
            <p:nvPr/>
          </p:nvCxnSpPr>
          <p:spPr>
            <a:xfrm flipH="1">
              <a:off x="2285713" y="1556114"/>
              <a:ext cx="0" cy="2297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正方形/長方形 36"/>
            <p:cNvSpPr/>
            <p:nvPr/>
          </p:nvSpPr>
          <p:spPr>
            <a:xfrm>
              <a:off x="1457934" y="4003505"/>
              <a:ext cx="1651820" cy="2960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</a:t>
              </a:r>
              <a:r>
                <a:rPr lang="en-US" altLang="ja-JP" sz="1350" dirty="0" smtClean="0"/>
                <a:t>C-5)  </a:t>
              </a:r>
              <a:r>
                <a:rPr lang="en-US" altLang="ja-JP" sz="1350" dirty="0"/>
                <a:t>close()</a:t>
              </a:r>
              <a:endParaRPr lang="ja-JP" altLang="en-US" sz="1350" dirty="0"/>
            </a:p>
          </p:txBody>
        </p:sp>
        <p:cxnSp>
          <p:nvCxnSpPr>
            <p:cNvPr id="38" name="直線矢印コネクタ 37"/>
            <p:cNvCxnSpPr>
              <a:stCxn id="149" idx="1"/>
              <a:endCxn id="37" idx="0"/>
            </p:cNvCxnSpPr>
            <p:nvPr/>
          </p:nvCxnSpPr>
          <p:spPr>
            <a:xfrm flipH="1">
              <a:off x="2283844" y="3348622"/>
              <a:ext cx="1236" cy="6548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フリーフォーム 148"/>
            <p:cNvSpPr/>
            <p:nvPr/>
          </p:nvSpPr>
          <p:spPr>
            <a:xfrm>
              <a:off x="1270635" y="2762887"/>
              <a:ext cx="2015967" cy="585735"/>
            </a:xfrm>
            <a:custGeom>
              <a:avLst/>
              <a:gdLst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533525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474939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98373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71698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85035 w 2971800"/>
                <a:gd name="connsiteY3" fmla="*/ 0 h 1757394"/>
                <a:gd name="connsiteX4" fmla="*/ 0 w 2971800"/>
                <a:gd name="connsiteY4" fmla="*/ 900144 h 175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1800" h="1757394">
                  <a:moveTo>
                    <a:pt x="0" y="900144"/>
                  </a:moveTo>
                  <a:lnTo>
                    <a:pt x="1495425" y="1757394"/>
                  </a:lnTo>
                  <a:lnTo>
                    <a:pt x="2971800" y="919194"/>
                  </a:lnTo>
                  <a:lnTo>
                    <a:pt x="1485035" y="0"/>
                  </a:lnTo>
                  <a:lnTo>
                    <a:pt x="0" y="90014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350" dirty="0"/>
                <a:t>(</a:t>
              </a:r>
              <a:r>
                <a:rPr lang="en-US" altLang="ja-JP" sz="1350" dirty="0" smtClean="0"/>
                <a:t>C-4)  </a:t>
              </a:r>
              <a:r>
                <a:rPr lang="en-US" altLang="ja-JP" sz="1350" dirty="0"/>
                <a:t>( </a:t>
              </a:r>
              <a:r>
                <a:rPr lang="en-US" altLang="ja-JP" sz="1350" dirty="0" err="1"/>
                <a:t>i</a:t>
              </a:r>
              <a:r>
                <a:rPr lang="en-US" altLang="ja-JP" sz="1350" dirty="0" smtClean="0"/>
                <a:t>++&lt;10 )?</a:t>
              </a:r>
              <a:endParaRPr lang="ja-JP" altLang="en-US" sz="1350" dirty="0"/>
            </a:p>
          </p:txBody>
        </p:sp>
        <p:cxnSp>
          <p:nvCxnSpPr>
            <p:cNvPr id="157" name="直線矢印コネクタ 156"/>
            <p:cNvCxnSpPr>
              <a:stCxn id="32" idx="2"/>
              <a:endCxn id="149" idx="3"/>
            </p:cNvCxnSpPr>
            <p:nvPr/>
          </p:nvCxnSpPr>
          <p:spPr>
            <a:xfrm flipH="1">
              <a:off x="2278032" y="2580919"/>
              <a:ext cx="0" cy="1819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テキスト ボックス 178"/>
            <p:cNvSpPr txBox="1"/>
            <p:nvPr/>
          </p:nvSpPr>
          <p:spPr>
            <a:xfrm>
              <a:off x="3323962" y="2788680"/>
              <a:ext cx="606356" cy="336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/>
                <a:t>True</a:t>
              </a:r>
              <a:endParaRPr lang="ja-JP" altLang="en-US" sz="1350" dirty="0"/>
            </a:p>
          </p:txBody>
        </p:sp>
        <p:sp>
          <p:nvSpPr>
            <p:cNvPr id="180" name="テキスト ボックス 179"/>
            <p:cNvSpPr txBox="1"/>
            <p:nvPr/>
          </p:nvSpPr>
          <p:spPr>
            <a:xfrm>
              <a:off x="1690479" y="3326398"/>
              <a:ext cx="710634" cy="336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/>
                <a:t>False </a:t>
              </a:r>
              <a:endParaRPr lang="ja-JP" altLang="en-US" sz="1350" dirty="0"/>
            </a:p>
          </p:txBody>
        </p:sp>
        <p:cxnSp>
          <p:nvCxnSpPr>
            <p:cNvPr id="213" name="直線矢印コネクタ 212"/>
            <p:cNvCxnSpPr/>
            <p:nvPr/>
          </p:nvCxnSpPr>
          <p:spPr>
            <a:xfrm flipV="1">
              <a:off x="3101082" y="2285869"/>
              <a:ext cx="905662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線コネクタ 216"/>
            <p:cNvCxnSpPr/>
            <p:nvPr/>
          </p:nvCxnSpPr>
          <p:spPr>
            <a:xfrm>
              <a:off x="3999655" y="2283907"/>
              <a:ext cx="0" cy="792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線コネクタ 218"/>
            <p:cNvCxnSpPr/>
            <p:nvPr/>
          </p:nvCxnSpPr>
          <p:spPr>
            <a:xfrm>
              <a:off x="3283621" y="3071530"/>
              <a:ext cx="720000" cy="81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7" name="テキスト ボックス 256"/>
            <p:cNvSpPr txBox="1"/>
            <p:nvPr/>
          </p:nvSpPr>
          <p:spPr>
            <a:xfrm>
              <a:off x="1615837" y="379797"/>
              <a:ext cx="1314328" cy="413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TCP client</a:t>
              </a:r>
              <a:endParaRPr lang="ja-JP" altLang="en-US" dirty="0"/>
            </a:p>
          </p:txBody>
        </p:sp>
        <p:sp>
          <p:nvSpPr>
            <p:cNvPr id="2" name="円/楕円 1"/>
            <p:cNvSpPr/>
            <p:nvPr/>
          </p:nvSpPr>
          <p:spPr>
            <a:xfrm>
              <a:off x="2152215" y="800965"/>
              <a:ext cx="254570" cy="2240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55" name="直線矢印コネクタ 54"/>
            <p:cNvCxnSpPr/>
            <p:nvPr/>
          </p:nvCxnSpPr>
          <p:spPr>
            <a:xfrm>
              <a:off x="2279500" y="1024983"/>
              <a:ext cx="555" cy="2297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円/楕円 55"/>
            <p:cNvSpPr/>
            <p:nvPr/>
          </p:nvSpPr>
          <p:spPr>
            <a:xfrm>
              <a:off x="2145196" y="4532059"/>
              <a:ext cx="255917" cy="2240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57" name="直線矢印コネクタ 56"/>
            <p:cNvCxnSpPr/>
            <p:nvPr/>
          </p:nvCxnSpPr>
          <p:spPr>
            <a:xfrm>
              <a:off x="2272481" y="4302299"/>
              <a:ext cx="555" cy="2297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矢印コネクタ 65"/>
            <p:cNvCxnSpPr>
              <a:stCxn id="31" idx="2"/>
              <a:endCxn id="32" idx="0"/>
            </p:cNvCxnSpPr>
            <p:nvPr/>
          </p:nvCxnSpPr>
          <p:spPr>
            <a:xfrm>
              <a:off x="2285712" y="2081898"/>
              <a:ext cx="2468" cy="2029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グループ化 6"/>
          <p:cNvGrpSpPr/>
          <p:nvPr/>
        </p:nvGrpSpPr>
        <p:grpSpPr>
          <a:xfrm>
            <a:off x="4972327" y="432049"/>
            <a:ext cx="2662707" cy="5730446"/>
            <a:chOff x="6347356" y="379797"/>
            <a:chExt cx="2662707" cy="5145224"/>
          </a:xfrm>
        </p:grpSpPr>
        <p:sp>
          <p:nvSpPr>
            <p:cNvPr id="10" name="正方形/長方形 9"/>
            <p:cNvSpPr/>
            <p:nvPr/>
          </p:nvSpPr>
          <p:spPr>
            <a:xfrm>
              <a:off x="6479373" y="1124530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(S-1)  socket()</a:t>
              </a:r>
              <a:endParaRPr lang="ja-JP" altLang="en-US" sz="135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477278" y="1540602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(S-2)  bind()</a:t>
              </a:r>
              <a:endParaRPr lang="ja-JP" altLang="en-US" sz="1350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479373" y="2356087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(S-4)  accept()</a:t>
              </a:r>
              <a:endParaRPr lang="ja-JP" altLang="en-US" sz="1350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6479373" y="1948314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(S-3)  listen()</a:t>
              </a:r>
              <a:endParaRPr lang="ja-JP" altLang="en-US" sz="1350" dirty="0"/>
            </a:p>
          </p:txBody>
        </p:sp>
        <p:cxnSp>
          <p:nvCxnSpPr>
            <p:cNvPr id="15" name="直線矢印コネクタ 14"/>
            <p:cNvCxnSpPr>
              <a:stCxn id="10" idx="2"/>
              <a:endCxn id="11" idx="0"/>
            </p:cNvCxnSpPr>
            <p:nvPr/>
          </p:nvCxnSpPr>
          <p:spPr>
            <a:xfrm flipH="1">
              <a:off x="7303334" y="1388850"/>
              <a:ext cx="0" cy="15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13" idx="2"/>
              <a:endCxn id="12" idx="0"/>
            </p:cNvCxnSpPr>
            <p:nvPr/>
          </p:nvCxnSpPr>
          <p:spPr>
            <a:xfrm>
              <a:off x="7305429" y="2212633"/>
              <a:ext cx="0" cy="1434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11" idx="2"/>
              <a:endCxn id="13" idx="0"/>
            </p:cNvCxnSpPr>
            <p:nvPr/>
          </p:nvCxnSpPr>
          <p:spPr>
            <a:xfrm>
              <a:off x="7303334" y="1804921"/>
              <a:ext cx="0" cy="1433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正方形/長方形 18"/>
            <p:cNvSpPr/>
            <p:nvPr/>
          </p:nvSpPr>
          <p:spPr>
            <a:xfrm>
              <a:off x="6489475" y="3557430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</a:t>
              </a:r>
              <a:r>
                <a:rPr lang="en-US" altLang="ja-JP" sz="1350" dirty="0" smtClean="0"/>
                <a:t>S-7)  </a:t>
              </a:r>
              <a:r>
                <a:rPr lang="en-US" altLang="ja-JP" sz="1350" dirty="0" err="1"/>
                <a:t>recv</a:t>
              </a:r>
              <a:r>
                <a:rPr lang="en-US" altLang="ja-JP" sz="1350" dirty="0"/>
                <a:t>()</a:t>
              </a:r>
              <a:endParaRPr lang="ja-JP" altLang="en-US" sz="1350" dirty="0"/>
            </a:p>
          </p:txBody>
        </p:sp>
        <p:cxnSp>
          <p:nvCxnSpPr>
            <p:cNvPr id="24" name="直線矢印コネクタ 23"/>
            <p:cNvCxnSpPr>
              <a:stCxn id="227" idx="1"/>
              <a:endCxn id="103" idx="0"/>
            </p:cNvCxnSpPr>
            <p:nvPr/>
          </p:nvCxnSpPr>
          <p:spPr>
            <a:xfrm flipH="1">
              <a:off x="7325826" y="4594559"/>
              <a:ext cx="1383" cy="3085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12" idx="2"/>
              <a:endCxn id="98" idx="0"/>
            </p:cNvCxnSpPr>
            <p:nvPr/>
          </p:nvCxnSpPr>
          <p:spPr>
            <a:xfrm flipH="1">
              <a:off x="7303334" y="2620406"/>
              <a:ext cx="0" cy="1387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7" name="フリーフォーム 226"/>
            <p:cNvSpPr/>
            <p:nvPr/>
          </p:nvSpPr>
          <p:spPr>
            <a:xfrm>
              <a:off x="6347356" y="4010116"/>
              <a:ext cx="1947224" cy="584444"/>
            </a:xfrm>
            <a:custGeom>
              <a:avLst/>
              <a:gdLst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533525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474939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98373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71698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85035 w 2971800"/>
                <a:gd name="connsiteY3" fmla="*/ 0 h 1757394"/>
                <a:gd name="connsiteX4" fmla="*/ 0 w 2971800"/>
                <a:gd name="connsiteY4" fmla="*/ 900144 h 175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1800" h="1757394">
                  <a:moveTo>
                    <a:pt x="0" y="900144"/>
                  </a:moveTo>
                  <a:lnTo>
                    <a:pt x="1495425" y="1757394"/>
                  </a:lnTo>
                  <a:lnTo>
                    <a:pt x="2971800" y="919194"/>
                  </a:lnTo>
                  <a:lnTo>
                    <a:pt x="1485035" y="0"/>
                  </a:lnTo>
                  <a:lnTo>
                    <a:pt x="0" y="90014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350" dirty="0"/>
                <a:t>(</a:t>
              </a:r>
              <a:r>
                <a:rPr lang="en-US" altLang="ja-JP" sz="1350" dirty="0" smtClean="0"/>
                <a:t>S-8)  </a:t>
              </a:r>
              <a:r>
                <a:rPr lang="en-US" altLang="ja-JP" sz="1350" dirty="0"/>
                <a:t>( </a:t>
              </a:r>
              <a:r>
                <a:rPr lang="en-US" altLang="ja-JP" sz="1350" dirty="0" err="1"/>
                <a:t>j</a:t>
              </a:r>
              <a:r>
                <a:rPr lang="en-US" altLang="ja-JP" sz="1350" dirty="0" err="1" smtClean="0"/>
                <a:t>++</a:t>
              </a:r>
              <a:r>
                <a:rPr lang="en-US" altLang="ja-JP" sz="1350" dirty="0" smtClean="0"/>
                <a:t>&lt;10 </a:t>
              </a:r>
              <a:r>
                <a:rPr lang="en-US" altLang="ja-JP" sz="1350" dirty="0"/>
                <a:t>)?</a:t>
              </a:r>
              <a:endParaRPr lang="ja-JP" altLang="en-US" sz="1350" dirty="0"/>
            </a:p>
          </p:txBody>
        </p:sp>
        <p:cxnSp>
          <p:nvCxnSpPr>
            <p:cNvPr id="232" name="直線矢印コネクタ 231"/>
            <p:cNvCxnSpPr/>
            <p:nvPr/>
          </p:nvCxnSpPr>
          <p:spPr>
            <a:xfrm flipH="1" flipV="1">
              <a:off x="8140961" y="3562309"/>
              <a:ext cx="8672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直線コネクタ 232"/>
            <p:cNvCxnSpPr/>
            <p:nvPr/>
          </p:nvCxnSpPr>
          <p:spPr>
            <a:xfrm>
              <a:off x="9004163" y="3553553"/>
              <a:ext cx="0" cy="7560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線コネクタ 233"/>
            <p:cNvCxnSpPr/>
            <p:nvPr/>
          </p:nvCxnSpPr>
          <p:spPr>
            <a:xfrm flipH="1">
              <a:off x="8290063" y="4311488"/>
              <a:ext cx="720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テキスト ボックス 257"/>
            <p:cNvSpPr txBox="1"/>
            <p:nvPr/>
          </p:nvSpPr>
          <p:spPr>
            <a:xfrm>
              <a:off x="6562646" y="379797"/>
              <a:ext cx="1463648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TCP server</a:t>
              </a:r>
              <a:endParaRPr lang="ja-JP" altLang="en-US" dirty="0"/>
            </a:p>
          </p:txBody>
        </p:sp>
        <p:sp>
          <p:nvSpPr>
            <p:cNvPr id="60" name="円/楕円 59"/>
            <p:cNvSpPr/>
            <p:nvPr/>
          </p:nvSpPr>
          <p:spPr>
            <a:xfrm>
              <a:off x="7173258" y="770982"/>
              <a:ext cx="255962" cy="200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61" name="直線矢印コネクタ 60"/>
            <p:cNvCxnSpPr>
              <a:endCxn id="10" idx="0"/>
            </p:cNvCxnSpPr>
            <p:nvPr/>
          </p:nvCxnSpPr>
          <p:spPr>
            <a:xfrm>
              <a:off x="7301239" y="980615"/>
              <a:ext cx="0" cy="1439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円/楕円 64"/>
            <p:cNvSpPr/>
            <p:nvPr/>
          </p:nvSpPr>
          <p:spPr>
            <a:xfrm>
              <a:off x="7196498" y="5324996"/>
              <a:ext cx="255962" cy="200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8313840" y="4043478"/>
              <a:ext cx="60967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/>
                <a:t>True</a:t>
              </a:r>
              <a:endParaRPr lang="ja-JP" altLang="en-US" sz="1350" dirty="0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6631021" y="4504517"/>
              <a:ext cx="70812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/>
                <a:t>False </a:t>
              </a:r>
              <a:endParaRPr lang="ja-JP" altLang="en-US" sz="1350" dirty="0"/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6477278" y="2759126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(S-5)  </a:t>
              </a:r>
              <a:r>
                <a:rPr lang="en-US" altLang="ja-JP" sz="1350" dirty="0" err="1"/>
                <a:t>recv</a:t>
              </a:r>
              <a:r>
                <a:rPr lang="en-US" altLang="ja-JP" sz="1350" dirty="0"/>
                <a:t>()</a:t>
              </a:r>
              <a:endParaRPr lang="ja-JP" altLang="en-US" sz="1350" dirty="0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6486983" y="3160558"/>
              <a:ext cx="1657096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 smtClean="0"/>
                <a:t>(</a:t>
              </a:r>
              <a:r>
                <a:rPr lang="en-US" altLang="ja-JP" sz="1350" dirty="0"/>
                <a:t>S</a:t>
              </a:r>
              <a:r>
                <a:rPr lang="en-US" altLang="ja-JP" sz="1350" dirty="0" smtClean="0"/>
                <a:t>-6)  </a:t>
              </a:r>
              <a:r>
                <a:rPr lang="en-US" altLang="ja-JP" sz="1350" dirty="0" err="1" smtClean="0"/>
                <a:t>rdtsc</a:t>
              </a:r>
              <a:r>
                <a:rPr lang="en-US" altLang="ja-JP" sz="1350" dirty="0" smtClean="0"/>
                <a:t>()</a:t>
              </a:r>
              <a:endParaRPr lang="ja-JP" altLang="en-US" sz="1350" dirty="0"/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6497277" y="4903097"/>
              <a:ext cx="1657096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 smtClean="0"/>
                <a:t>(S-9)  </a:t>
              </a:r>
              <a:r>
                <a:rPr lang="en-US" altLang="ja-JP" sz="1350" dirty="0" err="1" smtClean="0"/>
                <a:t>rdtsc</a:t>
              </a:r>
              <a:r>
                <a:rPr lang="en-US" altLang="ja-JP" sz="1350" dirty="0" smtClean="0"/>
                <a:t>()</a:t>
              </a:r>
              <a:endParaRPr lang="ja-JP" altLang="en-US" sz="1350" dirty="0"/>
            </a:p>
          </p:txBody>
        </p:sp>
        <p:cxnSp>
          <p:nvCxnSpPr>
            <p:cNvPr id="114" name="直線矢印コネクタ 113"/>
            <p:cNvCxnSpPr>
              <a:stCxn id="98" idx="2"/>
              <a:endCxn id="99" idx="0"/>
            </p:cNvCxnSpPr>
            <p:nvPr/>
          </p:nvCxnSpPr>
          <p:spPr>
            <a:xfrm>
              <a:off x="7303334" y="3023444"/>
              <a:ext cx="0" cy="1371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矢印コネクタ 120"/>
            <p:cNvCxnSpPr>
              <a:stCxn id="99" idx="2"/>
              <a:endCxn id="19" idx="0"/>
            </p:cNvCxnSpPr>
            <p:nvPr/>
          </p:nvCxnSpPr>
          <p:spPr>
            <a:xfrm flipH="1">
              <a:off x="7315531" y="3424876"/>
              <a:ext cx="1" cy="1325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矢印コネクタ 128"/>
            <p:cNvCxnSpPr>
              <a:stCxn id="103" idx="2"/>
              <a:endCxn id="65" idx="0"/>
            </p:cNvCxnSpPr>
            <p:nvPr/>
          </p:nvCxnSpPr>
          <p:spPr>
            <a:xfrm flipH="1">
              <a:off x="7324479" y="5167413"/>
              <a:ext cx="1347" cy="1575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線矢印コネクタ 135"/>
            <p:cNvCxnSpPr/>
            <p:nvPr/>
          </p:nvCxnSpPr>
          <p:spPr>
            <a:xfrm>
              <a:off x="7309445" y="3821749"/>
              <a:ext cx="0" cy="1883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827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5024821" y="498958"/>
            <a:ext cx="2566544" cy="5107219"/>
            <a:chOff x="5252858" y="396273"/>
            <a:chExt cx="2217616" cy="4583193"/>
          </a:xfrm>
        </p:grpSpPr>
        <p:sp>
          <p:nvSpPr>
            <p:cNvPr id="10" name="正方形/長方形 9"/>
            <p:cNvSpPr/>
            <p:nvPr/>
          </p:nvSpPr>
          <p:spPr>
            <a:xfrm>
              <a:off x="5371006" y="1141006"/>
              <a:ext cx="1371600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(S-1)  socket()</a:t>
              </a:r>
              <a:endParaRPr lang="ja-JP" altLang="en-US" sz="135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369267" y="1598267"/>
              <a:ext cx="1371600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(S-2)  bind()</a:t>
              </a:r>
              <a:endParaRPr lang="ja-JP" altLang="en-US" sz="1350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5371006" y="2038926"/>
              <a:ext cx="1371600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(S-3)  </a:t>
              </a:r>
              <a:r>
                <a:rPr lang="en-US" altLang="ja-JP" sz="1350" dirty="0" err="1" smtClean="0"/>
                <a:t>recvfrom</a:t>
              </a:r>
              <a:r>
                <a:rPr lang="en-US" altLang="ja-JP" sz="1350" dirty="0" smtClean="0"/>
                <a:t>()</a:t>
              </a:r>
              <a:endParaRPr lang="ja-JP" altLang="en-US" sz="1350" dirty="0"/>
            </a:p>
          </p:txBody>
        </p:sp>
        <p:cxnSp>
          <p:nvCxnSpPr>
            <p:cNvPr id="15" name="直線矢印コネクタ 14"/>
            <p:cNvCxnSpPr>
              <a:stCxn id="10" idx="2"/>
              <a:endCxn id="11" idx="0"/>
            </p:cNvCxnSpPr>
            <p:nvPr/>
          </p:nvCxnSpPr>
          <p:spPr>
            <a:xfrm flipH="1">
              <a:off x="6055067" y="1405325"/>
              <a:ext cx="0" cy="1929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13" idx="2"/>
              <a:endCxn id="99" idx="0"/>
            </p:cNvCxnSpPr>
            <p:nvPr/>
          </p:nvCxnSpPr>
          <p:spPr>
            <a:xfrm>
              <a:off x="6056806" y="2303245"/>
              <a:ext cx="150" cy="1982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11" idx="2"/>
              <a:endCxn id="13" idx="0"/>
            </p:cNvCxnSpPr>
            <p:nvPr/>
          </p:nvCxnSpPr>
          <p:spPr>
            <a:xfrm>
              <a:off x="6055067" y="1862586"/>
              <a:ext cx="0" cy="1763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正方形/長方形 18"/>
            <p:cNvSpPr/>
            <p:nvPr/>
          </p:nvSpPr>
          <p:spPr>
            <a:xfrm>
              <a:off x="5379393" y="2989013"/>
              <a:ext cx="1371600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</a:t>
              </a:r>
              <a:r>
                <a:rPr lang="en-US" altLang="ja-JP" sz="1350" dirty="0" smtClean="0"/>
                <a:t>S-5)  </a:t>
              </a:r>
              <a:r>
                <a:rPr lang="en-US" altLang="ja-JP" sz="1350" dirty="0" err="1" smtClean="0"/>
                <a:t>recvfrom</a:t>
              </a:r>
              <a:r>
                <a:rPr lang="en-US" altLang="ja-JP" sz="1350" dirty="0" smtClean="0"/>
                <a:t>()</a:t>
              </a:r>
              <a:endParaRPr lang="ja-JP" altLang="en-US" sz="1350" dirty="0"/>
            </a:p>
          </p:txBody>
        </p:sp>
        <p:cxnSp>
          <p:nvCxnSpPr>
            <p:cNvPr id="24" name="直線矢印コネクタ 23"/>
            <p:cNvCxnSpPr>
              <a:stCxn id="227" idx="1"/>
              <a:endCxn id="103" idx="0"/>
            </p:cNvCxnSpPr>
            <p:nvPr/>
          </p:nvCxnSpPr>
          <p:spPr>
            <a:xfrm flipH="1">
              <a:off x="6065194" y="4049003"/>
              <a:ext cx="1148" cy="3085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7" name="フリーフォーム 226"/>
            <p:cNvSpPr/>
            <p:nvPr/>
          </p:nvSpPr>
          <p:spPr>
            <a:xfrm>
              <a:off x="5252858" y="3464560"/>
              <a:ext cx="1616606" cy="584443"/>
            </a:xfrm>
            <a:custGeom>
              <a:avLst/>
              <a:gdLst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533525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474939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98373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71698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85035 w 2971800"/>
                <a:gd name="connsiteY3" fmla="*/ 0 h 1757394"/>
                <a:gd name="connsiteX4" fmla="*/ 0 w 2971800"/>
                <a:gd name="connsiteY4" fmla="*/ 900144 h 175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1800" h="1757394">
                  <a:moveTo>
                    <a:pt x="0" y="900144"/>
                  </a:moveTo>
                  <a:lnTo>
                    <a:pt x="1495425" y="1757394"/>
                  </a:lnTo>
                  <a:lnTo>
                    <a:pt x="2971800" y="919194"/>
                  </a:lnTo>
                  <a:lnTo>
                    <a:pt x="1485035" y="0"/>
                  </a:lnTo>
                  <a:lnTo>
                    <a:pt x="0" y="90014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350" dirty="0"/>
                <a:t>(</a:t>
              </a:r>
              <a:r>
                <a:rPr lang="en-US" altLang="ja-JP" sz="1350" dirty="0" smtClean="0"/>
                <a:t>S-6)  </a:t>
              </a:r>
              <a:r>
                <a:rPr lang="en-US" altLang="ja-JP" sz="1350" dirty="0"/>
                <a:t>( </a:t>
              </a:r>
              <a:r>
                <a:rPr lang="en-US" altLang="ja-JP" sz="1350" dirty="0" err="1"/>
                <a:t>j</a:t>
              </a:r>
              <a:r>
                <a:rPr lang="en-US" altLang="ja-JP" sz="1350" dirty="0" err="1" smtClean="0"/>
                <a:t>++</a:t>
              </a:r>
              <a:r>
                <a:rPr lang="en-US" altLang="ja-JP" sz="1350" dirty="0" smtClean="0"/>
                <a:t>&lt;10)?</a:t>
              </a:r>
              <a:endParaRPr lang="ja-JP" altLang="en-US" sz="1350" dirty="0"/>
            </a:p>
          </p:txBody>
        </p:sp>
        <p:cxnSp>
          <p:nvCxnSpPr>
            <p:cNvPr id="230" name="直線矢印コネクタ 229"/>
            <p:cNvCxnSpPr>
              <a:stCxn id="19" idx="2"/>
              <a:endCxn id="227" idx="3"/>
            </p:cNvCxnSpPr>
            <p:nvPr/>
          </p:nvCxnSpPr>
          <p:spPr>
            <a:xfrm flipH="1">
              <a:off x="6060690" y="3253332"/>
              <a:ext cx="0" cy="2112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直線矢印コネクタ 231"/>
            <p:cNvCxnSpPr/>
            <p:nvPr/>
          </p:nvCxnSpPr>
          <p:spPr>
            <a:xfrm flipH="1" flipV="1">
              <a:off x="6750474" y="2993891"/>
              <a:ext cx="7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直線コネクタ 232"/>
            <p:cNvCxnSpPr/>
            <p:nvPr/>
          </p:nvCxnSpPr>
          <p:spPr>
            <a:xfrm>
              <a:off x="7467113" y="2985136"/>
              <a:ext cx="0" cy="792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線コネクタ 233"/>
            <p:cNvCxnSpPr/>
            <p:nvPr/>
          </p:nvCxnSpPr>
          <p:spPr>
            <a:xfrm flipH="1">
              <a:off x="6873648" y="3773639"/>
              <a:ext cx="59100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テキスト ボックス 257"/>
            <p:cNvSpPr txBox="1"/>
            <p:nvPr/>
          </p:nvSpPr>
          <p:spPr>
            <a:xfrm>
              <a:off x="5448377" y="396273"/>
              <a:ext cx="122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UDP server</a:t>
              </a:r>
              <a:endParaRPr lang="ja-JP" altLang="en-US" dirty="0"/>
            </a:p>
          </p:txBody>
        </p:sp>
        <p:sp>
          <p:nvSpPr>
            <p:cNvPr id="60" name="円/楕円 59"/>
            <p:cNvSpPr/>
            <p:nvPr/>
          </p:nvSpPr>
          <p:spPr>
            <a:xfrm>
              <a:off x="5947077" y="787458"/>
              <a:ext cx="212502" cy="200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61" name="直線矢印コネクタ 60"/>
            <p:cNvCxnSpPr>
              <a:endCxn id="10" idx="0"/>
            </p:cNvCxnSpPr>
            <p:nvPr/>
          </p:nvCxnSpPr>
          <p:spPr>
            <a:xfrm>
              <a:off x="6053328" y="997091"/>
              <a:ext cx="0" cy="1439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円/楕円 64"/>
            <p:cNvSpPr/>
            <p:nvPr/>
          </p:nvSpPr>
          <p:spPr>
            <a:xfrm>
              <a:off x="5949279" y="4779441"/>
              <a:ext cx="212502" cy="200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6885454" y="3497922"/>
              <a:ext cx="50615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/>
                <a:t>True</a:t>
              </a:r>
              <a:endParaRPr lang="ja-JP" altLang="en-US" sz="1350" dirty="0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5488360" y="3958961"/>
              <a:ext cx="58789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/>
                <a:t>False </a:t>
              </a:r>
              <a:endParaRPr lang="ja-JP" altLang="en-US" sz="1350" dirty="0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5369086" y="2501523"/>
              <a:ext cx="1375739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 smtClean="0"/>
                <a:t>(S-4)  </a:t>
              </a:r>
              <a:r>
                <a:rPr lang="en-US" altLang="ja-JP" sz="1350" dirty="0" err="1" smtClean="0"/>
                <a:t>rdtsc</a:t>
              </a:r>
              <a:r>
                <a:rPr lang="en-US" altLang="ja-JP" sz="1350" dirty="0" smtClean="0"/>
                <a:t>()</a:t>
              </a:r>
              <a:endParaRPr lang="ja-JP" altLang="en-US" sz="1350" dirty="0"/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5377324" y="4357540"/>
              <a:ext cx="1375739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 smtClean="0"/>
                <a:t>(S-7)  </a:t>
              </a:r>
              <a:r>
                <a:rPr lang="en-US" altLang="ja-JP" sz="1350" dirty="0" err="1" smtClean="0"/>
                <a:t>rdtsc</a:t>
              </a:r>
              <a:r>
                <a:rPr lang="en-US" altLang="ja-JP" sz="1350" dirty="0" smtClean="0"/>
                <a:t>()</a:t>
              </a:r>
              <a:endParaRPr lang="ja-JP" altLang="en-US" sz="1350" dirty="0"/>
            </a:p>
          </p:txBody>
        </p:sp>
        <p:cxnSp>
          <p:nvCxnSpPr>
            <p:cNvPr id="121" name="直線矢印コネクタ 120"/>
            <p:cNvCxnSpPr>
              <a:stCxn id="99" idx="2"/>
              <a:endCxn id="19" idx="0"/>
            </p:cNvCxnSpPr>
            <p:nvPr/>
          </p:nvCxnSpPr>
          <p:spPr>
            <a:xfrm>
              <a:off x="6056956" y="2765842"/>
              <a:ext cx="0" cy="2231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矢印コネクタ 128"/>
            <p:cNvCxnSpPr/>
            <p:nvPr/>
          </p:nvCxnSpPr>
          <p:spPr>
            <a:xfrm flipH="1">
              <a:off x="6062800" y="4621859"/>
              <a:ext cx="0" cy="152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グループ化 3"/>
          <p:cNvGrpSpPr/>
          <p:nvPr/>
        </p:nvGrpSpPr>
        <p:grpSpPr>
          <a:xfrm>
            <a:off x="1347169" y="498958"/>
            <a:ext cx="2630347" cy="4397476"/>
            <a:chOff x="1847171" y="396273"/>
            <a:chExt cx="2630347" cy="4397476"/>
          </a:xfrm>
        </p:grpSpPr>
        <p:sp>
          <p:nvSpPr>
            <p:cNvPr id="30" name="正方形/長方形 29"/>
            <p:cNvSpPr/>
            <p:nvPr/>
          </p:nvSpPr>
          <p:spPr>
            <a:xfrm>
              <a:off x="2018850" y="1257484"/>
              <a:ext cx="1563357" cy="289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(C-1)  socket()</a:t>
              </a:r>
              <a:endParaRPr lang="ja-JP" altLang="en-US" sz="135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018850" y="1771870"/>
              <a:ext cx="1559212" cy="289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(C-2)  connect()</a:t>
              </a:r>
              <a:endParaRPr lang="ja-JP" altLang="en-US" sz="1350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2018850" y="2306849"/>
              <a:ext cx="1563881" cy="289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</a:t>
              </a:r>
              <a:r>
                <a:rPr lang="en-US" altLang="ja-JP" sz="1350" dirty="0" smtClean="0"/>
                <a:t>C-3)  </a:t>
              </a:r>
              <a:r>
                <a:rPr lang="en-US" altLang="ja-JP" sz="1350" dirty="0"/>
                <a:t>send()</a:t>
              </a:r>
              <a:endParaRPr lang="ja-JP" altLang="en-US" sz="1350" dirty="0"/>
            </a:p>
          </p:txBody>
        </p:sp>
        <p:cxnSp>
          <p:nvCxnSpPr>
            <p:cNvPr id="34" name="直線矢印コネクタ 33"/>
            <p:cNvCxnSpPr/>
            <p:nvPr/>
          </p:nvCxnSpPr>
          <p:spPr>
            <a:xfrm flipH="1">
              <a:off x="2798456" y="1547091"/>
              <a:ext cx="0" cy="2247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正方形/長方形 36"/>
            <p:cNvSpPr/>
            <p:nvPr/>
          </p:nvSpPr>
          <p:spPr>
            <a:xfrm>
              <a:off x="2015317" y="4057490"/>
              <a:ext cx="1562743" cy="289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</a:t>
              </a:r>
              <a:r>
                <a:rPr lang="en-US" altLang="ja-JP" sz="1350" dirty="0" smtClean="0"/>
                <a:t>C-5)  </a:t>
              </a:r>
              <a:r>
                <a:rPr lang="en-US" altLang="ja-JP" sz="1350" dirty="0"/>
                <a:t>close()</a:t>
              </a:r>
              <a:endParaRPr lang="ja-JP" altLang="en-US" sz="1350" dirty="0"/>
            </a:p>
          </p:txBody>
        </p:sp>
        <p:cxnSp>
          <p:nvCxnSpPr>
            <p:cNvPr id="38" name="直線矢印コネクタ 37"/>
            <p:cNvCxnSpPr>
              <a:stCxn id="149" idx="1"/>
              <a:endCxn id="37" idx="0"/>
            </p:cNvCxnSpPr>
            <p:nvPr/>
          </p:nvCxnSpPr>
          <p:spPr>
            <a:xfrm flipH="1">
              <a:off x="2796689" y="3412555"/>
              <a:ext cx="0" cy="6449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フリーフォーム 148"/>
            <p:cNvSpPr/>
            <p:nvPr/>
          </p:nvSpPr>
          <p:spPr>
            <a:xfrm>
              <a:off x="1847171" y="2839517"/>
              <a:ext cx="1907253" cy="573038"/>
            </a:xfrm>
            <a:custGeom>
              <a:avLst/>
              <a:gdLst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533525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474939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98373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71698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85035 w 2971800"/>
                <a:gd name="connsiteY3" fmla="*/ 0 h 1757394"/>
                <a:gd name="connsiteX4" fmla="*/ 0 w 2971800"/>
                <a:gd name="connsiteY4" fmla="*/ 900144 h 175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1800" h="1757394">
                  <a:moveTo>
                    <a:pt x="0" y="900144"/>
                  </a:moveTo>
                  <a:lnTo>
                    <a:pt x="1495425" y="1757394"/>
                  </a:lnTo>
                  <a:lnTo>
                    <a:pt x="2971800" y="919194"/>
                  </a:lnTo>
                  <a:lnTo>
                    <a:pt x="1485035" y="0"/>
                  </a:lnTo>
                  <a:lnTo>
                    <a:pt x="0" y="90014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350" dirty="0"/>
                <a:t>(</a:t>
              </a:r>
              <a:r>
                <a:rPr lang="en-US" altLang="ja-JP" sz="1350" dirty="0" smtClean="0"/>
                <a:t>C-4)  </a:t>
              </a:r>
              <a:r>
                <a:rPr lang="en-US" altLang="ja-JP" sz="1350" dirty="0"/>
                <a:t>( </a:t>
              </a:r>
              <a:r>
                <a:rPr lang="en-US" altLang="ja-JP" sz="1350" dirty="0" err="1"/>
                <a:t>i</a:t>
              </a:r>
              <a:r>
                <a:rPr lang="en-US" altLang="ja-JP" sz="1350" dirty="0" smtClean="0"/>
                <a:t>++&lt;</a:t>
              </a:r>
              <a:r>
                <a:rPr lang="en-US" altLang="ja-JP" sz="1350" dirty="0"/>
                <a:t>N</a:t>
              </a:r>
              <a:r>
                <a:rPr lang="en-US" altLang="ja-JP" sz="1350" dirty="0" smtClean="0"/>
                <a:t>)?</a:t>
              </a:r>
              <a:endParaRPr lang="ja-JP" altLang="en-US" sz="1350" dirty="0"/>
            </a:p>
          </p:txBody>
        </p:sp>
        <p:cxnSp>
          <p:nvCxnSpPr>
            <p:cNvPr id="157" name="直線矢印コネクタ 156"/>
            <p:cNvCxnSpPr>
              <a:stCxn id="32" idx="2"/>
              <a:endCxn id="149" idx="3"/>
            </p:cNvCxnSpPr>
            <p:nvPr/>
          </p:nvCxnSpPr>
          <p:spPr>
            <a:xfrm flipH="1">
              <a:off x="2800242" y="2596457"/>
              <a:ext cx="549" cy="2430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テキスト ボックス 179"/>
            <p:cNvSpPr txBox="1"/>
            <p:nvPr/>
          </p:nvSpPr>
          <p:spPr>
            <a:xfrm>
              <a:off x="2235321" y="3412555"/>
              <a:ext cx="672312" cy="328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/>
                <a:t>False </a:t>
              </a:r>
              <a:endParaRPr lang="ja-JP" altLang="en-US" sz="1350" dirty="0"/>
            </a:p>
          </p:txBody>
        </p:sp>
        <p:sp>
          <p:nvSpPr>
            <p:cNvPr id="257" name="テキスト ボックス 256"/>
            <p:cNvSpPr txBox="1"/>
            <p:nvPr/>
          </p:nvSpPr>
          <p:spPr>
            <a:xfrm>
              <a:off x="2136695" y="396273"/>
              <a:ext cx="1327474" cy="404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UDP client</a:t>
              </a:r>
              <a:endParaRPr lang="ja-JP" altLang="en-US" dirty="0"/>
            </a:p>
          </p:txBody>
        </p:sp>
        <p:sp>
          <p:nvSpPr>
            <p:cNvPr id="2" name="円/楕円 1"/>
            <p:cNvSpPr/>
            <p:nvPr/>
          </p:nvSpPr>
          <p:spPr>
            <a:xfrm>
              <a:off x="2672158" y="808312"/>
              <a:ext cx="240842" cy="2191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55" name="直線矢印コネクタ 54"/>
            <p:cNvCxnSpPr/>
            <p:nvPr/>
          </p:nvCxnSpPr>
          <p:spPr>
            <a:xfrm>
              <a:off x="2792579" y="1027474"/>
              <a:ext cx="525" cy="2247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円/楕円 55"/>
            <p:cNvSpPr/>
            <p:nvPr/>
          </p:nvSpPr>
          <p:spPr>
            <a:xfrm>
              <a:off x="2665517" y="4574587"/>
              <a:ext cx="242116" cy="2191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57" name="直線矢印コネクタ 56"/>
            <p:cNvCxnSpPr/>
            <p:nvPr/>
          </p:nvCxnSpPr>
          <p:spPr>
            <a:xfrm>
              <a:off x="2785938" y="4349808"/>
              <a:ext cx="525" cy="2247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矢印コネクタ 65"/>
            <p:cNvCxnSpPr>
              <a:stCxn id="31" idx="2"/>
              <a:endCxn id="32" idx="0"/>
            </p:cNvCxnSpPr>
            <p:nvPr/>
          </p:nvCxnSpPr>
          <p:spPr>
            <a:xfrm>
              <a:off x="2798456" y="2061478"/>
              <a:ext cx="0" cy="2453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テキスト ボックス 45"/>
            <p:cNvSpPr txBox="1"/>
            <p:nvPr/>
          </p:nvSpPr>
          <p:spPr>
            <a:xfrm>
              <a:off x="3794736" y="2861112"/>
              <a:ext cx="606356" cy="336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/>
                <a:t>True</a:t>
              </a:r>
              <a:endParaRPr lang="ja-JP" altLang="en-US" sz="1350" dirty="0"/>
            </a:p>
          </p:txBody>
        </p:sp>
        <p:cxnSp>
          <p:nvCxnSpPr>
            <p:cNvPr id="47" name="直線矢印コネクタ 46"/>
            <p:cNvCxnSpPr/>
            <p:nvPr/>
          </p:nvCxnSpPr>
          <p:spPr>
            <a:xfrm flipV="1">
              <a:off x="3571856" y="2313036"/>
              <a:ext cx="905662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4470429" y="2320127"/>
              <a:ext cx="0" cy="828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3754395" y="3143962"/>
              <a:ext cx="720000" cy="81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02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006038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TCP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UDP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既存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128M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65G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再実装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10G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75G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1886201" y="52252"/>
            <a:ext cx="5383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スループットの計測結果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0117" y="4136198"/>
            <a:ext cx="5585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(1) </a:t>
            </a:r>
            <a:r>
              <a:rPr kumimoji="1" lang="ja-JP" altLang="en-US" sz="2400" dirty="0" smtClean="0"/>
              <a:t>通信する </a:t>
            </a:r>
            <a:r>
              <a:rPr kumimoji="1" lang="en-US" altLang="ja-JP" sz="2400" dirty="0" smtClean="0"/>
              <a:t>OS </a:t>
            </a:r>
            <a:r>
              <a:rPr lang="ja-JP" altLang="en-US" sz="2400" dirty="0" smtClean="0"/>
              <a:t>ノードの増加に伴って，各</a:t>
            </a:r>
            <a:r>
              <a:rPr lang="en-US" altLang="ja-JP" sz="2400" dirty="0" smtClean="0"/>
              <a:t>OS </a:t>
            </a:r>
            <a:r>
              <a:rPr lang="ja-JP" altLang="en-US" sz="2400" dirty="0" smtClean="0"/>
              <a:t>ノード間の通信で使用できるパケット用バッファは小さくなる．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779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kumimoji="1" lang="en-US" altLang="ja-JP" sz="2400" dirty="0" smtClean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fld id="{18C86FEC-321D-453C-9259-6B6318ABC4F3}" type="slidenum">
              <a:rPr kumimoji="1" lang="ja-JP" altLang="en-US" sz="2400" smtClean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9</a:t>
            </a:fld>
            <a:endParaRPr kumimoji="1" lang="ja-JP" altLang="en-US" sz="2400" dirty="0">
              <a:solidFill>
                <a:schemeClr val="tx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02355" y="9285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00FF"/>
                </a:solidFill>
              </a:rPr>
              <a:t>＜</a:t>
            </a:r>
            <a:r>
              <a:rPr lang="ja-JP" altLang="en-US" sz="2400" dirty="0">
                <a:solidFill>
                  <a:srgbClr val="0000FF"/>
                </a:solidFill>
              </a:rPr>
              <a:t>実績</a:t>
            </a:r>
            <a:r>
              <a:rPr kumimoji="1" lang="ja-JP" altLang="en-US" sz="2400" dirty="0" smtClean="0">
                <a:solidFill>
                  <a:srgbClr val="0000FF"/>
                </a:solidFill>
              </a:rPr>
              <a:t>＞</a:t>
            </a:r>
            <a:endParaRPr kumimoji="1" lang="ja-JP" altLang="en-US" sz="2400" dirty="0">
              <a:solidFill>
                <a:srgbClr val="0000FF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14295" y="2286331"/>
            <a:ext cx="7711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(3) VNI</a:t>
            </a:r>
            <a:r>
              <a:rPr lang="ja-JP" altLang="en-US" sz="2400" dirty="0"/>
              <a:t> </a:t>
            </a:r>
            <a:r>
              <a:rPr lang="ja-JP" altLang="en-US" sz="2400" dirty="0" smtClean="0"/>
              <a:t>を用いた通信のスループット計測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53745" y="0"/>
            <a:ext cx="1537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まとめ</a:t>
            </a:r>
            <a:endParaRPr kumimoji="1" lang="ja-JP" altLang="en-US" sz="4000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211062" y="371966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00FF"/>
                </a:solidFill>
              </a:rPr>
              <a:t>＜</a:t>
            </a:r>
            <a:r>
              <a:rPr lang="ja-JP" altLang="en-US" sz="2400" dirty="0" smtClean="0">
                <a:solidFill>
                  <a:srgbClr val="0000FF"/>
                </a:solidFill>
              </a:rPr>
              <a:t>今後の課題</a:t>
            </a:r>
            <a:r>
              <a:rPr kumimoji="1" lang="ja-JP" altLang="en-US" sz="2400" dirty="0" smtClean="0">
                <a:solidFill>
                  <a:srgbClr val="0000FF"/>
                </a:solidFill>
              </a:rPr>
              <a:t>＞</a:t>
            </a:r>
            <a:endParaRPr kumimoji="1" lang="ja-JP" altLang="en-US" sz="2400" dirty="0">
              <a:solidFill>
                <a:srgbClr val="0000FF"/>
              </a:solidFill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640117" y="1821904"/>
            <a:ext cx="5585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 (</a:t>
            </a:r>
            <a:r>
              <a:rPr lang="en-US" altLang="ja-JP" sz="2400" dirty="0"/>
              <a:t>2) </a:t>
            </a:r>
            <a:r>
              <a:rPr lang="ja-JP" altLang="en-US" sz="2400" dirty="0"/>
              <a:t>送受信バッファの</a:t>
            </a:r>
            <a:r>
              <a:rPr lang="ja-JP" altLang="en-US" sz="2400" dirty="0" smtClean="0"/>
              <a:t>再実装</a:t>
            </a:r>
            <a:endParaRPr lang="ja-JP" altLang="en-US" sz="2400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702525" y="1381828"/>
            <a:ext cx="5585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(1) </a:t>
            </a:r>
            <a:r>
              <a:rPr lang="ja-JP" altLang="en-US" sz="2400" dirty="0" smtClean="0"/>
              <a:t>送受信</a:t>
            </a:r>
            <a:r>
              <a:rPr lang="ja-JP" altLang="en-US" sz="2400" dirty="0"/>
              <a:t>バッファにおける構成の</a:t>
            </a:r>
            <a:r>
              <a:rPr lang="ja-JP" altLang="en-US" sz="2400" dirty="0" smtClean="0"/>
              <a:t>再検討</a:t>
            </a:r>
            <a:endParaRPr lang="ja-JP" altLang="en-US" sz="2400" dirty="0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1148953" y="2718925"/>
            <a:ext cx="3632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(A) </a:t>
            </a:r>
            <a:r>
              <a:rPr kumimoji="1" lang="ja-JP" altLang="en-US" sz="2400" dirty="0" smtClean="0"/>
              <a:t>既存の </a:t>
            </a:r>
            <a:r>
              <a:rPr kumimoji="1" lang="en-US" altLang="ja-JP" sz="2400" dirty="0" smtClean="0"/>
              <a:t>VNI </a:t>
            </a:r>
            <a:r>
              <a:rPr lang="ja-JP" altLang="en-US" sz="2400" dirty="0" smtClean="0"/>
              <a:t>によ</a:t>
            </a:r>
            <a:r>
              <a:rPr lang="ja-JP" altLang="en-US" sz="2400" dirty="0"/>
              <a:t>る</a:t>
            </a:r>
            <a:r>
              <a:rPr kumimoji="1" lang="ja-JP" altLang="en-US" sz="2400" dirty="0" smtClean="0"/>
              <a:t>通信</a:t>
            </a:r>
            <a:endParaRPr kumimoji="1" lang="en-US" altLang="ja-JP" sz="2400" dirty="0" smtClean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1162016" y="3135461"/>
            <a:ext cx="634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(B) </a:t>
            </a:r>
            <a:r>
              <a:rPr kumimoji="1" lang="ja-JP" altLang="en-US" sz="2400" dirty="0" smtClean="0"/>
              <a:t>送受信バッファを再実装した </a:t>
            </a:r>
            <a:r>
              <a:rPr kumimoji="1" lang="en-US" altLang="ja-JP" sz="2400" dirty="0" smtClean="0"/>
              <a:t>VNI </a:t>
            </a:r>
            <a:r>
              <a:rPr lang="ja-JP" altLang="en-US" sz="2400" dirty="0" smtClean="0"/>
              <a:t>による通信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70673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10087</TotalTime>
  <Words>2145</Words>
  <Application>Microsoft Office PowerPoint</Application>
  <PresentationFormat>画面に合わせる (4:3)</PresentationFormat>
  <Paragraphs>658</Paragraphs>
  <Slides>32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8" baseType="lpstr">
      <vt:lpstr>Arial Unicode MS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GNSTCS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ogura-i</dc:creator>
  <cp:lastModifiedBy>yoshida-s</cp:lastModifiedBy>
  <cp:revision>281</cp:revision>
  <cp:lastPrinted>2018-11-07T05:44:51Z</cp:lastPrinted>
  <dcterms:created xsi:type="dcterms:W3CDTF">2017-10-25T07:28:30Z</dcterms:created>
  <dcterms:modified xsi:type="dcterms:W3CDTF">2019-02-08T23:17:56Z</dcterms:modified>
</cp:coreProperties>
</file>