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68" r:id="rId7"/>
    <p:sldMasterId id="2147483780" r:id="rId8"/>
    <p:sldMasterId id="2147483792" r:id="rId9"/>
    <p:sldMasterId id="2147483804" r:id="rId10"/>
    <p:sldMasterId id="2147483816" r:id="rId11"/>
    <p:sldMasterId id="2147483828" r:id="rId12"/>
    <p:sldMasterId id="2147483840" r:id="rId13"/>
  </p:sldMasterIdLst>
  <p:notesMasterIdLst>
    <p:notesMasterId r:id="rId31"/>
  </p:notesMasterIdLst>
  <p:handoutMasterIdLst>
    <p:handoutMasterId r:id="rId32"/>
  </p:handoutMasterIdLst>
  <p:sldIdLst>
    <p:sldId id="257" r:id="rId14"/>
    <p:sldId id="258" r:id="rId15"/>
    <p:sldId id="260" r:id="rId16"/>
    <p:sldId id="259" r:id="rId17"/>
    <p:sldId id="277" r:id="rId18"/>
    <p:sldId id="261" r:id="rId19"/>
    <p:sldId id="262" r:id="rId20"/>
    <p:sldId id="275" r:id="rId21"/>
    <p:sldId id="265" r:id="rId22"/>
    <p:sldId id="267" r:id="rId23"/>
    <p:sldId id="268" r:id="rId24"/>
    <p:sldId id="270" r:id="rId25"/>
    <p:sldId id="272" r:id="rId26"/>
    <p:sldId id="271" r:id="rId27"/>
    <p:sldId id="266" r:id="rId28"/>
    <p:sldId id="273" r:id="rId29"/>
    <p:sldId id="276" r:id="rId3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0569-70D7-45E7-8AD3-DCD8C22CABB1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93C52-0C2F-4662-9DAF-7181BC3D7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B99D-91FA-44D2-A6A8-4EEC244AD21F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9B17-32B7-4689-9178-B230D65CE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body"/>
          </p:nvPr>
        </p:nvSpPr>
        <p:spPr>
          <a:xfrm>
            <a:off x="673691" y="5185980"/>
            <a:ext cx="5389768" cy="424203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1" name="CustomShape 2"/>
          <p:cNvSpPr/>
          <p:nvPr/>
        </p:nvSpPr>
        <p:spPr>
          <a:xfrm>
            <a:off x="3816602" y="10235560"/>
            <a:ext cx="2919325" cy="539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C180CA38-2391-4C22-9277-04D35962EAC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pPr algn="r"/>
              <a:t>10</a:t>
            </a:fld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45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71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909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389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25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980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791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39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72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021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371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2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2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365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86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498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154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462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57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1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891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126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959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13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722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7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03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1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322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4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365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07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90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172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44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88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766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53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16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48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55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9172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00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1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2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69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7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5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2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1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7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7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7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90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65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9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4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16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2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784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01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65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2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05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425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0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1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8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8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24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8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49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2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84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485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344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0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0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3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301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49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27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682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039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33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22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359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74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0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685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95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39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61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5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997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87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963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5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24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350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7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038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18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329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2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31</a:t>
            </a:r>
            <a:r>
              <a:rPr lang="ja-JP" altLang="en-US" sz="3200" dirty="0" smtClean="0">
                <a:latin typeface="+mj-ea"/>
                <a:ea typeface="+mj-ea"/>
              </a:rPr>
              <a:t>年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sz="3200" dirty="0" smtClean="0">
                <a:latin typeface="+mj-ea"/>
                <a:ea typeface="+mj-ea"/>
              </a:rPr>
              <a:t>月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オペレーティングシステムにおける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仮想ネットワークインタフェースの改善</a:t>
            </a:r>
          </a:p>
        </p:txBody>
      </p:sp>
    </p:spTree>
    <p:extLst>
      <p:ext uri="{BB962C8B-B14F-4D97-AF65-F5344CB8AC3E}">
        <p14:creationId xmlns:p14="http://schemas.microsoft.com/office/powerpoint/2010/main" val="1860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7819401" y="6356520"/>
            <a:ext cx="957129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fld id="{C353F76A-26B0-4CB6-9F90-48D71D0B1421}" type="slidenum">
              <a:rPr lang="en-US" sz="2000" spc="-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pPr algn="r"/>
              <a:t>10</a:t>
            </a:fld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216000" y="928440"/>
            <a:ext cx="1387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実績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714240" y="2286360"/>
            <a:ext cx="7710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(3) VNI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3469680" y="0"/>
            <a:ext cx="17859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まとめ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246240" y="3719520"/>
            <a:ext cx="2291014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今後の課題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640080" y="182196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送受信バッファの再実装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702360" y="138168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送受信バッファにおける構成の再検討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149120" y="2719080"/>
            <a:ext cx="4106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(A)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既存の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1162080" y="3135600"/>
            <a:ext cx="6541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(B)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送受信バッファを再実装した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712080" y="4244040"/>
            <a:ext cx="742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再実装した送受信バッファ構成では，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69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予備スライド</a:t>
            </a:r>
          </a:p>
        </p:txBody>
      </p:sp>
      <p:sp>
        <p:nvSpPr>
          <p:cNvPr id="3" name="CustomShape 1"/>
          <p:cNvSpPr/>
          <p:nvPr/>
        </p:nvSpPr>
        <p:spPr>
          <a:xfrm>
            <a:off x="7819402" y="6356520"/>
            <a:ext cx="90585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11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8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7583" y="0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 smtClean="0">
                <a:solidFill>
                  <a:prstClr val="black"/>
                </a:solidFill>
              </a:rPr>
              <a:t>の</a:t>
            </a:r>
            <a:r>
              <a:rPr lang="ja-JP" altLang="en-US" sz="4000" dirty="0">
                <a:solidFill>
                  <a:prstClr val="black"/>
                </a:solidFill>
              </a:rPr>
              <a:t>構成例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701570" y="918493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メモリ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空間分割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</p:grpSp>
      <p:sp>
        <p:nvSpPr>
          <p:cNvPr id="49" name="CustomShape 1"/>
          <p:cNvSpPr/>
          <p:nvPr/>
        </p:nvSpPr>
        <p:spPr>
          <a:xfrm>
            <a:off x="7836494" y="6373612"/>
            <a:ext cx="897308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12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3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1830" y="897877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618564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Tx/>
                    <a:buAutoNum type="arabicParenBoth"/>
                  </a:pP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プロトコルスタックから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パケットを受け取る</a:t>
                  </a:r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(4)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パケットのオフセットを格納</a:t>
                  </a:r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(2)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(3)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パケットの書き込み</a:t>
                  </a:r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(9)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(7)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パケットのオフセットを取得</a:t>
                  </a: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(8)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パケットの読み出し</a:t>
                  </a:r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52769" y="2567617"/>
                  <a:ext cx="1961367" cy="2766383"/>
                  <a:chOff x="4773223" y="2137635"/>
                  <a:chExt cx="2380037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共有メモリ</a:t>
                    </a:r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バッファ管理部</a:t>
                    </a:r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4773223" y="3159781"/>
                    <a:ext cx="2380037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オフセット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管理部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パケット用バッファ</a:t>
                    </a:r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1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70057" y="6142693"/>
                    <a:ext cx="1457593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(5) 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の</a:t>
                    </a:r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送信</a:t>
                    </a:r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コア分割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)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5" y="1352758"/>
                  <a:ext cx="2520782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</a:rPr>
                    <a:t>(10)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プロトコルスタックに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  パケットを渡す</a:t>
                  </a:r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2636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(6)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受信処理の呼び出し</a:t>
                  </a:r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73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3460325" y="3976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solidFill>
                  <a:prstClr val="black"/>
                </a:solidFill>
              </a:rPr>
              <a:t>オフセット</a:t>
            </a:r>
            <a:r>
              <a:rPr lang="ja-JP" altLang="en-US" dirty="0" smtClean="0">
                <a:solidFill>
                  <a:prstClr val="black"/>
                </a:solidFill>
              </a:rPr>
              <a:t>管理部</a:t>
            </a:r>
            <a:r>
              <a:rPr lang="en-US" altLang="ja-JP" dirty="0" smtClean="0">
                <a:solidFill>
                  <a:prstClr val="black"/>
                </a:solidFill>
              </a:rPr>
              <a:t>1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1" name="タイトル 60"/>
          <p:cNvSpPr>
            <a:spLocks noGrp="1"/>
          </p:cNvSpPr>
          <p:nvPr>
            <p:ph type="title"/>
          </p:nvPr>
        </p:nvSpPr>
        <p:spPr>
          <a:xfrm>
            <a:off x="304831" y="110984"/>
            <a:ext cx="8540064" cy="65447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改変前の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62" name="CustomShape 1"/>
          <p:cNvSpPr/>
          <p:nvPr/>
        </p:nvSpPr>
        <p:spPr>
          <a:xfrm>
            <a:off x="7819402" y="6356520"/>
            <a:ext cx="92951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13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56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21830" y="741402"/>
            <a:ext cx="8717575" cy="5622293"/>
            <a:chOff x="221830" y="693861"/>
            <a:chExt cx="8717575" cy="5867546"/>
          </a:xfrm>
        </p:grpSpPr>
        <p:sp>
          <p:nvSpPr>
            <p:cNvPr id="8" name="正方形/長方形 7"/>
            <p:cNvSpPr/>
            <p:nvPr/>
          </p:nvSpPr>
          <p:spPr>
            <a:xfrm>
              <a:off x="263769" y="5553878"/>
              <a:ext cx="8675636" cy="88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42482" y="1213899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AutoNum type="arabicParenBoth"/>
              </a:pPr>
              <a:r>
                <a:rPr lang="ja-JP" altLang="en-US" dirty="0">
                  <a:solidFill>
                    <a:prstClr val="black"/>
                  </a:solidFill>
                </a:rPr>
                <a:t>プロトコルスタックから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パケットを受け取る</a:t>
              </a: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H="1">
              <a:off x="733358" y="1020963"/>
              <a:ext cx="0" cy="8287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図形グループ 71"/>
            <p:cNvGrpSpPr/>
            <p:nvPr/>
          </p:nvGrpSpPr>
          <p:grpSpPr>
            <a:xfrm>
              <a:off x="221830" y="1839172"/>
              <a:ext cx="2275392" cy="556173"/>
              <a:chOff x="-656948" y="2094138"/>
              <a:chExt cx="2255768" cy="604618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-615371" y="2094138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-656948" y="2116551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719486" y="3832719"/>
              <a:ext cx="164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(3) tail1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17143" y="4192538"/>
              <a:ext cx="237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(2)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パケットの書き込み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31936" y="4203008"/>
              <a:ext cx="27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499838" y="4562833"/>
              <a:ext cx="28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99530" y="2403072"/>
              <a:ext cx="0" cy="21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623390" y="2404392"/>
              <a:ext cx="0" cy="18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8456027" y="1026891"/>
              <a:ext cx="0" cy="825545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図形グループ 79"/>
            <p:cNvGrpSpPr/>
            <p:nvPr/>
          </p:nvGrpSpPr>
          <p:grpSpPr>
            <a:xfrm>
              <a:off x="6484655" y="1860060"/>
              <a:ext cx="2275392" cy="556173"/>
              <a:chOff x="7416129" y="2072067"/>
              <a:chExt cx="2255768" cy="604618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7457706" y="2072067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416129" y="2113060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5667611" y="420585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(6)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パケットの読み出し</a:t>
              </a: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5567522" y="4567475"/>
              <a:ext cx="29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562711" y="3838888"/>
              <a:ext cx="277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8480861" y="2411510"/>
              <a:ext cx="0" cy="21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8330996" y="2426204"/>
              <a:ext cx="0" cy="14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448426" y="981407"/>
              <a:ext cx="0" cy="55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3347445" y="2258840"/>
              <a:ext cx="2210787" cy="3237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712591" y="1817233"/>
              <a:ext cx="1344083" cy="4123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3337244" y="2408934"/>
              <a:ext cx="22319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3423310" y="319423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43934" y="467870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4" name="グループ化 13"/>
            <p:cNvGrpSpPr/>
            <p:nvPr/>
          </p:nvGrpSpPr>
          <p:grpSpPr>
            <a:xfrm>
              <a:off x="623390" y="5985390"/>
              <a:ext cx="7662102" cy="413948"/>
              <a:chOff x="2162988" y="6111704"/>
              <a:chExt cx="7596019" cy="450005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2162988" y="6111704"/>
                <a:ext cx="1104701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8722693" y="6111704"/>
                <a:ext cx="1036314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42" name="直線矢印コネクタ 41"/>
              <p:cNvCxnSpPr>
                <a:stCxn id="40" idx="6"/>
                <a:endCxn id="41" idx="2"/>
              </p:cNvCxnSpPr>
              <p:nvPr/>
            </p:nvCxnSpPr>
            <p:spPr>
              <a:xfrm>
                <a:off x="3267689" y="6332841"/>
                <a:ext cx="54550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5170057" y="6142692"/>
                <a:ext cx="1457593" cy="4190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</a:rPr>
                  <a:t>(4) 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IPI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送信</a:t>
                </a:r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3589345" y="5614014"/>
              <a:ext cx="1729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808684" y="1206624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(8) </a:t>
              </a:r>
              <a:r>
                <a:rPr lang="ja-JP" altLang="en-US" dirty="0">
                  <a:solidFill>
                    <a:prstClr val="black"/>
                  </a:solidFill>
                </a:rPr>
                <a:t>プロトコルスタックに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パケットを渡す</a:t>
              </a:r>
            </a:p>
          </p:txBody>
        </p:sp>
        <p:cxnSp>
          <p:nvCxnSpPr>
            <p:cNvPr id="37" name="カギ線コネクタ 36"/>
            <p:cNvCxnSpPr>
              <a:stCxn id="41" idx="0"/>
            </p:cNvCxnSpPr>
            <p:nvPr/>
          </p:nvCxnSpPr>
          <p:spPr>
            <a:xfrm rot="5400000" flipH="1" flipV="1">
              <a:off x="6421010" y="3758051"/>
              <a:ext cx="3569151" cy="885517"/>
            </a:xfrm>
            <a:prstGeom prst="bentConnector3">
              <a:avLst>
                <a:gd name="adj1" fmla="val 308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8" name="テキスト ボックス 37"/>
            <p:cNvSpPr txBox="1"/>
            <p:nvPr/>
          </p:nvSpPr>
          <p:spPr>
            <a:xfrm>
              <a:off x="6398238" y="5602915"/>
              <a:ext cx="2530027" cy="33973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(5) </a:t>
              </a:r>
              <a:r>
                <a:rPr lang="ja-JP" altLang="en-US" dirty="0">
                  <a:solidFill>
                    <a:prstClr val="black"/>
                  </a:solidFill>
                </a:rPr>
                <a:t>受信処理の呼び出し</a:t>
              </a:r>
            </a:p>
          </p:txBody>
        </p:sp>
        <p:cxnSp>
          <p:nvCxnSpPr>
            <p:cNvPr id="39" name="カギ線コネクタ 38"/>
            <p:cNvCxnSpPr>
              <a:endCxn id="40" idx="0"/>
            </p:cNvCxnSpPr>
            <p:nvPr/>
          </p:nvCxnSpPr>
          <p:spPr>
            <a:xfrm rot="16200000" flipH="1">
              <a:off x="-1012876" y="3791962"/>
              <a:ext cx="3582312" cy="804531"/>
            </a:xfrm>
            <a:prstGeom prst="bentConnector3">
              <a:avLst>
                <a:gd name="adj1" fmla="val 6956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652299" y="697303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12097" y="693861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266337" y="5190216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3341361" y="2748988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3329002" y="309878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333123" y="3833080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3333123" y="419554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333123" y="4558015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345477" y="5155267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057951" y="238075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144447" y="2729946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45591" y="38308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32087" y="418916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5668338" y="3437336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(7) head1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27579" y="3652844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タイトル 60"/>
          <p:cNvSpPr>
            <a:spLocks noGrp="1"/>
          </p:cNvSpPr>
          <p:nvPr>
            <p:ph type="title"/>
          </p:nvPr>
        </p:nvSpPr>
        <p:spPr>
          <a:xfrm>
            <a:off x="227921" y="76800"/>
            <a:ext cx="8728071" cy="65447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改変後の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72" name="CustomShape 1"/>
          <p:cNvSpPr/>
          <p:nvPr/>
        </p:nvSpPr>
        <p:spPr>
          <a:xfrm>
            <a:off x="7819401" y="6356520"/>
            <a:ext cx="94064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14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117079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改変後の送受信バッファにおける</a:t>
            </a:r>
            <a:endParaRPr lang="en-US" altLang="ja-JP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問題点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93178" y="1407948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9178" y="2218566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777098" y="2680806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"/>
          <p:cNvSpPr/>
          <p:nvPr/>
        </p:nvSpPr>
        <p:spPr>
          <a:xfrm>
            <a:off x="295908" y="2193852"/>
            <a:ext cx="8151270" cy="73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ノード間で通信するとき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要する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用バッファは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271842" y="3114612"/>
            <a:ext cx="8143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例：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ノード数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のとき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723044" y="3645468"/>
            <a:ext cx="5875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2 = 4950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54" name="CustomShape 8"/>
          <p:cNvSpPr/>
          <p:nvPr/>
        </p:nvSpPr>
        <p:spPr>
          <a:xfrm>
            <a:off x="1209409" y="4156800"/>
            <a:ext cx="6369402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パケット用バッファの大きさの最大値は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つの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ノード間で通信する場合の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　　</a:t>
            </a:r>
            <a:endParaRPr lang="en-US" altLang="ja-JP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 Unicode MS" panose="020B0604020202020204" pitchFamily="50" charset="-128"/>
                <a:cs typeface="Arial Unicode MS" panose="020B0604020202020204" pitchFamily="50" charset="-128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1/2475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1213625" y="5358714"/>
            <a:ext cx="7707953" cy="1239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パケット用バッファの大きさを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392,200B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計測時と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同じ大きさ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とした場合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送受信バッファの大きさは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約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1.8GB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620323" y="6356351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15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12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196" y="745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通信</a:t>
            </a:r>
            <a:r>
              <a:rPr lang="ja-JP" altLang="en-US" sz="4000" dirty="0" smtClean="0"/>
              <a:t>する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4000" dirty="0" smtClean="0"/>
              <a:t>ノード数が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r>
            <a:r>
              <a:rPr lang="ja-JP" altLang="en-US" sz="4000" dirty="0" smtClean="0"/>
              <a:t>のときの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送受信バッファ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3487217" y="1775834"/>
            <a:ext cx="2389880" cy="47275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28921" y="6067048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50372" y="1392856"/>
            <a:ext cx="1241612" cy="307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共有メモリ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4718" y="181584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宛</a:t>
            </a:r>
            <a:r>
              <a:rPr lang="ja-JP" altLang="en-US" dirty="0" smtClean="0">
                <a:solidFill>
                  <a:prstClr val="black"/>
                </a:solidFill>
              </a:rPr>
              <a:t>パケット用</a:t>
            </a:r>
            <a:r>
              <a:rPr lang="ja-JP" altLang="en-US" dirty="0" smtClean="0">
                <a:solidFill>
                  <a:prstClr val="black"/>
                </a:solidFill>
              </a:rPr>
              <a:t>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3233271" y="1805357"/>
            <a:ext cx="2648946" cy="910700"/>
            <a:chOff x="3087990" y="1805357"/>
            <a:chExt cx="2648946" cy="91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8" name="左中かっこ 37"/>
            <p:cNvSpPr/>
            <p:nvPr/>
          </p:nvSpPr>
          <p:spPr>
            <a:xfrm>
              <a:off x="3087990" y="1891794"/>
              <a:ext cx="253943" cy="824263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3231847" y="2709784"/>
            <a:ext cx="2648945" cy="910700"/>
            <a:chOff x="3087991" y="1805357"/>
            <a:chExt cx="2648945" cy="910700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左中かっこ 59"/>
            <p:cNvSpPr/>
            <p:nvPr/>
          </p:nvSpPr>
          <p:spPr>
            <a:xfrm>
              <a:off x="3087991" y="1893720"/>
              <a:ext cx="253090" cy="82233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正方形/長方形 60"/>
          <p:cNvSpPr/>
          <p:nvPr/>
        </p:nvSpPr>
        <p:spPr>
          <a:xfrm>
            <a:off x="420670" y="1808643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>
            <a:off x="5884496" y="1891794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234746" y="4138884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宛パケット用の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3231845" y="4136939"/>
            <a:ext cx="2648946" cy="910701"/>
            <a:chOff x="3087990" y="1805357"/>
            <a:chExt cx="2648946" cy="910701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-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1" name="左中かっこ 70"/>
            <p:cNvSpPr/>
            <p:nvPr/>
          </p:nvSpPr>
          <p:spPr>
            <a:xfrm>
              <a:off x="3087990" y="1885174"/>
              <a:ext cx="253091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30421" y="5041366"/>
            <a:ext cx="2648945" cy="910701"/>
            <a:chOff x="3087991" y="1805357"/>
            <a:chExt cx="2648945" cy="910701"/>
          </a:xfrm>
        </p:grpSpPr>
        <p:cxnSp>
          <p:nvCxnSpPr>
            <p:cNvPr id="73" name="直線コネクタ 72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テキスト ボックス 74"/>
            <p:cNvSpPr txBox="1"/>
            <p:nvPr/>
          </p:nvSpPr>
          <p:spPr>
            <a:xfrm>
              <a:off x="3405152" y="231338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341935" y="1885174"/>
              <a:ext cx="2391306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9" name="左中かっこ 78"/>
            <p:cNvSpPr/>
            <p:nvPr/>
          </p:nvSpPr>
          <p:spPr>
            <a:xfrm>
              <a:off x="3087991" y="1885174"/>
              <a:ext cx="251675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右中かっこ 80"/>
          <p:cNvSpPr/>
          <p:nvPr/>
        </p:nvSpPr>
        <p:spPr>
          <a:xfrm>
            <a:off x="5883070" y="4223376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36042" y="3732621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10702" y="2713075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09276" y="4138802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00731" y="5044654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6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16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0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4038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送受信バッファにおける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構成の比較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30218"/>
              </p:ext>
            </p:extLst>
          </p:nvPr>
        </p:nvGraphicFramePr>
        <p:xfrm>
          <a:off x="333285" y="1345727"/>
          <a:ext cx="849452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273"/>
                <a:gridCol w="3341201"/>
                <a:gridCol w="338204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利点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欠点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0000CC"/>
                          </a:solidFill>
                        </a:rPr>
                        <a:t>改変前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利用効率高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要排他制御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送受信に要する処理多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C00000"/>
                          </a:solidFill>
                        </a:rPr>
                        <a:t>改変後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排他制御不要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利用効率低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07644" y="359777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 </a:t>
            </a:r>
            <a:r>
              <a:rPr kumimoji="1" lang="ja-JP" altLang="en-US" sz="2400" dirty="0" smtClean="0"/>
              <a:t>排他制御の必要性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7673" y="4647495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 </a:t>
            </a:r>
            <a:r>
              <a:rPr kumimoji="1" lang="ja-JP" altLang="en-US" sz="2400" dirty="0" smtClean="0"/>
              <a:t>パケット用バッファの利用効率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221" y="5715714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(3) </a:t>
            </a:r>
            <a:r>
              <a:rPr lang="ja-JP" altLang="en-US" sz="2400" dirty="0" smtClean="0"/>
              <a:t>送受信に要する処理の量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6951" y="39908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排他制御によるオーバーヘッド，実装の手間に影響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6981" y="5040593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各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ノード間で利用できるパケット用バッファのサイズに影響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192" y="6107393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通信のオーバーヘッド</a:t>
            </a:r>
            <a:r>
              <a:rPr kumimoji="1" lang="ja-JP" altLang="en-US" sz="2400" dirty="0" smtClean="0"/>
              <a:t>に影響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57951" y="3584302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7496" y="5702239"/>
            <a:ext cx="347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が有利と予想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39433" y="4599831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lang="ja-JP" altLang="en-US" sz="2400" dirty="0" smtClean="0">
                <a:solidFill>
                  <a:srgbClr val="0000CC"/>
                </a:solidFill>
              </a:rPr>
              <a:t>改変</a:t>
            </a:r>
            <a:r>
              <a:rPr lang="ja-JP" altLang="en-US" sz="2400" dirty="0">
                <a:solidFill>
                  <a:srgbClr val="0000CC"/>
                </a:solidFill>
              </a:rPr>
              <a:t>前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4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No.17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8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14404" y="6344200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背景と目的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1019" y="103559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2828" y="1480305"/>
            <a:ext cx="3812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</a:rPr>
              <a:t>台</a:t>
            </a:r>
            <a:r>
              <a:rPr lang="ja-JP" altLang="en-US" sz="2400" dirty="0">
                <a:solidFill>
                  <a:prstClr val="black"/>
                </a:solidFill>
              </a:rPr>
              <a:t>の計算機上で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複数</a:t>
            </a:r>
            <a:r>
              <a:rPr lang="ja-JP" altLang="en-US" sz="2400" dirty="0" smtClean="0">
                <a:solidFill>
                  <a:prstClr val="black"/>
                </a:solidFill>
              </a:rPr>
              <a:t>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OS(OS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ノード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</a:rPr>
              <a:t>を</a:t>
            </a:r>
            <a:r>
              <a:rPr lang="ja-JP" altLang="en-US" sz="2400" dirty="0">
                <a:solidFill>
                  <a:prstClr val="black"/>
                </a:solidFill>
              </a:rPr>
              <a:t>走行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5511" y="3119153"/>
            <a:ext cx="468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間で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互換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の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通信を実現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-17919" y="2588611"/>
            <a:ext cx="55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仮想ネットワークインタフェース </a:t>
            </a:r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＞</a:t>
            </a:r>
            <a:endParaRPr lang="en-US" altLang="ja-JP" sz="2400" dirty="0">
              <a:solidFill>
                <a:prstClr val="black"/>
              </a:solidFill>
              <a:latin typeface="+mn-ea"/>
              <a:cs typeface="Arial Unicode MS" panose="020B060402020202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354595" y="860054"/>
            <a:ext cx="3763064" cy="4205447"/>
            <a:chOff x="5399450" y="1195737"/>
            <a:chExt cx="3769485" cy="472270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542670" y="1195737"/>
              <a:ext cx="3626265" cy="4722704"/>
              <a:chOff x="5557910" y="1119537"/>
              <a:chExt cx="3626265" cy="4722704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5557910" y="1119537"/>
                <a:ext cx="3626265" cy="4722704"/>
                <a:chOff x="5517888" y="1639817"/>
                <a:chExt cx="3291051" cy="4497811"/>
              </a:xfrm>
            </p:grpSpPr>
            <p:cxnSp>
              <p:nvCxnSpPr>
                <p:cNvPr id="71" name="直線コネクタ 70"/>
                <p:cNvCxnSpPr/>
                <p:nvPr/>
              </p:nvCxnSpPr>
              <p:spPr bwMode="gray">
                <a:xfrm>
                  <a:off x="8019280" y="4255250"/>
                  <a:ext cx="0" cy="16799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 bwMode="gray">
                <a:xfrm flipH="1">
                  <a:off x="6197928" y="4255250"/>
                  <a:ext cx="0" cy="1611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 bwMode="gray">
                <a:xfrm>
                  <a:off x="7105182" y="1639817"/>
                  <a:ext cx="0" cy="4497811"/>
                </a:xfrm>
                <a:prstGeom prst="line">
                  <a:avLst/>
                </a:prstGeom>
                <a:ln w="12700" cmpd="sng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片側の 2 つの角を切り取った四角形 14"/>
                <p:cNvSpPr/>
                <p:nvPr/>
              </p:nvSpPr>
              <p:spPr bwMode="gray">
                <a:xfrm>
                  <a:off x="6238518" y="5332997"/>
                  <a:ext cx="1735200" cy="786982"/>
                </a:xfrm>
                <a:prstGeom prst="snip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直線矢印コネクタ 92"/>
                <p:cNvCxnSpPr/>
                <p:nvPr/>
              </p:nvCxnSpPr>
              <p:spPr bwMode="gray">
                <a:xfrm>
                  <a:off x="6196511" y="5869784"/>
                  <a:ext cx="2613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 bwMode="gray">
                <a:xfrm>
                  <a:off x="7796470" y="5931289"/>
                  <a:ext cx="2311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/>
                <p:cNvSpPr/>
                <p:nvPr/>
              </p:nvSpPr>
              <p:spPr bwMode="gray">
                <a:xfrm>
                  <a:off x="5524333" y="2292308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 bwMode="gray">
                <a:xfrm>
                  <a:off x="5517888" y="2248413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4" name="1 つの角を切り取った四角形 103"/>
                <p:cNvSpPr/>
                <p:nvPr/>
              </p:nvSpPr>
              <p:spPr bwMode="gray">
                <a:xfrm flipH="1">
                  <a:off x="5707897" y="2557988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 bwMode="gray">
                <a:xfrm>
                  <a:off x="5674259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OSnode0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 bwMode="gray">
                <a:xfrm>
                  <a:off x="6176997" y="28067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write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 bwMode="gray">
                <a:xfrm>
                  <a:off x="555604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 bwMode="gray">
                <a:xfrm>
                  <a:off x="5538834" y="4426315"/>
                  <a:ext cx="516752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8" name="テキスト ボックス 87"/>
                <p:cNvSpPr txBox="1"/>
                <p:nvPr/>
              </p:nvSpPr>
              <p:spPr bwMode="gray">
                <a:xfrm>
                  <a:off x="5947028" y="45341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67" name="グループ化 66"/>
                <p:cNvGrpSpPr/>
                <p:nvPr/>
              </p:nvGrpSpPr>
              <p:grpSpPr bwMode="gray">
                <a:xfrm>
                  <a:off x="5597558" y="3877247"/>
                  <a:ext cx="1331538" cy="370752"/>
                  <a:chOff x="5537450" y="3845714"/>
                  <a:chExt cx="1287652" cy="450609"/>
                </a:xfrm>
              </p:grpSpPr>
              <p:sp>
                <p:nvSpPr>
                  <p:cNvPr id="68" name="1 つの角を切り取った四角形 67"/>
                  <p:cNvSpPr/>
                  <p:nvPr/>
                </p:nvSpPr>
                <p:spPr bwMode="gray">
                  <a:xfrm flipH="1">
                    <a:off x="5537450" y="3845714"/>
                    <a:ext cx="1112305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1 つの角を切り取った四角形 68"/>
                  <p:cNvSpPr/>
                  <p:nvPr/>
                </p:nvSpPr>
                <p:spPr bwMode="gray">
                  <a:xfrm flipH="1">
                    <a:off x="5666252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 bwMode="gray">
                <a:xfrm>
                  <a:off x="6455611" y="5709550"/>
                  <a:ext cx="1331538" cy="370753"/>
                  <a:chOff x="5519422" y="3784174"/>
                  <a:chExt cx="1287652" cy="450610"/>
                </a:xfrm>
              </p:grpSpPr>
              <p:sp>
                <p:nvSpPr>
                  <p:cNvPr id="74" name="1 つの角を切り取った四角形 73"/>
                  <p:cNvSpPr/>
                  <p:nvPr/>
                </p:nvSpPr>
                <p:spPr bwMode="gray">
                  <a:xfrm flipH="1">
                    <a:off x="5519422" y="378417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1 つの角を切り取った四角形 75"/>
                  <p:cNvSpPr/>
                  <p:nvPr/>
                </p:nvSpPr>
                <p:spPr bwMode="gray">
                  <a:xfrm flipH="1">
                    <a:off x="5648224" y="3877172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sp>
              <p:nvSpPr>
                <p:cNvPr id="80" name="正方形/長方形 79"/>
                <p:cNvSpPr/>
                <p:nvPr/>
              </p:nvSpPr>
              <p:spPr bwMode="gray">
                <a:xfrm>
                  <a:off x="7158333" y="2198218"/>
                  <a:ext cx="133956" cy="951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 bwMode="gray">
                <a:xfrm>
                  <a:off x="7291312" y="2294987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 bwMode="gray">
                <a:xfrm>
                  <a:off x="7284867" y="2244306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5" name="1 つの角を切り取った四角形 84"/>
                <p:cNvSpPr/>
                <p:nvPr/>
              </p:nvSpPr>
              <p:spPr bwMode="gray">
                <a:xfrm flipH="1">
                  <a:off x="7482778" y="2547862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 bwMode="gray">
                <a:xfrm>
                  <a:off x="7414827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OSnode1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 bwMode="gray">
                <a:xfrm>
                  <a:off x="7984884" y="2796663"/>
                  <a:ext cx="824055" cy="351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read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 bwMode="gray">
                <a:xfrm>
                  <a:off x="731370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 bwMode="gray">
                <a:xfrm>
                  <a:off x="7287171" y="4426315"/>
                  <a:ext cx="522373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16" name="グループ化 115"/>
                <p:cNvGrpSpPr/>
                <p:nvPr/>
              </p:nvGrpSpPr>
              <p:grpSpPr bwMode="gray">
                <a:xfrm>
                  <a:off x="7345899" y="3877247"/>
                  <a:ext cx="1322222" cy="370752"/>
                  <a:chOff x="5321114" y="3845714"/>
                  <a:chExt cx="1278643" cy="450609"/>
                </a:xfrm>
              </p:grpSpPr>
              <p:sp>
                <p:nvSpPr>
                  <p:cNvPr id="127" name="1 つの角を切り取った四角形 126"/>
                  <p:cNvSpPr/>
                  <p:nvPr/>
                </p:nvSpPr>
                <p:spPr bwMode="gray">
                  <a:xfrm flipH="1">
                    <a:off x="5321114" y="384571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1 つの角を切り取った四角形 127"/>
                  <p:cNvSpPr/>
                  <p:nvPr/>
                </p:nvSpPr>
                <p:spPr bwMode="gray">
                  <a:xfrm flipH="1">
                    <a:off x="5440907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</a:t>
                    </a:r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packet</a:t>
                    </a:r>
                  </a:p>
                </p:txBody>
              </p:sp>
            </p:grpSp>
            <p:cxnSp>
              <p:nvCxnSpPr>
                <p:cNvPr id="75" name="直線矢印コネクタ 74"/>
                <p:cNvCxnSpPr/>
                <p:nvPr/>
              </p:nvCxnSpPr>
              <p:spPr bwMode="gray">
                <a:xfrm>
                  <a:off x="8006474" y="2827904"/>
                  <a:ext cx="5381" cy="1047361"/>
                </a:xfrm>
                <a:prstGeom prst="straightConnector1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 bwMode="gray">
                <a:xfrm flipH="1">
                  <a:off x="6200123" y="2846694"/>
                  <a:ext cx="0" cy="1028571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6281208" y="5344018"/>
                  <a:ext cx="167535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Shared memory</a:t>
                  </a:r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6892696" y="4898769"/>
                  <a:ext cx="423643" cy="351745"/>
                  <a:chOff x="7033950" y="549729"/>
                  <a:chExt cx="423643" cy="351745"/>
                </a:xfrm>
              </p:grpSpPr>
              <p:sp>
                <p:nvSpPr>
                  <p:cNvPr id="12" name="テキスト ボックス 11"/>
                  <p:cNvSpPr txBox="1"/>
                  <p:nvPr/>
                </p:nvSpPr>
                <p:spPr>
                  <a:xfrm>
                    <a:off x="7194692" y="628503"/>
                    <a:ext cx="206928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 bwMode="gray">
                  <a:xfrm>
                    <a:off x="7033950" y="549729"/>
                    <a:ext cx="42364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77" name="正方形/長方形 76"/>
                <p:cNvSpPr/>
                <p:nvPr/>
              </p:nvSpPr>
              <p:spPr bwMode="gray">
                <a:xfrm>
                  <a:off x="5550302" y="3282730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 bwMode="gray">
                <a:xfrm>
                  <a:off x="7301031" y="3278212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 bwMode="gray">
                <a:xfrm>
                  <a:off x="7324092" y="3316546"/>
                  <a:ext cx="1391078" cy="351745"/>
                  <a:chOff x="5371011" y="3212876"/>
                  <a:chExt cx="1391078" cy="373295"/>
                </a:xfrm>
              </p:grpSpPr>
              <p:sp>
                <p:nvSpPr>
                  <p:cNvPr id="83" name="テキスト ボックス 82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89" name="テキスト ボックス 88"/>
                  <p:cNvSpPr txBox="1"/>
                  <p:nvPr/>
                </p:nvSpPr>
                <p:spPr bwMode="gray">
                  <a:xfrm>
                    <a:off x="5371011" y="3212876"/>
                    <a:ext cx="1391078" cy="373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9" name="グループ化 8"/>
                <p:cNvGrpSpPr/>
                <p:nvPr/>
              </p:nvGrpSpPr>
              <p:grpSpPr bwMode="gray">
                <a:xfrm>
                  <a:off x="5592004" y="3319745"/>
                  <a:ext cx="1541448" cy="369332"/>
                  <a:chOff x="5604036" y="3211481"/>
                  <a:chExt cx="1541448" cy="391960"/>
                </a:xfrm>
              </p:grpSpPr>
              <p:sp>
                <p:nvSpPr>
                  <p:cNvPr id="110" name="テキスト ボックス 109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 bwMode="gray">
                  <a:xfrm>
                    <a:off x="5604036" y="3211481"/>
                    <a:ext cx="1541448" cy="391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6474253" y="4905445"/>
                  <a:ext cx="0" cy="3428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6466349" y="5241904"/>
                  <a:ext cx="12742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7731223" y="4905445"/>
                  <a:ext cx="0" cy="342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テキスト ボックス 89"/>
              <p:cNvSpPr txBox="1"/>
              <p:nvPr/>
            </p:nvSpPr>
            <p:spPr bwMode="gray">
              <a:xfrm>
                <a:off x="7928128" y="41595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copy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79" name="正方形/長方形 78"/>
            <p:cNvSpPr/>
            <p:nvPr/>
          </p:nvSpPr>
          <p:spPr bwMode="gray">
            <a:xfrm>
              <a:off x="5399450" y="1782782"/>
              <a:ext cx="146599" cy="99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89035" y="3992297"/>
            <a:ext cx="594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共有メモリの特定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領域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送受信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バッファ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を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介してパケットを送受信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0874" y="555157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 smtClean="0">
                <a:solidFill>
                  <a:srgbClr val="0000CC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目的</a:t>
            </a:r>
            <a:r>
              <a:rPr lang="en-US" altLang="ja-JP" sz="2400" dirty="0" smtClean="0">
                <a:solidFill>
                  <a:srgbClr val="0000CC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8475" y="597555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既存の</a:t>
            </a:r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における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課題の解消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04702" y="4905277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IPI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でハードウェア割込みを代替</a:t>
            </a:r>
            <a:endParaRPr lang="ja-JP" altLang="en-US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9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3</a:t>
            </a:fld>
            <a:endParaRPr lang="ja-JP" altLang="en-US" sz="2000" dirty="0" smtClean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おける課題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699" y="1024608"/>
            <a:ext cx="86653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課題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プロトコルを用いた通信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におけ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る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スループット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向上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7089" y="1471959"/>
            <a:ext cx="77931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通信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のスループットは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約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128Mbps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7266" y="5653358"/>
            <a:ext cx="7784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送受信バッファの構成を見直し，共有メモリの使用について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における排他制御の必要性を検討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735328" y="5230640"/>
            <a:ext cx="1333004" cy="37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10682" y="2239200"/>
            <a:ext cx="6918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課題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ノード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間における排他制御の検討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1163683" y="2691970"/>
            <a:ext cx="7420144" cy="679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メモリの使用は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ノード間で排他制御を要する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9459" y="4565196"/>
            <a:ext cx="382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性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能の向上は望めない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779381" y="4565811"/>
            <a:ext cx="5720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1159529" y="3258346"/>
            <a:ext cx="7745882" cy="12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ノード間における排他制御は未実装であり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共有メモリへのアクセスを時分割で行わない限り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通信できない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7796" y="5955951"/>
            <a:ext cx="862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バッファ管理部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パケット用バッファの各領域が使用中か否か管理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824" y="52780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パケット用バッファ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パケットを格納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250" y="5622323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オフセット管理部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パケットの格納位置を管理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268660" y="32544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競合の可能性有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1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4470" y="5346379"/>
            <a:ext cx="843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バッファ管理部，オフセット管理部，パケット用バッファの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</a:rPr>
              <a:t>いずれの領域においても，</a:t>
            </a:r>
            <a:r>
              <a:rPr lang="en-US" altLang="ja-JP" sz="2400" dirty="0" smtClean="0">
                <a:solidFill>
                  <a:prstClr val="black"/>
                </a:solidFill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</a:rPr>
              <a:t>ノード間の</a:t>
            </a:r>
            <a:r>
              <a:rPr lang="ja-JP" altLang="en-US" sz="2400" dirty="0" smtClean="0">
                <a:solidFill>
                  <a:srgbClr val="FF0000"/>
                </a:solidFill>
              </a:rPr>
              <a:t>競合を生じる可能性有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No.5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268660" y="32544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競合の可能性有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0323"/>
            <a:ext cx="7886700" cy="1032355"/>
          </a:xfrm>
        </p:spPr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sz="4000" dirty="0" smtClean="0"/>
              <a:t>ノード間で競合を生じない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kumimoji="1" lang="ja-JP" altLang="en-US" sz="4000" dirty="0" smtClean="0"/>
              <a:t>送受信バッファ構成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131803" y="5191417"/>
            <a:ext cx="8888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(1)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パケットを格納する領域を宛先ごとに分割する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(2)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送受信バッファに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分割した領域に対する書込みは，   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    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それぞれ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ノード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のみが行う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079601" y="1145030"/>
            <a:ext cx="7773650" cy="4053048"/>
            <a:chOff x="399291" y="1261034"/>
            <a:chExt cx="7773650" cy="4667955"/>
          </a:xfrm>
        </p:grpSpPr>
        <p:cxnSp>
          <p:nvCxnSpPr>
            <p:cNvPr id="6" name="直線矢印コネクタ 5"/>
            <p:cNvCxnSpPr>
              <a:stCxn id="34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4147712" y="5423920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169224" y="2931453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60457" y="4794924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307946" y="235125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69163" y="1261034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420856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6" name="直線矢印コネクタ 25"/>
            <p:cNvCxnSpPr>
              <a:stCxn id="32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316492" y="441764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6861315" y="2916613"/>
              <a:ext cx="1171408" cy="353970"/>
              <a:chOff x="5741814" y="3523366"/>
              <a:chExt cx="1171408" cy="353970"/>
            </a:xfrm>
          </p:grpSpPr>
          <p:sp>
            <p:nvSpPr>
              <p:cNvPr id="47" name="1 つの角を切り取った四角形 4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cxnSp>
          <p:nvCxnSpPr>
            <p:cNvPr id="31" name="直線コネクタ 30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967398" y="3972603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51578" y="4263853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413743" y="4098417"/>
              <a:ext cx="2473754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6861315" y="3284913"/>
              <a:ext cx="1171408" cy="353970"/>
              <a:chOff x="5741814" y="3523366"/>
              <a:chExt cx="1171408" cy="353970"/>
            </a:xfrm>
          </p:grpSpPr>
          <p:sp>
            <p:nvSpPr>
              <p:cNvPr id="45" name="1 つの角を切り取った四角形 44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sp>
          <p:nvSpPr>
            <p:cNvPr id="39" name="左中かっこ 38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左中かっこ 39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6859047" y="3673614"/>
              <a:ext cx="1171408" cy="353970"/>
              <a:chOff x="5741814" y="3523366"/>
              <a:chExt cx="1171408" cy="353970"/>
            </a:xfrm>
          </p:grpSpPr>
          <p:sp>
            <p:nvSpPr>
              <p:cNvPr id="43" name="1 つの角を切り取った四角形 42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</p:grpSp>
      <p:sp>
        <p:nvSpPr>
          <p:cNvPr id="49" name="右矢印 48"/>
          <p:cNvSpPr/>
          <p:nvPr/>
        </p:nvSpPr>
        <p:spPr>
          <a:xfrm>
            <a:off x="255374" y="6367844"/>
            <a:ext cx="352331" cy="39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357" y="6318419"/>
            <a:ext cx="67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送受信バッファの操作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は</a:t>
            </a:r>
            <a:r>
              <a:rPr lang="en-US" altLang="ja-JP" sz="2400" dirty="0" smtClean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C0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C00000"/>
                </a:solidFill>
                <a:latin typeface="ＭＳ Ｐゴシック" panose="020B0600070205080204" pitchFamily="50" charset="-128"/>
              </a:rPr>
              <a:t>で競合しない</a:t>
            </a:r>
            <a:endParaRPr lang="ja-JP" altLang="en-US" dirty="0">
              <a:solidFill>
                <a:srgbClr val="C0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35324" y="6356351"/>
            <a:ext cx="780026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6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612" y="1180462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00CC"/>
                </a:solidFill>
                <a:latin typeface="+mn-ea"/>
              </a:rPr>
              <a:t>＜</a:t>
            </a:r>
            <a:r>
              <a:rPr kumimoji="1" lang="ja-JP" altLang="en-US" dirty="0" smtClean="0">
                <a:solidFill>
                  <a:srgbClr val="0000CC"/>
                </a:solidFill>
              </a:rPr>
              <a:t>通信する </a:t>
            </a:r>
            <a:r>
              <a:rPr kumimoji="1" lang="en-US" altLang="ja-JP" dirty="0" smtClean="0">
                <a:solidFill>
                  <a:srgbClr val="0000CC"/>
                </a:solidFill>
              </a:rPr>
              <a:t>OS </a:t>
            </a:r>
            <a:r>
              <a:rPr kumimoji="1" lang="ja-JP" altLang="en-US" dirty="0" smtClean="0">
                <a:solidFill>
                  <a:srgbClr val="0000CC"/>
                </a:solidFill>
              </a:rPr>
              <a:t>ノード数</a:t>
            </a:r>
            <a:r>
              <a:rPr lang="ja-JP" altLang="en-US" dirty="0" smtClean="0">
                <a:solidFill>
                  <a:srgbClr val="0000CC"/>
                </a:solidFill>
              </a:rPr>
              <a:t>が</a:t>
            </a:r>
            <a:r>
              <a:rPr kumimoji="1" lang="en-US" altLang="ja-JP" dirty="0" smtClean="0">
                <a:solidFill>
                  <a:srgbClr val="0000CC"/>
                </a:solidFill>
              </a:rPr>
              <a:t>2</a:t>
            </a:r>
            <a:r>
              <a:rPr kumimoji="1" lang="ja-JP" altLang="en-US" dirty="0" smtClean="0">
                <a:solidFill>
                  <a:srgbClr val="0000CC"/>
                </a:solidFill>
              </a:rPr>
              <a:t>のとき</a:t>
            </a:r>
            <a:r>
              <a:rPr lang="ja-JP" altLang="en-US" dirty="0">
                <a:solidFill>
                  <a:srgbClr val="0000CC"/>
                </a:solidFill>
                <a:latin typeface="+mn-ea"/>
              </a:rPr>
              <a:t>＞</a:t>
            </a:r>
            <a:endParaRPr kumimoji="1" lang="ja-JP" altLang="en-US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1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2"/>
          <p:cNvSpPr/>
          <p:nvPr/>
        </p:nvSpPr>
        <p:spPr>
          <a:xfrm>
            <a:off x="457200" y="52746"/>
            <a:ext cx="82288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-19243" y="4955669"/>
            <a:ext cx="1429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</a:t>
            </a:r>
            <a:r>
              <a:rPr lang="en-US" sz="2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手法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34159" y="5234439"/>
            <a:ext cx="7630560" cy="1199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通信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プロトコルとしてUDPプロトコルを用いた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場合とTCPプロトコルを用いた場合の2つの場合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について通信のスループットを計測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39329" y="510526"/>
            <a:ext cx="1444963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目的＞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230958" y="849730"/>
            <a:ext cx="763056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改変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による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VNIを用いた通信におけるスループットの変化を調査する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10362" y="6351088"/>
            <a:ext cx="6038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計測にはユーザプログラムを用いる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31511"/>
              </p:ext>
            </p:extLst>
          </p:nvPr>
        </p:nvGraphicFramePr>
        <p:xfrm>
          <a:off x="1482931" y="1781643"/>
          <a:ext cx="64646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515"/>
                <a:gridCol w="3742143"/>
              </a:tblGrid>
              <a:tr h="352670"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Debian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7.11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カーネル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Mint(Linux kernel v3.15 </a:t>
                      </a: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から改変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)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起動</a:t>
                      </a:r>
                      <a:r>
                        <a:rPr kumimoji="1" lang="ja-JP" altLang="en-US" sz="1800" dirty="0" smtClean="0"/>
                        <a:t>する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</a:t>
                      </a: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各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</a:t>
                      </a:r>
                      <a:r>
                        <a:rPr kumimoji="1" lang="ja-JP" altLang="en-US" sz="1800" dirty="0" smtClean="0"/>
                        <a:t>の持つコア数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CPU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Intel Core i7-4770 (3.40GHz)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メモリの容量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16GB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I/O</a:t>
                      </a:r>
                      <a:r>
                        <a:rPr kumimoji="1" lang="ja-JP" altLang="en-US" sz="1800" dirty="0" smtClean="0"/>
                        <a:t>の</a:t>
                      </a:r>
                      <a:r>
                        <a:rPr kumimoji="1" lang="ja-JP" altLang="en-US" sz="1800" dirty="0" smtClean="0"/>
                        <a:t>帯域幅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25.6GB/sec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共有メモリのサイズ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16MB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送受信バッファのサイズ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392,200B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stomShape 6"/>
          <p:cNvSpPr/>
          <p:nvPr/>
        </p:nvSpPr>
        <p:spPr>
          <a:xfrm>
            <a:off x="18732" y="1494950"/>
            <a:ext cx="146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＜環境＞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682670" y="6407627"/>
            <a:ext cx="8326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968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47"/>
          <p:cNvSpPr/>
          <p:nvPr/>
        </p:nvSpPr>
        <p:spPr>
          <a:xfrm>
            <a:off x="432000" y="84192"/>
            <a:ext cx="82288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計測用プログラムの処理流れ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7516" y="5493792"/>
            <a:ext cx="76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15,000Byte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</a:rPr>
              <a:t>の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send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()/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r>
            <a:r>
              <a:rPr lang="en-US" altLang="ja-JP" sz="2400" dirty="0" smtClean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回繰り返す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4285" y="5987352"/>
            <a:ext cx="754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した</a:t>
            </a:r>
            <a:r>
              <a:rPr lang="ja-JP" altLang="en-US" sz="2400" dirty="0" smtClean="0">
                <a:solidFill>
                  <a:prstClr val="black"/>
                </a:solidFill>
              </a:rPr>
              <a:t>データの</a:t>
            </a:r>
            <a:r>
              <a:rPr lang="ja-JP" altLang="en-US" sz="2400" dirty="0">
                <a:solidFill>
                  <a:prstClr val="black"/>
                </a:solidFill>
              </a:rPr>
              <a:t>量を，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 smtClean="0">
                <a:solidFill>
                  <a:prstClr val="black"/>
                </a:solidFill>
              </a:rPr>
              <a:t>に要した</a:t>
            </a:r>
            <a:r>
              <a:rPr lang="ja-JP" altLang="en-US" sz="2400" dirty="0">
                <a:solidFill>
                  <a:prstClr val="black"/>
                </a:solidFill>
              </a:rPr>
              <a:t>時間で割る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81772" y="6392355"/>
            <a:ext cx="8780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8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290721" y="794517"/>
            <a:ext cx="2253547" cy="4512416"/>
            <a:chOff x="6246472" y="379797"/>
            <a:chExt cx="2660236" cy="5077905"/>
          </a:xfrm>
        </p:grpSpPr>
        <p:sp>
          <p:nvSpPr>
            <p:cNvPr id="33" name="正方形/長方形 32"/>
            <p:cNvSpPr/>
            <p:nvPr/>
          </p:nvSpPr>
          <p:spPr>
            <a:xfrm>
              <a:off x="6489462" y="1124531"/>
              <a:ext cx="1652112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bind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accept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listen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7" name="直線矢印コネクタ 36"/>
            <p:cNvCxnSpPr>
              <a:stCxn id="33" idx="2"/>
              <a:endCxn id="34" idx="0"/>
            </p:cNvCxnSpPr>
            <p:nvPr/>
          </p:nvCxnSpPr>
          <p:spPr>
            <a:xfrm flipH="1">
              <a:off x="7303334" y="1388850"/>
              <a:ext cx="12184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6" idx="2"/>
              <a:endCxn id="35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34" idx="2"/>
              <a:endCxn id="36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1" name="直線矢印コネクタ 40"/>
            <p:cNvCxnSpPr>
              <a:stCxn id="43" idx="1"/>
              <a:endCxn id="57" idx="0"/>
            </p:cNvCxnSpPr>
            <p:nvPr/>
          </p:nvCxnSpPr>
          <p:spPr>
            <a:xfrm flipH="1">
              <a:off x="7325825" y="4609927"/>
              <a:ext cx="1640" cy="20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2"/>
              <a:endCxn id="55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フリーフォーム 42"/>
            <p:cNvSpPr/>
            <p:nvPr/>
          </p:nvSpPr>
          <p:spPr>
            <a:xfrm>
              <a:off x="6246472" y="3981265"/>
              <a:ext cx="2148215" cy="628661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j++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 flipH="1" flipV="1">
              <a:off x="8140962" y="3562309"/>
              <a:ext cx="679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8822574" y="3553552"/>
              <a:ext cx="0" cy="7697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8390945" y="4311488"/>
              <a:ext cx="424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6562645" y="379797"/>
              <a:ext cx="1591728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server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49" name="直線矢印コネクタ 48"/>
            <p:cNvCxnSpPr>
              <a:endCxn id="33" idx="0"/>
            </p:cNvCxnSpPr>
            <p:nvPr/>
          </p:nvCxnSpPr>
          <p:spPr>
            <a:xfrm>
              <a:off x="7311327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円/楕円 50"/>
            <p:cNvSpPr/>
            <p:nvPr/>
          </p:nvSpPr>
          <p:spPr>
            <a:xfrm>
              <a:off x="7196498" y="5257677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081815" y="3956926"/>
              <a:ext cx="824893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449431" y="4466049"/>
              <a:ext cx="932409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497276" y="4816544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58" name="直線矢印コネクタ 57"/>
            <p:cNvCxnSpPr>
              <a:stCxn id="55" idx="2"/>
              <a:endCxn id="56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6" idx="2"/>
              <a:endCxn id="40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57" idx="2"/>
              <a:endCxn id="51" idx="0"/>
            </p:cNvCxnSpPr>
            <p:nvPr/>
          </p:nvCxnSpPr>
          <p:spPr>
            <a:xfrm flipH="1">
              <a:off x="7324479" y="5080863"/>
              <a:ext cx="1346" cy="17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>
              <a:off x="7319533" y="3821749"/>
              <a:ext cx="0" cy="162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グループ化 130"/>
          <p:cNvGrpSpPr/>
          <p:nvPr/>
        </p:nvGrpSpPr>
        <p:grpSpPr>
          <a:xfrm>
            <a:off x="229208" y="811609"/>
            <a:ext cx="2218820" cy="3491769"/>
            <a:chOff x="1200018" y="379797"/>
            <a:chExt cx="2619243" cy="4376280"/>
          </a:xfrm>
        </p:grpSpPr>
        <p:sp>
          <p:nvSpPr>
            <p:cNvPr id="132" name="正方形/長方形 131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connect()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正方形/長方形 135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close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7" name="直線矢印コネクタ 136"/>
            <p:cNvCxnSpPr>
              <a:stCxn id="138" idx="1"/>
              <a:endCxn id="136" idx="0"/>
            </p:cNvCxnSpPr>
            <p:nvPr/>
          </p:nvCxnSpPr>
          <p:spPr>
            <a:xfrm flipH="1">
              <a:off x="2283845" y="3472375"/>
              <a:ext cx="0" cy="53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フリーフォーム 137"/>
            <p:cNvSpPr/>
            <p:nvPr/>
          </p:nvSpPr>
          <p:spPr>
            <a:xfrm>
              <a:off x="1200018" y="2762887"/>
              <a:ext cx="2166134" cy="70948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9" name="直線矢印コネクタ 138"/>
            <p:cNvCxnSpPr>
              <a:stCxn id="134" idx="2"/>
            </p:cNvCxnSpPr>
            <p:nvPr/>
          </p:nvCxnSpPr>
          <p:spPr>
            <a:xfrm>
              <a:off x="2288180" y="2580919"/>
              <a:ext cx="0" cy="18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3021316" y="2702993"/>
              <a:ext cx="7979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387835" y="3369241"/>
              <a:ext cx="91239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42" name="直線矢印コネクタ 141"/>
            <p:cNvCxnSpPr/>
            <p:nvPr/>
          </p:nvCxnSpPr>
          <p:spPr>
            <a:xfrm flipV="1">
              <a:off x="3121259" y="2296580"/>
              <a:ext cx="63745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3747451" y="2283906"/>
              <a:ext cx="0" cy="8572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3364328" y="3135795"/>
              <a:ext cx="38247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テキスト ボックス 144"/>
            <p:cNvSpPr txBox="1"/>
            <p:nvPr/>
          </p:nvSpPr>
          <p:spPr>
            <a:xfrm>
              <a:off x="1615836" y="379797"/>
              <a:ext cx="14852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client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9" name="直線矢印コネクタ 148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133" idx="2"/>
              <a:endCxn id="134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4608864" y="798861"/>
            <a:ext cx="2273011" cy="4448642"/>
            <a:chOff x="4608864" y="798861"/>
            <a:chExt cx="2273011" cy="4448642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4608864" y="828546"/>
              <a:ext cx="0" cy="441895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グループ化 85"/>
            <p:cNvGrpSpPr/>
            <p:nvPr/>
          </p:nvGrpSpPr>
          <p:grpSpPr>
            <a:xfrm>
              <a:off x="4719920" y="798861"/>
              <a:ext cx="2120638" cy="3462821"/>
              <a:chOff x="1856446" y="396273"/>
              <a:chExt cx="2301454" cy="4333312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2018850" y="1257484"/>
                <a:ext cx="1563357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018850" y="1771870"/>
                <a:ext cx="1559212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connect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2018850" y="2306849"/>
                <a:ext cx="1563881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send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0" name="直線矢印コネクタ 89"/>
              <p:cNvCxnSpPr/>
              <p:nvPr/>
            </p:nvCxnSpPr>
            <p:spPr>
              <a:xfrm flipH="1">
                <a:off x="2798456" y="1547091"/>
                <a:ext cx="0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正方形/長方形 90"/>
              <p:cNvSpPr/>
              <p:nvPr/>
            </p:nvSpPr>
            <p:spPr>
              <a:xfrm>
                <a:off x="2015317" y="3993324"/>
                <a:ext cx="1562743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close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2" name="直線矢印コネクタ 91"/>
              <p:cNvCxnSpPr>
                <a:stCxn id="93" idx="1"/>
                <a:endCxn id="91" idx="0"/>
              </p:cNvCxnSpPr>
              <p:nvPr/>
            </p:nvCxnSpPr>
            <p:spPr>
              <a:xfrm flipH="1">
                <a:off x="2796688" y="3459041"/>
                <a:ext cx="0" cy="534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>
                <a:off x="1856446" y="2828821"/>
                <a:ext cx="1874263" cy="63022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</a:t>
                </a:r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++&lt;20)?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4" name="直線矢印コネクタ 93"/>
              <p:cNvCxnSpPr/>
              <p:nvPr/>
            </p:nvCxnSpPr>
            <p:spPr>
              <a:xfrm flipH="1">
                <a:off x="2793032" y="2596458"/>
                <a:ext cx="0" cy="232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テキスト ボックス 95"/>
              <p:cNvSpPr txBox="1"/>
              <p:nvPr/>
            </p:nvSpPr>
            <p:spPr>
              <a:xfrm>
                <a:off x="2136695" y="396273"/>
                <a:ext cx="1445513" cy="46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client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2672158" y="808312"/>
                <a:ext cx="240842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8" name="直線矢印コネクタ 97"/>
              <p:cNvCxnSpPr/>
              <p:nvPr/>
            </p:nvCxnSpPr>
            <p:spPr>
              <a:xfrm>
                <a:off x="2792579" y="1027474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円/楕円 98"/>
              <p:cNvSpPr/>
              <p:nvPr/>
            </p:nvSpPr>
            <p:spPr>
              <a:xfrm>
                <a:off x="2665517" y="4510423"/>
                <a:ext cx="242116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0" name="直線矢印コネクタ 99"/>
              <p:cNvCxnSpPr/>
              <p:nvPr/>
            </p:nvCxnSpPr>
            <p:spPr>
              <a:xfrm>
                <a:off x="2785938" y="4285642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>
                <a:stCxn id="88" idx="2"/>
                <a:endCxn id="89" idx="0"/>
              </p:cNvCxnSpPr>
              <p:nvPr/>
            </p:nvCxnSpPr>
            <p:spPr>
              <a:xfrm>
                <a:off x="2798456" y="2061478"/>
                <a:ext cx="0" cy="245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/>
              <p:nvPr/>
            </p:nvCxnSpPr>
            <p:spPr>
              <a:xfrm flipV="1">
                <a:off x="3571857" y="2313036"/>
                <a:ext cx="586043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>
                <a:off x="4155098" y="2320126"/>
                <a:ext cx="0" cy="8559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3726571" y="3176044"/>
                <a:ext cx="4297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3" name="テキスト ボックス 152"/>
            <p:cNvSpPr txBox="1"/>
            <p:nvPr/>
          </p:nvSpPr>
          <p:spPr>
            <a:xfrm>
              <a:off x="4856341" y="3169781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6205918" y="2680920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6794644" y="790315"/>
            <a:ext cx="2222257" cy="4081265"/>
            <a:chOff x="6794644" y="790315"/>
            <a:chExt cx="2222257" cy="4081265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6794644" y="790315"/>
              <a:ext cx="2186074" cy="4081265"/>
              <a:chOff x="5244843" y="396273"/>
              <a:chExt cx="2049927" cy="4583193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5371006" y="114100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369267" y="1598267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bind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371006" y="203892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66" name="直線矢印コネクタ 65"/>
              <p:cNvCxnSpPr>
                <a:stCxn id="63" idx="2"/>
                <a:endCxn id="64" idx="0"/>
              </p:cNvCxnSpPr>
              <p:nvPr/>
            </p:nvCxnSpPr>
            <p:spPr>
              <a:xfrm flipH="1">
                <a:off x="6055067" y="1405325"/>
                <a:ext cx="0" cy="192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>
                <a:stCxn id="65" idx="2"/>
                <a:endCxn id="82" idx="0"/>
              </p:cNvCxnSpPr>
              <p:nvPr/>
            </p:nvCxnSpPr>
            <p:spPr>
              <a:xfrm>
                <a:off x="6056806" y="2303245"/>
                <a:ext cx="150" cy="1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64" idx="2"/>
                <a:endCxn id="65" idx="0"/>
              </p:cNvCxnSpPr>
              <p:nvPr/>
            </p:nvCxnSpPr>
            <p:spPr>
              <a:xfrm>
                <a:off x="6055067" y="1862586"/>
                <a:ext cx="0" cy="176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正方形/長方形 68"/>
              <p:cNvSpPr/>
              <p:nvPr/>
            </p:nvSpPr>
            <p:spPr>
              <a:xfrm>
                <a:off x="5379393" y="2989013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0" name="直線矢印コネクタ 69"/>
              <p:cNvCxnSpPr>
                <a:stCxn id="71" idx="1"/>
                <a:endCxn id="83" idx="0"/>
              </p:cNvCxnSpPr>
              <p:nvPr/>
            </p:nvCxnSpPr>
            <p:spPr>
              <a:xfrm flipH="1">
                <a:off x="6073208" y="4085211"/>
                <a:ext cx="1799" cy="27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フリーフォーム 70"/>
              <p:cNvSpPr/>
              <p:nvPr/>
            </p:nvSpPr>
            <p:spPr>
              <a:xfrm>
                <a:off x="5244843" y="3464560"/>
                <a:ext cx="1649754" cy="62065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j++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&lt;10)?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2" name="直線矢印コネクタ 71"/>
              <p:cNvCxnSpPr>
                <a:stCxn id="69" idx="2"/>
                <a:endCxn id="71" idx="3"/>
              </p:cNvCxnSpPr>
              <p:nvPr/>
            </p:nvCxnSpPr>
            <p:spPr>
              <a:xfrm>
                <a:off x="6065193" y="3253332"/>
                <a:ext cx="4046" cy="211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 flipH="1" flipV="1">
                <a:off x="6750474" y="2993891"/>
                <a:ext cx="5401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>
              <a:xfrm>
                <a:off x="7290815" y="2994733"/>
                <a:ext cx="0" cy="8085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H="1">
                <a:off x="6889675" y="3802430"/>
                <a:ext cx="40509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5448377" y="396273"/>
                <a:ext cx="1292489" cy="41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server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5947077" y="787458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" name="直線矢印コネクタ 77"/>
              <p:cNvCxnSpPr>
                <a:endCxn id="63" idx="0"/>
              </p:cNvCxnSpPr>
              <p:nvPr/>
            </p:nvCxnSpPr>
            <p:spPr>
              <a:xfrm>
                <a:off x="6053328" y="997091"/>
                <a:ext cx="0" cy="143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円/楕円 78"/>
              <p:cNvSpPr/>
              <p:nvPr/>
            </p:nvSpPr>
            <p:spPr>
              <a:xfrm>
                <a:off x="5957292" y="4779441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5369086" y="2501523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5385338" y="4357540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84" name="直線矢印コネクタ 83"/>
              <p:cNvCxnSpPr>
                <a:stCxn id="82" idx="2"/>
                <a:endCxn id="69" idx="0"/>
              </p:cNvCxnSpPr>
              <p:nvPr/>
            </p:nvCxnSpPr>
            <p:spPr>
              <a:xfrm>
                <a:off x="6056956" y="2765842"/>
                <a:ext cx="0" cy="223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H="1">
                <a:off x="6070814" y="4621859"/>
                <a:ext cx="0" cy="152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テキスト ボックス 158"/>
            <p:cNvSpPr txBox="1"/>
            <p:nvPr/>
          </p:nvSpPr>
          <p:spPr>
            <a:xfrm>
              <a:off x="6923004" y="3963117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8340944" y="3482802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6173"/>
              </p:ext>
            </p:extLst>
          </p:nvPr>
        </p:nvGraphicFramePr>
        <p:xfrm>
          <a:off x="1053981" y="1836607"/>
          <a:ext cx="68765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172"/>
                <a:gridCol w="2292172"/>
                <a:gridCol w="22921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送受信バッファ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TCP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UDP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改変前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128Mbps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65Gbps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改変後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10Gbps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75Gbps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86201" y="52252"/>
            <a:ext cx="5383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スループットの計測結果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23999" y="1260000"/>
            <a:ext cx="1653082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40080" y="4010707"/>
            <a:ext cx="8107560" cy="7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通信のどちらの場合においても</a:t>
            </a:r>
            <a:r>
              <a:rPr lang="ja-JP" alt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ス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ループットは向上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95602" y="3508993"/>
            <a:ext cx="4086928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改変前と改変後の比較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578292" y="4995128"/>
            <a:ext cx="7923155" cy="808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プロトコルを用いた通信と比較して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を用いた通信の方がスループットの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上昇率が大きい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68126" y="6356351"/>
            <a:ext cx="747223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9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27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1512</Words>
  <Application>Microsoft Office PowerPoint</Application>
  <PresentationFormat>画面に合わせる (4:3)</PresentationFormat>
  <Paragraphs>409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13</vt:i4>
      </vt:variant>
      <vt:variant>
        <vt:lpstr>スライド タイトル</vt:lpstr>
      </vt:variant>
      <vt:variant>
        <vt:i4>17</vt:i4>
      </vt:variant>
    </vt:vector>
  </HeadingPairs>
  <TitlesOfParts>
    <vt:vector size="36" baseType="lpstr">
      <vt:lpstr>Arial Unicode MS</vt:lpstr>
      <vt:lpstr>DejaVu Sans</vt:lpstr>
      <vt:lpstr>ＭＳ Ｐゴシック</vt:lpstr>
      <vt:lpstr>Arial</vt:lpstr>
      <vt:lpstr>Calibri</vt:lpstr>
      <vt:lpstr>Calibri Light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OS ノード間で競合を生じない 送受信バッファ構成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改変前のVNIを用いた通信の処理流れ</vt:lpstr>
      <vt:lpstr>改変後のVNIを用いた通信の処理流れ</vt:lpstr>
      <vt:lpstr>PowerPoint プレゼンテーション</vt:lpstr>
      <vt:lpstr>通信するOSノード数が3のときの 送受信バッファ</vt:lpstr>
      <vt:lpstr>送受信バッファにおける 構成の比較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38</cp:revision>
  <cp:lastPrinted>2019-02-14T03:57:36Z</cp:lastPrinted>
  <dcterms:created xsi:type="dcterms:W3CDTF">2019-02-13T04:48:19Z</dcterms:created>
  <dcterms:modified xsi:type="dcterms:W3CDTF">2019-02-14T07:33:05Z</dcterms:modified>
</cp:coreProperties>
</file>