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  <p:sldMasterId id="2147483792" r:id="rId11"/>
    <p:sldMasterId id="2147483804" r:id="rId12"/>
  </p:sldMasterIdLst>
  <p:notesMasterIdLst>
    <p:notesMasterId r:id="rId25"/>
  </p:notes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B99D-91FA-44D2-A6A8-4EEC244AD21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9B17-32B7-4689-9178-B230D65CE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4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body"/>
          </p:nvPr>
        </p:nvSpPr>
        <p:spPr>
          <a:xfrm>
            <a:off x="679669" y="4777105"/>
            <a:ext cx="5437599" cy="39075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1" name="CustomShape 2"/>
          <p:cNvSpPr/>
          <p:nvPr/>
        </p:nvSpPr>
        <p:spPr>
          <a:xfrm>
            <a:off x="3850472" y="9428566"/>
            <a:ext cx="2945232" cy="496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C180CA38-2391-4C22-9277-04D35962EAC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pPr algn="r"/>
              <a:t>11</a:t>
            </a:fld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4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71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74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42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685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955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39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61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5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997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87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9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371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556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405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350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73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038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18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329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8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891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2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664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909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389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25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980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791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39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365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0219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567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2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69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7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5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2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1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7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7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7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90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65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9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4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16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2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784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01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65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2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05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425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0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1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8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8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24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8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49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2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84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485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344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0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0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3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301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374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369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0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633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955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21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3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59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121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023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3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0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358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897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389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76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2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042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933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788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731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24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27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07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682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039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33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4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227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3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>
                <a:latin typeface="+mj-ea"/>
                <a:ea typeface="+mj-ea"/>
              </a:rPr>
              <a:t>30</a:t>
            </a:r>
            <a:r>
              <a:rPr lang="ja-JP" altLang="en-US" sz="3200" dirty="0" smtClean="0">
                <a:latin typeface="+mj-ea"/>
                <a:ea typeface="+mj-ea"/>
              </a:rPr>
              <a:t>年</a:t>
            </a:r>
            <a:r>
              <a:rPr lang="en-US" altLang="ja-JP" sz="3200" dirty="0" smtClean="0">
                <a:latin typeface="+mj-ea"/>
                <a:ea typeface="+mj-ea"/>
              </a:rPr>
              <a:t>2</a:t>
            </a:r>
            <a:r>
              <a:rPr lang="ja-JP" altLang="en-US" sz="3200" dirty="0" smtClean="0">
                <a:latin typeface="+mj-ea"/>
                <a:ea typeface="+mj-ea"/>
              </a:rPr>
              <a:t>月</a:t>
            </a:r>
            <a:r>
              <a:rPr lang="en-US" altLang="ja-JP" sz="3200" dirty="0" smtClean="0">
                <a:latin typeface="+mj-ea"/>
                <a:ea typeface="+mj-ea"/>
              </a:rPr>
              <a:t>15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オペレーティングシステムにおける</a:t>
            </a:r>
            <a:endParaRPr lang="en-US" altLang="ja-JP" sz="36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仮想ネットワークインタフェースの改善</a:t>
            </a:r>
            <a:endParaRPr lang="ja-JP" altLang="en-US" sz="36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117079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改変後の送受信バッファにおける</a:t>
            </a:r>
            <a:endParaRPr lang="en-US" altLang="ja-JP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問題点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93178" y="1407948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ノードの増加に伴い，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より多くの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9178" y="2218566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777098" y="2680806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"/>
          <p:cNvSpPr/>
          <p:nvPr/>
        </p:nvSpPr>
        <p:spPr>
          <a:xfrm>
            <a:off x="295908" y="2193852"/>
            <a:ext cx="8151270" cy="73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ノード間で通信するとき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要する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用バッファは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271842" y="3114612"/>
            <a:ext cx="8143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例：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ノード数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のとき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723044" y="3645468"/>
            <a:ext cx="5875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= 4950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54" name="CustomShape 8"/>
          <p:cNvSpPr/>
          <p:nvPr/>
        </p:nvSpPr>
        <p:spPr>
          <a:xfrm>
            <a:off x="1209409" y="4156800"/>
            <a:ext cx="6369402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パケット用バッファの大きさの最大値は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つの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ノード間で通信する場合の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1/2475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1213625" y="5358714"/>
            <a:ext cx="7707953" cy="1239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パケット用バッファの大きさを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392200B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計測時と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同じ大きさ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とした場合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送受信バッファの大きさは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約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1.8GB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808265" y="4181514"/>
            <a:ext cx="383067" cy="423438"/>
          </a:xfrm>
          <a:prstGeom prst="rightArrow">
            <a:avLst>
              <a:gd name="adj1" fmla="val 50000"/>
              <a:gd name="adj2" fmla="val 60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18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10</a:t>
            </a:fld>
            <a:endParaRPr lang="ja-JP" altLang="en-US" sz="18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12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fld id="{C353F76A-26B0-4CB6-9F90-48D71D0B1421}" type="slidenum">
              <a:rPr lang="en-US" spc="-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pPr algn="r"/>
              <a:t>11</a:t>
            </a:fld>
            <a:endParaRPr lang="en-US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216000" y="928440"/>
            <a:ext cx="1387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実績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714240" y="2286360"/>
            <a:ext cx="7710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(3) VNI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3469680" y="0"/>
            <a:ext cx="15051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まとめ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246240" y="3719520"/>
            <a:ext cx="1690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問題点</a:t>
            </a:r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640080" y="182196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送受信バッファの再実装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702360" y="138168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送受信バッファにおける構成の再検討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149120" y="2719080"/>
            <a:ext cx="4106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(A)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既存の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1162080" y="3135600"/>
            <a:ext cx="6541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(B)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送受信バッファを再実装した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712080" y="4244040"/>
            <a:ext cx="742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再実装した送受信バッファ構成では，通信する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ノードの増加に伴い，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より多くのパケット用バッファを要する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9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予備</a:t>
            </a:r>
            <a:r>
              <a:rPr lang="ja-JP" altLang="en-US" sz="4000" dirty="0">
                <a:solidFill>
                  <a:prstClr val="black"/>
                </a:solidFill>
              </a:rPr>
              <a:t>スライド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14404" y="6344200"/>
            <a:ext cx="2057400" cy="365125"/>
          </a:xfrm>
        </p:spPr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18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lang="ja-JP" altLang="en-US" sz="18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背景と目的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1019" y="150561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2828" y="1950327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 smtClean="0">
                <a:solidFill>
                  <a:prstClr val="black"/>
                </a:solidFill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</a:rPr>
              <a:t>台</a:t>
            </a:r>
            <a:r>
              <a:rPr lang="ja-JP" altLang="en-US" sz="2400" dirty="0">
                <a:solidFill>
                  <a:prstClr val="black"/>
                </a:solidFill>
              </a:rPr>
              <a:t>の計算機上で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複数の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(OS </a:t>
            </a:r>
            <a:r>
              <a:rPr lang="ja-JP" altLang="en-US" sz="2400" dirty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ノード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を走行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2781" y="3760088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間で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互換の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通信を実現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-17919" y="3118452"/>
            <a:ext cx="55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仮想ネットワークインタフェース </a:t>
            </a:r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lang="ja-JP" altLang="en-US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＞</a:t>
            </a:r>
            <a:endParaRPr lang="en-US" altLang="ja-JP" sz="24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354595" y="1338618"/>
            <a:ext cx="3763064" cy="4205447"/>
            <a:chOff x="5399450" y="1195737"/>
            <a:chExt cx="3769485" cy="472270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542670" y="1195737"/>
              <a:ext cx="3626265" cy="4722704"/>
              <a:chOff x="5557910" y="1119537"/>
              <a:chExt cx="3626265" cy="4722704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5557910" y="1119537"/>
                <a:ext cx="3626265" cy="4722704"/>
                <a:chOff x="5517888" y="1639817"/>
                <a:chExt cx="3291051" cy="4497811"/>
              </a:xfrm>
            </p:grpSpPr>
            <p:cxnSp>
              <p:nvCxnSpPr>
                <p:cNvPr id="71" name="直線コネクタ 70"/>
                <p:cNvCxnSpPr/>
                <p:nvPr/>
              </p:nvCxnSpPr>
              <p:spPr bwMode="gray">
                <a:xfrm>
                  <a:off x="8019280" y="4255250"/>
                  <a:ext cx="0" cy="16799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 bwMode="gray">
                <a:xfrm flipH="1">
                  <a:off x="6197928" y="4255250"/>
                  <a:ext cx="0" cy="1611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 bwMode="gray">
                <a:xfrm>
                  <a:off x="7105182" y="1639817"/>
                  <a:ext cx="0" cy="4497811"/>
                </a:xfrm>
                <a:prstGeom prst="line">
                  <a:avLst/>
                </a:prstGeom>
                <a:ln w="12700" cmpd="sng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片側の 2 つの角を切り取った四角形 14"/>
                <p:cNvSpPr/>
                <p:nvPr/>
              </p:nvSpPr>
              <p:spPr bwMode="gray">
                <a:xfrm>
                  <a:off x="6238518" y="5332997"/>
                  <a:ext cx="1735200" cy="786982"/>
                </a:xfrm>
                <a:prstGeom prst="snip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直線矢印コネクタ 92"/>
                <p:cNvCxnSpPr/>
                <p:nvPr/>
              </p:nvCxnSpPr>
              <p:spPr bwMode="gray">
                <a:xfrm>
                  <a:off x="6196511" y="5869784"/>
                  <a:ext cx="2613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 bwMode="gray">
                <a:xfrm>
                  <a:off x="7796470" y="5931289"/>
                  <a:ext cx="2311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/>
                <p:cNvSpPr/>
                <p:nvPr/>
              </p:nvSpPr>
              <p:spPr bwMode="gray">
                <a:xfrm>
                  <a:off x="5524333" y="2292308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 bwMode="gray">
                <a:xfrm>
                  <a:off x="5517888" y="2248413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4" name="1 つの角を切り取った四角形 103"/>
                <p:cNvSpPr/>
                <p:nvPr/>
              </p:nvSpPr>
              <p:spPr bwMode="gray">
                <a:xfrm flipH="1">
                  <a:off x="5707897" y="2557988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 bwMode="gray">
                <a:xfrm>
                  <a:off x="5736413" y="1766600"/>
                  <a:ext cx="111031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 node1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 bwMode="gray">
                <a:xfrm>
                  <a:off x="6176997" y="28067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write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 bwMode="gray">
                <a:xfrm>
                  <a:off x="555604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 bwMode="gray">
                <a:xfrm>
                  <a:off x="5538834" y="4426315"/>
                  <a:ext cx="516752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8" name="テキスト ボックス 87"/>
                <p:cNvSpPr txBox="1"/>
                <p:nvPr/>
              </p:nvSpPr>
              <p:spPr bwMode="gray">
                <a:xfrm>
                  <a:off x="5947028" y="45341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67" name="グループ化 66"/>
                <p:cNvGrpSpPr/>
                <p:nvPr/>
              </p:nvGrpSpPr>
              <p:grpSpPr bwMode="gray">
                <a:xfrm>
                  <a:off x="5597558" y="3877247"/>
                  <a:ext cx="1331538" cy="370752"/>
                  <a:chOff x="5537450" y="3845714"/>
                  <a:chExt cx="1287652" cy="450609"/>
                </a:xfrm>
              </p:grpSpPr>
              <p:sp>
                <p:nvSpPr>
                  <p:cNvPr id="68" name="1 つの角を切り取った四角形 67"/>
                  <p:cNvSpPr/>
                  <p:nvPr/>
                </p:nvSpPr>
                <p:spPr bwMode="gray">
                  <a:xfrm flipH="1">
                    <a:off x="5537450" y="3845714"/>
                    <a:ext cx="1112305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1 つの角を切り取った四角形 68"/>
                  <p:cNvSpPr/>
                  <p:nvPr/>
                </p:nvSpPr>
                <p:spPr bwMode="gray">
                  <a:xfrm flipH="1">
                    <a:off x="5666252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  <a:endPara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 bwMode="gray">
                <a:xfrm>
                  <a:off x="6455611" y="5709550"/>
                  <a:ext cx="1331538" cy="370753"/>
                  <a:chOff x="5519422" y="3784174"/>
                  <a:chExt cx="1287652" cy="450610"/>
                </a:xfrm>
              </p:grpSpPr>
              <p:sp>
                <p:nvSpPr>
                  <p:cNvPr id="74" name="1 つの角を切り取った四角形 73"/>
                  <p:cNvSpPr/>
                  <p:nvPr/>
                </p:nvSpPr>
                <p:spPr bwMode="gray">
                  <a:xfrm flipH="1">
                    <a:off x="5519422" y="378417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1 つの角を切り取った四角形 75"/>
                  <p:cNvSpPr/>
                  <p:nvPr/>
                </p:nvSpPr>
                <p:spPr bwMode="gray">
                  <a:xfrm flipH="1">
                    <a:off x="5648224" y="3877172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  <a:endPara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80" name="正方形/長方形 79"/>
                <p:cNvSpPr/>
                <p:nvPr/>
              </p:nvSpPr>
              <p:spPr bwMode="gray">
                <a:xfrm>
                  <a:off x="7158333" y="2198218"/>
                  <a:ext cx="133956" cy="951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 bwMode="gray">
                <a:xfrm>
                  <a:off x="7291312" y="2294987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 bwMode="gray">
                <a:xfrm>
                  <a:off x="7284867" y="2244306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5" name="1 つの角を切り取った四角形 84"/>
                <p:cNvSpPr/>
                <p:nvPr/>
              </p:nvSpPr>
              <p:spPr bwMode="gray">
                <a:xfrm flipH="1">
                  <a:off x="7482778" y="2547862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 bwMode="gray">
                <a:xfrm>
                  <a:off x="7484750" y="1766600"/>
                  <a:ext cx="111031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 node2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 bwMode="gray">
                <a:xfrm>
                  <a:off x="7984884" y="2796663"/>
                  <a:ext cx="824055" cy="351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read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 bwMode="gray">
                <a:xfrm>
                  <a:off x="731370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 bwMode="gray">
                <a:xfrm>
                  <a:off x="7287171" y="4426315"/>
                  <a:ext cx="522373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16" name="グループ化 115"/>
                <p:cNvGrpSpPr/>
                <p:nvPr/>
              </p:nvGrpSpPr>
              <p:grpSpPr bwMode="gray">
                <a:xfrm>
                  <a:off x="7345899" y="3877247"/>
                  <a:ext cx="1322222" cy="370752"/>
                  <a:chOff x="5321114" y="3845714"/>
                  <a:chExt cx="1278643" cy="450609"/>
                </a:xfrm>
              </p:grpSpPr>
              <p:sp>
                <p:nvSpPr>
                  <p:cNvPr id="127" name="1 つの角を切り取った四角形 126"/>
                  <p:cNvSpPr/>
                  <p:nvPr/>
                </p:nvSpPr>
                <p:spPr bwMode="gray">
                  <a:xfrm flipH="1">
                    <a:off x="5321114" y="384571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1 つの角を切り取った四角形 127"/>
                  <p:cNvSpPr/>
                  <p:nvPr/>
                </p:nvSpPr>
                <p:spPr bwMode="gray">
                  <a:xfrm flipH="1">
                    <a:off x="5440907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</a:t>
                    </a:r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packet</a:t>
                    </a:r>
                    <a:endPara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75" name="直線矢印コネクタ 74"/>
                <p:cNvCxnSpPr/>
                <p:nvPr/>
              </p:nvCxnSpPr>
              <p:spPr bwMode="gray">
                <a:xfrm>
                  <a:off x="8006474" y="2827904"/>
                  <a:ext cx="5381" cy="1047361"/>
                </a:xfrm>
                <a:prstGeom prst="straightConnector1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 bwMode="gray">
                <a:xfrm flipH="1">
                  <a:off x="6200123" y="2846694"/>
                  <a:ext cx="0" cy="1028571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6281208" y="5344018"/>
                  <a:ext cx="167535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Shared memory</a:t>
                  </a:r>
                  <a:endPara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6892696" y="4898769"/>
                  <a:ext cx="423643" cy="351745"/>
                  <a:chOff x="7033950" y="549729"/>
                  <a:chExt cx="423643" cy="351745"/>
                </a:xfrm>
              </p:grpSpPr>
              <p:sp>
                <p:nvSpPr>
                  <p:cNvPr id="12" name="テキスト ボックス 11"/>
                  <p:cNvSpPr txBox="1"/>
                  <p:nvPr/>
                </p:nvSpPr>
                <p:spPr>
                  <a:xfrm>
                    <a:off x="7194692" y="628503"/>
                    <a:ext cx="206928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 bwMode="gray">
                  <a:xfrm>
                    <a:off x="7033950" y="549729"/>
                    <a:ext cx="42364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77" name="正方形/長方形 76"/>
                <p:cNvSpPr/>
                <p:nvPr/>
              </p:nvSpPr>
              <p:spPr bwMode="gray">
                <a:xfrm>
                  <a:off x="5550302" y="3282730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 bwMode="gray">
                <a:xfrm>
                  <a:off x="7301031" y="3278212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 bwMode="gray">
                <a:xfrm>
                  <a:off x="7324092" y="3316546"/>
                  <a:ext cx="1391078" cy="351745"/>
                  <a:chOff x="5371011" y="3212876"/>
                  <a:chExt cx="1391078" cy="373295"/>
                </a:xfrm>
              </p:grpSpPr>
              <p:sp>
                <p:nvSpPr>
                  <p:cNvPr id="83" name="テキスト ボックス 82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テキスト ボックス 88"/>
                  <p:cNvSpPr txBox="1"/>
                  <p:nvPr/>
                </p:nvSpPr>
                <p:spPr bwMode="gray">
                  <a:xfrm>
                    <a:off x="5371011" y="3212876"/>
                    <a:ext cx="1391078" cy="373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9" name="グループ化 8"/>
                <p:cNvGrpSpPr/>
                <p:nvPr/>
              </p:nvGrpSpPr>
              <p:grpSpPr bwMode="gray">
                <a:xfrm>
                  <a:off x="5592004" y="3319745"/>
                  <a:ext cx="1541448" cy="369332"/>
                  <a:chOff x="5604036" y="3211481"/>
                  <a:chExt cx="1541448" cy="391960"/>
                </a:xfrm>
              </p:grpSpPr>
              <p:sp>
                <p:nvSpPr>
                  <p:cNvPr id="110" name="テキスト ボックス 109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 bwMode="gray">
                  <a:xfrm>
                    <a:off x="5604036" y="3211481"/>
                    <a:ext cx="1541448" cy="391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6474253" y="4905445"/>
                  <a:ext cx="0" cy="3428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6466349" y="5241904"/>
                  <a:ext cx="12742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7731223" y="4905445"/>
                  <a:ext cx="0" cy="342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テキスト ボックス 89"/>
              <p:cNvSpPr txBox="1"/>
              <p:nvPr/>
            </p:nvSpPr>
            <p:spPr bwMode="gray">
              <a:xfrm>
                <a:off x="7928128" y="41595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copy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79" name="正方形/長方形 78"/>
            <p:cNvSpPr/>
            <p:nvPr/>
          </p:nvSpPr>
          <p:spPr bwMode="gray">
            <a:xfrm>
              <a:off x="5399450" y="1782782"/>
              <a:ext cx="146599" cy="99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46305" y="4761422"/>
            <a:ext cx="611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共有メモリの特定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領域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送受信バッファ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を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介してパケットを送受信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76337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1976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78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オフセット管理部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80487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369331"/>
                <a:chOff x="7273135" y="1484304"/>
                <a:chExt cx="2530695" cy="432635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432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OS </a:t>
                  </a:r>
                  <a:r>
                    <a: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0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宛パケット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4"/>
                <a:ext cx="2771299" cy="369332"/>
                <a:chOff x="7280318" y="1484305"/>
                <a:chExt cx="2298383" cy="43263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432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 </a:t>
                  </a:r>
                  <a:r>
                    <a: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 </a:t>
                  </a:r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宛パケット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369331"/>
                <a:chOff x="7273135" y="1484304"/>
                <a:chExt cx="2530695" cy="432635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432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OS </a:t>
                  </a:r>
                  <a:r>
                    <a: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1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宛パケット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オフセット管理部 </a:t>
              </a:r>
              <a:r>
                <a:rPr lang="en-US" altLang="ja-JP" dirty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8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オフセット管理部 </a:t>
              </a:r>
              <a:r>
                <a:rPr lang="en-US" altLang="ja-JP" dirty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  <a:endParaRPr lang="ja-JP" altLang="en-US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7796" y="5955951"/>
            <a:ext cx="862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バッファ管理部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パケット用バッファの各領域が使用中か否か管理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824" y="52780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パケット用バッファ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パケットを格納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250" y="5622323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オフセット管理部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パケットの格納位置を管理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18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r>
            <a:endParaRPr lang="ja-JP" altLang="en-US" sz="18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1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18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4</a:t>
            </a:fld>
            <a:endParaRPr lang="ja-JP" altLang="en-US" sz="1800" dirty="0" smtClean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 </a:t>
            </a:r>
            <a:r>
              <a:rPr lang="en-US" altLang="ja-JP" sz="4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altLang="ja-JP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における課題</a:t>
            </a:r>
            <a:endParaRPr lang="ja-JP" altLang="en-US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4459" y="744518"/>
            <a:ext cx="80722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 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プロトコルを用いた通信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のスループット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を向上させる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2244" y="1158917"/>
            <a:ext cx="77931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 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通信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のスループットは約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128Mbps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7266" y="5661904"/>
            <a:ext cx="7784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送受信バッファの構成を見直し，共有メモリの使用について </a:t>
            </a:r>
            <a:r>
              <a:rPr lang="en-US" altLang="ja-JP" sz="24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ノード間における排他制御の必要性を検討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669424" y="5223326"/>
            <a:ext cx="1333004" cy="37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503" y="1546465"/>
            <a:ext cx="69193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であり，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台の計算機間で通信する場合よりも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低速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283680" y="2239200"/>
            <a:ext cx="6918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ノード間における排他制御の検討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702360" y="2811613"/>
            <a:ext cx="7812990" cy="5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既存の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における送受信バッファの構成では，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メモリの使用は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ノード間で排他制御を要する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48136" y="4686992"/>
            <a:ext cx="382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性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能の向上は望めない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318058" y="4670516"/>
            <a:ext cx="5720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689660" y="3491239"/>
            <a:ext cx="8240156" cy="12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(B) 既存の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には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ノード間における排他制御は未実装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であり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共有メモリへのアクセスを時分割で行わない限り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通信できない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0323"/>
            <a:ext cx="7886700" cy="1032355"/>
          </a:xfrm>
        </p:spPr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sz="4000" dirty="0" smtClean="0"/>
              <a:t>ノード間で競合を生じない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kumimoji="1" lang="ja-JP" altLang="en-US" sz="4000" dirty="0" smtClean="0"/>
              <a:t>送受信バッファ構成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131803" y="5191417"/>
            <a:ext cx="8888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(1)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パケット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を格納する領域を宛先ごと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に分割する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(2)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バッファに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2400" dirty="0" err="1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分割した領域に対する書込みは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，   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  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それぞれ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ノードのみが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行う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77091" y="1128554"/>
            <a:ext cx="7773650" cy="4053048"/>
            <a:chOff x="399291" y="1261034"/>
            <a:chExt cx="7773650" cy="4667955"/>
          </a:xfrm>
        </p:grpSpPr>
        <p:cxnSp>
          <p:nvCxnSpPr>
            <p:cNvPr id="6" name="直線矢印コネクタ 5"/>
            <p:cNvCxnSpPr>
              <a:stCxn id="34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4147712" y="5423920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169224" y="2931453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パケット用バッファ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60457" y="4794924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パケット用バッファ</a:t>
              </a:r>
              <a:r>
                <a:rPr lang="en-US" altLang="ja-JP" dirty="0">
                  <a:solidFill>
                    <a:prstClr val="black"/>
                  </a:solidFill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307946" y="235125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69163" y="1261034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568332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>
                  <a:solidFill>
                    <a:prstClr val="black"/>
                  </a:solidFill>
                </a:rPr>
                <a:t> </a:t>
              </a:r>
              <a:r>
                <a:rPr lang="ja-JP" altLang="en-US" dirty="0">
                  <a:solidFill>
                    <a:prstClr val="black"/>
                  </a:solidFill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en-US" altLang="ja-JP" dirty="0">
                  <a:solidFill>
                    <a:prstClr val="black"/>
                  </a:solidFill>
                </a:rPr>
                <a:t> </a:t>
              </a:r>
              <a:r>
                <a:rPr lang="ja-JP" altLang="en-US" dirty="0">
                  <a:solidFill>
                    <a:prstClr val="black"/>
                  </a:solidFill>
                </a:rPr>
                <a:t>宛パケット用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6" name="直線矢印コネクタ 25"/>
            <p:cNvCxnSpPr>
              <a:stCxn id="32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316492" y="441764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6861315" y="2916613"/>
              <a:ext cx="1171408" cy="353970"/>
              <a:chOff x="5741814" y="3523366"/>
              <a:chExt cx="1171408" cy="353970"/>
            </a:xfrm>
          </p:grpSpPr>
          <p:sp>
            <p:nvSpPr>
              <p:cNvPr id="47" name="1 つの角を切り取った四角形 4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1" name="直線コネクタ 30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967398" y="3972603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51578" y="4263853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413743" y="4098417"/>
              <a:ext cx="2579552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lang="ja-JP" altLang="en-US" dirty="0">
                  <a:solidFill>
                    <a:prstClr val="black"/>
                  </a:solidFill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lang="en-US" altLang="ja-JP" dirty="0">
                  <a:solidFill>
                    <a:prstClr val="black"/>
                  </a:solidFill>
                </a:rPr>
                <a:t> </a:t>
              </a:r>
              <a:r>
                <a:rPr lang="ja-JP" altLang="en-US" dirty="0">
                  <a:solidFill>
                    <a:prstClr val="black"/>
                  </a:solidFill>
                </a:rPr>
                <a:t>宛パケット用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6861315" y="3284913"/>
              <a:ext cx="1171408" cy="353970"/>
              <a:chOff x="5741814" y="3523366"/>
              <a:chExt cx="1171408" cy="353970"/>
            </a:xfrm>
          </p:grpSpPr>
          <p:sp>
            <p:nvSpPr>
              <p:cNvPr id="45" name="1 つの角を切り取った四角形 44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左中かっこ 38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左中かっこ 39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6859047" y="3673614"/>
              <a:ext cx="1171408" cy="353970"/>
              <a:chOff x="5741814" y="3523366"/>
              <a:chExt cx="1171408" cy="353970"/>
            </a:xfrm>
          </p:grpSpPr>
          <p:sp>
            <p:nvSpPr>
              <p:cNvPr id="43" name="1 つの角を切り取った四角形 42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右矢印 48"/>
          <p:cNvSpPr/>
          <p:nvPr/>
        </p:nvSpPr>
        <p:spPr>
          <a:xfrm>
            <a:off x="255374" y="6367844"/>
            <a:ext cx="352331" cy="39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357" y="6318419"/>
            <a:ext cx="67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バッファの操作は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で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競合しない</a:t>
            </a:r>
            <a:endParaRPr lang="ja-JP" altLang="en-US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</a:rPr>
              <a:t>No.</a:t>
            </a:r>
            <a:fld id="{31A8DF7C-DD85-438C-AEF4-DF1EE8C800D0}" type="slidenum">
              <a:rPr lang="ja-JP" altLang="en-US" sz="1800" smtClean="0">
                <a:solidFill>
                  <a:prstClr val="black"/>
                </a:solidFill>
              </a:rPr>
              <a:pPr/>
              <a:t>5</a:t>
            </a:fld>
            <a:endParaRPr lang="ja-JP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7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2"/>
          <p:cNvSpPr/>
          <p:nvPr/>
        </p:nvSpPr>
        <p:spPr>
          <a:xfrm>
            <a:off x="457200" y="52746"/>
            <a:ext cx="82288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12565" y="4955669"/>
            <a:ext cx="1429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手法</a:t>
            </a:r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34159" y="5234439"/>
            <a:ext cx="7630560" cy="1199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通信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プロトコルとして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UDP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プロトコルを用いた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場合と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プロトコルを用いた場合の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つの場合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について通信のスループットを計測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171137" y="510526"/>
            <a:ext cx="1444963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目的</a:t>
            </a:r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230958" y="849730"/>
            <a:ext cx="763056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改変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による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VNI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を用いた通信におけるスループットの変化を調査する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10362" y="6351088"/>
            <a:ext cx="6038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計測にはユーザプログラムを用いる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4385" y="1807281"/>
          <a:ext cx="631860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007"/>
                <a:gridCol w="3657600"/>
              </a:tblGrid>
              <a:tr h="303530"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Debian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7.11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カーネル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Mint(Linux kernel v3.15 </a:t>
                      </a: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から改変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)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起動する </a:t>
                      </a:r>
                      <a:r>
                        <a:rPr kumimoji="1" lang="en-US" altLang="ja-JP" sz="1800" dirty="0" smtClean="0"/>
                        <a:t>OS </a:t>
                      </a:r>
                      <a:r>
                        <a:rPr kumimoji="1" lang="ja-JP" altLang="en-US" sz="1800" dirty="0" smtClean="0"/>
                        <a:t>ノード数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</a:t>
                      </a:r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各 </a:t>
                      </a:r>
                      <a:r>
                        <a:rPr kumimoji="1" lang="en-US" altLang="ja-JP" sz="1800" dirty="0" smtClean="0"/>
                        <a:t>OS </a:t>
                      </a:r>
                      <a:r>
                        <a:rPr kumimoji="1" lang="ja-JP" altLang="en-US" sz="1800" dirty="0" smtClean="0"/>
                        <a:t>ノードの持つコア数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CPU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Intel Core i7-4770 (3.40GHz)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メモリの容量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16GB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 </a:t>
                      </a:r>
                      <a:r>
                        <a:rPr kumimoji="1" lang="en-US" altLang="ja-JP" sz="1800" dirty="0" smtClean="0"/>
                        <a:t>I/O </a:t>
                      </a:r>
                      <a:r>
                        <a:rPr kumimoji="1" lang="ja-JP" altLang="en-US" sz="1800" dirty="0" smtClean="0"/>
                        <a:t>の帯域幅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25.6GB/sec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共有メモリのサイズ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16MB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035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送受信バッファのサイズ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392200B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stomShape 6"/>
          <p:cNvSpPr/>
          <p:nvPr/>
        </p:nvSpPr>
        <p:spPr>
          <a:xfrm>
            <a:off x="150540" y="1494950"/>
            <a:ext cx="146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ja-JP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環境</a:t>
            </a:r>
            <a:r>
              <a:rPr 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18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6</a:t>
            </a:r>
            <a:endParaRPr lang="ja-JP" altLang="en-US" sz="18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968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297148" y="879979"/>
            <a:ext cx="2736109" cy="4376280"/>
            <a:chOff x="1270635" y="379797"/>
            <a:chExt cx="2736109" cy="4376280"/>
          </a:xfrm>
        </p:grpSpPr>
        <p:sp>
          <p:nvSpPr>
            <p:cNvPr id="30" name="正方形/長方形 29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(C-1)  socket()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(C-2)  connect()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C-3)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send()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C-5)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close()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283844" y="3348622"/>
              <a:ext cx="1236" cy="65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270635" y="2762887"/>
              <a:ext cx="2015967" cy="585735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C-4)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++&lt;10 )?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278032" y="2580919"/>
              <a:ext cx="0" cy="181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3323962" y="2788680"/>
              <a:ext cx="60635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1690479" y="3326398"/>
              <a:ext cx="7106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3101082" y="2285869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3999655" y="2283907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3283621" y="3071530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1615837" y="379797"/>
              <a:ext cx="131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client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" name="円/楕円 1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6067964" y="879979"/>
            <a:ext cx="2662707" cy="5730446"/>
            <a:chOff x="6347356" y="379797"/>
            <a:chExt cx="2662707" cy="5145224"/>
          </a:xfrm>
        </p:grpSpPr>
        <p:sp>
          <p:nvSpPr>
            <p:cNvPr id="10" name="正方形/長方形 9"/>
            <p:cNvSpPr/>
            <p:nvPr/>
          </p:nvSpPr>
          <p:spPr>
            <a:xfrm>
              <a:off x="6479373" y="11245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(S-1)  socket()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(S-2)  bind()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(S-4)  accept()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(S-3)  listen()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7303334" y="1388850"/>
              <a:ext cx="0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12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S-7)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7325826" y="4594559"/>
              <a:ext cx="1383" cy="30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2" idx="2"/>
              <a:endCxn id="98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6347356" y="4010116"/>
              <a:ext cx="1947224" cy="584444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S-8)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j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&lt;10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)?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32" name="直線矢印コネクタ 231"/>
            <p:cNvCxnSpPr/>
            <p:nvPr/>
          </p:nvCxnSpPr>
          <p:spPr>
            <a:xfrm flipH="1" flipV="1">
              <a:off x="8140961" y="3562309"/>
              <a:ext cx="86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9004163" y="3553553"/>
              <a:ext cx="0" cy="75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8290063" y="4311488"/>
              <a:ext cx="72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6562646" y="379797"/>
              <a:ext cx="1463648" cy="3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server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7301239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7196498" y="5324996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8313840" y="4043478"/>
              <a:ext cx="609671" cy="26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631021" y="4504517"/>
              <a:ext cx="708129" cy="26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(S-5)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-6)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6497277" y="4903097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(S-9)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14" name="直線矢印コネクタ 113"/>
            <p:cNvCxnSpPr>
              <a:stCxn id="98" idx="2"/>
              <a:endCxn id="99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03" idx="2"/>
              <a:endCxn id="65" idx="0"/>
            </p:cNvCxnSpPr>
            <p:nvPr/>
          </p:nvCxnSpPr>
          <p:spPr>
            <a:xfrm flipH="1">
              <a:off x="7324479" y="5167413"/>
              <a:ext cx="1347" cy="15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>
              <a:off x="7309445" y="3821749"/>
              <a:ext cx="0" cy="188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CustomShape 47"/>
          <p:cNvSpPr/>
          <p:nvPr/>
        </p:nvSpPr>
        <p:spPr>
          <a:xfrm>
            <a:off x="432000" y="84192"/>
            <a:ext cx="82288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計測用プログラムの処理流れ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4599" y="1797927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15,000Byte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の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    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send()/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en-US" altLang="ja-JP" sz="2400" dirty="0">
                <a:solidFill>
                  <a:prstClr val="black"/>
                </a:solidFill>
              </a:rPr>
              <a:t>     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回繰り返す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477" y="3293095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したデータ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     の量を，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に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      要した時間で割る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18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7</a:t>
            </a:fld>
            <a:endParaRPr lang="ja-JP" altLang="en-US" sz="18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9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145164" y="1191967"/>
            <a:ext cx="2566544" cy="5107219"/>
            <a:chOff x="5252858" y="396273"/>
            <a:chExt cx="2217616" cy="4583193"/>
          </a:xfrm>
        </p:grpSpPr>
        <p:sp>
          <p:nvSpPr>
            <p:cNvPr id="10" name="正方形/長方形 9"/>
            <p:cNvSpPr/>
            <p:nvPr/>
          </p:nvSpPr>
          <p:spPr>
            <a:xfrm>
              <a:off x="5371006" y="114100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(S-1)  socket()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69267" y="1598267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(S-2)  bind()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71006" y="203892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(S-3)  </a:t>
              </a:r>
              <a:r>
                <a:rPr lang="en-US" altLang="ja-JP" sz="1350" dirty="0" err="1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recvfrom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6055067" y="1405325"/>
              <a:ext cx="0" cy="19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99" idx="0"/>
            </p:cNvCxnSpPr>
            <p:nvPr/>
          </p:nvCxnSpPr>
          <p:spPr>
            <a:xfrm>
              <a:off x="6056806" y="2303245"/>
              <a:ext cx="150" cy="1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6055067" y="1862586"/>
              <a:ext cx="0" cy="17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5379393" y="2989013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S-5)  </a:t>
              </a:r>
              <a:r>
                <a:rPr lang="en-US" altLang="ja-JP" sz="1350" dirty="0" err="1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recvfrom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6065194" y="4049003"/>
              <a:ext cx="1148" cy="30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5252858" y="3464560"/>
              <a:ext cx="1616606" cy="584443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S-6)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j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&lt;10)?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30" name="直線矢印コネクタ 229"/>
            <p:cNvCxnSpPr>
              <a:stCxn id="19" idx="2"/>
              <a:endCxn id="227" idx="3"/>
            </p:cNvCxnSpPr>
            <p:nvPr/>
          </p:nvCxnSpPr>
          <p:spPr>
            <a:xfrm flipH="1">
              <a:off x="6060690" y="3253332"/>
              <a:ext cx="0" cy="21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矢印コネクタ 231"/>
            <p:cNvCxnSpPr/>
            <p:nvPr/>
          </p:nvCxnSpPr>
          <p:spPr>
            <a:xfrm flipH="1" flipV="1">
              <a:off x="6750474" y="2993891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467113" y="2985136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6873648" y="3773639"/>
              <a:ext cx="5910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5448377" y="396273"/>
              <a:ext cx="1224271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UDP server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947077" y="787458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6053328" y="997091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5949279" y="4779441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885453" y="3497922"/>
              <a:ext cx="506155" cy="26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488360" y="3958961"/>
              <a:ext cx="587896" cy="26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69086" y="2501523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(S-4)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377324" y="4357540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(S-7)  </a:t>
              </a:r>
              <a:r>
                <a:rPr lang="en-US" altLang="ja-JP" sz="1350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>
              <a:off x="6056956" y="2765842"/>
              <a:ext cx="0" cy="22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H="1">
              <a:off x="6062800" y="4621859"/>
              <a:ext cx="0" cy="152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3480773" y="1191967"/>
            <a:ext cx="2630347" cy="4397476"/>
            <a:chOff x="1847171" y="396273"/>
            <a:chExt cx="2630347" cy="4397476"/>
          </a:xfrm>
        </p:grpSpPr>
        <p:sp>
          <p:nvSpPr>
            <p:cNvPr id="30" name="正方形/長方形 29"/>
            <p:cNvSpPr/>
            <p:nvPr/>
          </p:nvSpPr>
          <p:spPr>
            <a:xfrm>
              <a:off x="2018850" y="1257484"/>
              <a:ext cx="1563357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(C-1)  socket()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18850" y="1771870"/>
              <a:ext cx="1559212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(C-2)  connect()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18850" y="2306849"/>
              <a:ext cx="1563881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C-3)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send()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798456" y="1547091"/>
              <a:ext cx="0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015317" y="4057490"/>
              <a:ext cx="1562743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C-5)  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close()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796689" y="3412555"/>
              <a:ext cx="0" cy="6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847171" y="2839517"/>
              <a:ext cx="1907253" cy="57303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C-4)  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sz="1350" dirty="0" err="1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++&lt;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</a:t>
              </a:r>
              <a:r>
                <a:rPr lang="en-US" altLang="ja-JP" sz="1350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)?</a:t>
              </a:r>
              <a:endParaRPr lang="ja-JP" altLang="en-US" sz="135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800242" y="2596457"/>
              <a:ext cx="549" cy="2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テキスト ボックス 179"/>
            <p:cNvSpPr txBox="1"/>
            <p:nvPr/>
          </p:nvSpPr>
          <p:spPr>
            <a:xfrm>
              <a:off x="2235321" y="3412555"/>
              <a:ext cx="67231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57" name="テキスト ボックス 256"/>
            <p:cNvSpPr txBox="1"/>
            <p:nvPr/>
          </p:nvSpPr>
          <p:spPr>
            <a:xfrm>
              <a:off x="2136695" y="396273"/>
              <a:ext cx="132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UDP client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" name="円/楕円 1"/>
            <p:cNvSpPr/>
            <p:nvPr/>
          </p:nvSpPr>
          <p:spPr>
            <a:xfrm>
              <a:off x="2672158" y="808312"/>
              <a:ext cx="240842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792579" y="1027474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665517" y="4574587"/>
              <a:ext cx="242116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785938" y="4349808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798456" y="2061478"/>
              <a:ext cx="0" cy="24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3794736" y="2861112"/>
              <a:ext cx="60635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 flipV="1">
              <a:off x="3571856" y="2313036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470429" y="2320127"/>
              <a:ext cx="0" cy="82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754395" y="3143962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CustomShape 43"/>
          <p:cNvSpPr/>
          <p:nvPr/>
        </p:nvSpPr>
        <p:spPr>
          <a:xfrm>
            <a:off x="432360" y="216000"/>
            <a:ext cx="82288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計測用プログラムの処理流れ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4599" y="2135680"/>
            <a:ext cx="3214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1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15,000Byte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の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    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send()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回，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     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recvfrom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(N&gt;10) </a:t>
            </a:r>
            <a:r>
              <a:rPr lang="ja-JP" altLang="en-US" sz="2400" dirty="0">
                <a:solidFill>
                  <a:prstClr val="black"/>
                </a:solidFill>
              </a:rPr>
              <a:t>繰り返す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477" y="4158072"/>
            <a:ext cx="346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recvfrom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したデータ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     の量を，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recvfrom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に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      要した時間で割る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</a:rPr>
              <a:t>No.</a:t>
            </a:r>
            <a:fld id="{31A8DF7C-DD85-438C-AEF4-DF1EE8C800D0}" type="slidenum">
              <a:rPr lang="ja-JP" altLang="en-US" sz="1800" smtClean="0">
                <a:solidFill>
                  <a:prstClr val="black"/>
                </a:solidFill>
              </a:rPr>
              <a:pPr/>
              <a:t>8</a:t>
            </a:fld>
            <a:endParaRPr lang="ja-JP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524000" y="1981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送受信バッファ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TCP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UDP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改変前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128Mbps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65Gbps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改変後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10Gbps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75Gbps</a:t>
                      </a:r>
                      <a:endParaRPr kumimoji="1"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86201" y="52252"/>
            <a:ext cx="5383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スループットの計測結果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23999" y="1260000"/>
            <a:ext cx="1653082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40080" y="3899610"/>
            <a:ext cx="8107560" cy="7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通信のどちらの場合においても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ス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ループットは向上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95602" y="3397896"/>
            <a:ext cx="4086928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改変前と改変後の比較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578292" y="4884031"/>
            <a:ext cx="7923155" cy="808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2)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プロトコルを用いた通信と比較して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を用いた通信の方がスループットの上昇率が大きい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800" dirty="0" smtClean="0">
                <a:solidFill>
                  <a:prstClr val="black"/>
                </a:solidFill>
              </a:rPr>
              <a:t>No.</a:t>
            </a:r>
            <a:fld id="{31A8DF7C-DD85-438C-AEF4-DF1EE8C800D0}" type="slidenum">
              <a:rPr lang="ja-JP" altLang="en-US" sz="1800" smtClean="0">
                <a:solidFill>
                  <a:prstClr val="black"/>
                </a:solidFill>
              </a:rPr>
              <a:pPr/>
              <a:t>9</a:t>
            </a:fld>
            <a:endParaRPr lang="ja-JP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7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1089</Words>
  <Application>Microsoft Office PowerPoint</Application>
  <PresentationFormat>画面に合わせる (4:3)</PresentationFormat>
  <Paragraphs>253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12</vt:i4>
      </vt:variant>
      <vt:variant>
        <vt:lpstr>スライド タイトル</vt:lpstr>
      </vt:variant>
      <vt:variant>
        <vt:i4>12</vt:i4>
      </vt:variant>
    </vt:vector>
  </HeadingPairs>
  <TitlesOfParts>
    <vt:vector size="30" baseType="lpstr">
      <vt:lpstr>Arial Unicode MS</vt:lpstr>
      <vt:lpstr>DejaVu Sans</vt:lpstr>
      <vt:lpstr>ＭＳ Ｐゴシック</vt:lpstr>
      <vt:lpstr>Arial</vt:lpstr>
      <vt:lpstr>Calibri</vt:lpstr>
      <vt:lpstr>Calibri Light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OS ノード間で競合を生じない 送受信バッファ構成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5</cp:revision>
  <dcterms:created xsi:type="dcterms:W3CDTF">2019-02-13T04:48:19Z</dcterms:created>
  <dcterms:modified xsi:type="dcterms:W3CDTF">2019-02-13T05:03:44Z</dcterms:modified>
</cp:coreProperties>
</file>