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 rot="10800000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2393175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flipH="1" rot="10800000">
            <a:off x="0" y="2983958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flipH="1">
            <a:off x="4526627" y="3820834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 rot="10800000">
            <a:off x="4526627" y="4411617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6676" y="76256"/>
            <a:ext cx="9134130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Digit Recognition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0" lang="en"/>
              <a:t>CS 4701 AI Practicum</a:t>
            </a:r>
          </a:p>
          <a:p>
            <a:pPr lvl="0" rtl="0">
              <a:spcBef>
                <a:spcPts val="0"/>
              </a:spcBef>
              <a:buNone/>
            </a:pPr>
            <a:r>
              <a:rPr i="0" lang="en"/>
              <a:t>Hsiao-Tung Chen, Cheng-Han Lin</a:t>
            </a:r>
          </a:p>
          <a:p>
            <a:pPr lvl="0">
              <a:spcBef>
                <a:spcPts val="0"/>
              </a:spcBef>
              <a:buNone/>
            </a:pPr>
            <a:r>
              <a:rPr i="0" lang="en"/>
              <a:t>Professor Bart Selman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Convolution Neural Network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Pooling/Subsampling: pick maximum pixel intensity of a say 2x2 pixel grid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Enhances translational invariance-  detection of similar or same feature could be translated across to different position on the image.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Produces maps of high level features that can be used to more efficiently discern image features. .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Also, less inputs mean less weights to optimize so neural networks can potentially go deeper (have more layers) to be a better classifier.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 In general, convolution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increases classification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accuracy and reduces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training time.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950" y="3160372"/>
            <a:ext cx="4841499" cy="18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kNN Results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33234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/>
              <a:t>Raw: 96.62%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Gist: 96.48%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SC: 9.95%</a:t>
            </a:r>
          </a:p>
          <a:p>
            <a:pPr indent="-387350" lvl="0" marL="457200">
              <a:spcBef>
                <a:spcPts val="0"/>
              </a:spcBef>
              <a:buSzPct val="100000"/>
              <a:buChar char="-"/>
            </a:pPr>
            <a:r>
              <a:rPr lang="en" sz="2500"/>
              <a:t>When k equals to 3 or 4 the learning algorithm could reach the highest accuracy.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0" y="1351962"/>
            <a:ext cx="49720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SVM Result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205825" y="1190350"/>
            <a:ext cx="39863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For raw descriptor, the  polynomial kernel has high accuracy 97.55%.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For gist descriptor, linear kernel have the highest accuracy 96.55%.</a:t>
            </a:r>
          </a:p>
          <a:p>
            <a:pPr indent="-355600" lvl="0" marL="457200">
              <a:spcBef>
                <a:spcPts val="0"/>
              </a:spcBef>
              <a:buSzPct val="100000"/>
              <a:buChar char="-"/>
            </a:pPr>
            <a:r>
              <a:rPr lang="en" sz="2000"/>
              <a:t>Most of the cases have good performance under linear SVM especially when we apply shape context as descriptor: accuracy 98.75%.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650" y="1418150"/>
            <a:ext cx="4785625" cy="34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Neural Network &amp; Convolutional Neural Network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Neural Network: Test set accuracy increases with more number of hidden layer nodes but plateaued at around 400 nodes.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550" y="2802975"/>
            <a:ext cx="4012075" cy="205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Neural Network &amp; Convolutional Neural Network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500"/>
              <a:t>Convolutional Neural Network: Test set accuracy increases with more number of feature maps from convolution but plateaued at around 20 and 100 maps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725" y="2665698"/>
            <a:ext cx="6418449" cy="226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Neural Network &amp; Convolutional Neural Network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3700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Given the same training time, convolutional neural network model predicted digits (98.6%) more accurately than regular neural network model (97.5%). </a:t>
            </a:r>
          </a:p>
          <a:p>
            <a:pPr indent="-355600" lvl="0" marL="457200">
              <a:spcBef>
                <a:spcPts val="0"/>
              </a:spcBef>
              <a:buSzPct val="100000"/>
              <a:buChar char="-"/>
            </a:pPr>
            <a:r>
              <a:rPr lang="en" sz="2000"/>
              <a:t>However, the accuracy improvement was small, only less than 1.5% given the same training time.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250" y="1317075"/>
            <a:ext cx="4162549" cy="34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71428"/>
              <a:buNone/>
            </a:pPr>
            <a:r>
              <a:rPr lang="en" sz="2800"/>
              <a:t>kNN</a:t>
            </a:r>
            <a:r>
              <a:rPr lang="en" sz="2000"/>
              <a:t>: </a:t>
            </a:r>
            <a:r>
              <a:rPr lang="en" sz="2500"/>
              <a:t>Raw: 96.62%, Gist: 96.48%</a:t>
            </a:r>
          </a:p>
          <a:p>
            <a:pPr indent="-355600" lvl="0" marL="457200" rtl="0">
              <a:spcBef>
                <a:spcPts val="0"/>
              </a:spcBef>
              <a:buSzPct val="80000"/>
              <a:buNone/>
            </a:pPr>
            <a:r>
              <a:rPr lang="en" sz="2500"/>
              <a:t>SVM:</a:t>
            </a:r>
          </a:p>
          <a:p>
            <a:pPr indent="-355600" lvl="0" marL="457200" rtl="0">
              <a:spcBef>
                <a:spcPts val="0"/>
              </a:spcBef>
              <a:buSzPct val="100000"/>
              <a:buNone/>
            </a:pPr>
            <a:r>
              <a:rPr lang="en" sz="2000"/>
              <a:t>-	For raw descriptor, the  polynomial kernel has high accuracy at 97.55%.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For gist descriptor, linear kernel has highest accuracy at 96.55%.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Most of the cases have good performance under linear SVM, especially when we apply shape context as descriptor: 98.75%.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Neural Network: Given the same training time, convolutional neural network model predicted digits (98.6%) more accurately than regular neural network model (97.5%). 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Best Classifiers:</a:t>
            </a:r>
          </a:p>
          <a:p>
            <a:pPr indent="-406400" lvl="0" marL="457200" rtl="0">
              <a:spcBef>
                <a:spcPts val="0"/>
              </a:spcBef>
              <a:buSzPct val="100000"/>
              <a:buChar char="-"/>
            </a:pPr>
            <a:r>
              <a:rPr lang="en" sz="2800"/>
              <a:t>Linear SVM with shape context as descriptor: accuracy 98.75%</a:t>
            </a:r>
          </a:p>
          <a:p>
            <a:pPr indent="-406400" lvl="0" marL="457200">
              <a:spcBef>
                <a:spcPts val="0"/>
              </a:spcBef>
              <a:buSzPct val="100000"/>
              <a:buChar char="-"/>
            </a:pPr>
            <a:r>
              <a:rPr lang="en" sz="2800"/>
              <a:t>Convolutional neural network model: accuracy    98.6% 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Goal- Recognize Handwritten Digits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5397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Practical Application: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Read digits on license plates, checks, mail envelopes, etc.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Saves time and cost.</a:t>
            </a:r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625" y="1261325"/>
            <a:ext cx="2906174" cy="290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Learning Algorithms for Classification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First step: meaningful feature extraction: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Raw Image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 GIST Descriptor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/>
              <a:t>Shape Context</a:t>
            </a:r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375" y="1877649"/>
            <a:ext cx="4221424" cy="31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Learning Algorithms for Classification</a:t>
            </a:r>
            <a:r>
              <a:rPr lang="en"/>
              <a:t> 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Each digit number 0 to 9 is a class.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Training data and test data consists of a class label and pixel intensities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k-nearest neighbor (kNN)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support vector machine (SVM)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neural network (NN) and convolutional neural network (CNN)</a:t>
            </a: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K-Nearest Neighbor- kNN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06300" y="1200150"/>
            <a:ext cx="4974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spcBef>
                <a:spcPts val="0"/>
              </a:spcBef>
              <a:buSzPct val="100000"/>
              <a:buChar char="-"/>
            </a:pPr>
            <a:r>
              <a:rPr lang="en" sz="2500"/>
              <a:t>Predict the label of query image from the majority class of its nearest neighbors. </a:t>
            </a:r>
          </a:p>
          <a:p>
            <a:pPr indent="-387350" lvl="0" marL="457200" rtl="0">
              <a:spcBef>
                <a:spcPts val="0"/>
              </a:spcBef>
              <a:buSzPct val="100000"/>
              <a:buChar char="-"/>
            </a:pPr>
            <a:r>
              <a:rPr lang="en" sz="2500"/>
              <a:t>Find the k most similar images (nearest neighbors) with smallest Euclidean distances.</a:t>
            </a:r>
          </a:p>
          <a:p>
            <a:pPr indent="-387350" lvl="0" marL="457200">
              <a:spcBef>
                <a:spcPts val="0"/>
              </a:spcBef>
              <a:buSzPct val="100000"/>
              <a:buChar char="-"/>
            </a:pPr>
            <a:r>
              <a:rPr lang="en" sz="2500"/>
              <a:t>Varied k from 1 to 20 to find the most effective parameter.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200" y="1434825"/>
            <a:ext cx="3706725" cy="305187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6419075" y="4494825"/>
            <a:ext cx="2194500" cy="24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1</a:t>
            </a:r>
          </a:p>
        </p:txBody>
      </p:sp>
      <p:sp>
        <p:nvSpPr>
          <p:cNvPr id="84" name="Shape 84"/>
          <p:cNvSpPr txBox="1"/>
          <p:nvPr/>
        </p:nvSpPr>
        <p:spPr>
          <a:xfrm rot="-5400000">
            <a:off x="4196500" y="2901900"/>
            <a:ext cx="1753199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500"/>
              <a:t>Support Vector Machine- SVM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495775" y="1200150"/>
            <a:ext cx="5510699" cy="370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Separate examples by a hyperplane that maximizes the margin.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Examples mapped to higher dimensional feature space to account for all features.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70" y="1281387"/>
            <a:ext cx="3229750" cy="227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2625" y="3060625"/>
            <a:ext cx="4170424" cy="20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786175" y="4182750"/>
            <a:ext cx="2847599" cy="72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>
              <a:spcBef>
                <a:spcPts val="0"/>
              </a:spcBef>
              <a:buSzPct val="100000"/>
              <a:buFont typeface="Georgia"/>
              <a:buChar char="-"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Kernelize SVM: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Neural Network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50634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rtl="0">
              <a:spcBef>
                <a:spcPts val="0"/>
              </a:spcBef>
              <a:buSzPct val="100000"/>
              <a:buChar char="-"/>
            </a:pPr>
            <a:r>
              <a:rPr lang="en" sz="2900"/>
              <a:t>f: X -&gt; Y, where X inputs are the features and Y is the output class.</a:t>
            </a:r>
          </a:p>
          <a:p>
            <a:pPr indent="-412750" lvl="0" marL="457200" rtl="0">
              <a:spcBef>
                <a:spcPts val="0"/>
              </a:spcBef>
              <a:buSzPct val="100000"/>
              <a:buChar char="-"/>
            </a:pPr>
            <a:r>
              <a:rPr lang="en" sz="2900"/>
              <a:t>Weighted sum of inputs feed into a node. The node fires the activation function value if hit threshold.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550" y="1248903"/>
            <a:ext cx="3261300" cy="362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Neural Network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Optimize weights by backpropagation from output layer: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Error of kth output node: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weight update rule: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225" y="3833051"/>
            <a:ext cx="3460674" cy="6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4925" y="2661205"/>
            <a:ext cx="294565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Convolution Neural Network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45833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Convolution: Apply a small-size filter over an image at all possible offsets to produce a smaller image.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-"/>
            </a:pPr>
            <a:r>
              <a:rPr lang="en" sz="2000"/>
              <a:t>Feature maps represent a series of overlapping receptive fields with sparse connectivity. Each feature map now is more responsive to a larger area of pixel space.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925" y="1794387"/>
            <a:ext cx="3475475" cy="25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