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1pPr>
    <a:lvl2pPr marL="0" marR="0" indent="457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2pPr>
    <a:lvl3pPr marL="0" marR="0" indent="914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3pPr>
    <a:lvl4pPr marL="0" marR="0" indent="1371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4pPr>
    <a:lvl5pPr marL="0" marR="0" indent="18288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5pPr>
    <a:lvl6pPr marL="0" marR="0" indent="22860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6pPr>
    <a:lvl7pPr marL="0" marR="0" indent="2743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7pPr>
    <a:lvl8pPr marL="0" marR="0" indent="3200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8pPr>
    <a:lvl9pPr marL="0" marR="0" indent="3657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357243"/>
              <a:satOff val="7293"/>
              <a:lumOff val="8906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1412"/>
              <a:lumOff val="16412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>
                  <a:satOff val="1412"/>
                  <a:lumOff val="1641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6E937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FFF171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A51B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E1A84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103425"/>
              <a:satOff val="-7243"/>
              <a:lumOff val="99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lumOff val="-1428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5">
                  <a:lumOff val="-1428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satOff val="-6299"/>
              <a:lumOff val="-3230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1pPr>
    <a:lvl2pPr indent="2286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2pPr>
    <a:lvl3pPr indent="4572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3pPr>
    <a:lvl4pPr indent="6858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4pPr>
    <a:lvl5pPr indent="9144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と日付"/>
          <p:cNvSpPr txBox="1"/>
          <p:nvPr>
            <p:ph type="body" sz="quarter" idx="21" hasCustomPrompt="1"/>
          </p:nvPr>
        </p:nvSpPr>
        <p:spPr>
          <a:xfrm>
            <a:off x="1206500" y="12268950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作者と日付</a:t>
            </a:r>
          </a:p>
        </p:txBody>
      </p:sp>
      <p:sp>
        <p:nvSpPr>
          <p:cNvPr id="12" name="本文レベル1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プレゼンテーションのサブタイトル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プレゼンテーションのタイトル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プレゼンテーションのタイトル</a:t>
            </a:r>
          </a:p>
        </p:txBody>
      </p:sp>
      <p:sp>
        <p:nvSpPr>
          <p:cNvPr id="1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スライドのサブタイトル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スライドのサブタイトル</a:t>
            </a:r>
          </a:p>
        </p:txBody>
      </p:sp>
      <p:sp>
        <p:nvSpPr>
          <p:cNvPr id="100" name="スライドのタイトル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スライドのタイトル</a:t>
            </a:r>
          </a:p>
        </p:txBody>
      </p:sp>
      <p:sp>
        <p:nvSpPr>
          <p:cNvPr id="10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議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議題のサブタイトル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議題のサブタイトル</a:t>
            </a:r>
          </a:p>
        </p:txBody>
      </p:sp>
      <p:sp>
        <p:nvSpPr>
          <p:cNvPr id="109" name="本文レベル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6000"/>
              </a:spcBef>
              <a:buSzTx/>
              <a:buNone/>
              <a:defRPr sz="5000"/>
            </a:lvl1pPr>
            <a:lvl2pPr marL="0" indent="457200">
              <a:spcBef>
                <a:spcPts val="6000"/>
              </a:spcBef>
              <a:buSzTx/>
              <a:buNone/>
              <a:defRPr sz="5000"/>
            </a:lvl2pPr>
            <a:lvl3pPr marL="0" indent="914400">
              <a:spcBef>
                <a:spcPts val="6000"/>
              </a:spcBef>
              <a:buSzTx/>
              <a:buNone/>
              <a:defRPr sz="5000"/>
            </a:lvl3pPr>
            <a:lvl4pPr marL="0" indent="1371600">
              <a:spcBef>
                <a:spcPts val="6000"/>
              </a:spcBef>
              <a:buSzTx/>
              <a:buNone/>
              <a:defRPr sz="5000"/>
            </a:lvl4pPr>
            <a:lvl5pPr marL="0" indent="1828800">
              <a:spcBef>
                <a:spcPts val="6000"/>
              </a:spcBef>
              <a:buSzTx/>
              <a:buNone/>
              <a:defRPr sz="5000"/>
            </a:lvl5pPr>
          </a:lstStyle>
          <a:p>
            <a:pPr/>
            <a:r>
              <a:t>議題のトピック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議題のタイトル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議題のタイトル</a:t>
            </a:r>
          </a:p>
        </p:txBody>
      </p:sp>
      <p:sp>
        <p:nvSpPr>
          <p:cNvPr id="11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ステートメン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本文レベル1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ステートメント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ビッグファク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本文レベル1…"/>
          <p:cNvSpPr txBox="1"/>
          <p:nvPr>
            <p:ph type="body" idx="1" hasCustomPrompt="1"/>
          </p:nvPr>
        </p:nvSpPr>
        <p:spPr>
          <a:xfrm>
            <a:off x="1206500" y="1206500"/>
            <a:ext cx="21971000" cy="7353300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ファクト情報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ファクト情報</a:t>
            </a:r>
          </a:p>
        </p:txBody>
      </p:sp>
      <p:sp>
        <p:nvSpPr>
          <p:cNvPr id="12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属性"/>
          <p:cNvSpPr txBox="1"/>
          <p:nvPr>
            <p:ph type="body" sz="quarter" idx="21" hasCustomPrompt="1"/>
          </p:nvPr>
        </p:nvSpPr>
        <p:spPr>
          <a:xfrm>
            <a:off x="5461000" y="9563100"/>
            <a:ext cx="13728700" cy="698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属性</a:t>
            </a:r>
          </a:p>
        </p:txBody>
      </p:sp>
      <p:sp>
        <p:nvSpPr>
          <p:cNvPr id="136" name="本文レベル1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32300"/>
          </a:xfrm>
          <a:prstGeom prst="rect">
            <a:avLst/>
          </a:prstGeom>
        </p:spPr>
        <p:txBody>
          <a:bodyPr anchor="b"/>
          <a:lstStyle>
            <a:lvl1pPr marL="254000" indent="-2540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“重要な引用”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何層にも重なって湾曲した白い模様のクローズアップ"/>
          <p:cNvSpPr/>
          <p:nvPr>
            <p:ph type="pic" sz="quarter" idx="21"/>
          </p:nvPr>
        </p:nvSpPr>
        <p:spPr>
          <a:xfrm>
            <a:off x="1257300" y="3213100"/>
            <a:ext cx="7289800" cy="728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何層にも重なった灰色の石の模様のクローズアップ"/>
          <p:cNvSpPr/>
          <p:nvPr>
            <p:ph type="pic" sz="quarter" idx="22"/>
          </p:nvPr>
        </p:nvSpPr>
        <p:spPr>
          <a:xfrm>
            <a:off x="73533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白いうね模様のクローズアップ"/>
          <p:cNvSpPr/>
          <p:nvPr>
            <p:ph type="pic" sz="quarter" idx="23"/>
          </p:nvPr>
        </p:nvSpPr>
        <p:spPr>
          <a:xfrm>
            <a:off x="14621933" y="3632200"/>
            <a:ext cx="9677401" cy="64572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影のある、角度が付いた斬新な白い廊下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&amp;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湾曲した斬新な白い建造物"/>
          <p:cNvSpPr/>
          <p:nvPr>
            <p:ph type="pic" idx="21"/>
          </p:nvPr>
        </p:nvSpPr>
        <p:spPr>
          <a:xfrm>
            <a:off x="0" y="-5397500"/>
            <a:ext cx="27190700" cy="203930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作者と日付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作者と日付</a:t>
            </a:r>
          </a:p>
        </p:txBody>
      </p:sp>
      <p:sp>
        <p:nvSpPr>
          <p:cNvPr id="23" name="本文レベル1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プレゼンテーションのサブタイトル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プレゼンテーションのタイトル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プレゼンテーションのタイトル</a:t>
            </a:r>
          </a:p>
        </p:txBody>
      </p:sp>
      <p:sp>
        <p:nvSpPr>
          <p:cNvPr id="2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&amp;画像（代替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何層にも重なって湾曲した白い模様のクローズアップ"/>
          <p:cNvSpPr/>
          <p:nvPr>
            <p:ph type="pic" idx="21"/>
          </p:nvPr>
        </p:nvSpPr>
        <p:spPr>
          <a:xfrm>
            <a:off x="11569700" y="0"/>
            <a:ext cx="13716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スライドのタイトル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スライドのタイトル</a:t>
            </a:r>
          </a:p>
        </p:txBody>
      </p:sp>
      <p:sp>
        <p:nvSpPr>
          <p:cNvPr id="34" name="本文レベル1…"/>
          <p:cNvSpPr txBox="1"/>
          <p:nvPr>
            <p:ph type="body" sz="quarter" idx="1" hasCustomPrompt="1"/>
          </p:nvPr>
        </p:nvSpPr>
        <p:spPr>
          <a:xfrm>
            <a:off x="1206500" y="7150100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スライドのサブタイトル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スライドのサブタイトル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スライドのサブタイトル</a:t>
            </a:r>
          </a:p>
        </p:txBody>
      </p:sp>
      <p:sp>
        <p:nvSpPr>
          <p:cNvPr id="43" name="スライドのタイトル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スライドのタイトル</a:t>
            </a:r>
          </a:p>
        </p:txBody>
      </p:sp>
      <p:sp>
        <p:nvSpPr>
          <p:cNvPr id="44" name="本文レベル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スライドの箇条書きテキスト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本文レベル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スライドの箇条書きテキスト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白い湾曲した石の端のクローズアップ"/>
          <p:cNvSpPr/>
          <p:nvPr>
            <p:ph type="pic" idx="21"/>
          </p:nvPr>
        </p:nvSpPr>
        <p:spPr>
          <a:xfrm>
            <a:off x="12382500" y="-1206500"/>
            <a:ext cx="12103100" cy="161403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スライドのサブタイトル"/>
          <p:cNvSpPr txBox="1"/>
          <p:nvPr>
            <p:ph type="body" sz="quarter" idx="22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スライドのサブタイトル</a:t>
            </a:r>
          </a:p>
        </p:txBody>
      </p:sp>
      <p:sp>
        <p:nvSpPr>
          <p:cNvPr id="62" name="スライドのタイトル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スライドのタイトル</a:t>
            </a:r>
          </a:p>
        </p:txBody>
      </p:sp>
      <p:sp>
        <p:nvSpPr>
          <p:cNvPr id="63" name="本文レベル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スライドの箇条書きテキスト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、箇条書き、ライブビデオ（小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スライドのサブタイトル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スライドのサブタイトル</a:t>
            </a:r>
          </a:p>
        </p:txBody>
      </p:sp>
      <p:sp>
        <p:nvSpPr>
          <p:cNvPr id="72" name="スライドのタイトル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スライドのタイトル</a:t>
            </a:r>
          </a:p>
        </p:txBody>
      </p:sp>
      <p:sp>
        <p:nvSpPr>
          <p:cNvPr id="73" name="本文レベル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スライドの箇条書きテキスト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、箇条書き、ライブビデオ（大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スライドのサブタイトル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スライドのサブタイトル</a:t>
            </a:r>
          </a:p>
        </p:txBody>
      </p:sp>
      <p:sp>
        <p:nvSpPr>
          <p:cNvPr id="82" name="スライドのタイトル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スライドのタイトル</a:t>
            </a:r>
          </a:p>
        </p:txBody>
      </p:sp>
      <p:sp>
        <p:nvSpPr>
          <p:cNvPr id="83" name="本文レベル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スライドの箇条書きテキスト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セクションタイトル"/>
          <p:cNvSpPr txBox="1"/>
          <p:nvPr>
            <p:ph type="title" hasCustomPrompt="1"/>
          </p:nvPr>
        </p:nvSpPr>
        <p:spPr>
          <a:xfrm>
            <a:off x="1206496" y="39116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セクションタイトル</a:t>
            </a:r>
          </a:p>
        </p:txBody>
      </p:sp>
      <p:sp>
        <p:nvSpPr>
          <p:cNvPr id="92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スライドのタイトル</a:t>
            </a:r>
          </a:p>
        </p:txBody>
      </p:sp>
      <p:sp>
        <p:nvSpPr>
          <p:cNvPr id="3" name="本文レベル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スライドの箇条書きテキスト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スライド番号"/>
          <p:cNvSpPr txBox="1"/>
          <p:nvPr>
            <p:ph type="sldNum" sz="quarter" idx="2"/>
          </p:nvPr>
        </p:nvSpPr>
        <p:spPr>
          <a:xfrm>
            <a:off x="23558499" y="12458699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914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1371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828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22860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2743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3200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3657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4114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s://github.com/metrumresearchgroup/PMSimulatorSimulate.jl/blob/main/test/ADCExample.jl" TargetMode="External"/><Relationship Id="rId5" Type="http://schemas.openxmlformats.org/officeDocument/2006/relationships/hyperlink" Target="https://www.metrumrg.com/wp-content/uploads/2023/11/ACoP14-workshop-ADC-example.pdf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github.com/metrumresearchgroup/PMSimulatorSimulate.jl/blob/main/test/ADCExample.jl" TargetMode="External"/><Relationship Id="rId3" Type="http://schemas.openxmlformats.org/officeDocument/2006/relationships/hyperlink" Target="https://www.metrumrg.com/wp-content/uploads/2023/11/ACoP14-workshop-ADC-example.pdf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Yoshi Kuroki | Aug 16, 2024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Yoshi Kuroki | Aug 16, 2024</a:t>
            </a:r>
          </a:p>
        </p:txBody>
      </p:sp>
      <p:sp>
        <p:nvSpPr>
          <p:cNvPr id="172" name="A simulation study using T-DM1 QSP model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simulation study using T-DM1 QSP model</a:t>
            </a:r>
          </a:p>
        </p:txBody>
      </p:sp>
      <p:sp>
        <p:nvSpPr>
          <p:cNvPr id="173" name="ADC clearance and its implications to payload PK and tumor dynamic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20039">
              <a:defRPr spc="-107" sz="10800"/>
            </a:lvl1pPr>
          </a:lstStyle>
          <a:p>
            <a:pPr/>
            <a:r>
              <a:t>ADC clearance and its implications to payload PK and tumor dynamics</a:t>
            </a:r>
          </a:p>
        </p:txBody>
      </p:sp>
      <p:sp>
        <p:nvSpPr>
          <p:cNvPr id="174" name="スライド番号"/>
          <p:cNvSpPr txBox="1"/>
          <p:nvPr>
            <p:ph type="sldNum" sz="quarter" idx="4294967295"/>
          </p:nvPr>
        </p:nvSpPr>
        <p:spPr>
          <a:xfrm>
            <a:off x="23731473" y="12458699"/>
            <a:ext cx="21564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画像ギャラリー"/>
          <p:cNvGrpSpPr/>
          <p:nvPr/>
        </p:nvGrpSpPr>
        <p:grpSpPr>
          <a:xfrm>
            <a:off x="1851509" y="3626399"/>
            <a:ext cx="10080000" cy="7314331"/>
            <a:chOff x="0" y="0"/>
            <a:chExt cx="10079998" cy="7314329"/>
          </a:xfrm>
        </p:grpSpPr>
        <p:pic>
          <p:nvPicPr>
            <p:cNvPr id="176" name="plot_1.pdf" descr="plot_1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85" r="0" b="185"/>
            <a:stretch>
              <a:fillRect/>
            </a:stretch>
          </p:blipFill>
          <p:spPr>
            <a:xfrm>
              <a:off x="0" y="0"/>
              <a:ext cx="10079999" cy="66950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7" name="Central CL of ADC = 0.0043/24 L/h/kg (typical parameter value)"/>
            <p:cNvSpPr/>
            <p:nvPr/>
          </p:nvSpPr>
          <p:spPr>
            <a:xfrm>
              <a:off x="0" y="6771277"/>
              <a:ext cx="10079999" cy="543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 defTabSz="825500">
                <a:spcBef>
                  <a:spcPts val="0"/>
                </a:spcBef>
                <a:defRPr sz="2400">
                  <a:latin typeface="Graphik"/>
                  <a:ea typeface="Graphik"/>
                  <a:cs typeface="Graphik"/>
                  <a:sym typeface="Graphik"/>
                </a:defRPr>
              </a:lvl1pPr>
            </a:lstStyle>
            <a:p>
              <a:pPr/>
              <a:r>
                <a:t>Central CL of ADC = 0.0043/24 L/h/kg (typical parameter value)</a:t>
              </a:r>
            </a:p>
          </p:txBody>
        </p:sp>
      </p:grpSp>
      <p:grpSp>
        <p:nvGrpSpPr>
          <p:cNvPr id="181" name="画像ギャラリー"/>
          <p:cNvGrpSpPr/>
          <p:nvPr/>
        </p:nvGrpSpPr>
        <p:grpSpPr>
          <a:xfrm>
            <a:off x="12452491" y="3597213"/>
            <a:ext cx="10080000" cy="7314331"/>
            <a:chOff x="0" y="0"/>
            <a:chExt cx="10079998" cy="7314329"/>
          </a:xfrm>
        </p:grpSpPr>
        <p:pic>
          <p:nvPicPr>
            <p:cNvPr id="179" name="plot_10.pdf" descr="plot_10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185" r="0" b="185"/>
            <a:stretch>
              <a:fillRect/>
            </a:stretch>
          </p:blipFill>
          <p:spPr>
            <a:xfrm>
              <a:off x="0" y="0"/>
              <a:ext cx="10079999" cy="66950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0" name="Central CL of ADC = 6*0.0043/24 L/h/kg (6x higher ADC CL scenario)"/>
            <p:cNvSpPr/>
            <p:nvPr/>
          </p:nvSpPr>
          <p:spPr>
            <a:xfrm>
              <a:off x="0" y="6771277"/>
              <a:ext cx="10079999" cy="543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 defTabSz="825500">
                <a:spcBef>
                  <a:spcPts val="0"/>
                </a:spcBef>
                <a:defRPr sz="2400">
                  <a:latin typeface="Graphik"/>
                  <a:ea typeface="Graphik"/>
                  <a:cs typeface="Graphik"/>
                  <a:sym typeface="Graphik"/>
                </a:defRPr>
              </a:lvl1pPr>
            </a:lstStyle>
            <a:p>
              <a:pPr/>
              <a:r>
                <a:t>Central CL of ADC = 6*0.0043/24 L/h/kg (6x higher ADC CL scenario)</a:t>
              </a:r>
            </a:p>
          </p:txBody>
        </p:sp>
      </p:grpSp>
      <p:sp>
        <p:nvSpPr>
          <p:cNvPr id="182" name="PK simulations of ADC and Payload by using T-DM1 QSP model…"/>
          <p:cNvSpPr txBox="1"/>
          <p:nvPr>
            <p:ph type="title" idx="4294967295"/>
          </p:nvPr>
        </p:nvSpPr>
        <p:spPr>
          <a:xfrm>
            <a:off x="1206500" y="635000"/>
            <a:ext cx="22256195" cy="2241813"/>
          </a:xfrm>
          <a:prstGeom prst="rect">
            <a:avLst/>
          </a:prstGeom>
        </p:spPr>
        <p:txBody>
          <a:bodyPr/>
          <a:lstStyle/>
          <a:p>
            <a:pPr defTabSz="1487424">
              <a:defRPr spc="-61" sz="6100"/>
            </a:pPr>
            <a:r>
              <a:t>PK simulations of ADC and Payload by using T-DM1 QSP model</a:t>
            </a:r>
          </a:p>
          <a:p>
            <a:pPr defTabSz="1487424">
              <a:defRPr spc="-61" sz="6100"/>
            </a:pPr>
            <a:r>
              <a:t>What does happen if CL of ADC lowering?</a:t>
            </a:r>
          </a:p>
        </p:txBody>
      </p:sp>
      <p:sp>
        <p:nvSpPr>
          <p:cNvPr id="183" name="T-DM1 QSP model code written in julia language is available at https://github.com/metrumresearchgroup/PMSimulatorSimulate.jl/blob/main/test/ADCExample.jl based on https://www.metrumrg.com/wp-content/uploads/2023/11/ACoP14-workshop-ADC-example.pdf"/>
          <p:cNvSpPr txBox="1"/>
          <p:nvPr/>
        </p:nvSpPr>
        <p:spPr>
          <a:xfrm>
            <a:off x="1107275" y="11841589"/>
            <a:ext cx="22256198" cy="885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2438338">
              <a:spcBef>
                <a:spcPts val="0"/>
              </a:spcBef>
              <a:defRPr sz="2400">
                <a:latin typeface="Graphik"/>
                <a:ea typeface="Graphik"/>
                <a:cs typeface="Graphik"/>
                <a:sym typeface="Graphik"/>
              </a:defRPr>
            </a:pPr>
            <a:r>
              <a:t>T-DM1 QSP model code written in julia language is available at </a:t>
            </a:r>
            <a:r>
              <a:rPr u="sng">
                <a:hlinkClick r:id="rId4" invalidUrl="" action="" tgtFrame="" tooltip="" history="1" highlightClick="0" endSnd="0"/>
              </a:rPr>
              <a:t>https://github.com/metrumresearchgroup/PMSimulatorSimulate.jl/blob/main/test/ADCExample.jl</a:t>
            </a:r>
            <a:r>
              <a:t> based on </a:t>
            </a:r>
            <a:r>
              <a:rPr u="sng">
                <a:hlinkClick r:id="rId5" invalidUrl="" action="" tgtFrame="" tooltip="" history="1" highlightClick="0" endSnd="0"/>
              </a:rPr>
              <a:t>https://www.metrumrg.com/wp-content/uploads/2023/11/ACoP14-workshop-ADC-example.pdf</a:t>
            </a:r>
          </a:p>
        </p:txBody>
      </p:sp>
      <p:sp>
        <p:nvSpPr>
          <p:cNvPr id="184" name="スライド番号"/>
          <p:cNvSpPr txBox="1"/>
          <p:nvPr>
            <p:ph type="sldNum" sz="quarter" idx="4294967295"/>
          </p:nvPr>
        </p:nvSpPr>
        <p:spPr>
          <a:xfrm>
            <a:off x="23692103" y="12458699"/>
            <a:ext cx="25501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umor growth simulations by using T-DM1 QSP model…"/>
          <p:cNvSpPr txBox="1"/>
          <p:nvPr>
            <p:ph type="title" idx="4294967295"/>
          </p:nvPr>
        </p:nvSpPr>
        <p:spPr>
          <a:xfrm>
            <a:off x="1206500" y="635000"/>
            <a:ext cx="22256195" cy="2241813"/>
          </a:xfrm>
          <a:prstGeom prst="rect">
            <a:avLst/>
          </a:prstGeom>
        </p:spPr>
        <p:txBody>
          <a:bodyPr/>
          <a:lstStyle/>
          <a:p>
            <a:pPr defTabSz="1658111">
              <a:defRPr spc="-68" sz="6800"/>
            </a:pPr>
            <a:r>
              <a:t>Tumor growth simulations by using T-DM1 QSP model</a:t>
            </a:r>
          </a:p>
          <a:p>
            <a:pPr defTabSz="1658111">
              <a:defRPr spc="-68" sz="6800"/>
            </a:pPr>
            <a:r>
              <a:t>What does happen if CL of ADC lowering?</a:t>
            </a:r>
          </a:p>
        </p:txBody>
      </p:sp>
      <p:sp>
        <p:nvSpPr>
          <p:cNvPr id="187" name="T-DM1 QSP model code written in julia language is available at https://github.com/metrumresearchgroup/PMSimulatorSimulate.jl/blob/main/test/ADCExample.jl based on https://www.metrumrg.com/wp-content/uploads/2023/11/ACoP14-workshop-ADC-example.pdf"/>
          <p:cNvSpPr txBox="1"/>
          <p:nvPr/>
        </p:nvSpPr>
        <p:spPr>
          <a:xfrm>
            <a:off x="1107275" y="11841589"/>
            <a:ext cx="22256198" cy="885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2438338">
              <a:spcBef>
                <a:spcPts val="0"/>
              </a:spcBef>
              <a:defRPr sz="2400">
                <a:latin typeface="Graphik"/>
                <a:ea typeface="Graphik"/>
                <a:cs typeface="Graphik"/>
                <a:sym typeface="Graphik"/>
              </a:defRPr>
            </a:pPr>
            <a:r>
              <a:t>T-DM1 QSP model code written in julia language is available at </a:t>
            </a:r>
            <a:r>
              <a:rPr u="sng">
                <a:hlinkClick r:id="rId2" invalidUrl="" action="" tgtFrame="" tooltip="" history="1" highlightClick="0" endSnd="0"/>
              </a:rPr>
              <a:t>https://github.com/metrumresearchgroup/PMSimulatorSimulate.jl/blob/main/test/ADCExample.jl</a:t>
            </a:r>
            <a:r>
              <a:t> based on </a:t>
            </a:r>
            <a:r>
              <a:rPr u="sng">
                <a:hlinkClick r:id="rId3" invalidUrl="" action="" tgtFrame="" tooltip="" history="1" highlightClick="0" endSnd="0"/>
              </a:rPr>
              <a:t>https://www.metrumrg.com/wp-content/uploads/2023/11/ACoP14-workshop-ADC-example.pdf</a:t>
            </a:r>
          </a:p>
        </p:txBody>
      </p:sp>
      <p:sp>
        <p:nvSpPr>
          <p:cNvPr id="188" name="スライド番号"/>
          <p:cNvSpPr txBox="1"/>
          <p:nvPr>
            <p:ph type="sldNum" sz="quarter" idx="4294967295"/>
          </p:nvPr>
        </p:nvSpPr>
        <p:spPr>
          <a:xfrm>
            <a:off x="23679403" y="12458699"/>
            <a:ext cx="26771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91" name="画像ギャラリー"/>
          <p:cNvGrpSpPr/>
          <p:nvPr/>
        </p:nvGrpSpPr>
        <p:grpSpPr>
          <a:xfrm>
            <a:off x="1851509" y="3626399"/>
            <a:ext cx="10080000" cy="7314331"/>
            <a:chOff x="0" y="0"/>
            <a:chExt cx="10079998" cy="7314329"/>
          </a:xfrm>
        </p:grpSpPr>
        <p:pic>
          <p:nvPicPr>
            <p:cNvPr id="189" name="plot_3.pdf" descr="plot_3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5" r="0" b="185"/>
            <a:stretch>
              <a:fillRect/>
            </a:stretch>
          </p:blipFill>
          <p:spPr>
            <a:xfrm>
              <a:off x="0" y="0"/>
              <a:ext cx="10079999" cy="66950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0" name="Central CL of ADC = 0.0043/24 L/h/kg (typical parameter value)"/>
            <p:cNvSpPr/>
            <p:nvPr/>
          </p:nvSpPr>
          <p:spPr>
            <a:xfrm>
              <a:off x="0" y="6771277"/>
              <a:ext cx="10079999" cy="543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 defTabSz="825500">
                <a:spcBef>
                  <a:spcPts val="0"/>
                </a:spcBef>
                <a:defRPr sz="2400">
                  <a:latin typeface="Graphik"/>
                  <a:ea typeface="Graphik"/>
                  <a:cs typeface="Graphik"/>
                  <a:sym typeface="Graphik"/>
                </a:defRPr>
              </a:lvl1pPr>
            </a:lstStyle>
            <a:p>
              <a:pPr/>
              <a:r>
                <a:t>Central CL of ADC = 0.0043/24 L/h/kg (typical parameter value)</a:t>
              </a:r>
            </a:p>
          </p:txBody>
        </p:sp>
      </p:grpSp>
      <p:grpSp>
        <p:nvGrpSpPr>
          <p:cNvPr id="194" name="画像ギャラリー"/>
          <p:cNvGrpSpPr/>
          <p:nvPr/>
        </p:nvGrpSpPr>
        <p:grpSpPr>
          <a:xfrm>
            <a:off x="12452491" y="3597213"/>
            <a:ext cx="10080000" cy="7314331"/>
            <a:chOff x="0" y="0"/>
            <a:chExt cx="10079998" cy="7314329"/>
          </a:xfrm>
        </p:grpSpPr>
        <p:pic>
          <p:nvPicPr>
            <p:cNvPr id="192" name="plot_12.pdf" descr="plot_12.pdf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5" r="0" b="185"/>
            <a:stretch>
              <a:fillRect/>
            </a:stretch>
          </p:blipFill>
          <p:spPr>
            <a:xfrm>
              <a:off x="0" y="0"/>
              <a:ext cx="10079999" cy="66950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3" name="Central CL of ADC = 6*0.0043/24 L/h/kg (6x higher ADC CL scenario)"/>
            <p:cNvSpPr/>
            <p:nvPr/>
          </p:nvSpPr>
          <p:spPr>
            <a:xfrm>
              <a:off x="0" y="6771277"/>
              <a:ext cx="10079999" cy="543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 defTabSz="825500">
                <a:spcBef>
                  <a:spcPts val="0"/>
                </a:spcBef>
                <a:defRPr sz="2400">
                  <a:latin typeface="Graphik"/>
                  <a:ea typeface="Graphik"/>
                  <a:cs typeface="Graphik"/>
                  <a:sym typeface="Graphik"/>
                </a:defRPr>
              </a:lvl1pPr>
            </a:lstStyle>
            <a:p>
              <a:pPr/>
              <a:r>
                <a:t>Central CL of ADC = 6*0.0043/24 L/h/kg (6x higher ADC CL scenario)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8_MinimalistLight">
  <a:themeElements>
    <a:clrScheme name="38_MinimalistLight">
      <a:dk1>
        <a:srgbClr val="53585F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8_MinimalistLight">
  <a:themeElements>
    <a:clrScheme name="38_MinimalistLight">
      <a:dk1>
        <a:srgbClr val="000000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