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4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0" r:id="rId5"/>
    <p:sldId id="261" r:id="rId6"/>
    <p:sldId id="262" r:id="rId7"/>
    <p:sldId id="263" r:id="rId8"/>
    <p:sldId id="264" r:id="rId9"/>
    <p:sldId id="259" r:id="rId10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kFXZLX1IKmuDx5MsBo+2Xo9C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7C00618-FC90-40A2-999F-3A2A2F174E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3A4151-AF4C-420D-BB1E-53FC6B73D4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16BEF-89A7-4CC3-B1E9-A1A4EBC31DF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7FD2F3-09EC-4AE3-9CBB-E0CA6E2711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8B8BD9-89B9-4320-AA72-A2EAB82D16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5103-AACF-459F-A8D6-131C3D09C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95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15399" y="2371331"/>
            <a:ext cx="7886700" cy="37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A87"/>
              </a:buClr>
              <a:buSzPts val="2400"/>
              <a:buFont typeface="Meiryo"/>
              <a:buNone/>
              <a:defRPr sz="2400" b="1" i="0" u="none" strike="noStrike" cap="none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528780" y="230971"/>
            <a:ext cx="665997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A87"/>
              </a:buClr>
              <a:buSzPts val="2000"/>
              <a:buFont typeface="Meiryo"/>
              <a:buNone/>
              <a:defRPr sz="2000" b="1" i="0" u="none" strike="noStrike" cap="none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641351" y="698922"/>
            <a:ext cx="7861300" cy="0"/>
          </a:xfrm>
          <a:custGeom>
            <a:avLst/>
            <a:gdLst/>
            <a:ahLst/>
            <a:cxnLst/>
            <a:rect l="l" t="t" r="r" b="b"/>
            <a:pathLst>
              <a:path w="7861300" h="120000" extrusionOk="0">
                <a:moveTo>
                  <a:pt x="0" y="0"/>
                </a:moveTo>
                <a:lnTo>
                  <a:pt x="7861299" y="0"/>
                </a:lnTo>
              </a:path>
            </a:pathLst>
          </a:custGeom>
          <a:noFill/>
          <a:ln w="9525" cap="flat" cmpd="sng">
            <a:solidFill>
              <a:srgbClr val="C42F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ctr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1588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250" y="4123750"/>
            <a:ext cx="33655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/>
          <p:nvPr/>
        </p:nvSpPr>
        <p:spPr>
          <a:xfrm>
            <a:off x="1050925" y="4648771"/>
            <a:ext cx="7023100" cy="0"/>
          </a:xfrm>
          <a:custGeom>
            <a:avLst/>
            <a:gdLst/>
            <a:ahLst/>
            <a:cxnLst/>
            <a:rect l="l" t="t" r="r" b="b"/>
            <a:pathLst>
              <a:path w="7023100" h="120000" extrusionOk="0">
                <a:moveTo>
                  <a:pt x="0" y="0"/>
                </a:moveTo>
                <a:lnTo>
                  <a:pt x="7023086" y="0"/>
                </a:lnTo>
              </a:path>
            </a:pathLst>
          </a:custGeom>
          <a:noFill/>
          <a:ln w="9525" cap="flat" cmpd="sng">
            <a:solidFill>
              <a:srgbClr val="C42F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;p9">
            <a:extLst>
              <a:ext uri="{FF2B5EF4-FFF2-40B4-BE49-F238E27FC236}">
                <a16:creationId xmlns:a16="http://schemas.microsoft.com/office/drawing/2014/main" id="{A4FECC64-6886-4EB6-AB98-F7B1FF7503A9}"/>
              </a:ext>
            </a:extLst>
          </p:cNvPr>
          <p:cNvSpPr/>
          <p:nvPr userDrawn="1"/>
        </p:nvSpPr>
        <p:spPr>
          <a:xfrm>
            <a:off x="1050925" y="4648771"/>
            <a:ext cx="7023100" cy="0"/>
          </a:xfrm>
          <a:custGeom>
            <a:avLst/>
            <a:gdLst/>
            <a:ahLst/>
            <a:cxnLst/>
            <a:rect l="l" t="t" r="r" b="b"/>
            <a:pathLst>
              <a:path w="7023100" h="120000" extrusionOk="0">
                <a:moveTo>
                  <a:pt x="0" y="0"/>
                </a:moveTo>
                <a:lnTo>
                  <a:pt x="7023086" y="0"/>
                </a:lnTo>
              </a:path>
            </a:pathLst>
          </a:custGeom>
          <a:noFill/>
          <a:ln w="9525" cap="flat" cmpd="sng">
            <a:solidFill>
              <a:srgbClr val="C42F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object 109">
            <a:extLst>
              <a:ext uri="{FF2B5EF4-FFF2-40B4-BE49-F238E27FC236}">
                <a16:creationId xmlns:a16="http://schemas.microsoft.com/office/drawing/2014/main" id="{897F8907-384D-4C0A-ADBE-F7FE640EE823}"/>
              </a:ext>
            </a:extLst>
          </p:cNvPr>
          <p:cNvSpPr txBox="1"/>
          <p:nvPr userDrawn="1"/>
        </p:nvSpPr>
        <p:spPr>
          <a:xfrm>
            <a:off x="457008" y="4784469"/>
            <a:ext cx="29564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err="1">
                <a:solidFill>
                  <a:srgbClr val="231F20"/>
                </a:solidFill>
                <a:latin typeface="メイリオ"/>
                <a:cs typeface="メイリオ"/>
              </a:rPr>
              <a:t>日本サポートシステム株式会社</a:t>
            </a:r>
            <a:endParaRPr sz="1200" dirty="0">
              <a:latin typeface="メイリオ"/>
              <a:cs typeface="メイリオ"/>
            </a:endParaRPr>
          </a:p>
        </p:txBody>
      </p:sp>
      <p:sp>
        <p:nvSpPr>
          <p:cNvPr id="13" name="object 111">
            <a:extLst>
              <a:ext uri="{FF2B5EF4-FFF2-40B4-BE49-F238E27FC236}">
                <a16:creationId xmlns:a16="http://schemas.microsoft.com/office/drawing/2014/main" id="{0BBC819A-643E-4DBA-83C6-E52D83D30085}"/>
              </a:ext>
            </a:extLst>
          </p:cNvPr>
          <p:cNvSpPr txBox="1"/>
          <p:nvPr userDrawn="1"/>
        </p:nvSpPr>
        <p:spPr>
          <a:xfrm>
            <a:off x="2828873" y="4722943"/>
            <a:ext cx="4178018" cy="32957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ja-JP" altLang="en-US" sz="900" spc="50" dirty="0">
                <a:solidFill>
                  <a:srgbClr val="231F20"/>
                </a:solidFill>
                <a:latin typeface="メイリオ"/>
                <a:cs typeface="メイリオ"/>
              </a:rPr>
              <a:t>つくばベース </a:t>
            </a:r>
            <a:r>
              <a:rPr sz="900" spc="50" dirty="0">
                <a:solidFill>
                  <a:srgbClr val="231F20"/>
                </a:solidFill>
                <a:latin typeface="メイリオ"/>
                <a:cs typeface="メイリオ"/>
              </a:rPr>
              <a:t>〒</a:t>
            </a:r>
            <a:r>
              <a:rPr lang="en-US" altLang="ja-JP" sz="900" spc="40" dirty="0">
                <a:solidFill>
                  <a:srgbClr val="231F20"/>
                </a:solidFill>
                <a:latin typeface="メイリオ"/>
                <a:cs typeface="メイリオ"/>
              </a:rPr>
              <a:t>300-0847</a:t>
            </a:r>
            <a:r>
              <a:rPr sz="900" spc="95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lang="ja-JP" altLang="en-US" sz="900" spc="70" dirty="0">
                <a:solidFill>
                  <a:srgbClr val="231F2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茨城県土浦市卸町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2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丁目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/>
              </a:rPr>
              <a:t>13-3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ja-JP" altLang="en-US" sz="900" spc="50" dirty="0">
                <a:solidFill>
                  <a:srgbClr val="231F20"/>
                </a:solidFill>
                <a:latin typeface="メイリオ"/>
                <a:cs typeface="メイリオ"/>
              </a:rPr>
              <a:t>相模原ベース </a:t>
            </a:r>
            <a:r>
              <a:rPr sz="900" spc="50" dirty="0">
                <a:solidFill>
                  <a:srgbClr val="231F20"/>
                </a:solidFill>
                <a:latin typeface="メイリオ"/>
                <a:cs typeface="メイリオ"/>
              </a:rPr>
              <a:t>〒</a:t>
            </a:r>
            <a:r>
              <a:rPr sz="900" spc="40" dirty="0">
                <a:solidFill>
                  <a:srgbClr val="231F20"/>
                </a:solidFill>
                <a:latin typeface="メイリオ"/>
                <a:cs typeface="メイリオ"/>
              </a:rPr>
              <a:t>252-0243</a:t>
            </a:r>
            <a:r>
              <a:rPr sz="900" spc="75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sz="900" dirty="0">
                <a:solidFill>
                  <a:srgbClr val="231F20"/>
                </a:solidFill>
                <a:latin typeface="メイリオ"/>
                <a:cs typeface="メイリオ"/>
              </a:rPr>
              <a:t>神奈川県相模原市中央区上溝1880番2</a:t>
            </a:r>
            <a:r>
              <a:rPr sz="900" spc="-20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sz="900" dirty="0">
                <a:solidFill>
                  <a:srgbClr val="231F20"/>
                </a:solidFill>
                <a:latin typeface="メイリオ"/>
                <a:cs typeface="メイリオ"/>
              </a:rPr>
              <a:t>SIC3-317</a:t>
            </a:r>
            <a:endParaRPr sz="900" dirty="0">
              <a:latin typeface="メイリオ"/>
              <a:cs typeface="メイリオ"/>
            </a:endParaRPr>
          </a:p>
        </p:txBody>
      </p:sp>
      <p:sp>
        <p:nvSpPr>
          <p:cNvPr id="14" name="object 112">
            <a:extLst>
              <a:ext uri="{FF2B5EF4-FFF2-40B4-BE49-F238E27FC236}">
                <a16:creationId xmlns:a16="http://schemas.microsoft.com/office/drawing/2014/main" id="{D2EDEDA0-3113-4CF9-ABFE-F89EBFC6B084}"/>
              </a:ext>
            </a:extLst>
          </p:cNvPr>
          <p:cNvSpPr txBox="1"/>
          <p:nvPr userDrawn="1"/>
        </p:nvSpPr>
        <p:spPr>
          <a:xfrm>
            <a:off x="7115890" y="4723520"/>
            <a:ext cx="1678981" cy="32957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00" spc="-25" dirty="0">
                <a:solidFill>
                  <a:srgbClr val="231F20"/>
                </a:solidFill>
                <a:latin typeface="メイリオ"/>
                <a:cs typeface="メイリオ"/>
              </a:rPr>
              <a:t>Tel.</a:t>
            </a:r>
            <a:r>
              <a:rPr sz="900" spc="-90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lang="en-US" altLang="ja-JP" sz="900" spc="-5" dirty="0">
                <a:solidFill>
                  <a:srgbClr val="231F20"/>
                </a:solidFill>
                <a:latin typeface="メイリオ"/>
                <a:cs typeface="メイリオ"/>
              </a:rPr>
              <a:t>050-1743-0310</a:t>
            </a:r>
            <a:endParaRPr lang="en" altLang="ja-JP" sz="900" spc="0" dirty="0">
              <a:solidFill>
                <a:schemeClr val="tx1"/>
              </a:solidFill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" sz="900" spc="-25" dirty="0">
                <a:solidFill>
                  <a:srgbClr val="231F20"/>
                </a:solidFill>
                <a:latin typeface="メイリオ"/>
                <a:cs typeface="メイリオ"/>
              </a:rPr>
              <a:t>Tel.</a:t>
            </a:r>
            <a:r>
              <a:rPr lang="en" sz="900" spc="-95" dirty="0">
                <a:solidFill>
                  <a:srgbClr val="231F20"/>
                </a:solidFill>
                <a:latin typeface="メイリオ"/>
                <a:cs typeface="メイリオ"/>
              </a:rPr>
              <a:t> </a:t>
            </a:r>
            <a:r>
              <a:rPr lang="en" sz="900" spc="-5" dirty="0">
                <a:solidFill>
                  <a:srgbClr val="231F20"/>
                </a:solidFill>
                <a:latin typeface="メイリオ"/>
                <a:cs typeface="メイリオ"/>
              </a:rPr>
              <a:t>042-786-1552</a:t>
            </a:r>
            <a:endParaRPr lang="en" sz="900" dirty="0">
              <a:latin typeface="メイリオ"/>
              <a:cs typeface="メイリオ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>
            <a:off x="0" y="2286"/>
            <a:ext cx="9144000" cy="51428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8183907" y="4743917"/>
            <a:ext cx="628015" cy="222885"/>
          </a:xfrm>
          <a:custGeom>
            <a:avLst/>
            <a:gdLst/>
            <a:ahLst/>
            <a:cxnLst/>
            <a:rect l="l" t="t" r="r" b="b"/>
            <a:pathLst>
              <a:path w="628015" h="222885" extrusionOk="0">
                <a:moveTo>
                  <a:pt x="627633" y="222707"/>
                </a:moveTo>
                <a:lnTo>
                  <a:pt x="0" y="222707"/>
                </a:lnTo>
                <a:lnTo>
                  <a:pt x="0" y="0"/>
                </a:lnTo>
                <a:lnTo>
                  <a:pt x="627633" y="0"/>
                </a:lnTo>
                <a:lnTo>
                  <a:pt x="627633" y="22270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 txBox="1"/>
          <p:nvPr/>
        </p:nvSpPr>
        <p:spPr>
          <a:xfrm>
            <a:off x="5447107" y="4762428"/>
            <a:ext cx="2633345" cy="15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Copyright 20</a:t>
            </a:r>
            <a:r>
              <a:rPr lang="en-US" alt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22</a:t>
            </a: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 Japan Support System Ltd.</a:t>
            </a:r>
            <a:endParaRPr dirty="0"/>
          </a:p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50" y="4692612"/>
            <a:ext cx="2345690" cy="3009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2286"/>
            <a:ext cx="9144000" cy="51428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8183907" y="4743917"/>
            <a:ext cx="628015" cy="222885"/>
          </a:xfrm>
          <a:custGeom>
            <a:avLst/>
            <a:gdLst/>
            <a:ahLst/>
            <a:cxnLst/>
            <a:rect l="l" t="t" r="r" b="b"/>
            <a:pathLst>
              <a:path w="628015" h="222885" extrusionOk="0">
                <a:moveTo>
                  <a:pt x="627633" y="222707"/>
                </a:moveTo>
                <a:lnTo>
                  <a:pt x="0" y="222707"/>
                </a:lnTo>
                <a:lnTo>
                  <a:pt x="0" y="0"/>
                </a:lnTo>
                <a:lnTo>
                  <a:pt x="627633" y="0"/>
                </a:lnTo>
                <a:lnTo>
                  <a:pt x="627633" y="222707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5447107" y="4762428"/>
            <a:ext cx="2633345" cy="15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Copyright 20</a:t>
            </a:r>
            <a:r>
              <a:rPr lang="en-US" alt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22</a:t>
            </a:r>
            <a:r>
              <a:rPr lang="ja-JP" sz="900" b="1" i="0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 Japan Support System Ltd.</a:t>
            </a:r>
            <a:endParaRPr dirty="0"/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50" y="4692612"/>
            <a:ext cx="2345690" cy="30095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1" i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/>
        </p:nvSpPr>
        <p:spPr>
          <a:xfrm>
            <a:off x="1494183" y="2413590"/>
            <a:ext cx="615563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1" dirty="0">
                <a:solidFill>
                  <a:srgbClr val="384A87"/>
                </a:solidFill>
                <a:latin typeface="+mj-ea"/>
                <a:ea typeface="+mj-ea"/>
                <a:cs typeface="Meiryo"/>
                <a:sym typeface="Meiryo"/>
              </a:rPr>
              <a:t>情報共有ツール［</a:t>
            </a:r>
            <a:r>
              <a:rPr lang="ja-JP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rPr>
              <a:t>サイボウズ </a:t>
            </a:r>
            <a:r>
              <a:rPr lang="en-US" altLang="ja-JP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rPr>
              <a:t>Office</a:t>
            </a:r>
            <a:r>
              <a:rPr lang="ja-JP" alt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rPr>
              <a:t>（オフィス）</a:t>
            </a:r>
            <a:r>
              <a:rPr lang="ja-JP" altLang="en-US" sz="1800" b="1" dirty="0">
                <a:solidFill>
                  <a:srgbClr val="384A87"/>
                </a:solidFill>
                <a:latin typeface="+mj-ea"/>
                <a:ea typeface="+mj-ea"/>
                <a:cs typeface="Meiryo"/>
                <a:sym typeface="Meiryo"/>
              </a:rPr>
              <a:t>］</a:t>
            </a:r>
            <a:endParaRPr lang="ja-JP" altLang="en-US" sz="1800" b="1" i="0" dirty="0">
              <a:solidFill>
                <a:srgbClr val="384A87"/>
              </a:solidFill>
              <a:latin typeface="+mj-ea"/>
              <a:ea typeface="+mj-ea"/>
              <a:cs typeface="Meiryo"/>
              <a:sym typeface="Meiryo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327711" y="4313492"/>
            <a:ext cx="1645326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2022</a:t>
            </a:r>
            <a:r>
              <a:rPr lang="ja-JP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年</a:t>
            </a:r>
            <a:r>
              <a:rPr lang="en-US" altLang="ja-JP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 6</a:t>
            </a:r>
            <a:r>
              <a:rPr lang="ja-JP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月</a:t>
            </a:r>
            <a:r>
              <a:rPr lang="en-US" altLang="ja-JP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27</a:t>
            </a:r>
            <a:r>
              <a:rPr lang="ja-JP" dirty="0">
                <a:solidFill>
                  <a:srgbClr val="384A87"/>
                </a:solidFill>
                <a:latin typeface="Meiryo"/>
                <a:ea typeface="Meiryo"/>
                <a:cs typeface="Meiryo"/>
                <a:sym typeface="Meiryo"/>
              </a:rPr>
              <a:t>日</a:t>
            </a:r>
            <a:endParaRPr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" name="Google Shape;53;p1">
            <a:extLst>
              <a:ext uri="{FF2B5EF4-FFF2-40B4-BE49-F238E27FC236}">
                <a16:creationId xmlns:a16="http://schemas.microsoft.com/office/drawing/2014/main" id="{1E87A9A8-271F-8E4F-42D8-FCAC46A739E9}"/>
              </a:ext>
            </a:extLst>
          </p:cNvPr>
          <p:cNvSpPr txBox="1"/>
          <p:nvPr/>
        </p:nvSpPr>
        <p:spPr>
          <a:xfrm>
            <a:off x="7421686" y="4313492"/>
            <a:ext cx="1645326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ソフィア</a:t>
            </a:r>
            <a:endParaRPr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A199D-D886-C594-D803-16C968B0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「サイボウズ </a:t>
            </a:r>
            <a:r>
              <a:rPr lang="en-US" altLang="ja-JP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Office</a:t>
            </a:r>
            <a:r>
              <a:rPr lang="ja-JP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（オフィス）」とは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43D25E-1F47-3F7E-56D1-CA4999397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317B90-B351-8F99-F3AF-66227CEFA11F}"/>
              </a:ext>
            </a:extLst>
          </p:cNvPr>
          <p:cNvSpPr txBox="1"/>
          <p:nvPr/>
        </p:nvSpPr>
        <p:spPr>
          <a:xfrm>
            <a:off x="679795" y="1064649"/>
            <a:ext cx="7784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＊チームの作業効率をアップさせる中小企業向けのグループウェアのひとつです。</a:t>
            </a:r>
            <a:endParaRPr lang="en-US" altLang="ja-JP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endParaRPr lang="en-US" altLang="ja-JP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 fontAlgn="base"/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＊スケジュール管理やメッセージ機能、掲示板、ファイル管理、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ToDo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リスト、アドレス帳、</a:t>
            </a:r>
            <a:endParaRPr lang="en-US" altLang="ja-JP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タイムカードなど様々な機能が備わっております。</a:t>
            </a:r>
            <a:endParaRPr lang="en-US" altLang="ja-JP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endParaRPr lang="en-US" altLang="ja-JP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endParaRPr lang="ja-JP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＊また、</a:t>
            </a:r>
            <a:r>
              <a:rPr lang="ja-JP" alt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クラウド版サイボウズ </a:t>
            </a:r>
            <a:r>
              <a:rPr lang="en-US" altLang="ja-JP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Office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の場合、外出先や移動中にスマートフォンなどかも操作・閲覧が可能です。</a:t>
            </a:r>
            <a:endParaRPr lang="en-US" altLang="ja-JP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endParaRPr lang="ja-JP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B5578-4B33-4724-0A64-2F159B66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「サイボウズ </a:t>
            </a:r>
            <a:r>
              <a:rPr lang="en-US" altLang="ja-JP" i="0" dirty="0">
                <a:solidFill>
                  <a:schemeClr val="accent1">
                    <a:lumMod val="7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Office</a:t>
            </a:r>
            <a:r>
              <a:rPr lang="ja-JP" alt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（クラウド版）」の機能・メリット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16D2F42-63A7-8A1A-101F-D2611F538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41B39D-5293-4EE4-0AD9-B97F65ACDE5F}"/>
              </a:ext>
            </a:extLst>
          </p:cNvPr>
          <p:cNvSpPr txBox="1"/>
          <p:nvPr/>
        </p:nvSpPr>
        <p:spPr>
          <a:xfrm>
            <a:off x="729727" y="1122094"/>
            <a:ext cx="35862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メイリオ" panose="020B0604030504040204" pitchFamily="50" charset="-128"/>
              </a:rPr>
              <a:t>*  </a:t>
            </a:r>
            <a:r>
              <a:rPr lang="ja-JP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JP"/>
              </a:rPr>
              <a:t>社内業務の効率化ができる</a:t>
            </a:r>
            <a:endParaRPr lang="en-US" altLang="ja-JP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JP"/>
            </a:endParaRPr>
          </a:p>
          <a:p>
            <a:endParaRPr lang="ja-JP" alt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JP"/>
            </a:endParaRPr>
          </a:p>
          <a:p>
            <a:r>
              <a:rPr lang="en-US" altLang="ja-JP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メイリオ" panose="020B0604030504040204" pitchFamily="50" charset="-128"/>
              </a:rPr>
              <a:t>*  </a:t>
            </a:r>
            <a:r>
              <a:rPr lang="ja-JP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JP"/>
              </a:rPr>
              <a:t>だれにでも使いやすい基本機能を搭載</a:t>
            </a:r>
          </a:p>
          <a:p>
            <a:pPr algn="l"/>
            <a:endParaRPr lang="en-US" altLang="ja-JP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メイリオ" panose="020B0604030504040204" pitchFamily="50" charset="-128"/>
            </a:endParaRPr>
          </a:p>
          <a:p>
            <a:r>
              <a:rPr lang="en-US" altLang="ja-JP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*  </a:t>
            </a:r>
            <a:r>
              <a:rPr lang="ja-JP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外出先からスマホ等でも操作可能</a:t>
            </a:r>
            <a:endParaRPr lang="en-US" altLang="ja-JP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endParaRPr lang="en-US" altLang="ja-JP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r>
              <a:rPr lang="en-US" altLang="ja-JP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*  </a:t>
            </a:r>
            <a:r>
              <a:rPr lang="ja-JP" altLang="en-US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セキュリティやアフターサポートも充実</a:t>
            </a:r>
          </a:p>
          <a:p>
            <a:endParaRPr lang="ja-JP" alt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</a:endParaRPr>
          </a:p>
          <a:p>
            <a:pPr algn="l"/>
            <a:endParaRPr lang="ja-JP" altLang="en-US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28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0E56A-983E-6587-6915-04F9FC87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42" y="289965"/>
            <a:ext cx="6659975" cy="289823"/>
          </a:xfrm>
        </p:spPr>
        <p:txBody>
          <a:bodyPr/>
          <a:lstStyle/>
          <a:p>
            <a:r>
              <a:rPr lang="ja-JP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メイリオ" panose="020B0604030504040204" pitchFamily="50" charset="-128"/>
              </a:rPr>
              <a:t>サイボウズ </a:t>
            </a:r>
            <a:r>
              <a:rPr lang="en-US" altLang="ja-JP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メイリオ" panose="020B0604030504040204" pitchFamily="50" charset="-128"/>
              </a:rPr>
              <a:t>Office</a:t>
            </a:r>
            <a:r>
              <a:rPr lang="ja-JP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メイリオ" panose="020B0604030504040204" pitchFamily="50" charset="-128"/>
              </a:rPr>
              <a:t>（クラウド版）の基本機能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5AB992-52E1-4BB3-596B-C3B700443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6B5C04-86EC-3D21-39EB-8A84E31CC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9" b="-3611"/>
          <a:stretch/>
        </p:blipFill>
        <p:spPr>
          <a:xfrm>
            <a:off x="1105048" y="980782"/>
            <a:ext cx="6933903" cy="38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0E56A-983E-6587-6915-04F9FC87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42" y="289965"/>
            <a:ext cx="6659975" cy="289823"/>
          </a:xfrm>
        </p:spPr>
        <p:txBody>
          <a:bodyPr/>
          <a:lstStyle/>
          <a:p>
            <a:pPr algn="l"/>
            <a:r>
              <a:rPr lang="ja-JP" alt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「サイボウズ </a:t>
            </a:r>
            <a:r>
              <a:rPr lang="en-US" altLang="ja-JP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Office</a:t>
            </a:r>
            <a:r>
              <a:rPr lang="ja-JP" alt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」の料金・費用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5AB992-52E1-4BB3-596B-C3B700443D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1A6004-25C9-57C6-35A8-D0DFA8CCB055}"/>
              </a:ext>
            </a:extLst>
          </p:cNvPr>
          <p:cNvSpPr txBox="1"/>
          <p:nvPr/>
        </p:nvSpPr>
        <p:spPr>
          <a:xfrm>
            <a:off x="1017636" y="1018272"/>
            <a:ext cx="77097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b="1" i="0" dirty="0">
                <a:solidFill>
                  <a:schemeClr val="bg2"/>
                </a:solidFill>
                <a:effectLst/>
                <a:latin typeface="Noto Sans JP"/>
              </a:rPr>
              <a:t>*</a:t>
            </a:r>
            <a:r>
              <a:rPr lang="ja-JP" altLang="en-US" sz="1800" b="1" i="0" dirty="0">
                <a:solidFill>
                  <a:schemeClr val="bg2"/>
                </a:solidFill>
                <a:effectLst/>
                <a:latin typeface="Noto Sans JP"/>
              </a:rPr>
              <a:t>スタンダードコース：月額</a:t>
            </a:r>
            <a:r>
              <a:rPr lang="en-US" altLang="ja-JP" sz="1800" b="1" i="0" dirty="0">
                <a:solidFill>
                  <a:schemeClr val="bg2"/>
                </a:solidFill>
                <a:effectLst/>
                <a:latin typeface="Noto Sans JP"/>
              </a:rPr>
              <a:t>500</a:t>
            </a:r>
            <a:r>
              <a:rPr lang="ja-JP" altLang="en-US" sz="1800" b="1" i="0" dirty="0">
                <a:solidFill>
                  <a:schemeClr val="bg2"/>
                </a:solidFill>
                <a:effectLst/>
                <a:latin typeface="Noto Sans JP"/>
              </a:rPr>
              <a:t>円／</a:t>
            </a:r>
            <a:r>
              <a:rPr lang="en-US" altLang="ja-JP" sz="1800" b="1" i="0" dirty="0">
                <a:solidFill>
                  <a:schemeClr val="bg2"/>
                </a:solidFill>
                <a:effectLst/>
                <a:latin typeface="Noto Sans JP"/>
              </a:rPr>
              <a:t>1</a:t>
            </a:r>
            <a:r>
              <a:rPr lang="ja-JP" altLang="en-US" sz="1800" b="1" i="0" dirty="0">
                <a:solidFill>
                  <a:schemeClr val="bg2"/>
                </a:solidFill>
                <a:effectLst/>
                <a:latin typeface="Noto Sans JP"/>
              </a:rPr>
              <a:t>ユーザー</a:t>
            </a:r>
            <a:endParaRPr lang="en-US" altLang="ja-JP" sz="1800" b="1" i="0" dirty="0">
              <a:solidFill>
                <a:schemeClr val="bg2"/>
              </a:solidFill>
              <a:effectLst/>
              <a:latin typeface="Noto Sans JP"/>
            </a:endParaRPr>
          </a:p>
          <a:p>
            <a:pPr algn="l"/>
            <a:endParaRPr lang="en-US" altLang="ja-JP" sz="1800" b="1" i="0" dirty="0">
              <a:solidFill>
                <a:srgbClr val="E60012"/>
              </a:solidFill>
              <a:effectLst/>
              <a:latin typeface="Noto Sans JP"/>
            </a:endParaRPr>
          </a:p>
          <a:p>
            <a:pPr algn="l"/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標準機能をすべて使用できるコースです。</a:t>
            </a:r>
            <a:endParaRPr lang="en-US" altLang="ja-JP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algn="l"/>
            <a:endParaRPr lang="en-US" altLang="ja-JP" b="1" i="0" dirty="0">
              <a:solidFill>
                <a:srgbClr val="E60012"/>
              </a:solidFill>
              <a:effectLst/>
              <a:latin typeface="Noto Sans JP"/>
            </a:endParaRPr>
          </a:p>
          <a:p>
            <a:pPr algn="l"/>
            <a:r>
              <a:rPr lang="en-US" altLang="ja-JP" b="1" i="0" dirty="0">
                <a:solidFill>
                  <a:srgbClr val="E60012"/>
                </a:solidFill>
                <a:effectLst/>
                <a:latin typeface="Noto Sans JP"/>
              </a:rPr>
              <a:t>    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※5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ユーザーから契約可能</a:t>
            </a:r>
            <a:br>
              <a:rPr lang="ja-JP" altLang="en-US" dirty="0"/>
            </a:br>
            <a:r>
              <a:rPr lang="ja-JP" altLang="en-US" dirty="0"/>
              <a:t>   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※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年額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5,880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円／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1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ユーザー</a:t>
            </a:r>
            <a:endParaRPr lang="en-US" altLang="ja-JP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algn="l"/>
            <a:endParaRPr lang="ja-JP" altLang="en-US" sz="1800" b="1" i="0" dirty="0">
              <a:solidFill>
                <a:srgbClr val="E60012"/>
              </a:solidFill>
              <a:effectLst/>
              <a:latin typeface="Noto Sans JP"/>
            </a:endParaRPr>
          </a:p>
          <a:p>
            <a:r>
              <a:rPr lang="en-US" altLang="ja-JP" sz="1800" b="1" i="0" dirty="0">
                <a:solidFill>
                  <a:schemeClr val="bg2"/>
                </a:solidFill>
                <a:effectLst/>
                <a:latin typeface="Noto Sans JP"/>
              </a:rPr>
              <a:t>*</a:t>
            </a:r>
            <a:r>
              <a:rPr lang="ja-JP" altLang="en-US" sz="1800" b="1" i="0" dirty="0">
                <a:solidFill>
                  <a:schemeClr val="bg2"/>
                </a:solidFill>
                <a:effectLst/>
                <a:latin typeface="Noto Sans JP"/>
              </a:rPr>
              <a:t>プレミアムコース：月額</a:t>
            </a:r>
            <a:r>
              <a:rPr lang="en-US" altLang="ja-JP" sz="1800" b="1" i="0" dirty="0">
                <a:solidFill>
                  <a:schemeClr val="bg2"/>
                </a:solidFill>
                <a:effectLst/>
                <a:latin typeface="Noto Sans JP"/>
              </a:rPr>
              <a:t>800</a:t>
            </a:r>
            <a:r>
              <a:rPr lang="ja-JP" altLang="en-US" sz="1800" b="1" i="0" dirty="0">
                <a:solidFill>
                  <a:schemeClr val="bg2"/>
                </a:solidFill>
                <a:effectLst/>
                <a:latin typeface="Noto Sans JP"/>
              </a:rPr>
              <a:t>円／</a:t>
            </a:r>
            <a:r>
              <a:rPr lang="en-US" altLang="ja-JP" sz="1800" b="1" i="0" dirty="0">
                <a:solidFill>
                  <a:schemeClr val="bg2"/>
                </a:solidFill>
                <a:effectLst/>
                <a:latin typeface="Noto Sans JP"/>
              </a:rPr>
              <a:t>1</a:t>
            </a:r>
            <a:r>
              <a:rPr lang="ja-JP" altLang="en-US" sz="1800" b="1" i="0" dirty="0">
                <a:solidFill>
                  <a:schemeClr val="bg2"/>
                </a:solidFill>
                <a:effectLst/>
                <a:latin typeface="Noto Sans JP"/>
              </a:rPr>
              <a:t>ユーザー</a:t>
            </a:r>
            <a:endParaRPr lang="en-US" altLang="ja-JP" sz="1800" b="1" i="0" dirty="0">
              <a:solidFill>
                <a:schemeClr val="bg2"/>
              </a:solidFill>
              <a:effectLst/>
              <a:latin typeface="Noto Sans JP"/>
            </a:endParaRPr>
          </a:p>
          <a:p>
            <a:endParaRPr lang="en-US" altLang="ja-JP" b="1" i="0" dirty="0">
              <a:solidFill>
                <a:srgbClr val="E60012"/>
              </a:solidFill>
              <a:effectLst/>
              <a:latin typeface="Noto Sans JP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    標準機能に加えて、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100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種類以上のテンプレートを選んで作成できる「カスタムアプリ」を 利用することができます。</a:t>
            </a:r>
            <a:endParaRPr lang="en-US" altLang="ja-JP" b="0" i="0" dirty="0">
              <a:solidFill>
                <a:srgbClr val="000000"/>
              </a:solidFill>
              <a:effectLst/>
              <a:latin typeface="Noto Sans JP"/>
            </a:endParaRPr>
          </a:p>
          <a:p>
            <a:endParaRPr lang="ja-JP" altLang="en-US" b="1" i="0" dirty="0">
              <a:solidFill>
                <a:srgbClr val="E60012"/>
              </a:solidFill>
              <a:effectLst/>
              <a:latin typeface="Noto Sans JP"/>
            </a:endParaRPr>
          </a:p>
          <a:p>
            <a:pPr algn="l"/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        ※5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ユーザーから契約可能</a:t>
            </a:r>
            <a:br>
              <a:rPr lang="ja-JP" altLang="en-US" dirty="0"/>
            </a:br>
            <a:r>
              <a:rPr lang="ja-JP" altLang="en-US" dirty="0"/>
              <a:t>   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※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年額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9,405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円／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Noto Sans JP"/>
              </a:rPr>
              <a:t>1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Noto Sans JP"/>
              </a:rPr>
              <a:t>ユーザー</a:t>
            </a:r>
            <a:endParaRPr lang="en-US" altLang="ja-JP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algn="l"/>
            <a:endParaRPr lang="en-US" altLang="ja-JP" b="0" i="0" dirty="0">
              <a:solidFill>
                <a:srgbClr val="000000"/>
              </a:solidFill>
              <a:effectLst/>
              <a:latin typeface="Noto Sans JP"/>
            </a:endParaRPr>
          </a:p>
          <a:p>
            <a:pPr algn="l"/>
            <a:r>
              <a:rPr lang="en-US" altLang="ja-JP" b="1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*URL:https://www.cybozu.co.jp/</a:t>
            </a:r>
            <a:endParaRPr lang="ja-JP" altLang="en-US" b="1" i="1" dirty="0">
              <a:solidFill>
                <a:schemeClr val="accent1">
                  <a:lumMod val="75000"/>
                </a:schemeClr>
              </a:solidFill>
              <a:effectLst/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18132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BD3CC1-17C4-D5C9-1EA2-2CCFAB594F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8C631F-44F1-8BAA-15E7-D91AEF6CF163}"/>
              </a:ext>
            </a:extLst>
          </p:cNvPr>
          <p:cNvSpPr txBox="1"/>
          <p:nvPr/>
        </p:nvSpPr>
        <p:spPr>
          <a:xfrm>
            <a:off x="1012556" y="1208868"/>
            <a:ext cx="48269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サイボーズ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Office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について、今週の宿題を回答させていただきます。</a:t>
            </a:r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と連携できるか。できる場合どのような連携となるか </a:t>
            </a:r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と連携は使用不可です。</a:t>
            </a:r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・アジャイルプロジェクト管理に使用できるか</a:t>
            </a:r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→プロジェクト管理は使用可です</a:t>
            </a:r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JSS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に導入済みのツールとかぶる機能はどこか</a:t>
            </a:r>
            <a:endParaRPr lang="en-US" altLang="ja-JP" b="0" i="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0" i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→かぶる機能はございません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90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528780" y="230971"/>
            <a:ext cx="810087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A87"/>
              </a:buClr>
              <a:buSzPts val="2000"/>
              <a:buFont typeface="Meiryo"/>
              <a:buNone/>
            </a:pPr>
            <a:r>
              <a:rPr lang="ja-JP" sz="2000"/>
              <a:t>End of File</a:t>
            </a:r>
            <a:endParaRPr sz="2000"/>
          </a:p>
        </p:txBody>
      </p:sp>
      <p:sp>
        <p:nvSpPr>
          <p:cNvPr id="83" name="Google Shape;83;p4"/>
          <p:cNvSpPr txBox="1">
            <a:spLocks noGrp="1"/>
          </p:cNvSpPr>
          <p:nvPr>
            <p:ph type="sldNum" idx="12"/>
          </p:nvPr>
        </p:nvSpPr>
        <p:spPr>
          <a:xfrm>
            <a:off x="8295860" y="4737291"/>
            <a:ext cx="431524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  <p:pic>
        <p:nvPicPr>
          <p:cNvPr id="84" name="Google Shape;84;p4" descr="テキスト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465" y="3296372"/>
            <a:ext cx="1181070" cy="8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894126" y="2372489"/>
            <a:ext cx="73557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“The No.1 Factory Innovator” in the World!</a:t>
            </a:r>
            <a:endParaRPr sz="2400" b="1" i="1" dirty="0">
              <a:solidFill>
                <a:schemeClr val="tx1">
                  <a:lumMod val="75000"/>
                  <a:lumOff val="2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デザインの設定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デザインの設定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338</Words>
  <Application>Microsoft Office PowerPoint</Application>
  <PresentationFormat>ユーザー設定</PresentationFormat>
  <Paragraphs>53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Meiryo UI</vt:lpstr>
      <vt:lpstr>Noto Sans JP</vt:lpstr>
      <vt:lpstr>メイリオ</vt:lpstr>
      <vt:lpstr>メイリオ</vt:lpstr>
      <vt:lpstr>arial</vt:lpstr>
      <vt:lpstr>arial</vt:lpstr>
      <vt:lpstr>Roboto</vt:lpstr>
      <vt:lpstr>デザインの設定</vt:lpstr>
      <vt:lpstr>3_デザインの設定</vt:lpstr>
      <vt:lpstr>4_デザインの設定</vt:lpstr>
      <vt:lpstr>PowerPoint プレゼンテーション</vt:lpstr>
      <vt:lpstr>「サイボウズ Office（オフィス）」とは</vt:lpstr>
      <vt:lpstr>「サイボウズ Office（クラウド版）」の機能・メリット</vt:lpstr>
      <vt:lpstr>サイボウズ Office（クラウド版）の基本機能</vt:lpstr>
      <vt:lpstr>「サイボウズ Office」の料金・費用</vt:lpstr>
      <vt:lpstr>PowerPoint プレゼンテーション</vt:lpstr>
      <vt:lpstr>End of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下園真基</dc:creator>
  <cp:lastModifiedBy>伊藤 義張</cp:lastModifiedBy>
  <cp:revision>25</cp:revision>
  <dcterms:created xsi:type="dcterms:W3CDTF">2019-03-07T09:19:53Z</dcterms:created>
  <dcterms:modified xsi:type="dcterms:W3CDTF">2022-07-12T07:18:07Z</dcterms:modified>
</cp:coreProperties>
</file>