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203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80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684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237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883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87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420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2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326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07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5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Spring Boot2 +</a:t>
            </a:r>
            <a:br>
              <a:rPr lang="en-US" sz="6000" dirty="0">
                <a:cs typeface="Calibri Light"/>
              </a:rPr>
            </a:br>
            <a:r>
              <a:rPr lang="en-US" sz="6000" dirty="0"/>
              <a:t>OAuth2 </a:t>
            </a:r>
            <a:r>
              <a:rPr lang="en-US" sz="6000" dirty="0" err="1"/>
              <a:t>Autoconfig</a:t>
            </a:r>
            <a:endParaRPr lang="ja-JP" altLang="en-US" sz="6000" dirty="0" err="1">
              <a:latin typeface="ＭＳ Ｐゴシック"/>
              <a:ea typeface="ＭＳ Ｐゴシック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ADE8-A87D-4F0D-838B-23237F66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  <a:ea typeface="ＭＳ Ｐゴシック"/>
              </a:rPr>
              <a:t>OAuth2 Autoconfig</a:t>
            </a:r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5E0EEC8-25C2-4B1F-B551-E149AC419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50910"/>
              </p:ext>
            </p:extLst>
          </p:nvPr>
        </p:nvGraphicFramePr>
        <p:xfrm>
          <a:off x="1058333" y="1841500"/>
          <a:ext cx="10534240" cy="437911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534240">
                  <a:extLst>
                    <a:ext uri="{9D8B030D-6E8A-4147-A177-3AD203B41FA5}">
                      <a16:colId xmlns:a16="http://schemas.microsoft.com/office/drawing/2014/main" val="4090477030"/>
                    </a:ext>
                  </a:extLst>
                </a:gridCol>
              </a:tblGrid>
              <a:tr h="43791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5987"/>
                  </a:ext>
                </a:extLst>
              </a:tr>
            </a:tbl>
          </a:graphicData>
        </a:graphic>
      </p:graphicFrame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AA104CE-E48E-4D5D-8E1B-06C31A6D2067}"/>
              </a:ext>
            </a:extLst>
          </p:cNvPr>
          <p:cNvSpPr/>
          <p:nvPr/>
        </p:nvSpPr>
        <p:spPr>
          <a:xfrm>
            <a:off x="1353608" y="2147358"/>
            <a:ext cx="1314449" cy="7890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1200">
                <a:latin typeface="ＭＳ Ｐゴシック"/>
                <a:ea typeface="ＭＳ Ｐゴシック"/>
              </a:rPr>
              <a:t>SsoSecurity</a:t>
            </a:r>
            <a:endParaRPr lang="ja-JP" altLang="en-US" sz="1200">
              <a:latin typeface="ＭＳ Ｐゴシック"/>
              <a:ea typeface="ＭＳ Ｐゴシック"/>
            </a:endParaRPr>
          </a:p>
          <a:p>
            <a:pPr algn="ctr"/>
            <a:r>
              <a:rPr lang="ja-JP" sz="1200">
                <a:latin typeface="ＭＳ Ｐゴシック"/>
                <a:ea typeface="ＭＳ Ｐゴシック"/>
              </a:rPr>
              <a:t>Configurer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1274569-2C49-4E5C-B0D0-882B9A6A752C}"/>
              </a:ext>
            </a:extLst>
          </p:cNvPr>
          <p:cNvSpPr/>
          <p:nvPr/>
        </p:nvSpPr>
        <p:spPr>
          <a:xfrm>
            <a:off x="1395942" y="4539190"/>
            <a:ext cx="1325032" cy="1371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ＭＳ Ｐゴシック"/>
                <a:ea typeface="ＭＳ Ｐゴシック"/>
              </a:rPr>
              <a:t>OAuth2Cli</a:t>
            </a:r>
            <a:r>
              <a:rPr lang="ja-JP" sz="1200">
                <a:latin typeface="ＭＳ Ｐゴシック"/>
                <a:ea typeface="ＭＳ Ｐゴシック"/>
              </a:rPr>
              <a:t>e</a:t>
            </a:r>
            <a:r>
              <a:rPr lang="en-US" altLang="ja-JP" sz="1200" dirty="0" err="1">
                <a:latin typeface="ＭＳ Ｐゴシック"/>
                <a:ea typeface="ＭＳ Ｐゴシック"/>
              </a:rPr>
              <a:t>nt</a:t>
            </a:r>
            <a:endParaRPr lang="ja-JP" altLang="en-US" dirty="0" err="1">
              <a:latin typeface="ＭＳ Ｐゴシック"/>
              <a:ea typeface="ＭＳ Ｐゴシック"/>
            </a:endParaRPr>
          </a:p>
          <a:p>
            <a:pPr algn="ctr"/>
            <a:r>
              <a:rPr lang="en-US" altLang="ja-JP" sz="1200" dirty="0">
                <a:latin typeface="ＭＳ Ｐゴシック"/>
                <a:ea typeface="ＭＳ Ｐゴシック"/>
              </a:rPr>
              <a:t>A</a:t>
            </a:r>
            <a:r>
              <a:rPr lang="ja-JP" sz="1200">
                <a:latin typeface="ＭＳ Ｐゴシック"/>
                <a:ea typeface="ＭＳ Ｐゴシック"/>
              </a:rPr>
              <a:t>u</a:t>
            </a:r>
            <a:r>
              <a:rPr lang="en-US" altLang="ja-JP" sz="1200" dirty="0" err="1">
                <a:latin typeface="ＭＳ Ｐゴシック"/>
                <a:ea typeface="ＭＳ Ｐゴシック"/>
              </a:rPr>
              <a:t>thent</a:t>
            </a:r>
            <a:r>
              <a:rPr lang="ja-JP" sz="1200">
                <a:latin typeface="ＭＳ Ｐゴシック"/>
                <a:ea typeface="ＭＳ Ｐゴシック"/>
              </a:rPr>
              <a:t>i</a:t>
            </a:r>
            <a:r>
              <a:rPr lang="en-US" altLang="ja-JP" sz="1200" dirty="0">
                <a:latin typeface="ＭＳ Ｐゴシック"/>
                <a:ea typeface="ＭＳ Ｐゴシック"/>
              </a:rPr>
              <a:t>ca</a:t>
            </a:r>
            <a:r>
              <a:rPr lang="ja-JP" sz="1200">
                <a:latin typeface="ＭＳ Ｐゴシック"/>
                <a:ea typeface="ＭＳ Ｐゴシック"/>
              </a:rPr>
              <a:t>t</a:t>
            </a:r>
            <a:r>
              <a:rPr lang="en-US" altLang="ja-JP" sz="1200" dirty="0" err="1">
                <a:latin typeface="ＭＳ Ｐゴシック"/>
                <a:ea typeface="ＭＳ Ｐゴシック"/>
              </a:rPr>
              <a:t>i</a:t>
            </a:r>
            <a:r>
              <a:rPr lang="ja-JP" sz="1200">
                <a:latin typeface="ＭＳ Ｐゴシック"/>
                <a:ea typeface="ＭＳ Ｐゴシック"/>
              </a:rPr>
              <a:t>on</a:t>
            </a:r>
            <a:endParaRPr lang="ja-JP" altLang="en-US">
              <a:latin typeface="ＭＳ Ｐゴシック"/>
              <a:ea typeface="ＭＳ Ｐゴシック"/>
            </a:endParaRPr>
          </a:p>
          <a:p>
            <a:pPr algn="ctr"/>
            <a:r>
              <a:rPr lang="en-US" altLang="ja-JP" sz="1200" dirty="0">
                <a:latin typeface="ＭＳ Ｐゴシック"/>
                <a:ea typeface="ＭＳ Ｐゴシック"/>
              </a:rPr>
              <a:t>Process</a:t>
            </a:r>
            <a:r>
              <a:rPr lang="ja-JP" sz="1200">
                <a:latin typeface="ＭＳ Ｐゴシック"/>
                <a:ea typeface="ＭＳ Ｐゴシック"/>
              </a:rPr>
              <a:t>i</a:t>
            </a:r>
            <a:r>
              <a:rPr lang="en-US" altLang="ja-JP" sz="1200" dirty="0">
                <a:latin typeface="ＭＳ Ｐゴシック"/>
                <a:ea typeface="ＭＳ Ｐゴシック"/>
              </a:rPr>
              <a:t>n</a:t>
            </a:r>
            <a:r>
              <a:rPr lang="ja-JP" sz="1200">
                <a:latin typeface="ＭＳ Ｐゴシック"/>
                <a:ea typeface="ＭＳ Ｐゴシック"/>
              </a:rPr>
              <a:t>g</a:t>
            </a:r>
            <a:endParaRPr lang="ja-JP" altLang="en-US">
              <a:latin typeface="ＭＳ Ｐゴシック"/>
              <a:ea typeface="ＭＳ Ｐゴシック"/>
            </a:endParaRPr>
          </a:p>
          <a:p>
            <a:pPr algn="ctr"/>
            <a:r>
              <a:rPr lang="en-US" altLang="ja-JP" sz="1200" dirty="0" err="1">
                <a:latin typeface="ＭＳ Ｐゴシック"/>
                <a:ea typeface="ＭＳ Ｐゴシック"/>
              </a:rPr>
              <a:t>Filt</a:t>
            </a:r>
            <a:r>
              <a:rPr lang="ja-JP" sz="1200">
                <a:latin typeface="ＭＳ Ｐゴシック"/>
                <a:ea typeface="ＭＳ Ｐゴシック"/>
              </a:rPr>
              <a:t>er</a:t>
            </a:r>
            <a:endParaRPr lang="ja-JP">
              <a:latin typeface="ＭＳ Ｐゴシック"/>
              <a:ea typeface="ＭＳ Ｐゴシック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24108D9-0463-4412-B59B-6DCF17DE4C0E}"/>
              </a:ext>
            </a:extLst>
          </p:cNvPr>
          <p:cNvSpPr/>
          <p:nvPr/>
        </p:nvSpPr>
        <p:spPr>
          <a:xfrm>
            <a:off x="3554940" y="4539190"/>
            <a:ext cx="1303866" cy="640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UserInfo</a:t>
            </a:r>
            <a:endParaRPr lang="ja-JP" altLang="en-US" dirty="0" err="1">
              <a:latin typeface="ＭＳ Ｐゴシック"/>
              <a:ea typeface="ＭＳ Ｐゴシック"/>
            </a:endParaRPr>
          </a:p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TokenServices</a:t>
            </a:r>
            <a:endParaRPr lang="ja-JP" dirty="0" err="1">
              <a:latin typeface="ＭＳ Ｐゴシック"/>
              <a:ea typeface="ＭＳ Ｐゴシック"/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C4F28C89-B556-49C5-85B3-DEEC53E36E24}"/>
              </a:ext>
            </a:extLst>
          </p:cNvPr>
          <p:cNvSpPr/>
          <p:nvPr/>
        </p:nvSpPr>
        <p:spPr>
          <a:xfrm>
            <a:off x="2666503" y="5364692"/>
            <a:ext cx="3008283" cy="46302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ＭＳ Ｐゴシック"/>
                <a:ea typeface="ＭＳ Ｐゴシック"/>
              </a:rPr>
              <a:t>have</a:t>
            </a:r>
            <a:endParaRPr lang="ja-JP" altLang="en-US" sz="1200" dirty="0">
              <a:latin typeface="ＭＳ Ｐゴシック"/>
              <a:ea typeface="ＭＳ Ｐゴシック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5E51EEA-8663-4B72-9163-96ACA9EF7D2E}"/>
              </a:ext>
            </a:extLst>
          </p:cNvPr>
          <p:cNvSpPr/>
          <p:nvPr/>
        </p:nvSpPr>
        <p:spPr>
          <a:xfrm>
            <a:off x="5671607" y="4539190"/>
            <a:ext cx="1303866" cy="64087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ＭＳ Ｐゴシック"/>
                <a:ea typeface="ＭＳ Ｐゴシック"/>
              </a:rPr>
              <a:t>OAuth2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algn="ctr"/>
            <a:r>
              <a:rPr lang="en-US" altLang="ja-JP" sz="1200" dirty="0" err="1">
                <a:latin typeface="ＭＳ Ｐゴシック"/>
                <a:ea typeface="ＭＳ Ｐゴシック"/>
              </a:rPr>
              <a:t>RestTemplate</a:t>
            </a:r>
            <a:endParaRPr lang="ja-JP" dirty="0" err="1">
              <a:latin typeface="ＭＳ Ｐゴシック"/>
              <a:ea typeface="ＭＳ Ｐゴシック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6BF0756-5CE7-4CB9-9B76-96530A750C6A}"/>
              </a:ext>
            </a:extLst>
          </p:cNvPr>
          <p:cNvSpPr/>
          <p:nvPr/>
        </p:nvSpPr>
        <p:spPr>
          <a:xfrm>
            <a:off x="5671602" y="5290609"/>
            <a:ext cx="1314449" cy="61971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ＭＳ Ｐゴシック"/>
                <a:ea typeface="ＭＳ Ｐゴシック"/>
              </a:rPr>
              <a:t>OAuth2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algn="ctr"/>
            <a:r>
              <a:rPr lang="en-US" altLang="ja-JP" sz="1200" dirty="0" err="1">
                <a:latin typeface="ＭＳ Ｐゴシック"/>
                <a:ea typeface="ＭＳ Ｐゴシック"/>
              </a:rPr>
              <a:t>RestTemplate</a:t>
            </a:r>
            <a:endParaRPr lang="ja-JP" dirty="0" err="1">
              <a:latin typeface="ＭＳ Ｐゴシック"/>
              <a:ea typeface="ＭＳ Ｐゴシック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E34337F8-CC3B-44A0-8A47-2C7F69521959}"/>
              </a:ext>
            </a:extLst>
          </p:cNvPr>
          <p:cNvSpPr/>
          <p:nvPr/>
        </p:nvSpPr>
        <p:spPr>
          <a:xfrm>
            <a:off x="2719419" y="4623859"/>
            <a:ext cx="838700" cy="4841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ＭＳ Ｐゴシック"/>
                <a:ea typeface="ＭＳ Ｐゴシック"/>
              </a:rPr>
              <a:t>h</a:t>
            </a:r>
            <a:r>
              <a:rPr lang="en-US" altLang="ja-JP" sz="1200" dirty="0" err="1">
                <a:latin typeface="ＭＳ Ｐゴシック"/>
                <a:ea typeface="ＭＳ Ｐゴシック"/>
              </a:rPr>
              <a:t>av</a:t>
            </a:r>
            <a:r>
              <a:rPr lang="en-US" altLang="en-US" sz="1200" dirty="0" err="1">
                <a:latin typeface="ＭＳ Ｐゴシック"/>
                <a:ea typeface="ＭＳ Ｐゴシック"/>
              </a:rPr>
              <a:t>e</a:t>
            </a:r>
            <a:endParaRPr lang="ja-JP" dirty="0" err="1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F2F0C7B-6344-4A95-90AA-39AF1E07AB21}"/>
              </a:ext>
            </a:extLst>
          </p:cNvPr>
          <p:cNvSpPr/>
          <p:nvPr/>
        </p:nvSpPr>
        <p:spPr>
          <a:xfrm>
            <a:off x="4857257" y="4623860"/>
            <a:ext cx="817533" cy="4841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ＭＳ Ｐゴシック"/>
                <a:ea typeface="ＭＳ Ｐゴシック"/>
              </a:rPr>
              <a:t>have</a:t>
            </a:r>
            <a:endParaRPr lang="ja-JP" altLang="en-US" sz="1200" dirty="0">
              <a:latin typeface="ＭＳ Ｐゴシック"/>
              <a:ea typeface="ＭＳ Ｐゴシック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BBFD780-969F-428C-8B55-A8EB1492D80E}"/>
              </a:ext>
            </a:extLst>
          </p:cNvPr>
          <p:cNvSpPr/>
          <p:nvPr/>
        </p:nvSpPr>
        <p:spPr>
          <a:xfrm>
            <a:off x="5682190" y="3417357"/>
            <a:ext cx="1303866" cy="6408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UserInfo</a:t>
            </a:r>
            <a:endParaRPr lang="ja-JP" altLang="en-US" dirty="0" err="1">
              <a:latin typeface="ＭＳ Ｐゴシック"/>
              <a:ea typeface="ＭＳ Ｐゴシック"/>
            </a:endParaRPr>
          </a:p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RestTemplate</a:t>
            </a:r>
            <a:endParaRPr lang="ja-JP" altLang="en-US" dirty="0" err="1">
              <a:latin typeface="ＭＳ Ｐゴシック"/>
              <a:ea typeface="ＭＳ Ｐゴシック"/>
            </a:endParaRPr>
          </a:p>
          <a:p>
            <a:pPr algn="ctr"/>
            <a:r>
              <a:rPr lang="en-US" sz="1200" dirty="0">
                <a:latin typeface="ＭＳ Ｐゴシック"/>
                <a:ea typeface="ＭＳ Ｐゴシック"/>
              </a:rPr>
              <a:t>Factory</a:t>
            </a:r>
            <a:endParaRPr lang="ja-JP" dirty="0">
              <a:latin typeface="ＭＳ Ｐゴシック"/>
              <a:ea typeface="ＭＳ Ｐゴシック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1AEA9A1-09CE-4527-9A72-A645A7D62528}"/>
              </a:ext>
            </a:extLst>
          </p:cNvPr>
          <p:cNvSpPr/>
          <p:nvPr/>
        </p:nvSpPr>
        <p:spPr>
          <a:xfrm>
            <a:off x="3734856" y="2147356"/>
            <a:ext cx="3251199" cy="7890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ResourceServerTokenServicesConfiguration</a:t>
            </a:r>
            <a:endParaRPr lang="ja-JP" sz="1200" dirty="0" err="1">
              <a:latin typeface="ＭＳ Ｐゴシック"/>
              <a:ea typeface="ＭＳ Ｐゴシック"/>
            </a:endParaRP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613BC26E-1A9F-47CC-8643-1F2262845886}"/>
              </a:ext>
            </a:extLst>
          </p:cNvPr>
          <p:cNvSpPr/>
          <p:nvPr/>
        </p:nvSpPr>
        <p:spPr>
          <a:xfrm>
            <a:off x="1768516" y="2929213"/>
            <a:ext cx="484632" cy="16134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E63EEAC8-509C-4FBA-8FB3-665B7BAA33B6}"/>
              </a:ext>
            </a:extLst>
          </p:cNvPr>
          <p:cNvSpPr/>
          <p:nvPr/>
        </p:nvSpPr>
        <p:spPr>
          <a:xfrm>
            <a:off x="6044181" y="2929213"/>
            <a:ext cx="484632" cy="4915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F7A839A1-92BC-442B-B0F8-17B941C85215}"/>
              </a:ext>
            </a:extLst>
          </p:cNvPr>
          <p:cNvSpPr/>
          <p:nvPr/>
        </p:nvSpPr>
        <p:spPr>
          <a:xfrm>
            <a:off x="6086515" y="4051046"/>
            <a:ext cx="484632" cy="4915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DC858F-04FB-4722-8376-BDC37F9FC6E5}"/>
              </a:ext>
            </a:extLst>
          </p:cNvPr>
          <p:cNvSpPr txBox="1"/>
          <p:nvPr/>
        </p:nvSpPr>
        <p:spPr>
          <a:xfrm>
            <a:off x="1485900" y="3443816"/>
            <a:ext cx="1039284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>
                <a:solidFill>
                  <a:srgbClr val="FFFFFF"/>
                </a:solidFill>
                <a:latin typeface="ＭＳ Ｐゴシック"/>
                <a:ea typeface="ＭＳ Ｐゴシック"/>
                <a:cs typeface="Calibri"/>
              </a:rPr>
              <a:t>create</a:t>
            </a:r>
            <a:endParaRPr lang="ja-JP" altLang="en-US" sz="1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7C95B7-1E8E-4AC1-ACC4-19B2725ADADA}"/>
              </a:ext>
            </a:extLst>
          </p:cNvPr>
          <p:cNvSpPr txBox="1"/>
          <p:nvPr/>
        </p:nvSpPr>
        <p:spPr>
          <a:xfrm>
            <a:off x="5761567" y="3031066"/>
            <a:ext cx="1039284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>
                <a:solidFill>
                  <a:srgbClr val="FFFFFF"/>
                </a:solidFill>
              </a:rPr>
              <a:t>c</a:t>
            </a:r>
            <a:r>
              <a:rPr lang="ja-JP" altLang="en-US" sz="1200">
                <a:solidFill>
                  <a:srgbClr val="FFFFFF"/>
                </a:solidFill>
                <a:cs typeface="Calibri"/>
              </a:rPr>
              <a:t>re</a:t>
            </a:r>
            <a:r>
              <a:rPr lang="en-US" altLang="ja-JP" sz="1200" dirty="0">
                <a:solidFill>
                  <a:srgbClr val="FFFFFF"/>
                </a:solidFill>
                <a:cs typeface="Calibri"/>
              </a:rPr>
              <a:t>a</a:t>
            </a:r>
            <a:r>
              <a:rPr lang="en-US" altLang="en-US" sz="1200" dirty="0">
                <a:solidFill>
                  <a:srgbClr val="FFFFFF"/>
                </a:solidFill>
                <a:cs typeface="Calibri"/>
              </a:rPr>
              <a:t>te</a:t>
            </a:r>
            <a:endParaRPr 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DDE4E57-B68F-45D1-8830-24A22B4CE07A}"/>
              </a:ext>
            </a:extLst>
          </p:cNvPr>
          <p:cNvSpPr txBox="1"/>
          <p:nvPr/>
        </p:nvSpPr>
        <p:spPr>
          <a:xfrm>
            <a:off x="5803896" y="4152899"/>
            <a:ext cx="1039284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>
                <a:solidFill>
                  <a:srgbClr val="FFFFFF"/>
                </a:solidFill>
              </a:rPr>
              <a:t>create</a:t>
            </a:r>
            <a:endParaRPr lang="ja-JP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EAC8E6EF-B0C8-452B-8335-85DADF43947C}"/>
              </a:ext>
            </a:extLst>
          </p:cNvPr>
          <p:cNvSpPr/>
          <p:nvPr/>
        </p:nvSpPr>
        <p:spPr>
          <a:xfrm>
            <a:off x="7820019" y="2168524"/>
            <a:ext cx="1303866" cy="37629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AccessToken</a:t>
            </a:r>
            <a:endParaRPr lang="ja-JP" altLang="en-US" dirty="0" err="1">
              <a:latin typeface="ＭＳ Ｐゴシック"/>
              <a:ea typeface="ＭＳ Ｐゴシック"/>
            </a:endParaRPr>
          </a:p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ProviderChain</a:t>
            </a:r>
            <a:endParaRPr lang="ja-JP" dirty="0" err="1">
              <a:latin typeface="ＭＳ Ｐゴシック"/>
              <a:ea typeface="ＭＳ Ｐゴシック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B211063A-3D62-4A70-967F-61BF85F3B428}"/>
              </a:ext>
            </a:extLst>
          </p:cNvPr>
          <p:cNvSpPr/>
          <p:nvPr/>
        </p:nvSpPr>
        <p:spPr>
          <a:xfrm>
            <a:off x="7936437" y="2877607"/>
            <a:ext cx="1081616" cy="6408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AuthorizationCode</a:t>
            </a:r>
            <a:endParaRPr lang="ja-JP" altLang="en-US" dirty="0" err="1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F37635C9-DC52-4E11-8634-E6FEC16D393B}"/>
              </a:ext>
            </a:extLst>
          </p:cNvPr>
          <p:cNvSpPr/>
          <p:nvPr/>
        </p:nvSpPr>
        <p:spPr>
          <a:xfrm>
            <a:off x="7936437" y="3618440"/>
            <a:ext cx="1081616" cy="6408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ＭＳ Ｐゴシック"/>
                <a:ea typeface="ＭＳ Ｐゴシック"/>
              </a:rPr>
              <a:t>Implicit</a:t>
            </a:r>
            <a:endParaRPr lang="ja-JP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4989744-7B04-4E14-9D69-9A4B8E7437D6}"/>
              </a:ext>
            </a:extLst>
          </p:cNvPr>
          <p:cNvSpPr/>
          <p:nvPr/>
        </p:nvSpPr>
        <p:spPr>
          <a:xfrm>
            <a:off x="7936437" y="4401606"/>
            <a:ext cx="1081616" cy="6408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ResourceOwnerPassword</a:t>
            </a:r>
            <a:endParaRPr lang="ja-JP" dirty="0" err="1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D48971A-6A4B-4A63-885C-55EC31E677AB}"/>
              </a:ext>
            </a:extLst>
          </p:cNvPr>
          <p:cNvSpPr/>
          <p:nvPr/>
        </p:nvSpPr>
        <p:spPr>
          <a:xfrm>
            <a:off x="7936437" y="5163606"/>
            <a:ext cx="1081616" cy="6408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ＭＳ Ｐゴシック"/>
                <a:ea typeface="ＭＳ Ｐゴシック"/>
              </a:rPr>
              <a:t>ClientCredentials</a:t>
            </a:r>
            <a:endParaRPr lang="ja-JP" dirty="0" err="1"/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B96D6BCC-E1BF-4E7B-8022-387408574E3B}"/>
              </a:ext>
            </a:extLst>
          </p:cNvPr>
          <p:cNvSpPr/>
          <p:nvPr/>
        </p:nvSpPr>
        <p:spPr>
          <a:xfrm>
            <a:off x="4086266" y="2929212"/>
            <a:ext cx="484632" cy="16134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ＭＳ Ｐゴシック"/>
              <a:ea typeface="ＭＳ Ｐゴシック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1D0CF69-AA1F-48DF-A61A-44F86DAA7FD8}"/>
              </a:ext>
            </a:extLst>
          </p:cNvPr>
          <p:cNvSpPr txBox="1"/>
          <p:nvPr/>
        </p:nvSpPr>
        <p:spPr>
          <a:xfrm>
            <a:off x="3803650" y="3443816"/>
            <a:ext cx="1039284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>
                <a:solidFill>
                  <a:srgbClr val="FFFFFF"/>
                </a:solidFill>
                <a:latin typeface="ＭＳ Ｐゴシック"/>
                <a:ea typeface="ＭＳ Ｐゴシック"/>
                <a:cs typeface="Calibri"/>
              </a:rPr>
              <a:t>create</a:t>
            </a:r>
            <a:endParaRPr lang="ja-JP" altLang="en-US" sz="1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20280B36-01E1-42A4-94F3-20F37067740A}"/>
              </a:ext>
            </a:extLst>
          </p:cNvPr>
          <p:cNvSpPr/>
          <p:nvPr/>
        </p:nvSpPr>
        <p:spPr>
          <a:xfrm>
            <a:off x="9016508" y="2951692"/>
            <a:ext cx="1018616" cy="4841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ＭＳ Ｐゴシック"/>
                <a:ea typeface="ＭＳ Ｐゴシック"/>
              </a:rPr>
              <a:t>cr</a:t>
            </a:r>
            <a:r>
              <a:rPr lang="en-US" altLang="ja-JP" sz="1200" dirty="0" err="1">
                <a:latin typeface="ＭＳ Ｐゴシック"/>
                <a:ea typeface="ＭＳ Ｐゴシック"/>
              </a:rPr>
              <a:t>e</a:t>
            </a:r>
            <a:r>
              <a:rPr lang="en-US" altLang="en-US" sz="1200" dirty="0" err="1">
                <a:latin typeface="ＭＳ Ｐゴシック"/>
                <a:ea typeface="ＭＳ Ｐゴシック"/>
              </a:rPr>
              <a:t>ate</a:t>
            </a:r>
            <a:endParaRPr lang="ja-JP" dirty="0" err="1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048A8AAC-1FE3-459C-A35A-216821856A65}"/>
              </a:ext>
            </a:extLst>
          </p:cNvPr>
          <p:cNvSpPr/>
          <p:nvPr/>
        </p:nvSpPr>
        <p:spPr>
          <a:xfrm>
            <a:off x="10031940" y="2877607"/>
            <a:ext cx="1303866" cy="64087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ＭＳ Ｐゴシック"/>
                <a:ea typeface="ＭＳ Ｐゴシック"/>
              </a:rPr>
              <a:t>OAuth2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algn="ctr"/>
            <a:r>
              <a:rPr lang="en-US" altLang="ja-JP" sz="1200" dirty="0" err="1">
                <a:latin typeface="ＭＳ Ｐゴシック"/>
                <a:ea typeface="ＭＳ Ｐゴシック"/>
              </a:rPr>
              <a:t>RestTemplate</a:t>
            </a:r>
            <a:endParaRPr lang="ja-JP" dirty="0" err="1">
              <a:latin typeface="ＭＳ Ｐゴシック"/>
              <a:ea typeface="ＭＳ Ｐゴシック"/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68D82CD-90D2-4F94-BF2A-A1CE28D379CD}"/>
              </a:ext>
            </a:extLst>
          </p:cNvPr>
          <p:cNvSpPr/>
          <p:nvPr/>
        </p:nvSpPr>
        <p:spPr>
          <a:xfrm>
            <a:off x="9016508" y="3692525"/>
            <a:ext cx="1018616" cy="4841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ＭＳ Ｐゴシック"/>
                <a:ea typeface="ＭＳ Ｐゴシック"/>
              </a:rPr>
              <a:t>crea</a:t>
            </a:r>
            <a:r>
              <a:rPr lang="en-US" altLang="en-US" sz="1200" dirty="0" err="1">
                <a:latin typeface="ＭＳ Ｐゴシック"/>
                <a:ea typeface="ＭＳ Ｐゴシック"/>
              </a:rPr>
              <a:t>te</a:t>
            </a:r>
            <a:endParaRPr lang="ja-JP" dirty="0" err="1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BE3396F4-6505-4CE5-8B14-9427455E8124}"/>
              </a:ext>
            </a:extLst>
          </p:cNvPr>
          <p:cNvSpPr/>
          <p:nvPr/>
        </p:nvSpPr>
        <p:spPr>
          <a:xfrm>
            <a:off x="9016508" y="4475691"/>
            <a:ext cx="1018616" cy="4841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ＭＳ Ｐゴシック"/>
                <a:ea typeface="ＭＳ Ｐゴシック"/>
              </a:rPr>
              <a:t>c</a:t>
            </a:r>
            <a:r>
              <a:rPr lang="en-US" altLang="ja-JP" sz="1200" dirty="0" err="1">
                <a:latin typeface="ＭＳ Ｐゴシック"/>
                <a:ea typeface="ＭＳ Ｐゴシック"/>
              </a:rPr>
              <a:t>re</a:t>
            </a:r>
            <a:r>
              <a:rPr lang="en-US" altLang="en-US" sz="1200" dirty="0" err="1">
                <a:latin typeface="ＭＳ Ｐゴシック"/>
                <a:ea typeface="ＭＳ Ｐゴシック"/>
              </a:rPr>
              <a:t>ate</a:t>
            </a:r>
            <a:endParaRPr lang="ja-JP" dirty="0" err="1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0A6AE20D-B986-4B39-867D-E1E9F148A314}"/>
              </a:ext>
            </a:extLst>
          </p:cNvPr>
          <p:cNvSpPr/>
          <p:nvPr/>
        </p:nvSpPr>
        <p:spPr>
          <a:xfrm>
            <a:off x="9016508" y="5237691"/>
            <a:ext cx="1018616" cy="4841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ＭＳ Ｐゴシック"/>
                <a:ea typeface="ＭＳ Ｐゴシック"/>
              </a:rPr>
              <a:t>create</a:t>
            </a:r>
            <a:endParaRPr lang="ja-JP" altLang="en-US" sz="1200" dirty="0">
              <a:latin typeface="ＭＳ Ｐゴシック"/>
              <a:ea typeface="ＭＳ Ｐゴシック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06019A6-E95A-4996-880E-0F2523515629}"/>
              </a:ext>
            </a:extLst>
          </p:cNvPr>
          <p:cNvSpPr/>
          <p:nvPr/>
        </p:nvSpPr>
        <p:spPr>
          <a:xfrm>
            <a:off x="10031940" y="3618440"/>
            <a:ext cx="1303866" cy="64087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ＭＳ Ｐゴシック"/>
                <a:ea typeface="ＭＳ Ｐゴシック"/>
              </a:rPr>
              <a:t>OAuth2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algn="ctr"/>
            <a:r>
              <a:rPr lang="en-US" altLang="ja-JP" sz="1200" dirty="0" err="1">
                <a:latin typeface="ＭＳ Ｐゴシック"/>
                <a:ea typeface="ＭＳ Ｐゴシック"/>
              </a:rPr>
              <a:t>RestTemplate</a:t>
            </a:r>
            <a:endParaRPr lang="ja-JP" dirty="0" err="1">
              <a:latin typeface="ＭＳ Ｐゴシック"/>
              <a:ea typeface="ＭＳ Ｐゴシック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BC682270-DB54-4142-A1FC-426CBE1918A6}"/>
              </a:ext>
            </a:extLst>
          </p:cNvPr>
          <p:cNvSpPr/>
          <p:nvPr/>
        </p:nvSpPr>
        <p:spPr>
          <a:xfrm>
            <a:off x="10031940" y="4401606"/>
            <a:ext cx="1303866" cy="64087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ＭＳ Ｐゴシック"/>
                <a:ea typeface="ＭＳ Ｐゴシック"/>
              </a:rPr>
              <a:t>OAuth2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algn="ctr"/>
            <a:r>
              <a:rPr lang="en-US" altLang="ja-JP" sz="1200" dirty="0" err="1">
                <a:latin typeface="ＭＳ Ｐゴシック"/>
                <a:ea typeface="ＭＳ Ｐゴシック"/>
              </a:rPr>
              <a:t>RestTemplate</a:t>
            </a:r>
            <a:endParaRPr lang="ja-JP" dirty="0" err="1">
              <a:latin typeface="ＭＳ Ｐゴシック"/>
              <a:ea typeface="ＭＳ Ｐゴシック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9E60C840-631A-485E-8EA1-31DE23AD0572}"/>
              </a:ext>
            </a:extLst>
          </p:cNvPr>
          <p:cNvSpPr/>
          <p:nvPr/>
        </p:nvSpPr>
        <p:spPr>
          <a:xfrm>
            <a:off x="10031940" y="5163606"/>
            <a:ext cx="1303866" cy="640879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ＭＳ Ｐゴシック"/>
                <a:ea typeface="ＭＳ Ｐゴシック"/>
              </a:rPr>
              <a:t>OAuth2</a:t>
            </a:r>
            <a:endParaRPr lang="ja-JP" altLang="en-US" dirty="0">
              <a:latin typeface="ＭＳ Ｐゴシック"/>
              <a:ea typeface="ＭＳ Ｐゴシック"/>
            </a:endParaRPr>
          </a:p>
          <a:p>
            <a:pPr algn="ctr"/>
            <a:r>
              <a:rPr lang="en-US" altLang="ja-JP" sz="1200" dirty="0" err="1">
                <a:latin typeface="ＭＳ Ｐゴシック"/>
                <a:ea typeface="ＭＳ Ｐゴシック"/>
              </a:rPr>
              <a:t>RestTemplate</a:t>
            </a:r>
            <a:endParaRPr lang="ja-JP" dirty="0" err="1">
              <a:latin typeface="ＭＳ Ｐゴシック"/>
              <a:ea typeface="ＭＳ Ｐゴシック"/>
            </a:endParaRPr>
          </a:p>
        </p:txBody>
      </p:sp>
      <p:sp>
        <p:nvSpPr>
          <p:cNvPr id="12" name="矢印: 左カーブ 11">
            <a:extLst>
              <a:ext uri="{FF2B5EF4-FFF2-40B4-BE49-F238E27FC236}">
                <a16:creationId xmlns:a16="http://schemas.microsoft.com/office/drawing/2014/main" id="{97085A96-99F1-43B0-89D6-84376B1A804F}"/>
              </a:ext>
            </a:extLst>
          </p:cNvPr>
          <p:cNvSpPr/>
          <p:nvPr/>
        </p:nvSpPr>
        <p:spPr>
          <a:xfrm>
            <a:off x="6979071" y="3699341"/>
            <a:ext cx="720937" cy="1872318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60D87208-70D9-4AEB-84E4-E4C6EC4AD853}"/>
              </a:ext>
            </a:extLst>
          </p:cNvPr>
          <p:cNvSpPr/>
          <p:nvPr/>
        </p:nvSpPr>
        <p:spPr>
          <a:xfrm>
            <a:off x="6984504" y="5364692"/>
            <a:ext cx="817533" cy="48418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ＭＳ Ｐゴシック"/>
                <a:ea typeface="ＭＳ Ｐゴシック"/>
              </a:rPr>
              <a:t>have</a:t>
            </a:r>
            <a:endParaRPr lang="ja-JP" altLang="en-US" sz="1200" dirty="0">
              <a:latin typeface="ＭＳ Ｐゴシック"/>
              <a:ea typeface="ＭＳ Ｐゴシック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CD92600-B708-407E-BC83-46478ADDEA9D}"/>
              </a:ext>
            </a:extLst>
          </p:cNvPr>
          <p:cNvSpPr txBox="1"/>
          <p:nvPr/>
        </p:nvSpPr>
        <p:spPr>
          <a:xfrm>
            <a:off x="6756397" y="3729566"/>
            <a:ext cx="1039284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200">
                <a:solidFill>
                  <a:srgbClr val="FFFFFF"/>
                </a:solidFill>
              </a:rPr>
              <a:t>create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75090262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レトロスペクト</vt:lpstr>
      <vt:lpstr>Spring Boot2 + OAuth2 Autoconfig</vt:lpstr>
      <vt:lpstr>OAuth2 Autoconfig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2014-08-26T23:50:58Z</dcterms:created>
  <dcterms:modified xsi:type="dcterms:W3CDTF">2018-04-15T14:51:58Z</dcterms:modified>
</cp:coreProperties>
</file>