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A2C0F-31F0-4FD5-849E-ABA5741A6D4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B24C1D11-9CE5-4C46-9917-B58BB4AE7C8E}">
      <dgm:prSet phldrT="[テキスト]"/>
      <dgm:spPr>
        <a:noFill/>
        <a:ln>
          <a:noFill/>
        </a:ln>
      </dgm:spPr>
      <dgm:t>
        <a:bodyPr/>
        <a:lstStyle/>
        <a:p>
          <a:pPr rtl="0"/>
          <a:r>
            <a:rPr lang="en-US" altLang="ja-JP" dirty="0" smtClean="0"/>
            <a:t>JSTL</a:t>
          </a:r>
          <a:r>
            <a:rPr lang="ja-JP" altLang="en-US" dirty="0" smtClean="0"/>
            <a:t>標準のタグ</a:t>
          </a:r>
          <a:endParaRPr kumimoji="1" lang="ja-JP" altLang="en-US" dirty="0"/>
        </a:p>
      </dgm:t>
    </dgm:pt>
    <dgm:pt modelId="{86D8A847-E542-4FC9-A0E3-0EE87782C4FA}" type="parTrans" cxnId="{2382B8E7-8F15-498E-BE98-9168310EC9C6}">
      <dgm:prSet/>
      <dgm:spPr/>
      <dgm:t>
        <a:bodyPr/>
        <a:lstStyle/>
        <a:p>
          <a:endParaRPr kumimoji="1" lang="ja-JP" altLang="en-US"/>
        </a:p>
      </dgm:t>
    </dgm:pt>
    <dgm:pt modelId="{21F2172A-4ABE-44BB-8A41-A485E360D406}" type="sibTrans" cxnId="{2382B8E7-8F15-498E-BE98-9168310EC9C6}">
      <dgm:prSet/>
      <dgm:spPr/>
      <dgm:t>
        <a:bodyPr/>
        <a:lstStyle/>
        <a:p>
          <a:endParaRPr kumimoji="1" lang="ja-JP" altLang="en-US"/>
        </a:p>
      </dgm:t>
    </dgm:pt>
    <dgm:pt modelId="{063EF992-426C-4BD9-8CD5-A4748F3F8118}" type="pres">
      <dgm:prSet presAssocID="{E37A2C0F-31F0-4FD5-849E-ABA5741A6D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8618867-889E-4BA9-A4FA-12D48529F2D4}" type="pres">
      <dgm:prSet presAssocID="{B24C1D11-9CE5-4C46-9917-B58BB4AE7C8E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98732F1-C8A2-416E-8D69-7F707F69A2FA}" type="presOf" srcId="{B24C1D11-9CE5-4C46-9917-B58BB4AE7C8E}" destId="{88618867-889E-4BA9-A4FA-12D48529F2D4}" srcOrd="0" destOrd="0" presId="urn:microsoft.com/office/officeart/2005/8/layout/default"/>
    <dgm:cxn modelId="{2382B8E7-8F15-498E-BE98-9168310EC9C6}" srcId="{E37A2C0F-31F0-4FD5-849E-ABA5741A6D47}" destId="{B24C1D11-9CE5-4C46-9917-B58BB4AE7C8E}" srcOrd="0" destOrd="0" parTransId="{86D8A847-E542-4FC9-A0E3-0EE87782C4FA}" sibTransId="{21F2172A-4ABE-44BB-8A41-A485E360D406}"/>
    <dgm:cxn modelId="{E575D530-3FCE-4D22-979F-B965521807D5}" type="presOf" srcId="{E37A2C0F-31F0-4FD5-849E-ABA5741A6D47}" destId="{063EF992-426C-4BD9-8CD5-A4748F3F8118}" srcOrd="0" destOrd="0" presId="urn:microsoft.com/office/officeart/2005/8/layout/default"/>
    <dgm:cxn modelId="{654CE1C7-A8CE-46B7-9900-221731C30419}" type="presParOf" srcId="{063EF992-426C-4BD9-8CD5-A4748F3F8118}" destId="{88618867-889E-4BA9-A4FA-12D48529F2D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A2C0F-31F0-4FD5-849E-ABA5741A6D4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B24C1D11-9CE5-4C46-9917-B58BB4AE7C8E}">
      <dgm:prSet phldrT="[テキスト]"/>
      <dgm:spPr>
        <a:noFill/>
        <a:ln>
          <a:noFill/>
        </a:ln>
      </dgm:spPr>
      <dgm:t>
        <a:bodyPr/>
        <a:lstStyle/>
        <a:p>
          <a:pPr rtl="0"/>
          <a:r>
            <a:rPr lang="en-US" altLang="ja-JP" dirty="0" smtClean="0"/>
            <a:t>Spring</a:t>
          </a:r>
          <a:r>
            <a:rPr lang="ja-JP" altLang="en-US" dirty="0" smtClean="0"/>
            <a:t>提供のタグ</a:t>
          </a:r>
          <a:endParaRPr kumimoji="1" lang="ja-JP" altLang="en-US" dirty="0"/>
        </a:p>
      </dgm:t>
    </dgm:pt>
    <dgm:pt modelId="{86D8A847-E542-4FC9-A0E3-0EE87782C4FA}" type="parTrans" cxnId="{2382B8E7-8F15-498E-BE98-9168310EC9C6}">
      <dgm:prSet/>
      <dgm:spPr/>
      <dgm:t>
        <a:bodyPr/>
        <a:lstStyle/>
        <a:p>
          <a:endParaRPr kumimoji="1" lang="ja-JP" altLang="en-US"/>
        </a:p>
      </dgm:t>
    </dgm:pt>
    <dgm:pt modelId="{21F2172A-4ABE-44BB-8A41-A485E360D406}" type="sibTrans" cxnId="{2382B8E7-8F15-498E-BE98-9168310EC9C6}">
      <dgm:prSet/>
      <dgm:spPr/>
      <dgm:t>
        <a:bodyPr/>
        <a:lstStyle/>
        <a:p>
          <a:endParaRPr kumimoji="1" lang="ja-JP" altLang="en-US"/>
        </a:p>
      </dgm:t>
    </dgm:pt>
    <dgm:pt modelId="{063EF992-426C-4BD9-8CD5-A4748F3F8118}" type="pres">
      <dgm:prSet presAssocID="{E37A2C0F-31F0-4FD5-849E-ABA5741A6D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8618867-889E-4BA9-A4FA-12D48529F2D4}" type="pres">
      <dgm:prSet presAssocID="{B24C1D11-9CE5-4C46-9917-B58BB4AE7C8E}" presName="node" presStyleLbl="node1" presStyleIdx="0" presStyleCnt="1" custScaleX="11996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510745A-1A53-4CD1-A997-AC45E8432E41}" type="presOf" srcId="{B24C1D11-9CE5-4C46-9917-B58BB4AE7C8E}" destId="{88618867-889E-4BA9-A4FA-12D48529F2D4}" srcOrd="0" destOrd="0" presId="urn:microsoft.com/office/officeart/2005/8/layout/default"/>
    <dgm:cxn modelId="{2382B8E7-8F15-498E-BE98-9168310EC9C6}" srcId="{E37A2C0F-31F0-4FD5-849E-ABA5741A6D47}" destId="{B24C1D11-9CE5-4C46-9917-B58BB4AE7C8E}" srcOrd="0" destOrd="0" parTransId="{86D8A847-E542-4FC9-A0E3-0EE87782C4FA}" sibTransId="{21F2172A-4ABE-44BB-8A41-A485E360D406}"/>
    <dgm:cxn modelId="{9C971D7B-F997-4EC7-BF9F-EE73434FDCDC}" type="presOf" srcId="{E37A2C0F-31F0-4FD5-849E-ABA5741A6D47}" destId="{063EF992-426C-4BD9-8CD5-A4748F3F8118}" srcOrd="0" destOrd="0" presId="urn:microsoft.com/office/officeart/2005/8/layout/default"/>
    <dgm:cxn modelId="{BCECCA8E-EBAC-4D25-A3B3-75944A24BE63}" type="presParOf" srcId="{063EF992-426C-4BD9-8CD5-A4748F3F8118}" destId="{88618867-889E-4BA9-A4FA-12D48529F2D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7A2C0F-31F0-4FD5-849E-ABA5741A6D4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B24C1D11-9CE5-4C46-9917-B58BB4AE7C8E}">
      <dgm:prSet phldrT="[テキスト]"/>
      <dgm:spPr>
        <a:noFill/>
        <a:ln>
          <a:noFill/>
        </a:ln>
      </dgm:spPr>
      <dgm:t>
        <a:bodyPr/>
        <a:lstStyle/>
        <a:p>
          <a:pPr rtl="0"/>
          <a:r>
            <a:rPr lang="en-US" altLang="ja-JP" dirty="0" smtClean="0"/>
            <a:t>3rd Party</a:t>
          </a:r>
          <a:r>
            <a:rPr lang="ja-JP" altLang="en-US" dirty="0" smtClean="0"/>
            <a:t>提供のタグ</a:t>
          </a:r>
          <a:endParaRPr kumimoji="1" lang="ja-JP" altLang="en-US" dirty="0"/>
        </a:p>
      </dgm:t>
    </dgm:pt>
    <dgm:pt modelId="{86D8A847-E542-4FC9-A0E3-0EE87782C4FA}" type="parTrans" cxnId="{2382B8E7-8F15-498E-BE98-9168310EC9C6}">
      <dgm:prSet/>
      <dgm:spPr/>
      <dgm:t>
        <a:bodyPr/>
        <a:lstStyle/>
        <a:p>
          <a:endParaRPr kumimoji="1" lang="ja-JP" altLang="en-US"/>
        </a:p>
      </dgm:t>
    </dgm:pt>
    <dgm:pt modelId="{21F2172A-4ABE-44BB-8A41-A485E360D406}" type="sibTrans" cxnId="{2382B8E7-8F15-498E-BE98-9168310EC9C6}">
      <dgm:prSet/>
      <dgm:spPr/>
      <dgm:t>
        <a:bodyPr/>
        <a:lstStyle/>
        <a:p>
          <a:endParaRPr kumimoji="1" lang="ja-JP" altLang="en-US"/>
        </a:p>
      </dgm:t>
    </dgm:pt>
    <dgm:pt modelId="{063EF992-426C-4BD9-8CD5-A4748F3F8118}" type="pres">
      <dgm:prSet presAssocID="{E37A2C0F-31F0-4FD5-849E-ABA5741A6D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8618867-889E-4BA9-A4FA-12D48529F2D4}" type="pres">
      <dgm:prSet presAssocID="{B24C1D11-9CE5-4C46-9917-B58BB4AE7C8E}" presName="node" presStyleLbl="node1" presStyleIdx="0" presStyleCnt="1" custScaleX="13179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382B8E7-8F15-498E-BE98-9168310EC9C6}" srcId="{E37A2C0F-31F0-4FD5-849E-ABA5741A6D47}" destId="{B24C1D11-9CE5-4C46-9917-B58BB4AE7C8E}" srcOrd="0" destOrd="0" parTransId="{86D8A847-E542-4FC9-A0E3-0EE87782C4FA}" sibTransId="{21F2172A-4ABE-44BB-8A41-A485E360D406}"/>
    <dgm:cxn modelId="{BD9D7601-2DA5-4CEF-BD51-4059FE1F1A12}" type="presOf" srcId="{B24C1D11-9CE5-4C46-9917-B58BB4AE7C8E}" destId="{88618867-889E-4BA9-A4FA-12D48529F2D4}" srcOrd="0" destOrd="0" presId="urn:microsoft.com/office/officeart/2005/8/layout/default"/>
    <dgm:cxn modelId="{439AA432-AB45-4E35-83AB-897C76634E6D}" type="presOf" srcId="{E37A2C0F-31F0-4FD5-849E-ABA5741A6D47}" destId="{063EF992-426C-4BD9-8CD5-A4748F3F8118}" srcOrd="0" destOrd="0" presId="urn:microsoft.com/office/officeart/2005/8/layout/default"/>
    <dgm:cxn modelId="{A4449F5C-951A-479D-8A18-4CAA9050FB3D}" type="presParOf" srcId="{063EF992-426C-4BD9-8CD5-A4748F3F8118}" destId="{88618867-889E-4BA9-A4FA-12D48529F2D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18867-889E-4BA9-A4FA-12D48529F2D4}">
      <dsp:nvSpPr>
        <dsp:cNvPr id="0" name=""/>
        <dsp:cNvSpPr/>
      </dsp:nvSpPr>
      <dsp:spPr>
        <a:xfrm>
          <a:off x="1072888" y="1"/>
          <a:ext cx="5902848" cy="354170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6500" kern="1200" dirty="0" smtClean="0"/>
            <a:t>JSTL</a:t>
          </a:r>
          <a:r>
            <a:rPr lang="ja-JP" altLang="en-US" sz="6500" kern="1200" dirty="0" smtClean="0"/>
            <a:t>標準のタグ</a:t>
          </a:r>
          <a:endParaRPr kumimoji="1" lang="ja-JP" altLang="en-US" sz="6500" kern="1200" dirty="0"/>
        </a:p>
      </dsp:txBody>
      <dsp:txXfrm>
        <a:off x="1072888" y="1"/>
        <a:ext cx="5902848" cy="3541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18867-889E-4BA9-A4FA-12D48529F2D4}">
      <dsp:nvSpPr>
        <dsp:cNvPr id="0" name=""/>
        <dsp:cNvSpPr/>
      </dsp:nvSpPr>
      <dsp:spPr>
        <a:xfrm>
          <a:off x="134453" y="1"/>
          <a:ext cx="7779718" cy="354170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6500" kern="1200" dirty="0" smtClean="0"/>
            <a:t>3rd Party</a:t>
          </a:r>
          <a:r>
            <a:rPr lang="ja-JP" altLang="en-US" sz="6500" kern="1200" dirty="0" smtClean="0"/>
            <a:t>提供のタグ</a:t>
          </a:r>
          <a:endParaRPr kumimoji="1" lang="ja-JP" altLang="en-US" sz="6500" kern="1200" dirty="0"/>
        </a:p>
      </dsp:txBody>
      <dsp:txXfrm>
        <a:off x="134453" y="1"/>
        <a:ext cx="7779718" cy="3541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cap="none" dirty="0" smtClean="0"/>
              <a:t>序盤中盤終盤隙のない</a:t>
            </a:r>
            <a:r>
              <a:rPr lang="en-US" altLang="ja-JP" cap="none" dirty="0" smtClean="0"/>
              <a:t/>
            </a:r>
            <a:br>
              <a:rPr lang="en-US" altLang="ja-JP" cap="none" dirty="0" smtClean="0"/>
            </a:br>
            <a:r>
              <a:rPr lang="en-US" altLang="ja-JP" cap="none" dirty="0" smtClean="0"/>
              <a:t>JSP to </a:t>
            </a:r>
            <a:r>
              <a:rPr lang="en-US" altLang="ja-JP" cap="none" dirty="0" err="1"/>
              <a:t>T</a:t>
            </a:r>
            <a:r>
              <a:rPr lang="en-US" altLang="ja-JP" cap="none" dirty="0" err="1" smtClean="0"/>
              <a:t>hymeleaf</a:t>
            </a:r>
            <a:endParaRPr kumimoji="1" lang="ja-JP" altLang="en-US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ja-JP" cap="none" dirty="0" smtClean="0"/>
              <a:t>©</a:t>
            </a:r>
            <a:r>
              <a:rPr lang="ja-JP" altLang="en-US" cap="none" dirty="0"/>
              <a:t> </a:t>
            </a:r>
            <a:r>
              <a:rPr lang="en-US" altLang="ja-JP" cap="none" dirty="0" smtClean="0"/>
              <a:t>2017 </a:t>
            </a:r>
            <a:r>
              <a:rPr kumimoji="1" lang="en-US" altLang="ja-JP" cap="none" dirty="0" smtClean="0"/>
              <a:t>@yoshikawaa</a:t>
            </a:r>
            <a:endParaRPr kumimoji="1"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0184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 smtClean="0"/>
              <a:t>c</a:t>
            </a:r>
            <a:r>
              <a:rPr kumimoji="1" lang="en-US" altLang="ja-JP" cap="none" dirty="0" smtClean="0"/>
              <a:t>:if</a:t>
            </a:r>
            <a:endParaRPr kumimoji="1" lang="ja-JP" altLang="en-US" cap="none" dirty="0"/>
          </a:p>
        </p:txBody>
      </p:sp>
      <p:graphicFrame>
        <p:nvGraphicFramePr>
          <p:cNvPr id="15" name="コンテンツ プレースホルダー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395862"/>
              </p:ext>
            </p:extLst>
          </p:nvPr>
        </p:nvGraphicFramePr>
        <p:xfrm>
          <a:off x="1439862" y="2141538"/>
          <a:ext cx="9337675" cy="4662916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075634"/>
                <a:gridCol w="7262041"/>
              </a:tblGrid>
              <a:tr h="515655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JSP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  <a:tr h="210082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機能説明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条件に合致した場合、タグで囲んだ部分を出力する</a:t>
                      </a:r>
                    </a:p>
                  </a:txBody>
                  <a:tcPr marL="82455" marR="82455"/>
                </a:tc>
              </a:tr>
              <a:tr h="210082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属性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0" marR="0" lvl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th:if</a:t>
                      </a:r>
                      <a:r>
                        <a:rPr kumimoji="1" lang="en-US" altLang="ja-JP" sz="1600" dirty="0" smtClean="0"/>
                        <a:t> or </a:t>
                      </a:r>
                      <a:r>
                        <a:rPr kumimoji="1" lang="en-US" altLang="ja-JP" sz="1600" dirty="0" err="1" smtClean="0"/>
                        <a:t>th:unless</a:t>
                      </a:r>
                      <a:endParaRPr kumimoji="1" lang="ja-JP" altLang="en-US" sz="1600" dirty="0" smtClean="0"/>
                    </a:p>
                  </a:txBody>
                  <a:tcPr marL="82455" marR="82455"/>
                </a:tc>
              </a:tr>
              <a:tr h="2925556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 smtClean="0"/>
                        <a:t>基本的に</a:t>
                      </a:r>
                      <a:r>
                        <a:rPr kumimoji="1" lang="en-US" altLang="ja-JP" sz="1600" dirty="0" smtClean="0"/>
                        <a:t>JSTL</a:t>
                      </a:r>
                      <a:r>
                        <a:rPr kumimoji="1" lang="ja-JP" altLang="en-US" sz="1600" dirty="0" smtClean="0"/>
                        <a:t>と同じ使い方だが、</a:t>
                      </a:r>
                      <a:r>
                        <a:rPr kumimoji="1" lang="en-US" altLang="ja-JP" sz="1600" dirty="0" smtClean="0"/>
                        <a:t>EL</a:t>
                      </a:r>
                      <a:r>
                        <a:rPr kumimoji="1" lang="ja-JP" altLang="en-US" sz="1600" dirty="0" smtClean="0"/>
                        <a:t>式は</a:t>
                      </a:r>
                      <a:r>
                        <a:rPr kumimoji="1" lang="en-US" altLang="ja-JP" sz="1600" dirty="0" smtClean="0"/>
                        <a:t>Spring EL</a:t>
                      </a:r>
                      <a:r>
                        <a:rPr kumimoji="1" lang="ja-JP" altLang="en-US" sz="1600" dirty="0" err="1" smtClean="0"/>
                        <a:t>なので</a:t>
                      </a:r>
                      <a:r>
                        <a:rPr kumimoji="1" lang="ja-JP" altLang="en-US" sz="1600" dirty="0" smtClean="0"/>
                        <a:t>注意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0" marR="0" lvl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th:if</a:t>
                      </a:r>
                      <a:r>
                        <a:rPr kumimoji="1" lang="ja-JP" altLang="en-US" sz="1600" dirty="0" smtClean="0"/>
                        <a:t>属性のためだけに親タグで囲む場合は、</a:t>
                      </a:r>
                      <a:r>
                        <a:rPr kumimoji="1" lang="en-US" altLang="ja-JP" sz="1600" dirty="0" err="1" smtClean="0"/>
                        <a:t>th:remove</a:t>
                      </a:r>
                      <a:r>
                        <a:rPr kumimoji="1" lang="ja-JP" altLang="en-US" sz="1600" dirty="0" smtClean="0"/>
                        <a:t>属性を付与することで、親タグは出力しないよう制御できる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 smtClean="0"/>
                        <a:t>「条件に合致しない」場合に出力するには、</a:t>
                      </a:r>
                      <a:r>
                        <a:rPr kumimoji="1" lang="en-US" altLang="ja-JP" sz="1600" dirty="0" err="1" smtClean="0"/>
                        <a:t>th:unless</a:t>
                      </a:r>
                      <a:r>
                        <a:rPr kumimoji="1" lang="ja-JP" altLang="en-US" sz="1600" dirty="0" smtClean="0"/>
                        <a:t>属性を使用する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3589638" y="2218429"/>
            <a:ext cx="703511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</a:t>
            </a:r>
            <a:r>
              <a:rPr lang="en-US" altLang="ja-JP" sz="1600" dirty="0" err="1"/>
              <a:t>c:if</a:t>
            </a:r>
            <a:r>
              <a:rPr lang="en-US" altLang="ja-JP" sz="1600" dirty="0"/>
              <a:t> test="${not empty </a:t>
            </a:r>
            <a:r>
              <a:rPr lang="en-US" altLang="ja-JP" sz="1600" dirty="0" err="1"/>
              <a:t>todo</a:t>
            </a:r>
            <a:r>
              <a:rPr lang="en-US" altLang="ja-JP" sz="1600" dirty="0"/>
              <a:t>}"&gt;</a:t>
            </a:r>
            <a:br>
              <a:rPr lang="en-US" altLang="ja-JP" sz="1600" dirty="0"/>
            </a:br>
            <a:r>
              <a:rPr lang="ja-JP" altLang="en-US" sz="1600" dirty="0"/>
              <a:t>　</a:t>
            </a:r>
            <a:r>
              <a:rPr lang="en-US" altLang="ja-JP" sz="1600" dirty="0"/>
              <a:t>&lt;span&gt;&lt;</a:t>
            </a:r>
            <a:r>
              <a:rPr lang="en-US" altLang="ja-JP" sz="1600" dirty="0" err="1"/>
              <a:t>c:out</a:t>
            </a:r>
            <a:r>
              <a:rPr lang="en-US" altLang="ja-JP" sz="1600" dirty="0"/>
              <a:t> value="${</a:t>
            </a:r>
            <a:r>
              <a:rPr lang="en-US" altLang="ja-JP" sz="1600" dirty="0" err="1"/>
              <a:t>todo.title</a:t>
            </a:r>
            <a:r>
              <a:rPr lang="en-US" altLang="ja-JP" sz="1600" dirty="0"/>
              <a:t>}" /&gt;&lt;/span&gt;</a:t>
            </a:r>
          </a:p>
          <a:p>
            <a:r>
              <a:rPr lang="en-US" altLang="ja-JP" sz="1600" dirty="0"/>
              <a:t>&lt;/</a:t>
            </a:r>
            <a:r>
              <a:rPr lang="en-US" altLang="ja-JP" sz="1600" dirty="0" err="1"/>
              <a:t>c:if</a:t>
            </a:r>
            <a:r>
              <a:rPr lang="en-US" altLang="ja-JP" sz="1600" dirty="0"/>
              <a:t>&gt;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89638" y="4190269"/>
            <a:ext cx="703511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&lt;span </a:t>
            </a:r>
            <a:r>
              <a:rPr lang="en-US" altLang="ja-JP" sz="1600" dirty="0" err="1"/>
              <a:t>th:if</a:t>
            </a:r>
            <a:r>
              <a:rPr lang="en-US" altLang="ja-JP" sz="1600" dirty="0"/>
              <a:t>="${</a:t>
            </a:r>
            <a:r>
              <a:rPr lang="en-US" altLang="ja-JP" sz="1600" dirty="0" err="1"/>
              <a:t>todo</a:t>
            </a:r>
            <a:r>
              <a:rPr lang="en-US" altLang="ja-JP" sz="1600" dirty="0"/>
              <a:t> != null}" </a:t>
            </a:r>
            <a:r>
              <a:rPr lang="en-US" altLang="ja-JP" sz="1600" dirty="0" err="1"/>
              <a:t>th:text</a:t>
            </a:r>
            <a:r>
              <a:rPr lang="en-US" altLang="ja-JP" sz="1600" dirty="0"/>
              <a:t>="${</a:t>
            </a:r>
            <a:r>
              <a:rPr lang="en-US" altLang="ja-JP" sz="1600" dirty="0" err="1"/>
              <a:t>todo.title</a:t>
            </a:r>
            <a:r>
              <a:rPr lang="en-US" altLang="ja-JP" sz="1600" dirty="0"/>
              <a:t>}"&gt;todo1&lt;/span&gt;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638" y="5251141"/>
            <a:ext cx="703511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&lt;div </a:t>
            </a:r>
            <a:r>
              <a:rPr lang="en-US" altLang="ja-JP" sz="1600" dirty="0" err="1"/>
              <a:t>th:if</a:t>
            </a:r>
            <a:r>
              <a:rPr lang="en-US" altLang="ja-JP" sz="1600" dirty="0"/>
              <a:t>="${</a:t>
            </a:r>
            <a:r>
              <a:rPr lang="en-US" altLang="ja-JP" sz="1600" dirty="0" err="1"/>
              <a:t>todo</a:t>
            </a:r>
            <a:r>
              <a:rPr lang="en-US" altLang="ja-JP" sz="1600" dirty="0"/>
              <a:t> != null}" </a:t>
            </a:r>
            <a:r>
              <a:rPr lang="en-US" altLang="ja-JP" sz="1600" dirty="0" err="1"/>
              <a:t>th:remove</a:t>
            </a:r>
            <a:r>
              <a:rPr lang="en-US" altLang="ja-JP" sz="1600" dirty="0"/>
              <a:t>="tag"&gt;</a:t>
            </a:r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&lt;span </a:t>
            </a:r>
            <a:r>
              <a:rPr lang="en-US" altLang="ja-JP" sz="1600" dirty="0" err="1"/>
              <a:t>th:text</a:t>
            </a:r>
            <a:r>
              <a:rPr lang="en-US" altLang="ja-JP" sz="1600" dirty="0"/>
              <a:t>="${</a:t>
            </a:r>
            <a:r>
              <a:rPr lang="en-US" altLang="ja-JP" sz="1600" dirty="0" err="1"/>
              <a:t>todo.title</a:t>
            </a:r>
            <a:r>
              <a:rPr lang="en-US" altLang="ja-JP" sz="1600" dirty="0"/>
              <a:t>}"&gt;todo1&lt;/span&gt;</a:t>
            </a:r>
          </a:p>
          <a:p>
            <a:r>
              <a:rPr lang="en-US" altLang="ja-JP" sz="1600" dirty="0"/>
              <a:t>&lt;/div&gt;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89638" y="6369177"/>
            <a:ext cx="703511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&lt;span </a:t>
            </a:r>
            <a:r>
              <a:rPr lang="en-US" altLang="ja-JP" sz="1600" dirty="0" err="1"/>
              <a:t>th:unless</a:t>
            </a:r>
            <a:r>
              <a:rPr lang="en-US" altLang="ja-JP" sz="1600" dirty="0"/>
              <a:t>="${</a:t>
            </a:r>
            <a:r>
              <a:rPr lang="en-US" altLang="ja-JP" sz="1600" dirty="0" err="1"/>
              <a:t>todo</a:t>
            </a:r>
            <a:r>
              <a:rPr lang="en-US" altLang="ja-JP" sz="1600" dirty="0"/>
              <a:t> == null}" </a:t>
            </a:r>
            <a:r>
              <a:rPr lang="en-US" altLang="ja-JP" sz="1600" dirty="0" err="1"/>
              <a:t>th:text</a:t>
            </a:r>
            <a:r>
              <a:rPr lang="en-US" altLang="ja-JP" sz="1600" dirty="0"/>
              <a:t>="${</a:t>
            </a:r>
            <a:r>
              <a:rPr lang="en-US" altLang="ja-JP" sz="1600" dirty="0" err="1"/>
              <a:t>todo.title</a:t>
            </a:r>
            <a:r>
              <a:rPr lang="en-US" altLang="ja-JP" sz="1600" dirty="0"/>
              <a:t>}"&gt;todo1&lt;/span&gt;</a:t>
            </a:r>
          </a:p>
        </p:txBody>
      </p:sp>
    </p:spTree>
    <p:extLst>
      <p:ext uri="{BB962C8B-B14F-4D97-AF65-F5344CB8AC3E}">
        <p14:creationId xmlns:p14="http://schemas.microsoft.com/office/powerpoint/2010/main" val="5372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 smtClean="0"/>
              <a:t>c</a:t>
            </a:r>
            <a:r>
              <a:rPr kumimoji="1" lang="en-US" altLang="ja-JP" cap="none" dirty="0" smtClean="0"/>
              <a:t>:choose - c:when - c:otherwise</a:t>
            </a:r>
            <a:endParaRPr kumimoji="1" lang="ja-JP" altLang="en-US" cap="none" dirty="0"/>
          </a:p>
        </p:txBody>
      </p:sp>
      <p:graphicFrame>
        <p:nvGraphicFramePr>
          <p:cNvPr id="15" name="コンテンツ プレースホルダー 7"/>
          <p:cNvGraphicFramePr>
            <a:graphicFrameLocks/>
          </p:cNvGraphicFramePr>
          <p:nvPr>
            <p:extLst/>
          </p:nvPr>
        </p:nvGraphicFramePr>
        <p:xfrm>
          <a:off x="1439862" y="2141538"/>
          <a:ext cx="9337675" cy="426720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075634"/>
                <a:gridCol w="7262041"/>
              </a:tblGrid>
              <a:tr h="515655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JSP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  <a:tr h="210082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機能説明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r>
                        <a:rPr lang="en-US" altLang="ja-JP" sz="1600" dirty="0" smtClean="0"/>
                        <a:t>switch-case-default</a:t>
                      </a:r>
                      <a:r>
                        <a:rPr lang="ja-JP" altLang="en-US" sz="1600" dirty="0" smtClean="0"/>
                        <a:t>文のように、複数条件で出力を分岐する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</a:tr>
              <a:tr h="210082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属性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0" marR="0" lvl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th:switch</a:t>
                      </a:r>
                      <a:r>
                        <a:rPr kumimoji="1" lang="en-US" altLang="ja-JP" sz="1600" dirty="0" smtClean="0"/>
                        <a:t> - </a:t>
                      </a:r>
                      <a:r>
                        <a:rPr kumimoji="1" lang="en-US" altLang="ja-JP" sz="1600" dirty="0" err="1" smtClean="0"/>
                        <a:t>th:case</a:t>
                      </a:r>
                      <a:r>
                        <a:rPr kumimoji="1" lang="en-US" altLang="ja-JP" sz="1600" dirty="0" smtClean="0"/>
                        <a:t> - </a:t>
                      </a:r>
                      <a:r>
                        <a:rPr kumimoji="1" lang="en-US" altLang="ja-JP" sz="1600" dirty="0" err="1" smtClean="0"/>
                        <a:t>th:case</a:t>
                      </a:r>
                      <a:r>
                        <a:rPr kumimoji="1" lang="en-US" altLang="ja-JP" sz="1600" dirty="0" smtClean="0"/>
                        <a:t>="*"</a:t>
                      </a:r>
                    </a:p>
                  </a:txBody>
                  <a:tcPr marL="82455" marR="82455"/>
                </a:tc>
              </a:tr>
              <a:tr h="1660224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th:switch</a:t>
                      </a:r>
                      <a:r>
                        <a:rPr kumimoji="1" lang="ja-JP" altLang="en-US" sz="1600" dirty="0" smtClean="0"/>
                        <a:t>属性に評価する値を、</a:t>
                      </a:r>
                      <a:r>
                        <a:rPr kumimoji="1" lang="en-US" altLang="ja-JP" sz="1600" dirty="0" err="1" smtClean="0"/>
                        <a:t>th:case</a:t>
                      </a:r>
                      <a:r>
                        <a:rPr kumimoji="1" lang="ja-JP" altLang="en-US" sz="1600" dirty="0" smtClean="0"/>
                        <a:t>属性に期待値を記述する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th:case</a:t>
                      </a:r>
                      <a:r>
                        <a:rPr kumimoji="1" lang="ja-JP" altLang="en-US" sz="1600" dirty="0" smtClean="0"/>
                        <a:t>属性は上から順に評価され、最初に合致したものが採用される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th:case</a:t>
                      </a:r>
                      <a:r>
                        <a:rPr kumimoji="1" lang="en-US" altLang="ja-JP" sz="1600" dirty="0" smtClean="0"/>
                        <a:t>="*"</a:t>
                      </a:r>
                      <a:r>
                        <a:rPr kumimoji="1" lang="ja-JP" altLang="en-US" sz="1600" dirty="0" smtClean="0"/>
                        <a:t>は全ての条件に合致するため、</a:t>
                      </a:r>
                      <a:r>
                        <a:rPr kumimoji="1" lang="en-US" altLang="ja-JP" sz="1600" dirty="0" smtClean="0"/>
                        <a:t>default</a:t>
                      </a:r>
                      <a:r>
                        <a:rPr kumimoji="1" lang="ja-JP" altLang="en-US" sz="1600" dirty="0" smtClean="0"/>
                        <a:t>の役割に用いる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3589638" y="2218428"/>
            <a:ext cx="7035114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&lt;span&gt;&lt;</a:t>
            </a:r>
            <a:r>
              <a:rPr lang="en-US" altLang="ja-JP" sz="1600" dirty="0" err="1"/>
              <a:t>c:choose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c:when</a:t>
            </a:r>
            <a:r>
              <a:rPr lang="en-US" altLang="ja-JP" sz="1600" dirty="0"/>
              <a:t> test="${</a:t>
            </a:r>
            <a:r>
              <a:rPr lang="en-US" altLang="ja-JP" sz="1600" dirty="0" err="1"/>
              <a:t>todo.finished</a:t>
            </a:r>
            <a:r>
              <a:rPr lang="en-US" altLang="ja-JP" sz="1600" dirty="0"/>
              <a:t>}"&gt;finished&lt;/</a:t>
            </a:r>
            <a:r>
              <a:rPr lang="en-US" altLang="ja-JP" sz="1600" dirty="0" err="1"/>
              <a:t>c:when</a:t>
            </a:r>
            <a:r>
              <a:rPr lang="en-US" altLang="ja-JP" sz="1600" dirty="0"/>
              <a:t>&gt;</a:t>
            </a:r>
            <a:br>
              <a:rPr lang="en-US" altLang="ja-JP" sz="1600" dirty="0"/>
            </a:br>
            <a:r>
              <a:rPr lang="ja-JP" altLang="en-US" sz="1600" dirty="0"/>
              <a:t>　</a:t>
            </a:r>
            <a:r>
              <a:rPr lang="en-US" altLang="ja-JP" sz="1600" dirty="0"/>
              <a:t>&lt;</a:t>
            </a:r>
            <a:r>
              <a:rPr lang="en-US" altLang="ja-JP" sz="1600" dirty="0" err="1"/>
              <a:t>c:otherwise</a:t>
            </a:r>
            <a:r>
              <a:rPr lang="en-US" altLang="ja-JP" sz="1600" dirty="0"/>
              <a:t>&gt;in progress&lt;/</a:t>
            </a:r>
            <a:r>
              <a:rPr lang="en-US" altLang="ja-JP" sz="1600" dirty="0" err="1"/>
              <a:t>c:otherwise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&lt;/</a:t>
            </a:r>
            <a:r>
              <a:rPr lang="en-US" altLang="ja-JP" sz="1600" dirty="0" err="1"/>
              <a:t>c:choose</a:t>
            </a:r>
            <a:r>
              <a:rPr lang="en-US" altLang="ja-JP" sz="1600" dirty="0"/>
              <a:t>&gt;&lt;/span&gt;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63778" y="5005814"/>
            <a:ext cx="7035114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&lt;div </a:t>
            </a:r>
            <a:r>
              <a:rPr lang="en-US" altLang="ja-JP" sz="1600" dirty="0" err="1"/>
              <a:t>th:switch</a:t>
            </a:r>
            <a:r>
              <a:rPr lang="en-US" altLang="ja-JP" sz="1600" dirty="0"/>
              <a:t>="${</a:t>
            </a:r>
            <a:r>
              <a:rPr lang="en-US" altLang="ja-JP" sz="1600" dirty="0" err="1"/>
              <a:t>todo.finished</a:t>
            </a:r>
            <a:r>
              <a:rPr lang="en-US" altLang="ja-JP" sz="1600" dirty="0"/>
              <a:t>}" </a:t>
            </a:r>
            <a:r>
              <a:rPr lang="en-US" altLang="ja-JP" sz="1600" dirty="0" err="1"/>
              <a:t>th:remove</a:t>
            </a:r>
            <a:r>
              <a:rPr lang="en-US" altLang="ja-JP" sz="1600" dirty="0"/>
              <a:t>="tag"&gt;</a:t>
            </a:r>
          </a:p>
          <a:p>
            <a:r>
              <a:rPr lang="en-US" altLang="ja-JP" sz="1600" dirty="0"/>
              <a:t>  &lt;span </a:t>
            </a:r>
            <a:r>
              <a:rPr lang="en-US" altLang="ja-JP" sz="1600" dirty="0" err="1"/>
              <a:t>th:case</a:t>
            </a:r>
            <a:r>
              <a:rPr lang="en-US" altLang="ja-JP" sz="1600" dirty="0"/>
              <a:t>="true"&gt;finished&lt;/span&gt;</a:t>
            </a:r>
            <a:br>
              <a:rPr lang="en-US" altLang="ja-JP" sz="1600" dirty="0"/>
            </a:br>
            <a:r>
              <a:rPr lang="ja-JP" altLang="en-US" sz="1600" dirty="0"/>
              <a:t>　</a:t>
            </a:r>
            <a:r>
              <a:rPr lang="en-US" altLang="ja-JP" sz="1600" dirty="0"/>
              <a:t>&lt;span </a:t>
            </a:r>
            <a:r>
              <a:rPr lang="en-US" altLang="ja-JP" sz="1600" dirty="0" err="1"/>
              <a:t>th:case</a:t>
            </a:r>
            <a:r>
              <a:rPr lang="en-US" altLang="ja-JP" sz="1600" dirty="0"/>
              <a:t>="*"&gt;in progress&lt;/span&gt;</a:t>
            </a:r>
          </a:p>
          <a:p>
            <a:r>
              <a:rPr lang="en-US" altLang="ja-JP" sz="16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1098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 err="1" smtClean="0"/>
              <a:t>fmt:formatDate</a:t>
            </a:r>
            <a:endParaRPr kumimoji="1" lang="ja-JP" altLang="en-US" cap="none" dirty="0"/>
          </a:p>
        </p:txBody>
      </p:sp>
      <p:graphicFrame>
        <p:nvGraphicFramePr>
          <p:cNvPr id="15" name="コンテンツ プレースホルダー 7"/>
          <p:cNvGraphicFramePr>
            <a:graphicFrameLocks/>
          </p:cNvGraphicFramePr>
          <p:nvPr>
            <p:extLst/>
          </p:nvPr>
        </p:nvGraphicFramePr>
        <p:xfrm>
          <a:off x="1439862" y="2141538"/>
          <a:ext cx="9337675" cy="377952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075634"/>
                <a:gridCol w="7262041"/>
              </a:tblGrid>
              <a:tr h="63671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JSP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  <a:tr h="259403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機能説明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日付型をフォーマットして出力する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</a:tr>
              <a:tr h="259403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属性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0" marR="0" lvl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#</a:t>
                      </a:r>
                      <a:r>
                        <a:rPr kumimoji="1" lang="en-US" altLang="ja-JP" sz="1600" dirty="0" err="1" smtClean="0"/>
                        <a:t>dates.format</a:t>
                      </a:r>
                      <a:r>
                        <a:rPr kumimoji="1" lang="en-US" altLang="ja-JP" sz="1600" dirty="0" smtClean="0"/>
                        <a:t> or Conversion Service+{{}}</a:t>
                      </a:r>
                    </a:p>
                  </a:txBody>
                  <a:tcPr marL="82455" marR="82455"/>
                </a:tc>
              </a:tr>
              <a:tr h="2263479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 smtClean="0"/>
                        <a:t>ユーティリティオブジェクトなら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0" marR="0" lvl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600" dirty="0" smtClean="0"/>
                        <a:t>Conversion</a:t>
                      </a:r>
                      <a:r>
                        <a:rPr kumimoji="1" lang="en-US" altLang="ja-JP" sz="1600" baseline="0" dirty="0" smtClean="0"/>
                        <a:t> Service</a:t>
                      </a:r>
                      <a:r>
                        <a:rPr kumimoji="1" lang="ja-JP" altLang="en-US" sz="1600" baseline="0" dirty="0" smtClean="0"/>
                        <a:t>なら</a:t>
                      </a:r>
                      <a:endParaRPr kumimoji="1" lang="en-US" altLang="ja-JP" sz="1600" baseline="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baseline="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baseline="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baseline="0" dirty="0" smtClean="0"/>
                        <a:t>同じ型は一律同じフォーマットなら、</a:t>
                      </a:r>
                      <a:r>
                        <a:rPr kumimoji="1" lang="en-US" altLang="ja-JP" sz="1600" baseline="0" dirty="0" smtClean="0"/>
                        <a:t>Conversion Service</a:t>
                      </a:r>
                      <a:r>
                        <a:rPr kumimoji="1" lang="ja-JP" altLang="en-US" sz="1600" baseline="0" dirty="0" smtClean="0"/>
                        <a:t>を使用すると効率が良い</a:t>
                      </a:r>
                      <a:endParaRPr kumimoji="1" lang="en-US" altLang="ja-JP" sz="1600" baseline="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baseline="0" dirty="0" smtClean="0"/>
                    </a:p>
                  </a:txBody>
                  <a:tcPr marL="82455" marR="82455"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3589638" y="2218429"/>
            <a:ext cx="7035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&lt;span&gt;&lt;</a:t>
            </a:r>
            <a:r>
              <a:rPr lang="en-US" altLang="ja-JP" sz="1600" dirty="0" err="1"/>
              <a:t>fmt:formatDate</a:t>
            </a:r>
            <a:r>
              <a:rPr lang="en-US" altLang="ja-JP" sz="1600" dirty="0"/>
              <a:t> value="${</a:t>
            </a:r>
            <a:r>
              <a:rPr lang="en-US" altLang="ja-JP" sz="1600" dirty="0" err="1"/>
              <a:t>todo.createdAt</a:t>
            </a:r>
            <a:r>
              <a:rPr lang="en-US" altLang="ja-JP" sz="1600" dirty="0"/>
              <a:t>}"</a:t>
            </a:r>
          </a:p>
          <a:p>
            <a:r>
              <a:rPr lang="en-US" altLang="ja-JP" sz="1600" dirty="0"/>
              <a:t>                                      pattern="</a:t>
            </a:r>
            <a:r>
              <a:rPr lang="en-US" altLang="ja-JP" sz="1600" dirty="0" err="1"/>
              <a:t>yyyy</a:t>
            </a:r>
            <a:r>
              <a:rPr lang="en-US" altLang="ja-JP" sz="1600" dirty="0"/>
              <a:t>/MM/</a:t>
            </a:r>
            <a:r>
              <a:rPr lang="en-US" altLang="ja-JP" sz="1600" dirty="0" err="1"/>
              <a:t>dd</a:t>
            </a:r>
            <a:r>
              <a:rPr lang="en-US" altLang="ja-JP" sz="1600" dirty="0"/>
              <a:t>" /&gt;&lt;/span&gt;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89638" y="3968529"/>
            <a:ext cx="7035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&lt;span</a:t>
            </a:r>
            <a:r>
              <a:rPr lang="ja-JP" altLang="en-US" sz="1600" dirty="0"/>
              <a:t> </a:t>
            </a:r>
            <a:r>
              <a:rPr lang="en-US" altLang="ja-JP" sz="1600" dirty="0" err="1"/>
              <a:t>th:text</a:t>
            </a:r>
            <a:r>
              <a:rPr lang="en-US" altLang="ja-JP" sz="1600" dirty="0"/>
              <a:t>="${#</a:t>
            </a:r>
            <a:r>
              <a:rPr lang="en-US" altLang="ja-JP" sz="1600" dirty="0" err="1"/>
              <a:t>dates.format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todo.createdAt</a:t>
            </a:r>
            <a:r>
              <a:rPr lang="en-US" altLang="ja-JP" sz="1600" dirty="0"/>
              <a:t>, '</a:t>
            </a:r>
            <a:r>
              <a:rPr lang="en-US" altLang="ja-JP" sz="1600" dirty="0" err="1"/>
              <a:t>yyyy</a:t>
            </a:r>
            <a:r>
              <a:rPr lang="en-US" altLang="ja-JP" sz="1600" dirty="0"/>
              <a:t>/MM/</a:t>
            </a:r>
            <a:r>
              <a:rPr lang="en-US" altLang="ja-JP" sz="1600" dirty="0" err="1"/>
              <a:t>dd</a:t>
            </a:r>
            <a:r>
              <a:rPr lang="en-US" altLang="ja-JP" sz="1600" dirty="0"/>
              <a:t>')}"&gt;</a:t>
            </a:r>
          </a:p>
          <a:p>
            <a:r>
              <a:rPr lang="en-US" altLang="ja-JP" sz="1600" dirty="0"/>
              <a:t>  2000/01/01&lt;/span&gt;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638" y="4898626"/>
            <a:ext cx="703511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&lt;span </a:t>
            </a:r>
            <a:r>
              <a:rPr lang="en-US" altLang="ja-JP" sz="1600" dirty="0" err="1"/>
              <a:t>th:text</a:t>
            </a:r>
            <a:r>
              <a:rPr lang="en-US" altLang="ja-JP" sz="1600" dirty="0"/>
              <a:t>="${{</a:t>
            </a:r>
            <a:r>
              <a:rPr lang="en-US" altLang="ja-JP" sz="1600" dirty="0" err="1"/>
              <a:t>todo.createdAt</a:t>
            </a:r>
            <a:r>
              <a:rPr lang="en-US" altLang="ja-JP" sz="1600" dirty="0"/>
              <a:t>}}"&gt;2000/01/01&lt;/span&gt;</a:t>
            </a:r>
          </a:p>
        </p:txBody>
      </p:sp>
    </p:spTree>
    <p:extLst>
      <p:ext uri="{BB962C8B-B14F-4D97-AF65-F5344CB8AC3E}">
        <p14:creationId xmlns:p14="http://schemas.microsoft.com/office/powerpoint/2010/main" val="36790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 err="1" smtClean="0"/>
              <a:t>fmt:formatNumber</a:t>
            </a:r>
            <a:endParaRPr kumimoji="1" lang="ja-JP" altLang="en-US" cap="none" dirty="0"/>
          </a:p>
        </p:txBody>
      </p:sp>
      <p:graphicFrame>
        <p:nvGraphicFramePr>
          <p:cNvPr id="15" name="コンテンツ プレースホルダー 7"/>
          <p:cNvGraphicFramePr>
            <a:graphicFrameLocks/>
          </p:cNvGraphicFramePr>
          <p:nvPr>
            <p:extLst/>
          </p:nvPr>
        </p:nvGraphicFramePr>
        <p:xfrm>
          <a:off x="1439862" y="2141538"/>
          <a:ext cx="9337675" cy="329184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075634"/>
                <a:gridCol w="7262041"/>
              </a:tblGrid>
              <a:tr h="499488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JSP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  <a:tr h="263018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機能説明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数値型をフォーマットして出力する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</a:tr>
              <a:tr h="263018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属性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0" marR="0" lvl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#</a:t>
                      </a:r>
                      <a:r>
                        <a:rPr lang="en-US" altLang="ja-JP" sz="1600" dirty="0" err="1" smtClean="0"/>
                        <a:t>numbers.formatInteger</a:t>
                      </a:r>
                      <a:r>
                        <a:rPr kumimoji="1" lang="en-US" altLang="ja-JP" sz="1600" dirty="0" smtClean="0"/>
                        <a:t> or Conversion Service+{{}}</a:t>
                      </a:r>
                      <a:endParaRPr kumimoji="1" lang="ja-JP" altLang="en-US" sz="1600" dirty="0" smtClean="0"/>
                    </a:p>
                  </a:txBody>
                  <a:tcPr marL="82455" marR="82455"/>
                </a:tc>
              </a:tr>
              <a:tr h="177564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 smtClean="0"/>
                        <a:t>ユーティリティオブジェクトなら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600" dirty="0" smtClean="0"/>
                        <a:t>Conversion</a:t>
                      </a:r>
                      <a:r>
                        <a:rPr kumimoji="1" lang="en-US" altLang="ja-JP" sz="1600" baseline="0" dirty="0" smtClean="0"/>
                        <a:t> Service</a:t>
                      </a:r>
                      <a:r>
                        <a:rPr kumimoji="1" lang="ja-JP" altLang="en-US" sz="1600" baseline="0" dirty="0" smtClean="0"/>
                        <a:t>なら</a:t>
                      </a:r>
                      <a:endParaRPr kumimoji="1" lang="en-US" altLang="ja-JP" sz="1600" baseline="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baseline="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baseline="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baseline="0" dirty="0" smtClean="0"/>
                        <a:t>同じ型は一律同じフォーマットなら、</a:t>
                      </a:r>
                      <a:r>
                        <a:rPr kumimoji="1" lang="en-US" altLang="ja-JP" sz="1600" baseline="0" dirty="0" smtClean="0"/>
                        <a:t>Conversion Service</a:t>
                      </a:r>
                      <a:r>
                        <a:rPr kumimoji="1" lang="ja-JP" altLang="en-US" sz="1600" baseline="0" dirty="0" smtClean="0"/>
                        <a:t>を使用すると効率が良い</a:t>
                      </a:r>
                      <a:endParaRPr kumimoji="1" lang="en-US" altLang="ja-JP" sz="1600" baseline="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baseline="0" dirty="0" smtClean="0"/>
                    </a:p>
                  </a:txBody>
                  <a:tcPr marL="82455" marR="82455"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3589638" y="2218428"/>
            <a:ext cx="703511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&lt;span&gt;&lt;</a:t>
            </a:r>
            <a:r>
              <a:rPr lang="en-US" altLang="ja-JP" sz="1600" dirty="0" err="1"/>
              <a:t>fmt:formatNumber</a:t>
            </a:r>
            <a:r>
              <a:rPr lang="en-US" altLang="ja-JP" sz="1600" dirty="0"/>
              <a:t> value="${todo.id}" pattern="000" /&gt;&lt;/span&gt;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89638" y="3795533"/>
            <a:ext cx="703511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&lt;span </a:t>
            </a:r>
            <a:r>
              <a:rPr lang="en-US" altLang="ja-JP" sz="1600" dirty="0" err="1"/>
              <a:t>th:text</a:t>
            </a:r>
            <a:r>
              <a:rPr lang="en-US" altLang="ja-JP" sz="1600" dirty="0"/>
              <a:t>="${#</a:t>
            </a:r>
            <a:r>
              <a:rPr lang="en-US" altLang="ja-JP" sz="1600" dirty="0" err="1"/>
              <a:t>numbers.formatInteger</a:t>
            </a:r>
            <a:r>
              <a:rPr lang="en-US" altLang="ja-JP" sz="1600" dirty="0"/>
              <a:t>(todo.id, 3)}"&gt;001&lt;/span&gt;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638" y="4503210"/>
            <a:ext cx="703511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&lt;span </a:t>
            </a:r>
            <a:r>
              <a:rPr lang="en-US" altLang="ja-JP" sz="1600" dirty="0" err="1"/>
              <a:t>th:text</a:t>
            </a:r>
            <a:r>
              <a:rPr lang="en-US" altLang="ja-JP" sz="1600" dirty="0"/>
              <a:t>="${{todo.id}}"&gt;001&lt;/span&gt;</a:t>
            </a:r>
          </a:p>
        </p:txBody>
      </p:sp>
    </p:spTree>
    <p:extLst>
      <p:ext uri="{BB962C8B-B14F-4D97-AF65-F5344CB8AC3E}">
        <p14:creationId xmlns:p14="http://schemas.microsoft.com/office/powerpoint/2010/main" val="32643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 err="1" smtClean="0"/>
              <a:t>jsp:include</a:t>
            </a:r>
            <a:endParaRPr kumimoji="1" lang="ja-JP" altLang="en-US" cap="none" dirty="0"/>
          </a:p>
        </p:txBody>
      </p:sp>
      <p:graphicFrame>
        <p:nvGraphicFramePr>
          <p:cNvPr id="15" name="コンテンツ プレースホルダー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597936"/>
              </p:ext>
            </p:extLst>
          </p:nvPr>
        </p:nvGraphicFramePr>
        <p:xfrm>
          <a:off x="1439862" y="2141538"/>
          <a:ext cx="9337675" cy="451104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075634"/>
                <a:gridCol w="7262041"/>
              </a:tblGrid>
              <a:tr h="499488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JSP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  <a:tr h="263018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機能説明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画面テンプレートの断片を挿入する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</a:tr>
              <a:tr h="263018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属性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0" marR="0" lvl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th:include</a:t>
                      </a:r>
                      <a:r>
                        <a:rPr kumimoji="1" lang="en-US" altLang="ja-JP" sz="1600" dirty="0" smtClean="0"/>
                        <a:t> or </a:t>
                      </a:r>
                      <a:r>
                        <a:rPr kumimoji="1" lang="en-US" altLang="ja-JP" sz="1600" dirty="0" err="1" smtClean="0"/>
                        <a:t>th:replace</a:t>
                      </a:r>
                      <a:endParaRPr kumimoji="1" lang="ja-JP" altLang="en-US" sz="1600" dirty="0" smtClean="0"/>
                    </a:p>
                  </a:txBody>
                  <a:tcPr marL="82455" marR="82455"/>
                </a:tc>
              </a:tr>
              <a:tr h="177564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th:include</a:t>
                      </a:r>
                      <a:r>
                        <a:rPr kumimoji="1" lang="ja-JP" altLang="en-US" sz="1600" dirty="0" smtClean="0"/>
                        <a:t>属性で、メソッド呼び出しのようにテンプレートを挿入できる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 smtClean="0"/>
                        <a:t>属性値の構文は、</a:t>
                      </a:r>
                      <a:r>
                        <a:rPr kumimoji="1" lang="en-US" altLang="ja-JP" sz="1600" dirty="0" smtClean="0"/>
                        <a:t>"{</a:t>
                      </a:r>
                      <a:r>
                        <a:rPr kumimoji="1" lang="ja-JP" altLang="en-US" sz="1600" dirty="0" smtClean="0"/>
                        <a:t>ファイル名</a:t>
                      </a:r>
                      <a:r>
                        <a:rPr kumimoji="1" lang="en-US" altLang="ja-JP" sz="1600" dirty="0" smtClean="0"/>
                        <a:t>}::{</a:t>
                      </a:r>
                      <a:r>
                        <a:rPr kumimoji="1" lang="ja-JP" altLang="en-US" sz="1600" dirty="0" smtClean="0"/>
                        <a:t>テンプレート名</a:t>
                      </a:r>
                      <a:r>
                        <a:rPr kumimoji="1" lang="en-US" altLang="ja-JP" sz="1600" dirty="0" smtClean="0"/>
                        <a:t>}({</a:t>
                      </a:r>
                      <a:r>
                        <a:rPr kumimoji="1" lang="ja-JP" altLang="en-US" sz="1600" dirty="0" smtClean="0"/>
                        <a:t>パラメータ</a:t>
                      </a:r>
                      <a:r>
                        <a:rPr kumimoji="1" lang="en-US" altLang="ja-JP" sz="1600" dirty="0" smtClean="0"/>
                        <a:t>})"</a:t>
                      </a:r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 smtClean="0"/>
                        <a:t>挿入されるテンプレートでは、渡されたパラメータを</a:t>
                      </a:r>
                      <a:r>
                        <a:rPr kumimoji="1" lang="en-US" altLang="ja-JP" sz="1600" dirty="0" smtClean="0"/>
                        <a:t>EL</a:t>
                      </a:r>
                      <a:r>
                        <a:rPr kumimoji="1" lang="ja-JP" altLang="en-US" sz="1600" dirty="0" smtClean="0"/>
                        <a:t>式で使用できる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600" dirty="0" smtClean="0"/>
                        <a:t>Conversion</a:t>
                      </a:r>
                      <a:r>
                        <a:rPr kumimoji="1" lang="en-US" altLang="ja-JP" sz="1600" baseline="0" dirty="0" smtClean="0"/>
                        <a:t> Service</a:t>
                      </a:r>
                      <a:r>
                        <a:rPr kumimoji="1" lang="ja-JP" altLang="en-US" sz="1600" baseline="0" dirty="0" smtClean="0"/>
                        <a:t>なら</a:t>
                      </a:r>
                      <a:endParaRPr kumimoji="1" lang="en-US" altLang="ja-JP" sz="1600" baseline="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baseline="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en-US" altLang="ja-JP" sz="1600" baseline="0" dirty="0" err="1" smtClean="0"/>
                        <a:t>th:include</a:t>
                      </a:r>
                      <a:r>
                        <a:rPr kumimoji="1" lang="ja-JP" altLang="en-US" sz="1600" baseline="0" dirty="0" smtClean="0"/>
                        <a:t>属性　⇒　付与したタグ内にテンプレートを挿入する</a:t>
                      </a:r>
                      <a:endParaRPr kumimoji="1" lang="en-US" altLang="ja-JP" sz="1600" baseline="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en-US" altLang="ja-JP" sz="1600" baseline="0" dirty="0" err="1" smtClean="0"/>
                        <a:t>th:replace</a:t>
                      </a:r>
                      <a:r>
                        <a:rPr kumimoji="1" lang="ja-JP" altLang="en-US" sz="1600" baseline="0" dirty="0" smtClean="0"/>
                        <a:t>属性　⇒　付与したタグをテンプレートで置き換える</a:t>
                      </a:r>
                      <a:endParaRPr kumimoji="1" lang="en-US" altLang="ja-JP" sz="1600" baseline="0" dirty="0" smtClean="0"/>
                    </a:p>
                  </a:txBody>
                  <a:tcPr marL="82455" marR="82455"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3589638" y="2218428"/>
            <a:ext cx="703511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smtClean="0"/>
              <a:t>&lt;</a:t>
            </a:r>
            <a:r>
              <a:rPr lang="en-US" altLang="ja-JP" sz="1600" dirty="0" err="1" smtClean="0"/>
              <a:t>jsp:include</a:t>
            </a:r>
            <a:r>
              <a:rPr lang="en-US" altLang="ja-JP" sz="1600" dirty="0" smtClean="0"/>
              <a:t> page="</a:t>
            </a:r>
            <a:r>
              <a:rPr lang="en-US" altLang="ja-JP" sz="1600" dirty="0" err="1" smtClean="0"/>
              <a:t>include.jsp</a:t>
            </a:r>
            <a:r>
              <a:rPr lang="en-US" altLang="ja-JP" sz="1600" dirty="0" smtClean="0"/>
              <a:t>"&gt;</a:t>
            </a:r>
          </a:p>
          <a:p>
            <a:r>
              <a:rPr lang="en-US" altLang="ja-JP" sz="1600" dirty="0" smtClean="0"/>
              <a:t>  &lt;</a:t>
            </a:r>
            <a:r>
              <a:rPr lang="en-US" altLang="ja-JP" sz="1600" dirty="0" err="1" smtClean="0"/>
              <a:t>jsp:param</a:t>
            </a:r>
            <a:r>
              <a:rPr lang="en-US" altLang="ja-JP" sz="1600" dirty="0" smtClean="0"/>
              <a:t> name="id" value="1" /&gt;</a:t>
            </a:r>
            <a:endParaRPr lang="en-US" altLang="ja-JP" sz="1600" dirty="0"/>
          </a:p>
          <a:p>
            <a:r>
              <a:rPr lang="en-US" altLang="ja-JP" sz="1600" dirty="0" smtClean="0"/>
              <a:t>&lt;/</a:t>
            </a:r>
            <a:r>
              <a:rPr lang="en-US" altLang="ja-JP" sz="1600" dirty="0" err="1" smtClean="0"/>
              <a:t>jsp:include</a:t>
            </a:r>
            <a:r>
              <a:rPr lang="en-US" altLang="ja-JP" sz="1600" dirty="0" smtClean="0"/>
              <a:t>&gt;</a:t>
            </a:r>
            <a:endParaRPr lang="en-US" altLang="ja-JP" sz="1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89638" y="4437884"/>
            <a:ext cx="703511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smtClean="0"/>
              <a:t>&lt;div </a:t>
            </a:r>
            <a:r>
              <a:rPr lang="en-US" altLang="ja-JP" sz="1600" dirty="0" err="1" smtClean="0"/>
              <a:t>th:include</a:t>
            </a:r>
            <a:r>
              <a:rPr lang="en-US" altLang="ja-JP" sz="1600" dirty="0" smtClean="0"/>
              <a:t>="include::component('1')&gt;&lt;/div&gt;</a:t>
            </a:r>
            <a:endParaRPr lang="en-US" altLang="ja-JP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89638" y="5216360"/>
            <a:ext cx="703511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smtClean="0"/>
              <a:t>&lt;div </a:t>
            </a:r>
            <a:r>
              <a:rPr lang="en-US" altLang="ja-JP" sz="1600" dirty="0" err="1" smtClean="0"/>
              <a:t>th:fragment</a:t>
            </a:r>
            <a:r>
              <a:rPr lang="en-US" altLang="ja-JP" sz="1600" dirty="0" smtClean="0"/>
              <a:t>="component(id) </a:t>
            </a:r>
            <a:r>
              <a:rPr lang="en-US" altLang="ja-JP" sz="1600" dirty="0" err="1" smtClean="0"/>
              <a:t>th:remove</a:t>
            </a:r>
            <a:r>
              <a:rPr lang="en-US" altLang="ja-JP" sz="1600" dirty="0" smtClean="0"/>
              <a:t>="tag"&gt;</a:t>
            </a:r>
          </a:p>
          <a:p>
            <a:r>
              <a:rPr lang="en-US" altLang="ja-JP" sz="1600" dirty="0" smtClean="0"/>
              <a:t>  &lt;span </a:t>
            </a:r>
            <a:r>
              <a:rPr lang="en-US" altLang="ja-JP" sz="1600" dirty="0" err="1" smtClean="0"/>
              <a:t>th:text</a:t>
            </a:r>
            <a:r>
              <a:rPr lang="en-US" altLang="ja-JP" sz="1600" dirty="0" smtClean="0"/>
              <a:t>=${id}&gt;id1&lt;/span&gt;</a:t>
            </a:r>
            <a:endParaRPr lang="en-US" altLang="ja-JP" sz="1600" dirty="0"/>
          </a:p>
          <a:p>
            <a:r>
              <a:rPr lang="en-US" altLang="ja-JP" sz="1600" dirty="0" smtClean="0"/>
              <a:t>&lt;/div&gt;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07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中盤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763522"/>
              </p:ext>
            </p:extLst>
          </p:nvPr>
        </p:nvGraphicFramePr>
        <p:xfrm>
          <a:off x="2070101" y="2249488"/>
          <a:ext cx="8048625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6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cap="none" dirty="0" smtClean="0"/>
              <a:t>対象とする</a:t>
            </a:r>
            <a:r>
              <a:rPr lang="en-US" altLang="ja-JP" cap="none" dirty="0"/>
              <a:t>S</a:t>
            </a:r>
            <a:r>
              <a:rPr lang="en-US" altLang="ja-JP" cap="none" dirty="0" smtClean="0"/>
              <a:t>pring</a:t>
            </a:r>
            <a:r>
              <a:rPr lang="ja-JP" altLang="en-US" cap="none" dirty="0" smtClean="0"/>
              <a:t>提供のタグ</a:t>
            </a:r>
            <a:endParaRPr lang="ja-JP" altLang="en-US" cap="none" dirty="0"/>
          </a:p>
        </p:txBody>
      </p:sp>
      <p:sp>
        <p:nvSpPr>
          <p:cNvPr id="8195" name="コンテンツ プレースホルダー 1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ja-JP" dirty="0" smtClean="0"/>
          </a:p>
          <a:p>
            <a:pPr marL="342900" indent="-342900"/>
            <a:endParaRPr lang="en-US" altLang="ja-JP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90605"/>
              </p:ext>
            </p:extLst>
          </p:nvPr>
        </p:nvGraphicFramePr>
        <p:xfrm>
          <a:off x="1439863" y="2141538"/>
          <a:ext cx="9337675" cy="3977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78792"/>
                <a:gridCol w="465888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JSTL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Thymeleaf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form:form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&lt;form&gt; + </a:t>
                      </a:r>
                      <a:r>
                        <a:rPr kumimoji="1" lang="en-US" altLang="ja-JP" dirty="0" err="1" smtClean="0"/>
                        <a:t>th:method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+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dirty="0" err="1" smtClean="0"/>
                        <a:t>th:action</a:t>
                      </a:r>
                      <a:r>
                        <a:rPr kumimoji="1" lang="en-US" altLang="ja-JP" dirty="0" smtClean="0"/>
                        <a:t> + </a:t>
                      </a:r>
                      <a:r>
                        <a:rPr kumimoji="1" lang="en-US" altLang="ja-JP" dirty="0" err="1" smtClean="0"/>
                        <a:t>th:object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form:label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&lt;label&gt; + </a:t>
                      </a:r>
                      <a:r>
                        <a:rPr kumimoji="1" lang="en-US" altLang="ja-JP" dirty="0" err="1" smtClean="0"/>
                        <a:t>th:for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form:input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en-US" altLang="ja-JP" dirty="0" err="1" smtClean="0"/>
                        <a:t>form:textarea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en-US" altLang="ja-JP" dirty="0" err="1" smtClean="0"/>
                        <a:t>form:password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en-US" altLang="ja-JP" dirty="0" err="1" smtClean="0"/>
                        <a:t>form:hidden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en-US" altLang="ja-JP" dirty="0" err="1" smtClean="0"/>
                        <a:t>form:checkbox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en-US" altLang="ja-JP" dirty="0" err="1" smtClean="0"/>
                        <a:t>form:radiobutton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&lt;input&gt; + </a:t>
                      </a:r>
                      <a:r>
                        <a:rPr kumimoji="1" lang="en-US" altLang="ja-JP" dirty="0" err="1" smtClean="0"/>
                        <a:t>th:field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/>
                        <a:t>form:checkboxes</a:t>
                      </a:r>
                      <a:r>
                        <a:rPr kumimoji="1" lang="ja-JP" altLang="en-US" smtClean="0"/>
                        <a:t>、</a:t>
                      </a:r>
                      <a:r>
                        <a:rPr kumimoji="1" lang="en-US" altLang="ja-JP" smtClean="0"/>
                        <a:t>form:radiobuttons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&lt;input&gt; + </a:t>
                      </a:r>
                      <a:r>
                        <a:rPr kumimoji="1" lang="en-US" altLang="ja-JP" dirty="0" err="1" smtClean="0"/>
                        <a:t>th:each</a:t>
                      </a:r>
                      <a:r>
                        <a:rPr kumimoji="1" lang="en-US" altLang="ja-JP" dirty="0" smtClean="0"/>
                        <a:t> + </a:t>
                      </a:r>
                      <a:r>
                        <a:rPr kumimoji="1" lang="en-US" altLang="ja-JP" dirty="0" err="1" smtClean="0"/>
                        <a:t>th:field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form:select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&lt;select&gt; + </a:t>
                      </a:r>
                      <a:r>
                        <a:rPr kumimoji="1" lang="en-US" altLang="ja-JP" dirty="0" err="1" smtClean="0"/>
                        <a:t>th:field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form:option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&lt;option&gt; + th:value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form:options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&lt;option&gt; + </a:t>
                      </a:r>
                      <a:r>
                        <a:rPr kumimoji="1" lang="en-US" altLang="ja-JP" dirty="0" err="1" smtClean="0"/>
                        <a:t>th:each</a:t>
                      </a:r>
                      <a:r>
                        <a:rPr kumimoji="1" lang="en-US" altLang="ja-JP" dirty="0" smtClean="0"/>
                        <a:t> + </a:t>
                      </a:r>
                      <a:r>
                        <a:rPr kumimoji="1" lang="en-US" altLang="ja-JP" dirty="0" err="1" smtClean="0"/>
                        <a:t>th:value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form:errors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&lt;span&gt; + </a:t>
                      </a:r>
                      <a:r>
                        <a:rPr kumimoji="1" lang="en-US" altLang="ja-JP" dirty="0" err="1" smtClean="0"/>
                        <a:t>th:if</a:t>
                      </a:r>
                      <a:r>
                        <a:rPr kumimoji="1" lang="en-US" altLang="ja-JP" dirty="0" smtClean="0"/>
                        <a:t> + #</a:t>
                      </a:r>
                      <a:r>
                        <a:rPr kumimoji="1" lang="en-US" altLang="ja-JP" dirty="0" err="1" smtClean="0"/>
                        <a:t>fields.hasErrors</a:t>
                      </a:r>
                      <a:r>
                        <a:rPr kumimoji="1" lang="en-US" altLang="ja-JP" dirty="0" smtClean="0"/>
                        <a:t>() + </a:t>
                      </a:r>
                      <a:r>
                        <a:rPr kumimoji="1" lang="en-US" altLang="ja-JP" dirty="0" err="1" smtClean="0"/>
                        <a:t>th:errors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form:button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&lt;button&gt;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6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cap="none" dirty="0" smtClean="0"/>
              <a:t>対象とする</a:t>
            </a:r>
            <a:r>
              <a:rPr lang="en-US" altLang="ja-JP" cap="none" dirty="0"/>
              <a:t>S</a:t>
            </a:r>
            <a:r>
              <a:rPr lang="en-US" altLang="ja-JP" cap="none" dirty="0" smtClean="0"/>
              <a:t>pring</a:t>
            </a:r>
            <a:r>
              <a:rPr lang="ja-JP" altLang="en-US" cap="none" dirty="0" smtClean="0"/>
              <a:t>提供のタグ（続き）</a:t>
            </a:r>
            <a:endParaRPr lang="ja-JP" altLang="en-US" cap="none" dirty="0"/>
          </a:p>
        </p:txBody>
      </p:sp>
      <p:sp>
        <p:nvSpPr>
          <p:cNvPr id="8195" name="コンテンツ プレースホルダー 1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ja-JP" dirty="0" smtClean="0"/>
          </a:p>
          <a:p>
            <a:pPr marL="342900" indent="-342900"/>
            <a:endParaRPr lang="en-US" altLang="ja-JP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04353"/>
              </p:ext>
            </p:extLst>
          </p:nvPr>
        </p:nvGraphicFramePr>
        <p:xfrm>
          <a:off x="1439863" y="2141538"/>
          <a:ext cx="9337675" cy="4602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78792"/>
                <a:gridCol w="465888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JSTL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Thymeleaf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spring:message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#{} or #messages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spring:eval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${@</a:t>
                      </a:r>
                      <a:r>
                        <a:rPr kumimoji="1" lang="en-US" altLang="ja-JP" dirty="0" err="1" smtClean="0"/>
                        <a:t>beanName</a:t>
                      </a:r>
                      <a:r>
                        <a:rPr kumimoji="1" lang="en-US" altLang="ja-JP" dirty="0" smtClean="0"/>
                        <a:t>}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spring:nestedPath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不要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sec:authentication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sec:</a:t>
                      </a:r>
                      <a:r>
                        <a:rPr lang="en-US" altLang="ja-JP" smtClean="0"/>
                        <a:t>authentication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sec:authorize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sec:</a:t>
                      </a:r>
                      <a:r>
                        <a:rPr lang="en-US" altLang="ja-JP" dirty="0" err="1" smtClean="0"/>
                        <a:t>authorize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sec:csrfInput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th:action</a:t>
                      </a:r>
                      <a:r>
                        <a:rPr kumimoji="1" lang="ja-JP" altLang="en-US" dirty="0" smtClean="0"/>
                        <a:t>で自動的に挿入される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or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type="hidden" </a:t>
                      </a:r>
                      <a:r>
                        <a:rPr kumimoji="1" lang="en-US" altLang="ja-JP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th:name</a:t>
                      </a: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="${_</a:t>
                      </a:r>
                      <a:r>
                        <a:rPr kumimoji="1" lang="en-US" altLang="ja-JP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csrf.parameterName</a:t>
                      </a: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}" </a:t>
                      </a:r>
                      <a:r>
                        <a:rPr kumimoji="1" lang="en-US" altLang="ja-JP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th:value</a:t>
                      </a: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="${_</a:t>
                      </a:r>
                      <a:r>
                        <a:rPr kumimoji="1" lang="en-US" altLang="ja-JP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csrf.token</a:t>
                      </a: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}" /&gt;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sec:csrfMetaTags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&lt;meta name="_</a:t>
                      </a:r>
                      <a:r>
                        <a:rPr lang="en-US" altLang="ja-JP" dirty="0" err="1" smtClean="0"/>
                        <a:t>csrf</a:t>
                      </a:r>
                      <a:r>
                        <a:rPr lang="en-US" altLang="ja-JP" dirty="0" smtClean="0"/>
                        <a:t>" </a:t>
                      </a:r>
                      <a:r>
                        <a:rPr lang="en-US" altLang="ja-JP" dirty="0" err="1" smtClean="0"/>
                        <a:t>th:content</a:t>
                      </a:r>
                      <a:r>
                        <a:rPr lang="en-US" altLang="ja-JP" dirty="0" smtClean="0"/>
                        <a:t>="${_</a:t>
                      </a:r>
                      <a:r>
                        <a:rPr lang="en-US" altLang="ja-JP" dirty="0" err="1" smtClean="0"/>
                        <a:t>csrf.token</a:t>
                      </a:r>
                      <a:r>
                        <a:rPr lang="en-US" altLang="ja-JP" dirty="0" smtClean="0"/>
                        <a:t>}"/&gt;</a:t>
                      </a:r>
                    </a:p>
                    <a:p>
                      <a:r>
                        <a:rPr lang="en-US" altLang="ja-JP" dirty="0" smtClean="0"/>
                        <a:t>&lt;meta name="_</a:t>
                      </a:r>
                      <a:r>
                        <a:rPr lang="en-US" altLang="ja-JP" dirty="0" err="1" smtClean="0"/>
                        <a:t>csrf_header</a:t>
                      </a:r>
                      <a:r>
                        <a:rPr lang="en-US" altLang="ja-JP" dirty="0" smtClean="0"/>
                        <a:t>" </a:t>
                      </a:r>
                      <a:r>
                        <a:rPr lang="en-US" altLang="ja-JP" dirty="0" err="1" smtClean="0"/>
                        <a:t>th:content</a:t>
                      </a:r>
                      <a:r>
                        <a:rPr lang="en-US" altLang="ja-JP" dirty="0" smtClean="0"/>
                        <a:t>="${_</a:t>
                      </a:r>
                      <a:r>
                        <a:rPr lang="en-US" altLang="ja-JP" dirty="0" err="1" smtClean="0"/>
                        <a:t>csrf.headerName</a:t>
                      </a:r>
                      <a:r>
                        <a:rPr lang="en-US" altLang="ja-JP" dirty="0" smtClean="0"/>
                        <a:t>}"/&gt;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9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 smtClean="0"/>
              <a:t>c</a:t>
            </a:r>
            <a:r>
              <a:rPr kumimoji="1" lang="en-US" altLang="ja-JP" cap="none" dirty="0" smtClean="0"/>
              <a:t>:choose - c:when - c:otherwise</a:t>
            </a:r>
            <a:endParaRPr kumimoji="1" lang="ja-JP" altLang="en-US" cap="none" dirty="0"/>
          </a:p>
        </p:txBody>
      </p:sp>
      <p:graphicFrame>
        <p:nvGraphicFramePr>
          <p:cNvPr id="15" name="コンテンツ プレースホルダー 7"/>
          <p:cNvGraphicFramePr>
            <a:graphicFrameLocks/>
          </p:cNvGraphicFramePr>
          <p:nvPr>
            <p:extLst/>
          </p:nvPr>
        </p:nvGraphicFramePr>
        <p:xfrm>
          <a:off x="1439862" y="2141538"/>
          <a:ext cx="9337675" cy="426720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075634"/>
                <a:gridCol w="7262041"/>
              </a:tblGrid>
              <a:tr h="515655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JSP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  <a:tr h="210082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機能説明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r>
                        <a:rPr lang="en-US" altLang="ja-JP" sz="1600" dirty="0" smtClean="0"/>
                        <a:t>switch-case-default</a:t>
                      </a:r>
                      <a:r>
                        <a:rPr lang="ja-JP" altLang="en-US" sz="1600" dirty="0" smtClean="0"/>
                        <a:t>文のように、複数条件で出力を分岐する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</a:tr>
              <a:tr h="210082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属性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0" marR="0" lvl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th:switch</a:t>
                      </a:r>
                      <a:r>
                        <a:rPr kumimoji="1" lang="en-US" altLang="ja-JP" sz="1600" dirty="0" smtClean="0"/>
                        <a:t> - </a:t>
                      </a:r>
                      <a:r>
                        <a:rPr kumimoji="1" lang="en-US" altLang="ja-JP" sz="1600" dirty="0" err="1" smtClean="0"/>
                        <a:t>th:case</a:t>
                      </a:r>
                      <a:r>
                        <a:rPr kumimoji="1" lang="en-US" altLang="ja-JP" sz="1600" dirty="0" smtClean="0"/>
                        <a:t> - </a:t>
                      </a:r>
                      <a:r>
                        <a:rPr kumimoji="1" lang="en-US" altLang="ja-JP" sz="1600" dirty="0" err="1" smtClean="0"/>
                        <a:t>th:case</a:t>
                      </a:r>
                      <a:r>
                        <a:rPr kumimoji="1" lang="en-US" altLang="ja-JP" sz="1600" dirty="0" smtClean="0"/>
                        <a:t>="*"</a:t>
                      </a:r>
                    </a:p>
                  </a:txBody>
                  <a:tcPr marL="82455" marR="82455"/>
                </a:tc>
              </a:tr>
              <a:tr h="1660224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th:switch</a:t>
                      </a:r>
                      <a:r>
                        <a:rPr kumimoji="1" lang="ja-JP" altLang="en-US" sz="1600" dirty="0" smtClean="0"/>
                        <a:t>属性に評価する値を、</a:t>
                      </a:r>
                      <a:r>
                        <a:rPr kumimoji="1" lang="en-US" altLang="ja-JP" sz="1600" dirty="0" err="1" smtClean="0"/>
                        <a:t>th:case</a:t>
                      </a:r>
                      <a:r>
                        <a:rPr kumimoji="1" lang="ja-JP" altLang="en-US" sz="1600" dirty="0" smtClean="0"/>
                        <a:t>属性に期待値を記述する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th:case</a:t>
                      </a:r>
                      <a:r>
                        <a:rPr kumimoji="1" lang="ja-JP" altLang="en-US" sz="1600" dirty="0" smtClean="0"/>
                        <a:t>属性は上から順に評価され、最初に合致したものが採用される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th:case</a:t>
                      </a:r>
                      <a:r>
                        <a:rPr kumimoji="1" lang="en-US" altLang="ja-JP" sz="1600" dirty="0" smtClean="0"/>
                        <a:t>="*"</a:t>
                      </a:r>
                      <a:r>
                        <a:rPr kumimoji="1" lang="ja-JP" altLang="en-US" sz="1600" dirty="0" smtClean="0"/>
                        <a:t>は全ての条件に合致するため、</a:t>
                      </a:r>
                      <a:r>
                        <a:rPr kumimoji="1" lang="en-US" altLang="ja-JP" sz="1600" dirty="0" smtClean="0"/>
                        <a:t>default</a:t>
                      </a:r>
                      <a:r>
                        <a:rPr kumimoji="1" lang="ja-JP" altLang="en-US" sz="1600" dirty="0" smtClean="0"/>
                        <a:t>の役割に用いる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3589638" y="2218428"/>
            <a:ext cx="7035114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smtClean="0"/>
              <a:t>&lt;</a:t>
            </a:r>
            <a:r>
              <a:rPr lang="en-US" altLang="ja-JP" sz="1600" dirty="0" err="1" smtClean="0"/>
              <a:t>form:form</a:t>
            </a:r>
            <a:r>
              <a:rPr lang="en-US" altLang="ja-JP" sz="1600" dirty="0" smtClean="0"/>
              <a:t>&gt;</a:t>
            </a:r>
            <a:endParaRPr lang="en-US" altLang="ja-JP" sz="1600" dirty="0"/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c:when</a:t>
            </a:r>
            <a:r>
              <a:rPr lang="en-US" altLang="ja-JP" sz="1600" dirty="0"/>
              <a:t> test="${</a:t>
            </a:r>
            <a:r>
              <a:rPr lang="en-US" altLang="ja-JP" sz="1600" dirty="0" err="1"/>
              <a:t>todo.finished</a:t>
            </a:r>
            <a:r>
              <a:rPr lang="en-US" altLang="ja-JP" sz="1600" dirty="0"/>
              <a:t>}"&gt;finished&lt;/</a:t>
            </a:r>
            <a:r>
              <a:rPr lang="en-US" altLang="ja-JP" sz="1600" dirty="0" err="1"/>
              <a:t>c:when</a:t>
            </a:r>
            <a:r>
              <a:rPr lang="en-US" altLang="ja-JP" sz="1600" dirty="0"/>
              <a:t>&gt;</a:t>
            </a:r>
            <a:br>
              <a:rPr lang="en-US" altLang="ja-JP" sz="1600" dirty="0"/>
            </a:br>
            <a:r>
              <a:rPr lang="ja-JP" altLang="en-US" sz="1600" dirty="0"/>
              <a:t>　</a:t>
            </a:r>
            <a:r>
              <a:rPr lang="en-US" altLang="ja-JP" sz="1600" dirty="0"/>
              <a:t>&lt;</a:t>
            </a:r>
            <a:r>
              <a:rPr lang="en-US" altLang="ja-JP" sz="1600" dirty="0" err="1"/>
              <a:t>c:otherwise</a:t>
            </a:r>
            <a:r>
              <a:rPr lang="en-US" altLang="ja-JP" sz="1600" dirty="0"/>
              <a:t>&gt;in progress&lt;/</a:t>
            </a:r>
            <a:r>
              <a:rPr lang="en-US" altLang="ja-JP" sz="1600" dirty="0" err="1"/>
              <a:t>c:otherwise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&lt;/</a:t>
            </a:r>
            <a:r>
              <a:rPr lang="en-US" altLang="ja-JP" sz="1600" dirty="0" err="1"/>
              <a:t>c:choose</a:t>
            </a:r>
            <a:r>
              <a:rPr lang="en-US" altLang="ja-JP" sz="1600" dirty="0"/>
              <a:t>&gt;&lt;/span&gt;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63778" y="5005814"/>
            <a:ext cx="7035114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&lt;div </a:t>
            </a:r>
            <a:r>
              <a:rPr lang="en-US" altLang="ja-JP" sz="1600" dirty="0" err="1"/>
              <a:t>th:switch</a:t>
            </a:r>
            <a:r>
              <a:rPr lang="en-US" altLang="ja-JP" sz="1600" dirty="0"/>
              <a:t>="${</a:t>
            </a:r>
            <a:r>
              <a:rPr lang="en-US" altLang="ja-JP" sz="1600" dirty="0" err="1"/>
              <a:t>todo.finished</a:t>
            </a:r>
            <a:r>
              <a:rPr lang="en-US" altLang="ja-JP" sz="1600" dirty="0"/>
              <a:t>}" </a:t>
            </a:r>
            <a:r>
              <a:rPr lang="en-US" altLang="ja-JP" sz="1600" dirty="0" err="1"/>
              <a:t>th:remove</a:t>
            </a:r>
            <a:r>
              <a:rPr lang="en-US" altLang="ja-JP" sz="1600" dirty="0"/>
              <a:t>="tag"&gt;</a:t>
            </a:r>
          </a:p>
          <a:p>
            <a:r>
              <a:rPr lang="en-US" altLang="ja-JP" sz="1600" dirty="0"/>
              <a:t>  &lt;span </a:t>
            </a:r>
            <a:r>
              <a:rPr lang="en-US" altLang="ja-JP" sz="1600" dirty="0" err="1"/>
              <a:t>th:case</a:t>
            </a:r>
            <a:r>
              <a:rPr lang="en-US" altLang="ja-JP" sz="1600" dirty="0"/>
              <a:t>="true"&gt;finished&lt;/span&gt;</a:t>
            </a:r>
            <a:br>
              <a:rPr lang="en-US" altLang="ja-JP" sz="1600" dirty="0"/>
            </a:br>
            <a:r>
              <a:rPr lang="ja-JP" altLang="en-US" sz="1600" dirty="0"/>
              <a:t>　</a:t>
            </a:r>
            <a:r>
              <a:rPr lang="en-US" altLang="ja-JP" sz="1600" dirty="0"/>
              <a:t>&lt;span </a:t>
            </a:r>
            <a:r>
              <a:rPr lang="en-US" altLang="ja-JP" sz="1600" dirty="0" err="1"/>
              <a:t>th:case</a:t>
            </a:r>
            <a:r>
              <a:rPr lang="en-US" altLang="ja-JP" sz="1600" dirty="0"/>
              <a:t>="*"&gt;in progress&lt;/span&gt;</a:t>
            </a:r>
          </a:p>
          <a:p>
            <a:r>
              <a:rPr lang="en-US" altLang="ja-JP" sz="16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4807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終盤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353008"/>
              </p:ext>
            </p:extLst>
          </p:nvPr>
        </p:nvGraphicFramePr>
        <p:xfrm>
          <a:off x="2070101" y="2249488"/>
          <a:ext cx="8048625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9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JSTL</a:t>
            </a:r>
            <a:endParaRPr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73326"/>
              </p:ext>
            </p:extLst>
          </p:nvPr>
        </p:nvGraphicFramePr>
        <p:xfrm>
          <a:off x="1439863" y="2141538"/>
          <a:ext cx="9312274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4975"/>
                <a:gridCol w="1622854"/>
                <a:gridCol w="2932670"/>
                <a:gridCol w="291177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プレフィックス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JSTL</a:t>
                      </a:r>
                      <a:r>
                        <a:rPr kumimoji="1" lang="ja-JP" altLang="en-US" dirty="0" smtClean="0"/>
                        <a:t>標準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文字出力や制御系タグ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</a:t>
                      </a:r>
                      <a:r>
                        <a:rPr kumimoji="1" lang="en-US" altLang="ja-JP" dirty="0" err="1" smtClean="0"/>
                        <a:t>c:out</a:t>
                      </a:r>
                      <a:r>
                        <a:rPr kumimoji="1" lang="en-US" altLang="ja-JP" dirty="0" smtClean="0"/>
                        <a:t>&gt;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en-US" altLang="ja-JP" dirty="0" smtClean="0"/>
                        <a:t>&lt;</a:t>
                      </a:r>
                      <a:r>
                        <a:rPr kumimoji="1" lang="en-US" altLang="ja-JP" dirty="0" err="1" smtClean="0"/>
                        <a:t>c:if</a:t>
                      </a:r>
                      <a:r>
                        <a:rPr kumimoji="1" lang="en-US" altLang="ja-JP" dirty="0" smtClean="0"/>
                        <a:t>&gt;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fmt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JSTL</a:t>
                      </a:r>
                      <a:r>
                        <a:rPr kumimoji="1" lang="ja-JP" altLang="en-US" dirty="0" smtClean="0"/>
                        <a:t>標準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文字列フォーマットするタグ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</a:t>
                      </a:r>
                      <a:r>
                        <a:rPr kumimoji="1" lang="en-US" altLang="ja-JP" dirty="0" err="1" smtClean="0"/>
                        <a:t>fmt:formatNumber</a:t>
                      </a:r>
                      <a:r>
                        <a:rPr kumimoji="1" lang="en-US" altLang="ja-JP" dirty="0" smtClean="0"/>
                        <a:t>&gt;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jsp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JSTL</a:t>
                      </a:r>
                      <a:r>
                        <a:rPr kumimoji="1" lang="ja-JP" altLang="en-US" dirty="0" smtClean="0"/>
                        <a:t>標準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JSP</a:t>
                      </a:r>
                      <a:r>
                        <a:rPr kumimoji="1" lang="ja-JP" altLang="en-US" dirty="0" smtClean="0"/>
                        <a:t>を挿入するメタタグ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</a:t>
                      </a:r>
                      <a:r>
                        <a:rPr kumimoji="1" lang="en-US" altLang="ja-JP" dirty="0" err="1" smtClean="0"/>
                        <a:t>jsp:include</a:t>
                      </a:r>
                      <a:r>
                        <a:rPr kumimoji="1" lang="en-US" altLang="ja-JP" dirty="0" smtClean="0"/>
                        <a:t>&gt;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spring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Spring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Spring</a:t>
                      </a:r>
                      <a:r>
                        <a:rPr kumimoji="1" lang="ja-JP" altLang="en-US" dirty="0" smtClean="0"/>
                        <a:t>の表示系タグ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</a:t>
                      </a:r>
                      <a:r>
                        <a:rPr kumimoji="1" lang="en-US" altLang="ja-JP" dirty="0" err="1" smtClean="0"/>
                        <a:t>spring:message</a:t>
                      </a:r>
                      <a:r>
                        <a:rPr kumimoji="1" lang="en-US" altLang="ja-JP" dirty="0" smtClean="0"/>
                        <a:t>&gt;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form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Spring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HTML</a:t>
                      </a:r>
                      <a:r>
                        <a:rPr kumimoji="1" lang="ja-JP" altLang="en-US" dirty="0" smtClean="0"/>
                        <a:t>フォーム系タグ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</a:t>
                      </a:r>
                      <a:r>
                        <a:rPr kumimoji="1" lang="en-US" altLang="ja-JP" dirty="0" err="1" smtClean="0"/>
                        <a:t>form:form</a:t>
                      </a:r>
                      <a:r>
                        <a:rPr kumimoji="1" lang="en-US" altLang="ja-JP" dirty="0" smtClean="0"/>
                        <a:t>&gt;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en-US" altLang="ja-JP" dirty="0" smtClean="0"/>
                        <a:t>&lt;</a:t>
                      </a:r>
                      <a:r>
                        <a:rPr kumimoji="1" lang="en-US" altLang="ja-JP" dirty="0" err="1" smtClean="0"/>
                        <a:t>form:input</a:t>
                      </a:r>
                      <a:r>
                        <a:rPr kumimoji="1" lang="en-US" altLang="ja-JP" dirty="0" smtClean="0"/>
                        <a:t>&gt;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sec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Spring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Spring Security</a:t>
                      </a:r>
                      <a:r>
                        <a:rPr kumimoji="1" lang="ja-JP" altLang="en-US" dirty="0" smtClean="0"/>
                        <a:t>連携するタグ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</a:t>
                      </a:r>
                      <a:r>
                        <a:rPr kumimoji="1" lang="en-US" altLang="ja-JP" dirty="0" err="1" smtClean="0"/>
                        <a:t>sec:authorize</a:t>
                      </a:r>
                      <a:r>
                        <a:rPr kumimoji="1" lang="en-US" altLang="ja-JP" dirty="0" smtClean="0"/>
                        <a:t>&gt;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joda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3rd Party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Joda</a:t>
                      </a:r>
                      <a:r>
                        <a:rPr kumimoji="1" lang="ja-JP" altLang="en-US" dirty="0" smtClean="0"/>
                        <a:t>をフォーマットするタグ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</a:t>
                      </a:r>
                      <a:r>
                        <a:rPr kumimoji="1" lang="en-US" altLang="ja-JP" dirty="0" err="1" smtClean="0"/>
                        <a:t>joda:format</a:t>
                      </a:r>
                      <a:r>
                        <a:rPr kumimoji="1" lang="en-US" altLang="ja-JP" dirty="0" smtClean="0"/>
                        <a:t>&gt;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tiles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3rd Party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Apache Tiles</a:t>
                      </a:r>
                      <a:r>
                        <a:rPr kumimoji="1" lang="ja-JP" altLang="en-US" dirty="0" smtClean="0"/>
                        <a:t>連携するタグ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</a:t>
                      </a:r>
                      <a:r>
                        <a:rPr kumimoji="1" lang="en-US" altLang="ja-JP" dirty="0" err="1" smtClean="0"/>
                        <a:t>tiles:insertAttribute</a:t>
                      </a:r>
                      <a:r>
                        <a:rPr kumimoji="1" lang="en-US" altLang="ja-JP" dirty="0" smtClean="0"/>
                        <a:t>&gt;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tilesx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3rd Party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Apache Tiles</a:t>
                      </a:r>
                      <a:r>
                        <a:rPr kumimoji="1" lang="ja-JP" altLang="en-US" dirty="0" smtClean="0"/>
                        <a:t>連携するタグ＋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</a:t>
                      </a:r>
                      <a:r>
                        <a:rPr kumimoji="1" lang="en-US" altLang="ja-JP" dirty="0" err="1" smtClean="0"/>
                        <a:t>tilesx:useAttribute</a:t>
                      </a:r>
                      <a:r>
                        <a:rPr kumimoji="1" lang="en-US" altLang="ja-JP" dirty="0" smtClean="0"/>
                        <a:t>&gt;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3rd Party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TERA</a:t>
                      </a:r>
                      <a:r>
                        <a:rPr kumimoji="1" lang="ja-JP" altLang="en-US" dirty="0" smtClean="0"/>
                        <a:t>のカスタムタグ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</a:t>
                      </a:r>
                      <a:r>
                        <a:rPr kumimoji="1" lang="en-US" altLang="ja-JP" dirty="0" err="1" smtClean="0"/>
                        <a:t>t:messagesPanel</a:t>
                      </a:r>
                      <a:r>
                        <a:rPr kumimoji="1" lang="en-US" altLang="ja-JP" dirty="0" smtClean="0"/>
                        <a:t>&gt;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3rd Party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TERA</a:t>
                      </a:r>
                      <a:r>
                        <a:rPr kumimoji="1" lang="ja-JP" altLang="en-US" dirty="0" smtClean="0"/>
                        <a:t>の</a:t>
                      </a:r>
                      <a:r>
                        <a:rPr kumimoji="1" lang="en-US" altLang="ja-JP" dirty="0" smtClean="0"/>
                        <a:t>EL</a:t>
                      </a:r>
                      <a:r>
                        <a:rPr kumimoji="1" lang="ja-JP" altLang="en-US" dirty="0" smtClean="0"/>
                        <a:t>ファンクション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f:h() 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en-US" altLang="ja-JP" dirty="0" smtClean="0"/>
                        <a:t>f:query()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4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cap="none" dirty="0" smtClean="0"/>
              <a:t>対象とする</a:t>
            </a:r>
            <a:r>
              <a:rPr lang="en-US" altLang="ja-JP" cap="none" dirty="0" smtClean="0"/>
              <a:t>3rd Party</a:t>
            </a:r>
            <a:r>
              <a:rPr lang="ja-JP" altLang="en-US" cap="none" dirty="0" smtClean="0"/>
              <a:t>提供のタグ</a:t>
            </a:r>
            <a:endParaRPr lang="ja-JP" altLang="en-US" cap="none" dirty="0"/>
          </a:p>
        </p:txBody>
      </p:sp>
      <p:sp>
        <p:nvSpPr>
          <p:cNvPr id="8195" name="コンテンツ プレースホルダー 1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ja-JP" dirty="0" smtClean="0"/>
          </a:p>
          <a:p>
            <a:pPr marL="342900" indent="-342900"/>
            <a:endParaRPr lang="en-US" altLang="ja-JP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82798"/>
              </p:ext>
            </p:extLst>
          </p:nvPr>
        </p:nvGraphicFramePr>
        <p:xfrm>
          <a:off x="1439863" y="2141538"/>
          <a:ext cx="9337675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78792"/>
                <a:gridCol w="465888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JSTL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Thymeleaf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tiles:insertAttribute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layout:fragment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joda:format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#</a:t>
                      </a:r>
                      <a:r>
                        <a:rPr kumimoji="1" lang="en-US" altLang="ja-JP" dirty="0" err="1" smtClean="0"/>
                        <a:t>joda.format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t:messagePanel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作成する必要がある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t:pagination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作成する必要がある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t:transaction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作成する必要がある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5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 err="1" smtClean="0"/>
              <a:t>Thymeleaf</a:t>
            </a:r>
            <a:r>
              <a:rPr lang="en-US" altLang="ja-JP" cap="none" dirty="0" smtClean="0"/>
              <a:t> Dialects</a:t>
            </a:r>
            <a:endParaRPr lang="en-US" cap="none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47291"/>
              </p:ext>
            </p:extLst>
          </p:nvPr>
        </p:nvGraphicFramePr>
        <p:xfrm>
          <a:off x="1439863" y="2141538"/>
          <a:ext cx="9312274" cy="3571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4975"/>
                <a:gridCol w="1622854"/>
                <a:gridCol w="2932670"/>
                <a:gridCol w="291177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プレフィックス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ライブラリ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Thymeleaf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Thymeleaf</a:t>
                      </a:r>
                      <a:r>
                        <a:rPr kumimoji="1" lang="ja-JP" altLang="en-US" dirty="0" smtClean="0"/>
                        <a:t>のスタンダードダイアレクト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thymeleaf</a:t>
                      </a:r>
                      <a:endParaRPr lang="en-US" altLang="ja-JP" dirty="0" smtClean="0"/>
                    </a:p>
                    <a:p>
                      <a:r>
                        <a:rPr kumimoji="1" lang="en-US" altLang="ja-JP" dirty="0" smtClean="0"/>
                        <a:t>(</a:t>
                      </a:r>
                      <a:r>
                        <a:rPr lang="en-US" altLang="ja-JP" dirty="0" smtClean="0"/>
                        <a:t>thymeleaf-spring4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layout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Thymeleaf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テンプレートレイアウトを利用するダイアレクト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thymeleaf</a:t>
                      </a:r>
                      <a:r>
                        <a:rPr kumimoji="1" lang="en-US" altLang="ja-JP" dirty="0" smtClean="0"/>
                        <a:t>-layout-dialect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(</a:t>
                      </a:r>
                      <a:r>
                        <a:rPr lang="en-US" altLang="ja-JP" dirty="0" smtClean="0"/>
                        <a:t>thymeleaf-spring4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sec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Thymeleaf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Spring Security</a:t>
                      </a:r>
                      <a:r>
                        <a:rPr kumimoji="1" lang="ja-JP" altLang="en-US" dirty="0" smtClean="0"/>
                        <a:t>と連携するダイアレクト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thymeleaf-extras-springsecurity4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#</a:t>
                      </a:r>
                      <a:r>
                        <a:rPr lang="en-US" altLang="ja-JP" dirty="0" err="1" smtClean="0"/>
                        <a:t>temporals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Thymeleaf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Java 8 Date And Time API</a:t>
                      </a:r>
                      <a:r>
                        <a:rPr kumimoji="1" lang="ja-JP" altLang="en-US" dirty="0" smtClean="0"/>
                        <a:t>と連携するダイアレクト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thymeleaf-extras-java8time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#</a:t>
                      </a:r>
                      <a:r>
                        <a:rPr lang="en-US" altLang="ja-JP" dirty="0" err="1" smtClean="0"/>
                        <a:t>joda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Thymeleaf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※</a:t>
                      </a:r>
                      <a:r>
                        <a:rPr kumimoji="1" lang="ja-JP" altLang="en-US" dirty="0" smtClean="0"/>
                        <a:t>標準？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JodaTime</a:t>
                      </a:r>
                      <a:r>
                        <a:rPr kumimoji="1" lang="ja-JP" altLang="en-US" dirty="0" smtClean="0"/>
                        <a:t>と連携するダイアレクト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thymeleaf</a:t>
                      </a:r>
                      <a:r>
                        <a:rPr kumimoji="1" lang="en-US" altLang="ja-JP" dirty="0" smtClean="0"/>
                        <a:t>-</a:t>
                      </a:r>
                      <a:r>
                        <a:rPr kumimoji="1" lang="en-US" altLang="ja-JP" dirty="0" err="1" smtClean="0"/>
                        <a:t>joda</a:t>
                      </a:r>
                      <a:r>
                        <a:rPr kumimoji="1" lang="en-US" altLang="ja-JP" dirty="0" smtClean="0"/>
                        <a:t>-dialect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439863" y="5807676"/>
            <a:ext cx="931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 smtClean="0"/>
              <a:t>上記のライブラリを使用する想定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40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序盤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</p:nvPr>
        </p:nvGraphicFramePr>
        <p:xfrm>
          <a:off x="2070101" y="2249488"/>
          <a:ext cx="8048625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2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対象とする</a:t>
            </a:r>
            <a:r>
              <a:rPr lang="en-US" altLang="ja-JP" dirty="0" smtClean="0"/>
              <a:t>JSTL</a:t>
            </a:r>
            <a:r>
              <a:rPr lang="ja-JP" altLang="en-US" dirty="0" smtClean="0"/>
              <a:t>標準のタグ</a:t>
            </a:r>
            <a:endParaRPr lang="ja-JP" altLang="en-US" dirty="0"/>
          </a:p>
        </p:txBody>
      </p:sp>
      <p:sp>
        <p:nvSpPr>
          <p:cNvPr id="8195" name="コンテンツ プレースホルダー 1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ja-JP" dirty="0" smtClean="0"/>
          </a:p>
          <a:p>
            <a:pPr marL="342900" indent="-342900"/>
            <a:endParaRPr lang="en-US" altLang="ja-JP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91282"/>
              </p:ext>
            </p:extLst>
          </p:nvPr>
        </p:nvGraphicFramePr>
        <p:xfrm>
          <a:off x="1439863" y="2141538"/>
          <a:ext cx="9337675" cy="452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678792"/>
                <a:gridCol w="465888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JSTL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Thymeleaf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c:out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th:text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c:set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th:with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c:url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th:href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c:forEach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th:each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c:if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th:if</a:t>
                      </a:r>
                      <a:r>
                        <a:rPr lang="ja-JP" altLang="en-US" baseline="0" dirty="0" smtClean="0"/>
                        <a:t> </a:t>
                      </a:r>
                      <a:r>
                        <a:rPr lang="en-US" altLang="ja-JP" baseline="0" dirty="0" smtClean="0"/>
                        <a:t>or</a:t>
                      </a:r>
                      <a:r>
                        <a:rPr lang="ja-JP" altLang="en-US" baseline="0" dirty="0" smtClean="0"/>
                        <a:t> </a:t>
                      </a:r>
                      <a:r>
                        <a:rPr lang="en-US" altLang="ja-JP" dirty="0" err="1" smtClean="0"/>
                        <a:t>th:unless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c:choose</a:t>
                      </a:r>
                    </a:p>
                    <a:p>
                      <a:r>
                        <a:rPr kumimoji="1" lang="en-US" altLang="ja-JP" dirty="0" smtClean="0"/>
                        <a:t>c:when</a:t>
                      </a:r>
                    </a:p>
                    <a:p>
                      <a:r>
                        <a:rPr kumimoji="1" lang="en-US" altLang="ja-JP" dirty="0" smtClean="0"/>
                        <a:t>c:otherwise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th:switch</a:t>
                      </a:r>
                      <a:endParaRPr lang="en-US" altLang="ja-JP" dirty="0" smtClean="0"/>
                    </a:p>
                    <a:p>
                      <a:r>
                        <a:rPr lang="en-US" altLang="ja-JP" dirty="0" err="1" smtClean="0"/>
                        <a:t>th:case</a:t>
                      </a:r>
                      <a:endParaRPr lang="en-US" altLang="ja-JP" dirty="0" smtClean="0"/>
                    </a:p>
                    <a:p>
                      <a:r>
                        <a:rPr lang="en-US" altLang="ja-JP" dirty="0" err="1" smtClean="0"/>
                        <a:t>th:case</a:t>
                      </a:r>
                      <a:r>
                        <a:rPr lang="en-US" altLang="ja-JP" dirty="0" smtClean="0"/>
                        <a:t>="*"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fmt:formatDate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#</a:t>
                      </a:r>
                      <a:r>
                        <a:rPr kumimoji="1" lang="en-US" altLang="ja-JP" dirty="0" err="1" smtClean="0"/>
                        <a:t>dates.format</a:t>
                      </a:r>
                      <a:r>
                        <a:rPr kumimoji="1" lang="en-US" altLang="ja-JP" dirty="0" smtClean="0"/>
                        <a:t> or Conversion Service+{{}}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fmt:formatNumber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#</a:t>
                      </a:r>
                      <a:r>
                        <a:rPr kumimoji="1" lang="en-US" altLang="ja-JP" dirty="0" err="1" smtClean="0"/>
                        <a:t>numbers.formatInteger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 or Conversion Service+{{}}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jsp:include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th:include</a:t>
                      </a:r>
                      <a:r>
                        <a:rPr kumimoji="1" lang="en-US" altLang="ja-JP" dirty="0" smtClean="0"/>
                        <a:t> or </a:t>
                      </a:r>
                      <a:r>
                        <a:rPr kumimoji="1" lang="en-US" altLang="ja-JP" dirty="0" err="1" smtClean="0"/>
                        <a:t>th:replace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 smtClean="0"/>
              <a:t>c</a:t>
            </a:r>
            <a:r>
              <a:rPr kumimoji="1" lang="en-US" altLang="ja-JP" cap="none" dirty="0" smtClean="0"/>
              <a:t>:out </a:t>
            </a:r>
            <a:endParaRPr kumimoji="1" lang="ja-JP" altLang="en-US" cap="none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/>
          </p:nvPr>
        </p:nvGraphicFramePr>
        <p:xfrm>
          <a:off x="1439862" y="2141538"/>
          <a:ext cx="9337675" cy="451104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075634"/>
                <a:gridCol w="7262041"/>
              </a:tblGrid>
              <a:tr h="432561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JSP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  <a:p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  <a:tr h="25043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機能説明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/>
                        <a:t>変数をサニタイジング（</a:t>
                      </a:r>
                      <a:r>
                        <a:rPr lang="en-US" altLang="ja-JP" sz="1600" dirty="0" smtClean="0"/>
                        <a:t>HTML</a:t>
                      </a:r>
                      <a:r>
                        <a:rPr lang="ja-JP" altLang="en-US" sz="1600" dirty="0" smtClean="0"/>
                        <a:t>エスケープ）して出力する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</a:tr>
              <a:tr h="25043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属性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0" marR="0" lvl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th:text</a:t>
                      </a:r>
                      <a:endParaRPr kumimoji="1" lang="ja-JP" altLang="en-US" sz="1600" dirty="0" smtClean="0"/>
                    </a:p>
                  </a:txBody>
                  <a:tcPr marL="82455" marR="82455"/>
                </a:tc>
              </a:tr>
              <a:tr h="2469106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 smtClean="0"/>
                        <a:t>出力したいタグの属性として記述する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 smtClean="0"/>
                        <a:t>属性値に</a:t>
                      </a:r>
                      <a:r>
                        <a:rPr kumimoji="1" lang="en-US" altLang="ja-JP" sz="1600" dirty="0" smtClean="0"/>
                        <a:t>EL</a:t>
                      </a:r>
                      <a:r>
                        <a:rPr kumimoji="1" lang="ja-JP" altLang="en-US" sz="1600" dirty="0" smtClean="0"/>
                        <a:t>式で</a:t>
                      </a:r>
                      <a:r>
                        <a:rPr kumimoji="1" lang="en-US" altLang="ja-JP" sz="1600" dirty="0" smtClean="0"/>
                        <a:t>Model</a:t>
                      </a:r>
                      <a:r>
                        <a:rPr kumimoji="1" lang="ja-JP" altLang="en-US" sz="1600" dirty="0" smtClean="0"/>
                        <a:t>を指定する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0" marR="0" lvl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 smtClean="0"/>
                        <a:t>変数と定数を組み合わせる場合、以下のいずれかを使用する</a:t>
                      </a:r>
                      <a:endParaRPr kumimoji="1" lang="en-US" altLang="ja-JP" sz="1600" dirty="0" smtClean="0"/>
                    </a:p>
                    <a:p>
                      <a:pPr marL="742883" marR="0" lvl="1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ja-JP" altLang="en-US" sz="1600" dirty="0" smtClean="0"/>
                        <a:t>定数をシングルクォートで囲んで</a:t>
                      </a:r>
                      <a:r>
                        <a:rPr kumimoji="1" lang="en-US" altLang="ja-JP" sz="1600" dirty="0" smtClean="0"/>
                        <a:t>+</a:t>
                      </a:r>
                      <a:r>
                        <a:rPr kumimoji="1" lang="ja-JP" altLang="en-US" sz="1600" dirty="0" smtClean="0"/>
                        <a:t>で繋ぐ</a:t>
                      </a:r>
                      <a:endParaRPr kumimoji="1" lang="en-US" altLang="ja-JP" sz="1600" dirty="0" smtClean="0"/>
                    </a:p>
                    <a:p>
                      <a:pPr marL="742883" marR="0" lvl="1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ja-JP" altLang="en-US" sz="1600" dirty="0" smtClean="0"/>
                        <a:t>全体をパイプで囲む（こちらを推奨）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0" marR="0" lvl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 smtClean="0"/>
                        <a:t>サニタイジングしたくない場合、</a:t>
                      </a:r>
                      <a:r>
                        <a:rPr kumimoji="1" lang="en-US" altLang="ja-JP" sz="1600" dirty="0" err="1" smtClean="0"/>
                        <a:t>th:utext</a:t>
                      </a:r>
                      <a:r>
                        <a:rPr kumimoji="1" lang="ja-JP" altLang="en-US" sz="1600" dirty="0" smtClean="0"/>
                        <a:t>を使用する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3589638" y="2218428"/>
            <a:ext cx="703511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&lt;span&gt;&lt;</a:t>
            </a:r>
            <a:r>
              <a:rPr lang="en-US" altLang="ja-JP" sz="1600" dirty="0" err="1"/>
              <a:t>c:out</a:t>
            </a:r>
            <a:r>
              <a:rPr lang="en-US" altLang="ja-JP" sz="1600" dirty="0"/>
              <a:t> value="${</a:t>
            </a:r>
            <a:r>
              <a:rPr lang="en-US" altLang="ja-JP" sz="1600" dirty="0" err="1"/>
              <a:t>todo.title</a:t>
            </a:r>
            <a:r>
              <a:rPr lang="en-US" altLang="ja-JP" sz="1600" dirty="0"/>
              <a:t>}" /&gt;&lt;/span&gt;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89638" y="3960320"/>
            <a:ext cx="703511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&lt;span </a:t>
            </a:r>
            <a:r>
              <a:rPr lang="en-US" altLang="ja-JP" sz="1600" dirty="0" err="1"/>
              <a:t>th:text</a:t>
            </a:r>
            <a:r>
              <a:rPr lang="en-US" altLang="ja-JP" sz="1600" dirty="0"/>
              <a:t>="${</a:t>
            </a:r>
            <a:r>
              <a:rPr lang="en-US" altLang="ja-JP" sz="1600" dirty="0" err="1"/>
              <a:t>todo.title</a:t>
            </a:r>
            <a:r>
              <a:rPr lang="en-US" altLang="ja-JP" sz="1600" dirty="0"/>
              <a:t>}"&gt;todo1&lt;/span&gt;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89638" y="5177314"/>
            <a:ext cx="7035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&lt;span </a:t>
            </a:r>
            <a:r>
              <a:rPr lang="en-US" altLang="ja-JP" sz="1600" dirty="0" err="1"/>
              <a:t>th:text</a:t>
            </a:r>
            <a:r>
              <a:rPr lang="en-US" altLang="ja-JP" sz="1600" dirty="0"/>
              <a:t>="'</a:t>
            </a:r>
            <a:r>
              <a:rPr lang="en-US" altLang="ja-JP" sz="1600" dirty="0" err="1"/>
              <a:t>todo</a:t>
            </a:r>
            <a:r>
              <a:rPr lang="en-US" altLang="ja-JP" sz="1600" dirty="0"/>
              <a:t>:' + ${</a:t>
            </a:r>
            <a:r>
              <a:rPr lang="en-US" altLang="ja-JP" sz="1600" dirty="0" err="1"/>
              <a:t>todo.title</a:t>
            </a:r>
            <a:r>
              <a:rPr lang="en-US" altLang="ja-JP" sz="1600" dirty="0"/>
              <a:t>}"&gt;todo1&lt;/span&gt;</a:t>
            </a:r>
          </a:p>
          <a:p>
            <a:r>
              <a:rPr lang="en-US" altLang="ja-JP" sz="1600" dirty="0"/>
              <a:t>&lt;span </a:t>
            </a:r>
            <a:r>
              <a:rPr lang="en-US" altLang="ja-JP" sz="1600" dirty="0" err="1"/>
              <a:t>th:text</a:t>
            </a:r>
            <a:r>
              <a:rPr lang="en-US" altLang="ja-JP" sz="1600" dirty="0"/>
              <a:t>="|</a:t>
            </a:r>
            <a:r>
              <a:rPr lang="en-US" altLang="ja-JP" sz="1600" dirty="0" err="1"/>
              <a:t>todo</a:t>
            </a:r>
            <a:r>
              <a:rPr lang="en-US" altLang="ja-JP" sz="1600" dirty="0"/>
              <a:t>:${</a:t>
            </a:r>
            <a:r>
              <a:rPr lang="en-US" altLang="ja-JP" sz="1600" dirty="0" err="1"/>
              <a:t>todo.title</a:t>
            </a:r>
            <a:r>
              <a:rPr lang="en-US" altLang="ja-JP" sz="1600" dirty="0"/>
              <a:t>}|"&gt;todo1&lt;/span&gt;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589638" y="6194686"/>
            <a:ext cx="7035114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&lt;span </a:t>
            </a:r>
            <a:r>
              <a:rPr lang="en-US" altLang="ja-JP" sz="1600" dirty="0" err="1"/>
              <a:t>th:utext</a:t>
            </a:r>
            <a:r>
              <a:rPr lang="en-US" altLang="ja-JP" sz="1600" dirty="0"/>
              <a:t>="${</a:t>
            </a:r>
            <a:r>
              <a:rPr lang="en-US" altLang="ja-JP" sz="1600" dirty="0" err="1"/>
              <a:t>todo.title</a:t>
            </a:r>
            <a:r>
              <a:rPr lang="en-US" altLang="ja-JP" sz="1600" dirty="0"/>
              <a:t>}"&gt;todo1&lt;/span&gt;</a:t>
            </a:r>
          </a:p>
        </p:txBody>
      </p:sp>
    </p:spTree>
    <p:extLst>
      <p:ext uri="{BB962C8B-B14F-4D97-AF65-F5344CB8AC3E}">
        <p14:creationId xmlns:p14="http://schemas.microsoft.com/office/powerpoint/2010/main" val="41186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 smtClean="0"/>
              <a:t>c</a:t>
            </a:r>
            <a:r>
              <a:rPr kumimoji="1" lang="en-US" altLang="ja-JP" cap="none" dirty="0" smtClean="0"/>
              <a:t>:set</a:t>
            </a:r>
            <a:endParaRPr kumimoji="1" lang="ja-JP" altLang="en-US" cap="none" dirty="0"/>
          </a:p>
        </p:txBody>
      </p:sp>
      <p:graphicFrame>
        <p:nvGraphicFramePr>
          <p:cNvPr id="15" name="コンテンツ プレースホルダー 7"/>
          <p:cNvGraphicFramePr>
            <a:graphicFrameLocks/>
          </p:cNvGraphicFramePr>
          <p:nvPr>
            <p:extLst/>
          </p:nvPr>
        </p:nvGraphicFramePr>
        <p:xfrm>
          <a:off x="1439862" y="2141539"/>
          <a:ext cx="9337675" cy="3564813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075634"/>
                <a:gridCol w="7262041"/>
              </a:tblGrid>
              <a:tr h="515655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JSP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/>
                    </a:p>
                  </a:txBody>
                  <a:tcPr marL="82455" marR="82455"/>
                </a:tc>
              </a:tr>
              <a:tr h="210082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機能説明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ローカル変数を定義する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</a:tr>
              <a:tr h="210082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属性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0" marR="0" lvl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th:with</a:t>
                      </a:r>
                      <a:endParaRPr kumimoji="1" lang="ja-JP" altLang="en-US" sz="1600" dirty="0" smtClean="0"/>
                    </a:p>
                  </a:txBody>
                  <a:tcPr marL="82455" marR="82455"/>
                </a:tc>
              </a:tr>
              <a:tr h="2071293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th:with</a:t>
                      </a:r>
                      <a:r>
                        <a:rPr kumimoji="1" lang="ja-JP" altLang="en-US" sz="1600" dirty="0" smtClean="0"/>
                        <a:t>属性を付与したタグ内でのみ有効になる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 smtClean="0"/>
                        <a:t>ローカル変数は</a:t>
                      </a:r>
                      <a:r>
                        <a:rPr kumimoji="1" lang="en-US" altLang="ja-JP" sz="1600" dirty="0" smtClean="0"/>
                        <a:t>Model</a:t>
                      </a:r>
                      <a:r>
                        <a:rPr kumimoji="1" lang="ja-JP" altLang="en-US" sz="1600" dirty="0" smtClean="0"/>
                        <a:t>と同じように</a:t>
                      </a:r>
                      <a:r>
                        <a:rPr kumimoji="1" lang="en-US" altLang="ja-JP" sz="1600" dirty="0" smtClean="0"/>
                        <a:t>EL</a:t>
                      </a:r>
                      <a:r>
                        <a:rPr kumimoji="1" lang="ja-JP" altLang="en-US" sz="1600" dirty="0" smtClean="0"/>
                        <a:t>式で使用する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3589638" y="2218429"/>
            <a:ext cx="7035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</a:t>
            </a:r>
            <a:r>
              <a:rPr lang="en-US" altLang="ja-JP" sz="1600" dirty="0" err="1"/>
              <a:t>c:set</a:t>
            </a:r>
            <a:r>
              <a:rPr lang="en-US" altLang="ja-JP" sz="1600" dirty="0"/>
              <a:t> 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="title" value="${</a:t>
            </a:r>
            <a:r>
              <a:rPr lang="en-US" altLang="ja-JP" sz="1600" dirty="0" err="1"/>
              <a:t>todo.title</a:t>
            </a:r>
            <a:r>
              <a:rPr lang="en-US" altLang="ja-JP" sz="1600" dirty="0"/>
              <a:t>}" /&gt;</a:t>
            </a:r>
          </a:p>
          <a:p>
            <a:r>
              <a:rPr lang="en-US" altLang="ja-JP" sz="1600" dirty="0"/>
              <a:t>&lt;span&gt;&lt;</a:t>
            </a:r>
            <a:r>
              <a:rPr lang="en-US" altLang="ja-JP" sz="1600" dirty="0" err="1"/>
              <a:t>c:out</a:t>
            </a:r>
            <a:r>
              <a:rPr lang="en-US" altLang="ja-JP" sz="1600" dirty="0"/>
              <a:t> value="${</a:t>
            </a:r>
            <a:r>
              <a:rPr lang="en-US" altLang="ja-JP" sz="1600" dirty="0" err="1"/>
              <a:t>todo.title</a:t>
            </a:r>
            <a:r>
              <a:rPr lang="en-US" altLang="ja-JP" sz="1600" dirty="0"/>
              <a:t>}" /&gt;&lt;/span</a:t>
            </a:r>
            <a:r>
              <a:rPr lang="en-US" altLang="ja-JP" sz="1600" dirty="0">
                <a:solidFill>
                  <a:schemeClr val="tx1"/>
                </a:solidFill>
              </a:rPr>
              <a:t>&gt;</a:t>
            </a:r>
            <a:r>
              <a:rPr lang="en-US" altLang="ja-JP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⇒ </a:t>
            </a:r>
            <a:r>
              <a:rPr lang="ja-JP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解決される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89638" y="4260222"/>
            <a:ext cx="7035114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&lt;div </a:t>
            </a:r>
            <a:r>
              <a:rPr lang="en-US" altLang="ja-JP" sz="1600" dirty="0" err="1"/>
              <a:t>th:with</a:t>
            </a:r>
            <a:r>
              <a:rPr lang="en-US" altLang="ja-JP" sz="1600" dirty="0"/>
              <a:t>="title=${</a:t>
            </a:r>
            <a:r>
              <a:rPr lang="en-US" altLang="ja-JP" sz="1600" dirty="0" err="1"/>
              <a:t>todo.title</a:t>
            </a:r>
            <a:r>
              <a:rPr lang="en-US" altLang="ja-JP" sz="1600" dirty="0"/>
              <a:t>}"&gt;</a:t>
            </a:r>
          </a:p>
          <a:p>
            <a:r>
              <a:rPr lang="en-US" altLang="ja-JP" sz="1600" dirty="0"/>
              <a:t>  &lt;span </a:t>
            </a:r>
            <a:r>
              <a:rPr lang="en-US" altLang="ja-JP" sz="1600" dirty="0" err="1"/>
              <a:t>th:text</a:t>
            </a:r>
            <a:r>
              <a:rPr lang="en-US" altLang="ja-JP" sz="1600" dirty="0"/>
              <a:t>="${title}"&gt;todo1&lt;/span&gt;</a:t>
            </a:r>
            <a:r>
              <a:rPr lang="en-US" altLang="ja-JP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⇒ </a:t>
            </a:r>
            <a:r>
              <a:rPr lang="ja-JP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解決される</a:t>
            </a:r>
          </a:p>
          <a:p>
            <a:r>
              <a:rPr lang="en-US" altLang="ja-JP" sz="1600" dirty="0"/>
              <a:t>&lt;/div&gt;</a:t>
            </a:r>
          </a:p>
          <a:p>
            <a:r>
              <a:rPr lang="en-US" altLang="ja-JP" sz="1600" dirty="0"/>
              <a:t>&lt;span </a:t>
            </a:r>
            <a:r>
              <a:rPr lang="en-US" altLang="ja-JP" sz="1600" dirty="0" err="1"/>
              <a:t>th:text</a:t>
            </a:r>
            <a:r>
              <a:rPr lang="en-US" altLang="ja-JP" sz="1600" dirty="0"/>
              <a:t>="${title}"&gt;todo1&lt;/span&gt; </a:t>
            </a:r>
            <a:r>
              <a:rPr lang="en-US" altLang="ja-JP" sz="1600" dirty="0">
                <a:solidFill>
                  <a:schemeClr val="tx1">
                    <a:lumMod val="75000"/>
                  </a:schemeClr>
                </a:solidFill>
              </a:rPr>
              <a:t>⇒ </a:t>
            </a:r>
            <a:r>
              <a:rPr lang="ja-JP" altLang="en-US" sz="1600" dirty="0">
                <a:solidFill>
                  <a:schemeClr val="tx1">
                    <a:lumMod val="75000"/>
                  </a:schemeClr>
                </a:solidFill>
              </a:rPr>
              <a:t>解決されない</a:t>
            </a:r>
          </a:p>
        </p:txBody>
      </p:sp>
    </p:spTree>
    <p:extLst>
      <p:ext uri="{BB962C8B-B14F-4D97-AF65-F5344CB8AC3E}">
        <p14:creationId xmlns:p14="http://schemas.microsoft.com/office/powerpoint/2010/main" val="1919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 smtClean="0"/>
              <a:t>c</a:t>
            </a:r>
            <a:r>
              <a:rPr kumimoji="1" lang="en-US" altLang="ja-JP" cap="none" dirty="0" smtClean="0"/>
              <a:t>:url</a:t>
            </a:r>
            <a:endParaRPr kumimoji="1" lang="ja-JP" altLang="en-US" cap="none" dirty="0"/>
          </a:p>
        </p:txBody>
      </p:sp>
      <p:graphicFrame>
        <p:nvGraphicFramePr>
          <p:cNvPr id="15" name="コンテンツ プレースホルダー 7"/>
          <p:cNvGraphicFramePr>
            <a:graphicFrameLocks/>
          </p:cNvGraphicFramePr>
          <p:nvPr>
            <p:extLst/>
          </p:nvPr>
        </p:nvGraphicFramePr>
        <p:xfrm>
          <a:off x="1439862" y="2141538"/>
          <a:ext cx="9337675" cy="451104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075634"/>
                <a:gridCol w="7262041"/>
              </a:tblGrid>
              <a:tr h="515655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JSP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  <a:tr h="210082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機能説明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動的に</a:t>
                      </a:r>
                      <a:r>
                        <a:rPr kumimoji="1" lang="en-US" altLang="ja-JP" sz="1600" dirty="0" smtClean="0"/>
                        <a:t>URL</a:t>
                      </a:r>
                      <a:r>
                        <a:rPr kumimoji="1" lang="ja-JP" altLang="en-US" sz="1600" dirty="0" smtClean="0"/>
                        <a:t>を組み立てる</a:t>
                      </a:r>
                    </a:p>
                  </a:txBody>
                  <a:tcPr marL="82455" marR="82455"/>
                </a:tc>
              </a:tr>
              <a:tr h="210082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属性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0" marR="0" lvl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th:href</a:t>
                      </a:r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  <a:tr h="2071293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 smtClean="0"/>
                        <a:t>パスを</a:t>
                      </a:r>
                      <a:r>
                        <a:rPr kumimoji="1" lang="en-US" altLang="ja-JP" sz="1600" dirty="0" smtClean="0"/>
                        <a:t>/</a:t>
                      </a:r>
                      <a:r>
                        <a:rPr kumimoji="1" lang="ja-JP" altLang="en-US" sz="1600" dirty="0" smtClean="0"/>
                        <a:t>で始めると、コンテキストルートが前に付与される</a:t>
                      </a:r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600" dirty="0" smtClean="0"/>
                        <a:t>()</a:t>
                      </a:r>
                      <a:r>
                        <a:rPr kumimoji="1" lang="ja-JP" altLang="en-US" sz="1600" dirty="0" smtClean="0"/>
                        <a:t>内に</a:t>
                      </a:r>
                      <a:r>
                        <a:rPr kumimoji="1" lang="en-US" altLang="ja-JP" sz="1600" dirty="0" smtClean="0"/>
                        <a:t>URL</a:t>
                      </a:r>
                      <a:r>
                        <a:rPr kumimoji="1" lang="ja-JP" altLang="en-US" sz="1600" dirty="0" smtClean="0"/>
                        <a:t>パラメータを定義でき、カンマ区切りで複数定義できる</a:t>
                      </a:r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ja-JP" altLang="en-US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ja-JP" altLang="en-US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ja-JP" altLang="en-US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 smtClean="0"/>
                        <a:t>パスに</a:t>
                      </a:r>
                      <a:r>
                        <a:rPr kumimoji="1" lang="en-US" altLang="ja-JP" sz="1600" dirty="0" smtClean="0"/>
                        <a:t>{}</a:t>
                      </a:r>
                      <a:r>
                        <a:rPr kumimoji="1" lang="ja-JP" altLang="en-US" sz="1600" dirty="0" smtClean="0"/>
                        <a:t>を使用することで、</a:t>
                      </a:r>
                      <a:r>
                        <a:rPr kumimoji="1" lang="en-US" altLang="ja-JP" sz="1600" dirty="0" smtClean="0"/>
                        <a:t>()</a:t>
                      </a:r>
                      <a:r>
                        <a:rPr kumimoji="1" lang="ja-JP" altLang="en-US" sz="1600" dirty="0" smtClean="0"/>
                        <a:t>内のパラメータを利用してパスを動的に決めることができる</a:t>
                      </a:r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3589638" y="2218428"/>
            <a:ext cx="7035114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</a:t>
            </a:r>
            <a:r>
              <a:rPr lang="en-US" altLang="ja-JP" sz="1600" dirty="0" err="1"/>
              <a:t>c:url</a:t>
            </a:r>
            <a:r>
              <a:rPr lang="en-US" altLang="ja-JP" sz="1600" dirty="0"/>
              <a:t> value=/</a:t>
            </a:r>
            <a:r>
              <a:rPr lang="en-US" altLang="ja-JP" sz="1600" dirty="0" err="1"/>
              <a:t>todo</a:t>
            </a:r>
            <a:r>
              <a:rPr lang="en-US" altLang="ja-JP" sz="1600" dirty="0"/>
              <a:t>" 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="</a:t>
            </a:r>
            <a:r>
              <a:rPr lang="en-US" altLang="ja-JP" sz="1600" dirty="0" err="1"/>
              <a:t>url</a:t>
            </a:r>
            <a:r>
              <a:rPr lang="en-US" altLang="ja-JP" sz="1600" dirty="0"/>
              <a:t>" &gt;</a:t>
            </a:r>
            <a:br>
              <a:rPr lang="en-US" altLang="ja-JP" sz="1600" dirty="0"/>
            </a:br>
            <a:r>
              <a:rPr lang="ja-JP" altLang="en-US" sz="1600" dirty="0"/>
              <a:t>　</a:t>
            </a:r>
            <a:r>
              <a:rPr lang="en-US" altLang="ja-JP" sz="1600" dirty="0"/>
              <a:t>&lt;</a:t>
            </a:r>
            <a:r>
              <a:rPr lang="en-US" altLang="ja-JP" sz="1600" dirty="0" err="1"/>
              <a:t>c:param</a:t>
            </a:r>
            <a:r>
              <a:rPr lang="en-US" altLang="ja-JP" sz="1600" dirty="0"/>
              <a:t> name="id" value="${todo.id}"/&gt;</a:t>
            </a:r>
            <a:br>
              <a:rPr lang="en-US" altLang="ja-JP" sz="1600" dirty="0"/>
            </a:br>
            <a:r>
              <a:rPr lang="en-US" altLang="ja-JP" sz="1600" dirty="0"/>
              <a:t>&lt;/</a:t>
            </a:r>
            <a:r>
              <a:rPr lang="en-US" altLang="ja-JP" sz="1600" dirty="0" err="1"/>
              <a:t>c:url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&lt;a </a:t>
            </a:r>
            <a:r>
              <a:rPr lang="en-US" altLang="ja-JP" sz="1600" dirty="0" err="1"/>
              <a:t>href</a:t>
            </a:r>
            <a:r>
              <a:rPr lang="en-US" altLang="ja-JP" sz="1600" dirty="0"/>
              <a:t>="${</a:t>
            </a:r>
            <a:r>
              <a:rPr lang="en-US" altLang="ja-JP" sz="1600" dirty="0" err="1"/>
              <a:t>url</a:t>
            </a:r>
            <a:r>
              <a:rPr lang="en-US" altLang="ja-JP" sz="1600" dirty="0"/>
              <a:t>}"&gt;</a:t>
            </a:r>
            <a:r>
              <a:rPr lang="ja-JP" altLang="en-US" sz="1600" dirty="0"/>
              <a:t>リンク</a:t>
            </a:r>
            <a:r>
              <a:rPr lang="en-US" altLang="ja-JP" sz="1600" dirty="0"/>
              <a:t>&lt;/a&gt;                             </a:t>
            </a:r>
            <a:r>
              <a:rPr lang="en-US" altLang="ja-JP" sz="1600" dirty="0">
                <a:solidFill>
                  <a:srgbClr val="FFC000"/>
                </a:solidFill>
              </a:rPr>
              <a:t>⇒ http://hoge.com/todo?id=100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89638" y="4668064"/>
            <a:ext cx="7035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&lt;a </a:t>
            </a:r>
            <a:r>
              <a:rPr lang="en-US" altLang="ja-JP" sz="1600" dirty="0" err="1"/>
              <a:t>href</a:t>
            </a:r>
            <a:r>
              <a:rPr lang="en-US" altLang="ja-JP" sz="1600" dirty="0"/>
              <a:t>="mock.html" </a:t>
            </a:r>
            <a:r>
              <a:rPr lang="en-US" altLang="ja-JP" sz="1600" dirty="0" err="1"/>
              <a:t>th:href</a:t>
            </a:r>
            <a:r>
              <a:rPr lang="en-US" altLang="ja-JP" sz="1600" dirty="0"/>
              <a:t>="@{/</a:t>
            </a:r>
            <a:r>
              <a:rPr lang="en-US" altLang="ja-JP" sz="1600" dirty="0" err="1"/>
              <a:t>todo</a:t>
            </a:r>
            <a:r>
              <a:rPr lang="en-US" altLang="ja-JP" sz="1600" dirty="0"/>
              <a:t>(id=${todo.id})}"&gt;</a:t>
            </a:r>
            <a:r>
              <a:rPr lang="ja-JP" altLang="en-US" sz="1600" dirty="0"/>
              <a:t>リンク</a:t>
            </a:r>
            <a:r>
              <a:rPr lang="en-US" altLang="ja-JP" sz="1600" dirty="0"/>
              <a:t>&lt;/a&gt;</a:t>
            </a:r>
          </a:p>
          <a:p>
            <a:pPr algn="r"/>
            <a:r>
              <a:rPr lang="en-US" altLang="ja-JP" sz="1600" dirty="0">
                <a:solidFill>
                  <a:srgbClr val="FFC000"/>
                </a:solidFill>
              </a:rPr>
              <a:t>⇒ http://hoge.com/todo?id=100</a:t>
            </a:r>
            <a:endParaRPr lang="ja-JP" altLang="en-US" sz="1600" dirty="0">
              <a:solidFill>
                <a:srgbClr val="FFC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638" y="5900854"/>
            <a:ext cx="7035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&lt;a </a:t>
            </a:r>
            <a:r>
              <a:rPr lang="en-US" altLang="ja-JP" sz="1600" dirty="0" err="1"/>
              <a:t>href</a:t>
            </a:r>
            <a:r>
              <a:rPr lang="en-US" altLang="ja-JP" sz="1600" dirty="0"/>
              <a:t>="mock.html" </a:t>
            </a:r>
            <a:r>
              <a:rPr lang="en-US" altLang="ja-JP" sz="1600" dirty="0" err="1"/>
              <a:t>th:href</a:t>
            </a:r>
            <a:r>
              <a:rPr lang="en-US" altLang="ja-JP" sz="1600" dirty="0"/>
              <a:t>="@{/</a:t>
            </a:r>
            <a:r>
              <a:rPr lang="en-US" altLang="ja-JP" sz="1600" dirty="0" err="1"/>
              <a:t>todo</a:t>
            </a:r>
            <a:r>
              <a:rPr lang="en-US" altLang="ja-JP" sz="1600" dirty="0"/>
              <a:t>/{id}(id=${todo.id})}"&gt;</a:t>
            </a:r>
            <a:r>
              <a:rPr lang="ja-JP" altLang="en-US" sz="1600" dirty="0"/>
              <a:t>リンク</a:t>
            </a:r>
            <a:r>
              <a:rPr lang="en-US" altLang="ja-JP" sz="1600" dirty="0"/>
              <a:t>&lt;/a&gt;</a:t>
            </a:r>
          </a:p>
          <a:p>
            <a:pPr algn="r"/>
            <a:r>
              <a:rPr lang="en-US" altLang="ja-JP" sz="1600" dirty="0">
                <a:solidFill>
                  <a:srgbClr val="FFC000"/>
                </a:solidFill>
              </a:rPr>
              <a:t>⇒ http://hoge.com/todo/100</a:t>
            </a:r>
          </a:p>
        </p:txBody>
      </p:sp>
    </p:spTree>
    <p:extLst>
      <p:ext uri="{BB962C8B-B14F-4D97-AF65-F5344CB8AC3E}">
        <p14:creationId xmlns:p14="http://schemas.microsoft.com/office/powerpoint/2010/main" val="5610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 smtClean="0"/>
              <a:t>c</a:t>
            </a:r>
            <a:r>
              <a:rPr kumimoji="1" lang="en-US" altLang="ja-JP" cap="none" dirty="0" smtClean="0"/>
              <a:t>:forEach</a:t>
            </a:r>
            <a:endParaRPr kumimoji="1" lang="ja-JP" altLang="en-US" cap="none" dirty="0"/>
          </a:p>
        </p:txBody>
      </p:sp>
      <p:graphicFrame>
        <p:nvGraphicFramePr>
          <p:cNvPr id="15" name="コンテンツ プレースホルダー 7"/>
          <p:cNvGraphicFramePr>
            <a:graphicFrameLocks/>
          </p:cNvGraphicFramePr>
          <p:nvPr>
            <p:extLst/>
          </p:nvPr>
        </p:nvGraphicFramePr>
        <p:xfrm>
          <a:off x="1439862" y="2141538"/>
          <a:ext cx="9337675" cy="4662916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075634"/>
                <a:gridCol w="7262041"/>
              </a:tblGrid>
              <a:tr h="515655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JSP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  <a:p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  <a:tr h="210082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機能説明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Iterable</a:t>
                      </a:r>
                      <a:r>
                        <a:rPr kumimoji="1" lang="ja-JP" altLang="en-US" sz="1600" dirty="0" smtClean="0"/>
                        <a:t>な要素を繰り返して出力する</a:t>
                      </a:r>
                    </a:p>
                  </a:txBody>
                  <a:tcPr marL="82455" marR="82455"/>
                </a:tc>
              </a:tr>
              <a:tr h="210082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属性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0" marR="0" lvl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 smtClean="0"/>
                        <a:t>th:each</a:t>
                      </a:r>
                      <a:endParaRPr kumimoji="1" lang="ja-JP" altLang="en-US" sz="1600" dirty="0" smtClean="0"/>
                    </a:p>
                  </a:txBody>
                  <a:tcPr marL="82455" marR="82455"/>
                </a:tc>
              </a:tr>
              <a:tr h="2925556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Thymeleaf</a:t>
                      </a:r>
                      <a:r>
                        <a:rPr kumimoji="1" lang="ja-JP" altLang="en-US" sz="1600" dirty="0" smtClean="0"/>
                        <a:t>実装例</a:t>
                      </a:r>
                      <a:endParaRPr kumimoji="1" lang="ja-JP" altLang="en-US" sz="1600" dirty="0"/>
                    </a:p>
                  </a:txBody>
                  <a:tcPr marL="82455" marR="82455"/>
                </a:tc>
                <a:tc>
                  <a:txBody>
                    <a:bodyPr/>
                    <a:lstStyle/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 smtClean="0"/>
                        <a:t>拡張</a:t>
                      </a:r>
                      <a:r>
                        <a:rPr kumimoji="1" lang="en-US" altLang="ja-JP" sz="1600" dirty="0" smtClean="0"/>
                        <a:t>for</a:t>
                      </a:r>
                      <a:r>
                        <a:rPr kumimoji="1" lang="ja-JP" altLang="en-US" sz="1600" dirty="0" smtClean="0"/>
                        <a:t>文と同様に、</a:t>
                      </a:r>
                      <a:r>
                        <a:rPr kumimoji="1" lang="en-US" altLang="ja-JP" sz="1600" dirty="0" smtClean="0"/>
                        <a:t>:</a:t>
                      </a:r>
                      <a:r>
                        <a:rPr kumimoji="1" lang="ja-JP" altLang="en-US" sz="1600" dirty="0" smtClean="0"/>
                        <a:t>の右にコレクション、左に要素を記述する</a:t>
                      </a: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0" marR="0" lvl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600" dirty="0" smtClean="0"/>
                        <a:t>親タグに</a:t>
                      </a:r>
                      <a:r>
                        <a:rPr kumimoji="1" lang="en-US" altLang="ja-JP" sz="1600" dirty="0" err="1" smtClean="0"/>
                        <a:t>th:each</a:t>
                      </a:r>
                      <a:r>
                        <a:rPr kumimoji="1" lang="ja-JP" altLang="en-US" sz="1600" dirty="0" smtClean="0"/>
                        <a:t>属性を付与する場合は、以下の属性を併用する</a:t>
                      </a:r>
                      <a:endParaRPr kumimoji="1" lang="en-US" altLang="ja-JP" sz="1600" dirty="0" smtClean="0"/>
                    </a:p>
                    <a:p>
                      <a:pPr marL="742950" marR="0" lvl="1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ja-JP" altLang="en-US" sz="1600" dirty="0" smtClean="0"/>
                        <a:t>親タグを</a:t>
                      </a:r>
                      <a:r>
                        <a:rPr kumimoji="1" lang="en-US" altLang="ja-JP" sz="1600" dirty="0" smtClean="0"/>
                        <a:t>1</a:t>
                      </a:r>
                      <a:r>
                        <a:rPr kumimoji="1" lang="ja-JP" altLang="en-US" sz="1600" dirty="0" err="1" smtClean="0"/>
                        <a:t>つだけ</a:t>
                      </a:r>
                      <a:r>
                        <a:rPr kumimoji="1" lang="ja-JP" altLang="en-US" sz="1600" dirty="0" smtClean="0"/>
                        <a:t>表示するため、</a:t>
                      </a:r>
                      <a:r>
                        <a:rPr kumimoji="1" lang="en-US" altLang="ja-JP" sz="1600" dirty="0" err="1" smtClean="0"/>
                        <a:t>th:remove</a:t>
                      </a:r>
                      <a:r>
                        <a:rPr kumimoji="1" lang="ja-JP" altLang="en-US" sz="1600" dirty="0" smtClean="0"/>
                        <a:t>属性を使用する</a:t>
                      </a:r>
                      <a:endParaRPr kumimoji="1" lang="en-US" altLang="ja-JP" sz="1600" dirty="0" smtClean="0"/>
                    </a:p>
                    <a:p>
                      <a:pPr marL="742950" marR="0" lvl="1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1" lang="ja-JP" altLang="en-US" sz="1600" dirty="0" smtClean="0"/>
                        <a:t>同じオブジェクトを何度も使うため、</a:t>
                      </a:r>
                      <a:r>
                        <a:rPr kumimoji="1" lang="en-US" altLang="ja-JP" sz="1600" dirty="0" err="1" smtClean="0"/>
                        <a:t>th:object</a:t>
                      </a:r>
                      <a:r>
                        <a:rPr kumimoji="1" lang="ja-JP" altLang="en-US" sz="1600" dirty="0" smtClean="0"/>
                        <a:t>属性と</a:t>
                      </a:r>
                      <a:r>
                        <a:rPr kumimoji="1" lang="en-US" altLang="ja-JP" sz="1600" dirty="0" smtClean="0"/>
                        <a:t>*{}</a:t>
                      </a:r>
                      <a:r>
                        <a:rPr kumimoji="1" lang="ja-JP" altLang="en-US" sz="1600" dirty="0" smtClean="0"/>
                        <a:t>を使用する</a:t>
                      </a:r>
                      <a:endParaRPr kumimoji="1" lang="en-US" altLang="ja-JP" sz="1600" dirty="0" smtClean="0"/>
                    </a:p>
                    <a:p>
                      <a:pPr marL="742950" marR="0" lvl="1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  <a:p>
                      <a:pPr marL="285750" marR="0" lvl="0" indent="-28575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ja-JP" sz="1600" dirty="0" smtClean="0"/>
                    </a:p>
                  </a:txBody>
                  <a:tcPr marL="82455" marR="82455"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3589638" y="2218429"/>
            <a:ext cx="703511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</a:t>
            </a:r>
            <a:r>
              <a:rPr lang="en-US" altLang="ja-JP" sz="1600" dirty="0" err="1"/>
              <a:t>c:forEach</a:t>
            </a:r>
            <a:r>
              <a:rPr lang="en-US" altLang="ja-JP" sz="1600" dirty="0"/>
              <a:t> 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="</a:t>
            </a:r>
            <a:r>
              <a:rPr lang="en-US" altLang="ja-JP" sz="1600" dirty="0" err="1"/>
              <a:t>todo</a:t>
            </a:r>
            <a:r>
              <a:rPr lang="en-US" altLang="ja-JP" sz="1600" dirty="0"/>
              <a:t>" items="${</a:t>
            </a:r>
            <a:r>
              <a:rPr lang="en-US" altLang="ja-JP" sz="1600" dirty="0" err="1"/>
              <a:t>todos</a:t>
            </a:r>
            <a:r>
              <a:rPr lang="en-US" altLang="ja-JP" sz="1600" dirty="0"/>
              <a:t>}" </a:t>
            </a:r>
            <a:r>
              <a:rPr lang="en-US" altLang="ja-JP" sz="1600" dirty="0" err="1"/>
              <a:t>varStatus</a:t>
            </a:r>
            <a:r>
              <a:rPr lang="en-US" altLang="ja-JP" sz="1600" dirty="0"/>
              <a:t>="status"&gt;</a:t>
            </a:r>
            <a:br>
              <a:rPr lang="en-US" altLang="ja-JP" sz="1600" dirty="0"/>
            </a:br>
            <a:r>
              <a:rPr lang="ja-JP" altLang="en-US" sz="1600" dirty="0"/>
              <a:t>　</a:t>
            </a:r>
            <a:r>
              <a:rPr lang="en-US" altLang="ja-JP" sz="1600" dirty="0"/>
              <a:t>&lt;td&gt;&lt;</a:t>
            </a:r>
            <a:r>
              <a:rPr lang="en-US" altLang="ja-JP" sz="1600" dirty="0" err="1"/>
              <a:t>c:out</a:t>
            </a:r>
            <a:r>
              <a:rPr lang="en-US" altLang="ja-JP" sz="1600" dirty="0"/>
              <a:t> value="${</a:t>
            </a:r>
            <a:r>
              <a:rPr lang="en-US" altLang="ja-JP" sz="1600" dirty="0" err="1"/>
              <a:t>todo.title</a:t>
            </a:r>
            <a:r>
              <a:rPr lang="en-US" altLang="ja-JP" sz="1600" dirty="0"/>
              <a:t>}" /&gt;&lt;/td&gt;</a:t>
            </a:r>
          </a:p>
          <a:p>
            <a:r>
              <a:rPr lang="en-US" altLang="ja-JP" sz="1600" dirty="0"/>
              <a:t>&lt;/</a:t>
            </a:r>
            <a:r>
              <a:rPr lang="en-US" altLang="ja-JP" sz="1600" dirty="0" err="1"/>
              <a:t>c:forEach</a:t>
            </a:r>
            <a:r>
              <a:rPr lang="en-US" altLang="ja-JP" sz="1600" dirty="0"/>
              <a:t>&gt;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89638" y="4190270"/>
            <a:ext cx="703511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</a:t>
            </a:r>
            <a:r>
              <a:rPr lang="en-US" altLang="ja-JP" sz="1600" dirty="0" err="1"/>
              <a:t>tr</a:t>
            </a:r>
            <a:r>
              <a:rPr lang="en-US" altLang="ja-JP" sz="1600" dirty="0"/>
              <a:t>&gt;</a:t>
            </a:r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&lt;td </a:t>
            </a:r>
            <a:r>
              <a:rPr lang="en-US" altLang="ja-JP" sz="1600" dirty="0" err="1"/>
              <a:t>th:each</a:t>
            </a:r>
            <a:r>
              <a:rPr lang="en-US" altLang="ja-JP" sz="1600" dirty="0"/>
              <a:t>="</a:t>
            </a:r>
            <a:r>
              <a:rPr lang="en-US" altLang="ja-JP" sz="1600" dirty="0" err="1"/>
              <a:t>todo</a:t>
            </a:r>
            <a:r>
              <a:rPr lang="en-US" altLang="ja-JP" sz="1600" dirty="0"/>
              <a:t> : ${</a:t>
            </a:r>
            <a:r>
              <a:rPr lang="en-US" altLang="ja-JP" sz="1600" dirty="0" err="1"/>
              <a:t>todos</a:t>
            </a:r>
            <a:r>
              <a:rPr lang="en-US" altLang="ja-JP" sz="1600" dirty="0"/>
              <a:t>}" </a:t>
            </a:r>
            <a:r>
              <a:rPr lang="en-US" altLang="ja-JP" sz="1600" dirty="0" err="1"/>
              <a:t>th:text</a:t>
            </a:r>
            <a:r>
              <a:rPr lang="en-US" altLang="ja-JP" sz="1600" dirty="0"/>
              <a:t>="${</a:t>
            </a:r>
            <a:r>
              <a:rPr lang="en-US" altLang="ja-JP" sz="1600" dirty="0" err="1"/>
              <a:t>todo.title</a:t>
            </a:r>
            <a:r>
              <a:rPr lang="en-US" altLang="ja-JP" sz="1600" dirty="0"/>
              <a:t>}"&gt;todo1&lt;/td&gt;</a:t>
            </a:r>
          </a:p>
          <a:p>
            <a:r>
              <a:rPr lang="en-US" altLang="ja-JP" sz="1600" dirty="0"/>
              <a:t>&lt;/</a:t>
            </a:r>
            <a:r>
              <a:rPr lang="en-US" altLang="ja-JP" sz="1600" dirty="0" err="1"/>
              <a:t>tr</a:t>
            </a:r>
            <a:r>
              <a:rPr lang="en-US" altLang="ja-JP" sz="1600" dirty="0"/>
              <a:t>&gt;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638" y="5900854"/>
            <a:ext cx="703511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&lt;</a:t>
            </a:r>
            <a:r>
              <a:rPr lang="en-US" altLang="ja-JP" sz="1600" dirty="0" err="1"/>
              <a:t>tr</a:t>
            </a:r>
            <a:r>
              <a:rPr lang="en-US" altLang="ja-JP" sz="1600" dirty="0"/>
              <a:t> </a:t>
            </a:r>
            <a:r>
              <a:rPr lang="en-US" altLang="ja-JP" sz="1600" dirty="0" err="1"/>
              <a:t>th:each</a:t>
            </a:r>
            <a:r>
              <a:rPr lang="en-US" altLang="ja-JP" sz="1600" dirty="0"/>
              <a:t>="</a:t>
            </a:r>
            <a:r>
              <a:rPr lang="en-US" altLang="ja-JP" sz="1600" dirty="0" err="1"/>
              <a:t>todo</a:t>
            </a:r>
            <a:r>
              <a:rPr lang="en-US" altLang="ja-JP" sz="1600" dirty="0"/>
              <a:t> : ${</a:t>
            </a:r>
            <a:r>
              <a:rPr lang="en-US" altLang="ja-JP" sz="1600" dirty="0" err="1"/>
              <a:t>todos</a:t>
            </a:r>
            <a:r>
              <a:rPr lang="en-US" altLang="ja-JP" sz="1600" dirty="0"/>
              <a:t>}" </a:t>
            </a:r>
            <a:r>
              <a:rPr lang="en-US" altLang="ja-JP" sz="1600" dirty="0" err="1"/>
              <a:t>th:remove</a:t>
            </a:r>
            <a:r>
              <a:rPr lang="en-US" altLang="ja-JP" sz="1600" dirty="0"/>
              <a:t>="all-but-first" </a:t>
            </a:r>
            <a:r>
              <a:rPr lang="en-US" altLang="ja-JP" sz="1600" dirty="0" err="1"/>
              <a:t>th:object</a:t>
            </a:r>
            <a:r>
              <a:rPr lang="en-US" altLang="ja-JP" sz="1600" dirty="0"/>
              <a:t>="${</a:t>
            </a:r>
            <a:r>
              <a:rPr lang="en-US" altLang="ja-JP" sz="1600" dirty="0" err="1"/>
              <a:t>todo</a:t>
            </a:r>
            <a:r>
              <a:rPr lang="en-US" altLang="ja-JP" sz="1600" dirty="0"/>
              <a:t>}"&gt;</a:t>
            </a:r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&lt;td </a:t>
            </a:r>
            <a:r>
              <a:rPr lang="en-US" altLang="ja-JP" sz="1600" dirty="0" err="1"/>
              <a:t>th:text</a:t>
            </a:r>
            <a:r>
              <a:rPr lang="en-US" altLang="ja-JP" sz="1600" dirty="0"/>
              <a:t>="*{title}"&gt;todo1&lt;/td&gt;</a:t>
            </a:r>
          </a:p>
          <a:p>
            <a:r>
              <a:rPr lang="en-US" altLang="ja-JP" sz="1600" dirty="0"/>
              <a:t>&lt;/</a:t>
            </a:r>
            <a:r>
              <a:rPr lang="en-US" altLang="ja-JP" sz="1600" dirty="0" err="1"/>
              <a:t>tr</a:t>
            </a:r>
            <a:r>
              <a:rPr lang="en-US" altLang="ja-JP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70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245</TotalTime>
  <Words>1593</Words>
  <Application>Microsoft Office PowerPoint</Application>
  <PresentationFormat>ワイド画面</PresentationFormat>
  <Paragraphs>405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Trebuchet MS</vt:lpstr>
      <vt:lpstr>Tw Cen MT</vt:lpstr>
      <vt:lpstr>Wingdings</vt:lpstr>
      <vt:lpstr>回路</vt:lpstr>
      <vt:lpstr>序盤中盤終盤隙のない JSP to Thymeleaf</vt:lpstr>
      <vt:lpstr>JSTL</vt:lpstr>
      <vt:lpstr>Thymeleaf Dialects</vt:lpstr>
      <vt:lpstr>序盤</vt:lpstr>
      <vt:lpstr>対象とするJSTL標準のタグ</vt:lpstr>
      <vt:lpstr>c:out </vt:lpstr>
      <vt:lpstr>c:set</vt:lpstr>
      <vt:lpstr>c:url</vt:lpstr>
      <vt:lpstr>c:forEach</vt:lpstr>
      <vt:lpstr>c:if</vt:lpstr>
      <vt:lpstr>c:choose - c:when - c:otherwise</vt:lpstr>
      <vt:lpstr>fmt:formatDate</vt:lpstr>
      <vt:lpstr>fmt:formatNumber</vt:lpstr>
      <vt:lpstr>jsp:include</vt:lpstr>
      <vt:lpstr>中盤</vt:lpstr>
      <vt:lpstr>対象とするSpring提供のタグ</vt:lpstr>
      <vt:lpstr>対象とするSpring提供のタグ（続き）</vt:lpstr>
      <vt:lpstr>c:choose - c:when - c:otherwise</vt:lpstr>
      <vt:lpstr>終盤</vt:lpstr>
      <vt:lpstr>対象とする3rd Party提供のタグ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序盤中盤終盤隙のない JSP to Thymeleaf</dc:title>
  <cp:lastModifiedBy>吉川敦</cp:lastModifiedBy>
  <cp:revision>4</cp:revision>
  <dcterms:created xsi:type="dcterms:W3CDTF">2017-07-18T10:47:17Z</dcterms:created>
  <dcterms:modified xsi:type="dcterms:W3CDTF">2017-07-19T05:57:05Z</dcterms:modified>
</cp:coreProperties>
</file>