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mwFsx9qqXML0+D63HM6tGoL/Y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811C4-F758-4BD9-9FA1-2D0A941DF5F0}" v="2" dt="2021-06-23T02:03:18.020"/>
  </p1510:revLst>
</p1510:revInfo>
</file>

<file path=ppt/tableStyles.xml><?xml version="1.0" encoding="utf-8"?>
<a:tblStyleLst xmlns:a="http://schemas.openxmlformats.org/drawingml/2006/main" def="{1BF256DF-680F-4604-98A7-99CC0EC5F4E3}">
  <a:tblStyle styleId="{1BF256DF-680F-4604-98A7-99CC0EC5F4E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EA49962-7BFC-455E-BCA9-5FEE336F74D0}" styleName="Table_1">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9EFF7"/>
          </a:solidFill>
        </a:fill>
      </a:tcStyle>
    </a:lastRow>
    <a:seCell>
      <a:tcTxStyle b="off" i="off"/>
      <a:tcStyle>
        <a:tcBdr/>
      </a:tcStyle>
    </a:seCell>
    <a:swCell>
      <a:tcTxStyle b="off" i="off"/>
      <a:tcStyle>
        <a:tcBdr/>
      </a:tcStyle>
    </a:swCell>
    <a:firstRow>
      <a:tcTxStyle b="on" i="off"/>
      <a:tcStyle>
        <a:tcBdr/>
        <a:fill>
          <a:solidFill>
            <a:srgbClr val="E9EFF7"/>
          </a:solidFill>
        </a:fill>
      </a:tcStyle>
    </a:firstRow>
    <a:neCell>
      <a:tcTxStyle b="off" i="off"/>
      <a:tcStyle>
        <a:tcBdr/>
      </a:tcStyle>
    </a:neCell>
    <a:nwCell>
      <a:tcTxStyle b="off" i="off"/>
      <a:tcStyle>
        <a:tcBdr/>
      </a:tcStyle>
    </a:nwCell>
  </a:tblStyle>
  <a:tblStyle styleId="{D2764D0B-4F0C-44C1-BF41-1412CDB2689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C263990F-1147-481C-B56C-C4ED884C9414}" styleName="Table_3">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8" d="100"/>
          <a:sy n="168" d="100"/>
        </p:scale>
        <p:origin x="1600"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3"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6/11/relationships/changesInfo" Target="changesInfos/changesInfo1.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川 純輝" userId="fd074ccdcebbebd0" providerId="LiveId" clId="{A75811C4-F758-4BD9-9FA1-2D0A941DF5F0}"/>
    <pc:docChg chg="undo custSel addSld delSld modSld">
      <pc:chgData name="吉川 純輝" userId="fd074ccdcebbebd0" providerId="LiveId" clId="{A75811C4-F758-4BD9-9FA1-2D0A941DF5F0}" dt="2021-06-23T15:51:38.020" v="90" actId="478"/>
      <pc:docMkLst>
        <pc:docMk/>
      </pc:docMkLst>
      <pc:sldChg chg="delSp mod">
        <pc:chgData name="吉川 純輝" userId="fd074ccdcebbebd0" providerId="LiveId" clId="{A75811C4-F758-4BD9-9FA1-2D0A941DF5F0}" dt="2021-06-23T15:51:38.020" v="90" actId="478"/>
        <pc:sldMkLst>
          <pc:docMk/>
          <pc:sldMk cId="0" sldId="259"/>
        </pc:sldMkLst>
        <pc:picChg chg="del">
          <ac:chgData name="吉川 純輝" userId="fd074ccdcebbebd0" providerId="LiveId" clId="{A75811C4-F758-4BD9-9FA1-2D0A941DF5F0}" dt="2021-06-23T15:51:38.020" v="90" actId="478"/>
          <ac:picMkLst>
            <pc:docMk/>
            <pc:sldMk cId="0" sldId="259"/>
            <ac:picMk id="166" creationId="{00000000-0000-0000-0000-000000000000}"/>
          </ac:picMkLst>
        </pc:picChg>
      </pc:sldChg>
      <pc:sldChg chg="del">
        <pc:chgData name="吉川 純輝" userId="fd074ccdcebbebd0" providerId="LiveId" clId="{A75811C4-F758-4BD9-9FA1-2D0A941DF5F0}" dt="2021-06-23T02:01:23.067" v="18" actId="47"/>
        <pc:sldMkLst>
          <pc:docMk/>
          <pc:sldMk cId="0" sldId="262"/>
        </pc:sldMkLst>
      </pc:sldChg>
      <pc:sldChg chg="add del">
        <pc:chgData name="吉川 純輝" userId="fd074ccdcebbebd0" providerId="LiveId" clId="{A75811C4-F758-4BD9-9FA1-2D0A941DF5F0}" dt="2021-06-23T02:01:07.168" v="14" actId="47"/>
        <pc:sldMkLst>
          <pc:docMk/>
          <pc:sldMk cId="0" sldId="263"/>
        </pc:sldMkLst>
      </pc:sldChg>
      <pc:sldChg chg="add del">
        <pc:chgData name="吉川 純輝" userId="fd074ccdcebbebd0" providerId="LiveId" clId="{A75811C4-F758-4BD9-9FA1-2D0A941DF5F0}" dt="2021-06-23T02:01:07.777" v="15" actId="47"/>
        <pc:sldMkLst>
          <pc:docMk/>
          <pc:sldMk cId="0" sldId="264"/>
        </pc:sldMkLst>
      </pc:sldChg>
      <pc:sldChg chg="add del">
        <pc:chgData name="吉川 純輝" userId="fd074ccdcebbebd0" providerId="LiveId" clId="{A75811C4-F758-4BD9-9FA1-2D0A941DF5F0}" dt="2021-06-23T02:01:08.621" v="16" actId="47"/>
        <pc:sldMkLst>
          <pc:docMk/>
          <pc:sldMk cId="0" sldId="265"/>
        </pc:sldMkLst>
      </pc:sldChg>
      <pc:sldChg chg="modSp add del mod">
        <pc:chgData name="吉川 純輝" userId="fd074ccdcebbebd0" providerId="LiveId" clId="{A75811C4-F758-4BD9-9FA1-2D0A941DF5F0}" dt="2021-06-23T02:03:48.041" v="89" actId="1076"/>
        <pc:sldMkLst>
          <pc:docMk/>
          <pc:sldMk cId="0" sldId="266"/>
        </pc:sldMkLst>
        <pc:spChg chg="mod">
          <ac:chgData name="吉川 純輝" userId="fd074ccdcebbebd0" providerId="LiveId" clId="{A75811C4-F758-4BD9-9FA1-2D0A941DF5F0}" dt="2021-06-23T02:03:48.041" v="89" actId="1076"/>
          <ac:spMkLst>
            <pc:docMk/>
            <pc:sldMk cId="0" sldId="266"/>
            <ac:spMk id="337" creationId="{00000000-0000-0000-0000-000000000000}"/>
          </ac:spMkLst>
        </pc:spChg>
      </pc:sldChg>
      <pc:sldChg chg="modSp add del mod">
        <pc:chgData name="吉川 純輝" userId="fd074ccdcebbebd0" providerId="LiveId" clId="{A75811C4-F758-4BD9-9FA1-2D0A941DF5F0}" dt="2021-06-23T02:03:18.020" v="86" actId="1076"/>
        <pc:sldMkLst>
          <pc:docMk/>
          <pc:sldMk cId="0" sldId="267"/>
        </pc:sldMkLst>
        <pc:spChg chg="mod">
          <ac:chgData name="吉川 純輝" userId="fd074ccdcebbebd0" providerId="LiveId" clId="{A75811C4-F758-4BD9-9FA1-2D0A941DF5F0}" dt="2021-06-23T02:03:18.020" v="86" actId="1076"/>
          <ac:spMkLst>
            <pc:docMk/>
            <pc:sldMk cId="0" sldId="267"/>
            <ac:spMk id="8" creationId="{C4F4BAB7-09DA-48CE-A986-4F13D05B9E27}"/>
          </ac:spMkLst>
        </pc:spChg>
        <pc:spChg chg="mod">
          <ac:chgData name="吉川 純輝" userId="fd074ccdcebbebd0" providerId="LiveId" clId="{A75811C4-F758-4BD9-9FA1-2D0A941DF5F0}" dt="2021-06-23T02:03:12.430" v="85" actId="403"/>
          <ac:spMkLst>
            <pc:docMk/>
            <pc:sldMk cId="0" sldId="267"/>
            <ac:spMk id="32" creationId="{35EC7A10-7C0B-4688-8506-B6A1131B6BE9}"/>
          </ac:spMkLst>
        </pc:spChg>
        <pc:spChg chg="mod">
          <ac:chgData name="吉川 純輝" userId="fd074ccdcebbebd0" providerId="LiveId" clId="{A75811C4-F758-4BD9-9FA1-2D0A941DF5F0}" dt="2021-06-23T02:03:18.020" v="86" actId="1076"/>
          <ac:spMkLst>
            <pc:docMk/>
            <pc:sldMk cId="0" sldId="267"/>
            <ac:spMk id="33" creationId="{67EDADF5-CEC7-4A00-96E9-E09652868E24}"/>
          </ac:spMkLst>
        </pc:spChg>
        <pc:spChg chg="mod">
          <ac:chgData name="吉川 純輝" userId="fd074ccdcebbebd0" providerId="LiveId" clId="{A75811C4-F758-4BD9-9FA1-2D0A941DF5F0}" dt="2021-06-23T02:03:18.020" v="86" actId="1076"/>
          <ac:spMkLst>
            <pc:docMk/>
            <pc:sldMk cId="0" sldId="267"/>
            <ac:spMk id="34" creationId="{BEFC12C1-0415-4E31-B2A9-6C145FEF15D2}"/>
          </ac:spMkLst>
        </pc:spChg>
        <pc:spChg chg="mod">
          <ac:chgData name="吉川 純輝" userId="fd074ccdcebbebd0" providerId="LiveId" clId="{A75811C4-F758-4BD9-9FA1-2D0A941DF5F0}" dt="2021-06-23T02:03:18.020" v="86" actId="1076"/>
          <ac:spMkLst>
            <pc:docMk/>
            <pc:sldMk cId="0" sldId="267"/>
            <ac:spMk id="35" creationId="{DF5763FF-4B96-4880-A468-9965D87520BA}"/>
          </ac:spMkLst>
        </pc:spChg>
        <pc:spChg chg="mod">
          <ac:chgData name="吉川 純輝" userId="fd074ccdcebbebd0" providerId="LiveId" clId="{A75811C4-F758-4BD9-9FA1-2D0A941DF5F0}" dt="2021-06-23T02:03:18.020" v="86" actId="1076"/>
          <ac:spMkLst>
            <pc:docMk/>
            <pc:sldMk cId="0" sldId="267"/>
            <ac:spMk id="40" creationId="{109FAE4D-5863-496E-8B0F-DB4279F2C70A}"/>
          </ac:spMkLst>
        </pc:spChg>
        <pc:spChg chg="mod">
          <ac:chgData name="吉川 純輝" userId="fd074ccdcebbebd0" providerId="LiveId" clId="{A75811C4-F758-4BD9-9FA1-2D0A941DF5F0}" dt="2021-06-23T02:03:18.020" v="86" actId="1076"/>
          <ac:spMkLst>
            <pc:docMk/>
            <pc:sldMk cId="0" sldId="267"/>
            <ac:spMk id="41" creationId="{9D5D839F-4F81-4369-908C-5FBD09E2BAC5}"/>
          </ac:spMkLst>
        </pc:spChg>
        <pc:spChg chg="mod">
          <ac:chgData name="吉川 純輝" userId="fd074ccdcebbebd0" providerId="LiveId" clId="{A75811C4-F758-4BD9-9FA1-2D0A941DF5F0}" dt="2021-06-23T02:03:18.020" v="86" actId="1076"/>
          <ac:spMkLst>
            <pc:docMk/>
            <pc:sldMk cId="0" sldId="267"/>
            <ac:spMk id="42" creationId="{81006AB9-5B7E-4CF9-B1AD-665E7053A174}"/>
          </ac:spMkLst>
        </pc:spChg>
        <pc:spChg chg="mod">
          <ac:chgData name="吉川 純輝" userId="fd074ccdcebbebd0" providerId="LiveId" clId="{A75811C4-F758-4BD9-9FA1-2D0A941DF5F0}" dt="2021-06-23T02:02:56.295" v="68" actId="20577"/>
          <ac:spMkLst>
            <pc:docMk/>
            <pc:sldMk cId="0" sldId="267"/>
            <ac:spMk id="167" creationId="{00000000-0000-0000-0000-000000000000}"/>
          </ac:spMkLst>
        </pc:spChg>
        <pc:grpChg chg="mod">
          <ac:chgData name="吉川 純輝" userId="fd074ccdcebbebd0" providerId="LiveId" clId="{A75811C4-F758-4BD9-9FA1-2D0A941DF5F0}" dt="2021-06-23T02:03:18.020" v="86" actId="1076"/>
          <ac:grpSpMkLst>
            <pc:docMk/>
            <pc:sldMk cId="0" sldId="267"/>
            <ac:grpSpMk id="5" creationId="{5E71726F-2E50-402A-871B-5BAFBCF20C0B}"/>
          </ac:grpSpMkLst>
        </pc:grpChg>
        <pc:grpChg chg="mod">
          <ac:chgData name="吉川 純輝" userId="fd074ccdcebbebd0" providerId="LiveId" clId="{A75811C4-F758-4BD9-9FA1-2D0A941DF5F0}" dt="2021-06-23T02:03:18.020" v="86" actId="1076"/>
          <ac:grpSpMkLst>
            <pc:docMk/>
            <pc:sldMk cId="0" sldId="267"/>
            <ac:grpSpMk id="6" creationId="{79F6EE92-66FA-4541-BB47-1724D0C02EDE}"/>
          </ac:grpSpMkLst>
        </pc:grpChg>
        <pc:grpChg chg="mod">
          <ac:chgData name="吉川 純輝" userId="fd074ccdcebbebd0" providerId="LiveId" clId="{A75811C4-F758-4BD9-9FA1-2D0A941DF5F0}" dt="2021-06-23T02:03:18.020" v="86" actId="1076"/>
          <ac:grpSpMkLst>
            <pc:docMk/>
            <pc:sldMk cId="0" sldId="267"/>
            <ac:grpSpMk id="7" creationId="{C09577A9-43D7-4C0E-891B-CE9FA9E371AE}"/>
          </ac:grpSpMkLst>
        </pc:grpChg>
        <pc:grpChg chg="mod">
          <ac:chgData name="吉川 純輝" userId="fd074ccdcebbebd0" providerId="LiveId" clId="{A75811C4-F758-4BD9-9FA1-2D0A941DF5F0}" dt="2021-06-23T02:03:18.020" v="86" actId="1076"/>
          <ac:grpSpMkLst>
            <pc:docMk/>
            <pc:sldMk cId="0" sldId="267"/>
            <ac:grpSpMk id="9" creationId="{0DF88D59-824A-4397-859D-0AC06DBCD8E2}"/>
          </ac:grpSpMkLst>
        </pc:grpChg>
        <pc:picChg chg="mod">
          <ac:chgData name="吉川 純輝" userId="fd074ccdcebbebd0" providerId="LiveId" clId="{A75811C4-F758-4BD9-9FA1-2D0A941DF5F0}" dt="2021-06-23T02:03:18.020" v="86" actId="1076"/>
          <ac:picMkLst>
            <pc:docMk/>
            <pc:sldMk cId="0" sldId="267"/>
            <ac:picMk id="3" creationId="{2965B54E-CA68-40A6-A688-E9C63D2A9219}"/>
          </ac:picMkLst>
        </pc:picChg>
        <pc:picChg chg="mod">
          <ac:chgData name="吉川 純輝" userId="fd074ccdcebbebd0" providerId="LiveId" clId="{A75811C4-F758-4BD9-9FA1-2D0A941DF5F0}" dt="2021-06-23T02:03:18.020" v="86" actId="1076"/>
          <ac:picMkLst>
            <pc:docMk/>
            <pc:sldMk cId="0" sldId="267"/>
            <ac:picMk id="1026" creationId="{5C4B6BCA-28AA-4013-A2A8-B4FE833B0EEE}"/>
          </ac:picMkLst>
        </pc:picChg>
        <pc:picChg chg="mod">
          <ac:chgData name="吉川 純輝" userId="fd074ccdcebbebd0" providerId="LiveId" clId="{A75811C4-F758-4BD9-9FA1-2D0A941DF5F0}" dt="2021-06-23T02:03:18.020" v="86" actId="1076"/>
          <ac:picMkLst>
            <pc:docMk/>
            <pc:sldMk cId="0" sldId="267"/>
            <ac:picMk id="1028" creationId="{F1725382-B821-4B47-9FD2-1624AFBDD1DB}"/>
          </ac:picMkLst>
        </pc:picChg>
      </pc:sldChg>
      <pc:sldChg chg="del">
        <pc:chgData name="吉川 純輝" userId="fd074ccdcebbebd0" providerId="LiveId" clId="{A75811C4-F758-4BD9-9FA1-2D0A941DF5F0}" dt="2021-06-23T02:00:54.725" v="8" actId="47"/>
        <pc:sldMkLst>
          <pc:docMk/>
          <pc:sldMk cId="0" sldId="268"/>
        </pc:sldMkLst>
      </pc:sldChg>
      <pc:sldChg chg="del">
        <pc:chgData name="吉川 純輝" userId="fd074ccdcebbebd0" providerId="LiveId" clId="{A75811C4-F758-4BD9-9FA1-2D0A941DF5F0}" dt="2021-06-23T02:00:54.162" v="7" actId="47"/>
        <pc:sldMkLst>
          <pc:docMk/>
          <pc:sldMk cId="0" sldId="269"/>
        </pc:sldMkLst>
      </pc:sldChg>
      <pc:sldChg chg="del">
        <pc:chgData name="吉川 純輝" userId="fd074ccdcebbebd0" providerId="LiveId" clId="{A75811C4-F758-4BD9-9FA1-2D0A941DF5F0}" dt="2021-06-23T02:00:53.350" v="6" actId="47"/>
        <pc:sldMkLst>
          <pc:docMk/>
          <pc:sldMk cId="0" sldId="270"/>
        </pc:sldMkLst>
      </pc:sldChg>
      <pc:sldChg chg="del">
        <pc:chgData name="吉川 純輝" userId="fd074ccdcebbebd0" providerId="LiveId" clId="{A75811C4-F758-4BD9-9FA1-2D0A941DF5F0}" dt="2021-06-23T02:00:52.709" v="5" actId="47"/>
        <pc:sldMkLst>
          <pc:docMk/>
          <pc:sldMk cId="0" sldId="271"/>
        </pc:sldMkLst>
      </pc:sldChg>
      <pc:sldChg chg="del">
        <pc:chgData name="吉川 純輝" userId="fd074ccdcebbebd0" providerId="LiveId" clId="{A75811C4-F758-4BD9-9FA1-2D0A941DF5F0}" dt="2021-06-23T02:00:52.053" v="4" actId="47"/>
        <pc:sldMkLst>
          <pc:docMk/>
          <pc:sldMk cId="0" sldId="272"/>
        </pc:sldMkLst>
      </pc:sldChg>
      <pc:sldChg chg="del">
        <pc:chgData name="吉川 純輝" userId="fd074ccdcebbebd0" providerId="LiveId" clId="{A75811C4-F758-4BD9-9FA1-2D0A941DF5F0}" dt="2021-06-23T02:00:50.678" v="3" actId="47"/>
        <pc:sldMkLst>
          <pc:docMk/>
          <pc:sldMk cId="0" sldId="273"/>
        </pc:sldMkLst>
      </pc:sldChg>
      <pc:sldChg chg="del">
        <pc:chgData name="吉川 純輝" userId="fd074ccdcebbebd0" providerId="LiveId" clId="{A75811C4-F758-4BD9-9FA1-2D0A941DF5F0}" dt="2021-06-23T02:00:50.475" v="2" actId="47"/>
        <pc:sldMkLst>
          <pc:docMk/>
          <pc:sldMk cId="0" sldId="274"/>
        </pc:sldMkLst>
      </pc:sldChg>
      <pc:sldChg chg="del">
        <pc:chgData name="吉川 純輝" userId="fd074ccdcebbebd0" providerId="LiveId" clId="{A75811C4-F758-4BD9-9FA1-2D0A941DF5F0}" dt="2021-06-23T02:00:50.288" v="1" actId="47"/>
        <pc:sldMkLst>
          <pc:docMk/>
          <pc:sldMk cId="0" sldId="275"/>
        </pc:sldMkLst>
      </pc:sldChg>
      <pc:sldChg chg="del">
        <pc:chgData name="吉川 純輝" userId="fd074ccdcebbebd0" providerId="LiveId" clId="{A75811C4-F758-4BD9-9FA1-2D0A941DF5F0}" dt="2021-06-23T02:00:50.131" v="0" actId="47"/>
        <pc:sldMkLst>
          <pc:docMk/>
          <pc:sldMk cId="0"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8a712cd6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gd8a712cd6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まとめとして</a:t>
            </a:r>
            <a:endParaRPr/>
          </a:p>
          <a:p>
            <a:pPr marL="0" marR="0" lvl="0" indent="0" algn="l" rtl="0">
              <a:lnSpc>
                <a:spcPct val="100000"/>
              </a:lnSpc>
              <a:spcBef>
                <a:spcPts val="0"/>
              </a:spcBef>
              <a:spcAft>
                <a:spcPts val="0"/>
              </a:spcAft>
              <a:buClr>
                <a:schemeClr val="dk1"/>
              </a:buClr>
              <a:buSzPts val="1200"/>
              <a:buFont typeface="Arial"/>
              <a:buNone/>
            </a:pPr>
            <a:r>
              <a:rPr lang="ja-JP" sz="1200"/>
              <a:t>チャットでの議論でDERCシステムを用いる事で議論中の総文字数が増えた。評価を稼ぐための投稿数、文字数の工夫が見られた。評価システムを使いこなせているかは不明。</a:t>
            </a:r>
            <a:endParaRPr sz="1200"/>
          </a:p>
          <a:p>
            <a:pPr marL="0" marR="0" lvl="0" indent="0" algn="l" rtl="0">
              <a:lnSpc>
                <a:spcPct val="100000"/>
              </a:lnSpc>
              <a:spcBef>
                <a:spcPts val="0"/>
              </a:spcBef>
              <a:spcAft>
                <a:spcPts val="0"/>
              </a:spcAft>
              <a:buClr>
                <a:schemeClr val="dk1"/>
              </a:buClr>
              <a:buSzPts val="1200"/>
              <a:buFont typeface="Arial"/>
              <a:buNone/>
            </a:pPr>
            <a:endParaRPr sz="1200"/>
          </a:p>
          <a:p>
            <a:pPr marL="0" marR="0" lvl="0" indent="0" algn="l" rtl="0">
              <a:lnSpc>
                <a:spcPct val="100000"/>
              </a:lnSpc>
              <a:spcBef>
                <a:spcPts val="0"/>
              </a:spcBef>
              <a:spcAft>
                <a:spcPts val="0"/>
              </a:spcAft>
              <a:buClr>
                <a:schemeClr val="dk1"/>
              </a:buClr>
              <a:buSzPts val="1200"/>
              <a:buFont typeface="Arial"/>
              <a:buNone/>
            </a:pPr>
            <a:r>
              <a:rPr lang="ja-JP" sz="1200"/>
              <a:t>また、実験を通しての課題点は以下のように挙げられます。</a:t>
            </a:r>
            <a:endParaRPr sz="12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・評価の存在が評価をしたユーザーと評価をされたユーザーの間のみでわかる匿名性を持っていなかったこと。</a:t>
            </a:r>
            <a:endParaRPr/>
          </a:p>
          <a:p>
            <a:pPr marL="0" lvl="0" indent="0" algn="l" rtl="0">
              <a:lnSpc>
                <a:spcPct val="100000"/>
              </a:lnSpc>
              <a:spcBef>
                <a:spcPts val="0"/>
              </a:spcBef>
              <a:spcAft>
                <a:spcPts val="0"/>
              </a:spcAft>
              <a:buSzPts val="1400"/>
              <a:buNone/>
            </a:pPr>
            <a:r>
              <a:rPr lang="ja-JP"/>
              <a:t>・被験者がDERCシステムについて理解し慣れがくる前に実験が終了してしまうため、どのようにポイントを多く獲得するかという戦略を立てることができず、ゲームの要素を感じにくい。</a:t>
            </a:r>
            <a:endParaRPr/>
          </a:p>
          <a:p>
            <a:pPr marL="0" lvl="0" indent="0" algn="l" rtl="0">
              <a:lnSpc>
                <a:spcPct val="100000"/>
              </a:lnSpc>
              <a:spcBef>
                <a:spcPts val="0"/>
              </a:spcBef>
              <a:spcAft>
                <a:spcPts val="0"/>
              </a:spcAft>
              <a:buSzPts val="1400"/>
              <a:buNone/>
            </a:pPr>
            <a:r>
              <a:rPr lang="ja-JP"/>
              <a:t>・議題が議論を行う本人の実生活と関係の遠いものが多く、議論を行う本人たちにとって現実的な議題にする必要がある。</a:t>
            </a:r>
            <a:endParaRPr/>
          </a:p>
          <a:p>
            <a:pPr marL="0" lvl="0" indent="0" algn="l" rtl="0">
              <a:lnSpc>
                <a:spcPct val="100000"/>
              </a:lnSpc>
              <a:spcBef>
                <a:spcPts val="0"/>
              </a:spcBef>
              <a:spcAft>
                <a:spcPts val="0"/>
              </a:spcAft>
              <a:buSzPts val="1400"/>
              <a:buNone/>
            </a:pPr>
            <a:r>
              <a:rPr lang="ja-JP"/>
              <a:t>・チャットの議論はタイピングする時間がかかってしまい、７分では短すぎる。</a:t>
            </a:r>
            <a:endParaRPr/>
          </a:p>
          <a:p>
            <a:pPr marL="0" lvl="0" indent="0" algn="l" rtl="0">
              <a:lnSpc>
                <a:spcPct val="100000"/>
              </a:lnSpc>
              <a:spcBef>
                <a:spcPts val="0"/>
              </a:spcBef>
              <a:spcAft>
                <a:spcPts val="0"/>
              </a:spcAft>
              <a:buSzPts val="1400"/>
              <a:buNone/>
            </a:pPr>
            <a:r>
              <a:rPr lang="ja-JP"/>
              <a:t>ということが挙げられた。</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40秒</a:t>
            </a:r>
            <a:endParaRPr/>
          </a:p>
          <a:p>
            <a:pPr marL="0" lvl="0" indent="0" algn="l" rtl="0">
              <a:lnSpc>
                <a:spcPct val="100000"/>
              </a:lnSpc>
              <a:spcBef>
                <a:spcPts val="0"/>
              </a:spcBef>
              <a:spcAft>
                <a:spcPts val="0"/>
              </a:spcAft>
              <a:buSzPts val="1400"/>
              <a:buNone/>
            </a:pPr>
            <a:endParaRPr/>
          </a:p>
        </p:txBody>
      </p:sp>
      <p:sp>
        <p:nvSpPr>
          <p:cNvPr id="333" name="Google Shape;333;gd8a712cd69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DERCによって</a:t>
            </a:r>
            <a:endParaRPr/>
          </a:p>
          <a:p>
            <a:pPr marL="0" lvl="0" indent="0" algn="l" rtl="0">
              <a:lnSpc>
                <a:spcPct val="100000"/>
              </a:lnSpc>
              <a:spcBef>
                <a:spcPts val="0"/>
              </a:spcBef>
              <a:spcAft>
                <a:spcPts val="0"/>
              </a:spcAft>
              <a:buSzPts val="1400"/>
              <a:buNone/>
            </a:pPr>
            <a:r>
              <a:rPr lang="ja-JP"/>
              <a:t>ユーザーに自分や集団内の他者の利他行為について観察し,考えるきっかけを作り,</a:t>
            </a:r>
            <a:endParaRPr/>
          </a:p>
          <a:p>
            <a:pPr marL="0" lvl="0" indent="0" algn="l" rtl="0">
              <a:lnSpc>
                <a:spcPct val="100000"/>
              </a:lnSpc>
              <a:spcBef>
                <a:spcPts val="0"/>
              </a:spcBef>
              <a:spcAft>
                <a:spcPts val="0"/>
              </a:spcAft>
              <a:buSzPts val="1400"/>
              <a:buNone/>
            </a:pPr>
            <a:r>
              <a:rPr lang="ja-JP"/>
              <a:t>学びをもたらすこと.それらの機会によってユーザーの利他行為を促進すること.</a:t>
            </a:r>
            <a:endParaRPr/>
          </a:p>
          <a:p>
            <a:pPr marL="0" lvl="0" indent="0" algn="l" rtl="0">
              <a:lnSpc>
                <a:spcPct val="100000"/>
              </a:lnSpc>
              <a:spcBef>
                <a:spcPts val="0"/>
              </a:spcBef>
              <a:spcAft>
                <a:spcPts val="0"/>
              </a:spcAft>
              <a:buSzPts val="1400"/>
              <a:buNone/>
            </a:pPr>
            <a:r>
              <a:rPr lang="ja-JP"/>
              <a:t>を目的としています。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lnSpc>
                <a:spcPct val="100000"/>
              </a:lnSpc>
              <a:spcBef>
                <a:spcPts val="0"/>
              </a:spcBef>
              <a:spcAft>
                <a:spcPts val="0"/>
              </a:spcAft>
              <a:buSzPts val="1400"/>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DERCによって</a:t>
            </a:r>
            <a:endParaRPr/>
          </a:p>
          <a:p>
            <a:pPr marL="0" lvl="0" indent="0" algn="l" rtl="0">
              <a:lnSpc>
                <a:spcPct val="100000"/>
              </a:lnSpc>
              <a:spcBef>
                <a:spcPts val="0"/>
              </a:spcBef>
              <a:spcAft>
                <a:spcPts val="0"/>
              </a:spcAft>
              <a:buSzPts val="1400"/>
              <a:buNone/>
            </a:pPr>
            <a:r>
              <a:rPr lang="ja-JP"/>
              <a:t>ユーザーに自分や集団内の他者の利他行為について観察し,考えるきっかけを作り,</a:t>
            </a:r>
            <a:endParaRPr/>
          </a:p>
          <a:p>
            <a:pPr marL="0" lvl="0" indent="0" algn="l" rtl="0">
              <a:lnSpc>
                <a:spcPct val="100000"/>
              </a:lnSpc>
              <a:spcBef>
                <a:spcPts val="0"/>
              </a:spcBef>
              <a:spcAft>
                <a:spcPts val="0"/>
              </a:spcAft>
              <a:buSzPts val="1400"/>
              <a:buNone/>
            </a:pPr>
            <a:r>
              <a:rPr lang="ja-JP"/>
              <a:t>学びをもたらすこと.それらの機会によってユーザーの利他行為を促進すること.</a:t>
            </a:r>
            <a:endParaRPr/>
          </a:p>
          <a:p>
            <a:pPr marL="0" lvl="0" indent="0" algn="l" rtl="0">
              <a:lnSpc>
                <a:spcPct val="100000"/>
              </a:lnSpc>
              <a:spcBef>
                <a:spcPts val="0"/>
              </a:spcBef>
              <a:spcAft>
                <a:spcPts val="0"/>
              </a:spcAft>
              <a:buSzPts val="1400"/>
              <a:buNone/>
            </a:pPr>
            <a:r>
              <a:rPr lang="ja-JP"/>
              <a:t>を目的としています。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lnSpc>
                <a:spcPct val="100000"/>
              </a:lnSpc>
              <a:spcBef>
                <a:spcPts val="0"/>
              </a:spcBef>
              <a:spcAft>
                <a:spcPts val="0"/>
              </a:spcAft>
              <a:buSzPts val="1400"/>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12</a:t>
            </a:fld>
            <a:endParaRPr/>
          </a:p>
        </p:txBody>
      </p:sp>
    </p:spTree>
    <p:extLst>
      <p:ext uri="{BB962C8B-B14F-4D97-AF65-F5344CB8AC3E}">
        <p14:creationId xmlns:p14="http://schemas.microsoft.com/office/powerpoint/2010/main" val="403711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次に互恵主義についての研究背景です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互恵主義とは</a:t>
            </a:r>
            <a:r>
              <a:rPr lang="ja-JP" sz="1200"/>
              <a:t>あとで見返りがあると期待されるために、ある個体が他の個体の利益になることをすること。です。</a:t>
            </a:r>
            <a:endParaRPr sz="12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直接互恵と間接互恵が挙げられ、直接互恵とは利他行動者Aが受益者Bに利他行為を行うと、BがAに利他行為で返すといったものです。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間接互恵とは利他行動者であるAが受益者Bに利他行為を行うと、利他行動者Aの評判が上がり、第三者であるCがAに利他行為を行うというものです。</a:t>
            </a:r>
            <a:endParaRPr/>
          </a:p>
          <a:p>
            <a:pPr marL="0" lvl="0" indent="0" algn="l" rtl="0">
              <a:lnSpc>
                <a:spcPct val="100000"/>
              </a:lnSpc>
              <a:spcBef>
                <a:spcPts val="0"/>
              </a:spcBef>
              <a:spcAft>
                <a:spcPts val="0"/>
              </a:spcAft>
              <a:buSzPts val="1400"/>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ゲーミフィケーションについての研究背景です。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ゲーミフィケーションの定義とは</a:t>
            </a:r>
            <a:r>
              <a:rPr lang="ja-JP" sz="1200"/>
              <a:t>「ゲームに使われている構造を。ゲームとは別の分野で応用し、行動に対する動機付けや問題解決をもたらすこと」です。</a:t>
            </a:r>
            <a:endParaRPr/>
          </a:p>
          <a:p>
            <a:pPr marL="0" lvl="0" indent="0" algn="l" rtl="0">
              <a:lnSpc>
                <a:spcPct val="100000"/>
              </a:lnSpc>
              <a:spcBef>
                <a:spcPts val="0"/>
              </a:spcBef>
              <a:spcAft>
                <a:spcPts val="0"/>
              </a:spcAft>
              <a:buSzPts val="1400"/>
              <a:buNone/>
            </a:pPr>
            <a:r>
              <a:rPr lang="ja-JP"/>
              <a:t>使用例といたしましては</a:t>
            </a:r>
            <a:r>
              <a:rPr lang="ja-JP" sz="1200"/>
              <a:t>運動管理アプリケーションとしてのNike+があります。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ゲーミフィケーションの問題点として</a:t>
            </a:r>
            <a:r>
              <a:rPr lang="ja-JP" sz="1200"/>
              <a:t>内発的な動機付けがされないことが挙げられます。</a:t>
            </a:r>
            <a:endParaRPr sz="1200"/>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内発的動機付けとは自分自身の内面から湧き上がってくる好奇心や関心のことです。対して外発的動機付けとは金銭の授受や罰などの外発的要因による動機付けのことです。つまり、ゲーミフィケーションによって</a:t>
            </a:r>
            <a:r>
              <a:rPr lang="ja-JP" sz="1200"/>
              <a:t>報酬を獲得すること自体が目的になってしまうといった事が挙げられます。</a:t>
            </a: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本研究で対象としているDERCはこの互恵主義に基づく協力行動を促進する二層のゲーミフィケーションです。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DERCによって</a:t>
            </a:r>
            <a:endParaRPr/>
          </a:p>
          <a:p>
            <a:pPr marL="0" lvl="0" indent="0" algn="l" rtl="0">
              <a:lnSpc>
                <a:spcPct val="100000"/>
              </a:lnSpc>
              <a:spcBef>
                <a:spcPts val="0"/>
              </a:spcBef>
              <a:spcAft>
                <a:spcPts val="0"/>
              </a:spcAft>
              <a:buSzPts val="1400"/>
              <a:buNone/>
            </a:pPr>
            <a:r>
              <a:rPr lang="ja-JP"/>
              <a:t>ユーザーに自分や集団内の他者の利他行為について観察し,考えるきっかけを作り,</a:t>
            </a:r>
            <a:endParaRPr/>
          </a:p>
          <a:p>
            <a:pPr marL="0" lvl="0" indent="0" algn="l" rtl="0">
              <a:lnSpc>
                <a:spcPct val="100000"/>
              </a:lnSpc>
              <a:spcBef>
                <a:spcPts val="0"/>
              </a:spcBef>
              <a:spcAft>
                <a:spcPts val="0"/>
              </a:spcAft>
              <a:buSzPts val="1400"/>
              <a:buNone/>
            </a:pPr>
            <a:r>
              <a:rPr lang="ja-JP"/>
              <a:t>学びをもたらすこと.それらの機会によってユーザーの利他行為を促進すること.</a:t>
            </a:r>
            <a:endParaRPr/>
          </a:p>
          <a:p>
            <a:pPr marL="0" lvl="0" indent="0" algn="l" rtl="0">
              <a:lnSpc>
                <a:spcPct val="100000"/>
              </a:lnSpc>
              <a:spcBef>
                <a:spcPts val="0"/>
              </a:spcBef>
              <a:spcAft>
                <a:spcPts val="0"/>
              </a:spcAft>
              <a:buSzPts val="1400"/>
              <a:buNone/>
            </a:pPr>
            <a:r>
              <a:rPr lang="ja-JP"/>
              <a:t>を目的としています。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特徴として従来のゲーミフィケーションが一層になっており報酬がユーザーの行動に直接作用しているのに対し、DERCのメカニズムは報酬獲得のメカニズムが二層になっており、報酬獲得によって利他行為をしたくなるレベル１と利他行為をさせたくなるレベル２で構成されています。</a:t>
            </a:r>
            <a:endParaRPr/>
          </a:p>
          <a:p>
            <a:pPr marL="0" lvl="0" indent="0" algn="l" rtl="0">
              <a:lnSpc>
                <a:spcPct val="100000"/>
              </a:lnSpc>
              <a:spcBef>
                <a:spcPts val="0"/>
              </a:spcBef>
              <a:spcAft>
                <a:spcPts val="0"/>
              </a:spcAft>
              <a:buSzPts val="1400"/>
              <a:buNone/>
            </a:pPr>
            <a:endParaRPr/>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利他行為をしたくなる層であるレベル１の内容は</a:t>
            </a:r>
            <a:endParaRPr/>
          </a:p>
          <a:p>
            <a:pPr marL="0" lvl="0" indent="0" algn="l" rtl="0">
              <a:lnSpc>
                <a:spcPct val="100000"/>
              </a:lnSpc>
              <a:spcBef>
                <a:spcPts val="0"/>
              </a:spcBef>
              <a:spcAft>
                <a:spcPts val="0"/>
              </a:spcAft>
              <a:buSzPts val="1400"/>
              <a:buNone/>
            </a:pPr>
            <a:r>
              <a:rPr lang="ja-JP"/>
              <a:t>利他行為をすると評価され、報酬が獲得できるというものです。この報酬は評価する人の所持ポイントに比例しており、所持ポイントが高い人からは多くのポイントを得る事ができます。</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レベル２は利他行為をさせたくなる層で、</a:t>
            </a:r>
            <a:r>
              <a:rPr lang="ja-JP" sz="1200">
                <a:solidFill>
                  <a:schemeClr val="dk1"/>
                </a:solidFill>
                <a:latin typeface="Arial"/>
                <a:ea typeface="Arial"/>
                <a:cs typeface="Arial"/>
                <a:sym typeface="Arial"/>
              </a:rPr>
              <a:t>ポイントを用いて「賭け」をおこない、賭けの対象相手が利他行為を働くと、賭けが成功しポイントを獲得できるという仕組みになっています。</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a:solidFill>
                  <a:schemeClr val="dk1"/>
                </a:solidFill>
                <a:latin typeface="Arial"/>
                <a:ea typeface="Arial"/>
                <a:cs typeface="Arial"/>
                <a:sym typeface="Arial"/>
              </a:rPr>
              <a:t>賭け対象のオッズは個人で決まっており、所持ポイントの低い人はオッズが高く設定されており、所持ポイントの高い人はオッズが低く設定されています。</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ja-JP" sz="1200">
                <a:solidFill>
                  <a:schemeClr val="dk1"/>
                </a:solidFill>
                <a:latin typeface="Arial"/>
                <a:ea typeface="Arial"/>
                <a:cs typeface="Arial"/>
                <a:sym typeface="Arial"/>
              </a:rPr>
              <a:t>自分が賭けている相手が利他行為を行うことでポイントを得ることができるため、賭けている相手に利他行為を行うように促すようになるというメカニズムです。</a:t>
            </a:r>
            <a:endParaRPr/>
          </a:p>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そしてこのdercの持つレベル１とレベル2の二重構造によって、</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報酬の獲得手段の幅が広がり、戦略性が向上する事で、ゲームならではの面白さを与え、内発的動機付けとしての機能を強化。</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また、二種類の報酬の獲得方法によって、どのように報酬を獲得したかが曖昧になり、ゲーミフィケーションの課題であった報酬獲得の意識による息苦しさの軽減を実現しています。</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ja-JP" b="1"/>
              <a:t>ここまでで3分</a:t>
            </a:r>
            <a:endParaRPr b="1"/>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ja-JP"/>
              <a:t>相互評価</a:t>
            </a:r>
            <a:endParaRPr/>
          </a:p>
          <a:p>
            <a:pPr marL="0" lvl="0" indent="0" algn="l" rtl="0">
              <a:lnSpc>
                <a:spcPct val="100000"/>
              </a:lnSpc>
              <a:spcBef>
                <a:spcPts val="0"/>
              </a:spcBef>
              <a:spcAft>
                <a:spcPts val="0"/>
              </a:spcAft>
              <a:buSzPts val="1400"/>
              <a:buNone/>
            </a:pPr>
            <a:r>
              <a:rPr lang="ja-JP"/>
              <a:t>監視し合う。中なのにやり合うことが嫌</a:t>
            </a:r>
            <a:endParaRPr/>
          </a:p>
          <a:p>
            <a:pPr marL="0" lvl="0" indent="0" algn="l" rtl="0">
              <a:lnSpc>
                <a:spcPct val="100000"/>
              </a:lnSpc>
              <a:spcBef>
                <a:spcPts val="0"/>
              </a:spcBef>
              <a:spcAft>
                <a:spcPts val="0"/>
              </a:spcAft>
              <a:buSzPts val="1400"/>
              <a:buNone/>
            </a:pPr>
            <a:r>
              <a:rPr lang="ja-JP"/>
              <a:t>だから意味が違う。</a:t>
            </a:r>
            <a:endParaRPr/>
          </a:p>
        </p:txBody>
      </p:sp>
      <p:sp>
        <p:nvSpPr>
          <p:cNvPr id="258" name="Google Shape;258;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6428b954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t>評価はslackのリアクション機能を使用</a:t>
            </a:r>
            <a:endParaRPr/>
          </a:p>
        </p:txBody>
      </p:sp>
      <p:sp>
        <p:nvSpPr>
          <p:cNvPr id="274" name="Google Shape;274;gd6428b954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6428b9543_0_1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d6428b9543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d6428b9543_0_1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6428b9543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d6428b9543_0_9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829693"/>
            <a:ext cx="9144000" cy="1680541"/>
          </a:xfrm>
          <a:prstGeom prst="rect">
            <a:avLst/>
          </a:prstGeom>
          <a:solidFill>
            <a:srgbClr val="DDEAF6"/>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ja-JP" sz="5400"/>
              <a:t>二層化ゲーミフィケーションによる議論活性化の試み</a:t>
            </a:r>
            <a:endParaRPr/>
          </a:p>
        </p:txBody>
      </p:sp>
      <p:sp>
        <p:nvSpPr>
          <p:cNvPr id="90" name="Google Shape;90;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000"/>
              <a:buNone/>
            </a:pPr>
            <a:r>
              <a:rPr lang="ja-JP" sz="3000"/>
              <a:t>Activating discussing in conference by dual-layer gamification</a:t>
            </a:r>
            <a:endParaRPr sz="3000"/>
          </a:p>
        </p:txBody>
      </p:sp>
      <p:sp>
        <p:nvSpPr>
          <p:cNvPr id="91" name="Google Shape;91;p1"/>
          <p:cNvSpPr txBox="1"/>
          <p:nvPr/>
        </p:nvSpPr>
        <p:spPr>
          <a:xfrm>
            <a:off x="-129902" y="5063490"/>
            <a:ext cx="8639034" cy="572228"/>
          </a:xfrm>
          <a:prstGeom prst="rect">
            <a:avLst/>
          </a:prstGeom>
          <a:noFill/>
          <a:ln>
            <a:noFill/>
          </a:ln>
        </p:spPr>
        <p:txBody>
          <a:bodyPr spcFirstLastPara="1" wrap="square" lIns="68575" tIns="34275" rIns="68575" bIns="34275" anchor="t" anchorCtr="0">
            <a:noAutofit/>
          </a:bodyPr>
          <a:lstStyle/>
          <a:p>
            <a:pPr marL="0" marR="0" lvl="0" indent="0" algn="r" rtl="0">
              <a:lnSpc>
                <a:spcPct val="90000"/>
              </a:lnSpc>
              <a:spcBef>
                <a:spcPts val="0"/>
              </a:spcBef>
              <a:spcAft>
                <a:spcPts val="0"/>
              </a:spcAft>
              <a:buClr>
                <a:schemeClr val="dk1"/>
              </a:buClr>
              <a:buSzPts val="3000"/>
              <a:buFont typeface="Arial"/>
              <a:buNone/>
            </a:pPr>
            <a:r>
              <a:rPr lang="ja-JP" sz="3000" b="0" i="0" u="none" strike="noStrike" cap="none">
                <a:solidFill>
                  <a:schemeClr val="dk1"/>
                </a:solidFill>
                <a:latin typeface="Calibri"/>
                <a:ea typeface="Calibri"/>
                <a:cs typeface="Calibri"/>
                <a:sym typeface="Calibri"/>
              </a:rPr>
              <a:t>名古屋大学 情報学研究科 複雑系科学専攻</a:t>
            </a:r>
            <a:endParaRPr sz="3000" b="0" i="0" u="none" strike="noStrike" cap="none">
              <a:solidFill>
                <a:schemeClr val="dk1"/>
              </a:solidFill>
              <a:latin typeface="Calibri"/>
              <a:ea typeface="Calibri"/>
              <a:cs typeface="Calibri"/>
              <a:sym typeface="Calibri"/>
            </a:endParaRPr>
          </a:p>
          <a:p>
            <a:pPr marL="0" marR="0" lvl="0" indent="0" algn="r" rtl="0">
              <a:lnSpc>
                <a:spcPct val="90000"/>
              </a:lnSpc>
              <a:spcBef>
                <a:spcPts val="1000"/>
              </a:spcBef>
              <a:spcAft>
                <a:spcPts val="0"/>
              </a:spcAft>
              <a:buClr>
                <a:schemeClr val="dk1"/>
              </a:buClr>
              <a:buSzPts val="3600"/>
              <a:buFont typeface="Arial"/>
              <a:buNone/>
            </a:pPr>
            <a:r>
              <a:rPr lang="ja-JP" sz="3600" b="0" i="0" u="none" strike="noStrike" cap="none">
                <a:solidFill>
                  <a:schemeClr val="dk1"/>
                </a:solidFill>
                <a:latin typeface="Calibri"/>
                <a:ea typeface="Calibri"/>
                <a:cs typeface="Calibri"/>
                <a:sym typeface="Calibri"/>
              </a:rPr>
              <a:t>吉川純輝</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d8a712cd69_0_0"/>
          <p:cNvSpPr txBox="1"/>
          <p:nvPr/>
        </p:nvSpPr>
        <p:spPr>
          <a:xfrm>
            <a:off x="323944" y="164796"/>
            <a:ext cx="1299300" cy="646200"/>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336" name="Google Shape;336;gd8a712cd69_0_0"/>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ja-JP" sz="4800" b="1" dirty="0">
                <a:solidFill>
                  <a:schemeClr val="lt1"/>
                </a:solidFill>
                <a:latin typeface="Calibri"/>
                <a:ea typeface="Calibri"/>
                <a:cs typeface="Calibri"/>
                <a:sym typeface="Calibri"/>
              </a:rPr>
              <a:t>実験の課題点</a:t>
            </a:r>
            <a:r>
              <a:rPr lang="ja-JP" altLang="en-US" sz="4800" b="1" dirty="0">
                <a:solidFill>
                  <a:schemeClr val="lt1"/>
                </a:solidFill>
                <a:latin typeface="Calibri"/>
                <a:ea typeface="Calibri"/>
                <a:cs typeface="Calibri"/>
                <a:sym typeface="Calibri"/>
              </a:rPr>
              <a:t>と今後</a:t>
            </a:r>
            <a:endParaRPr sz="1400" b="0" i="0" u="none" strike="noStrike" cap="none" dirty="0">
              <a:solidFill>
                <a:srgbClr val="000000"/>
              </a:solidFill>
              <a:latin typeface="Arial"/>
              <a:ea typeface="Arial"/>
              <a:cs typeface="Arial"/>
              <a:sym typeface="Arial"/>
            </a:endParaRPr>
          </a:p>
        </p:txBody>
      </p:sp>
      <p:sp>
        <p:nvSpPr>
          <p:cNvPr id="337" name="Google Shape;337;gd8a712cd69_0_0"/>
          <p:cNvSpPr txBox="1"/>
          <p:nvPr/>
        </p:nvSpPr>
        <p:spPr>
          <a:xfrm>
            <a:off x="1069961" y="1273296"/>
            <a:ext cx="8038850" cy="1815175"/>
          </a:xfrm>
          <a:prstGeom prst="rect">
            <a:avLst/>
          </a:prstGeom>
          <a:noFill/>
          <a:ln>
            <a:noFill/>
          </a:ln>
        </p:spPr>
        <p:txBody>
          <a:bodyPr spcFirstLastPara="1" wrap="square" lIns="91425" tIns="45700" rIns="91425" bIns="45700" anchor="t" anchorCtr="0">
            <a:noAutofit/>
          </a:bodyPr>
          <a:lstStyle/>
          <a:p>
            <a:pPr marL="285750" marR="0" lvl="0" indent="-273050" algn="l" rtl="0">
              <a:lnSpc>
                <a:spcPct val="100000"/>
              </a:lnSpc>
              <a:spcBef>
                <a:spcPts val="0"/>
              </a:spcBef>
              <a:spcAft>
                <a:spcPts val="0"/>
              </a:spcAft>
              <a:buClr>
                <a:schemeClr val="dk1"/>
              </a:buClr>
              <a:buSzPts val="1800"/>
              <a:buFont typeface="Arial"/>
              <a:buChar char="•"/>
            </a:pPr>
            <a:r>
              <a:rPr lang="ja-JP" sz="1600" b="0" i="0" u="none" strike="noStrike" cap="none" dirty="0">
                <a:solidFill>
                  <a:schemeClr val="dk1"/>
                </a:solidFill>
                <a:latin typeface="Calibri"/>
                <a:ea typeface="Calibri"/>
                <a:cs typeface="Calibri"/>
                <a:sym typeface="Calibri"/>
              </a:rPr>
              <a:t>被験者がDERC</a:t>
            </a:r>
            <a:r>
              <a:rPr lang="ja-JP" sz="1600" dirty="0">
                <a:solidFill>
                  <a:schemeClr val="dk1"/>
                </a:solidFill>
                <a:latin typeface="Calibri"/>
                <a:ea typeface="Calibri"/>
                <a:cs typeface="Calibri"/>
                <a:sym typeface="Calibri"/>
              </a:rPr>
              <a:t>を</a:t>
            </a:r>
            <a:r>
              <a:rPr lang="ja-JP" sz="1600" b="0" i="0" u="none" strike="noStrike" cap="none" dirty="0">
                <a:solidFill>
                  <a:schemeClr val="dk1"/>
                </a:solidFill>
                <a:latin typeface="Calibri"/>
                <a:ea typeface="Calibri"/>
                <a:cs typeface="Calibri"/>
                <a:sym typeface="Calibri"/>
              </a:rPr>
              <a:t>理解し慣れがくる前に実験が終了してしまうため、ポイントを</a:t>
            </a:r>
            <a:r>
              <a:rPr lang="ja-JP" sz="1600" dirty="0">
                <a:solidFill>
                  <a:schemeClr val="dk1"/>
                </a:solidFill>
                <a:latin typeface="Calibri"/>
                <a:ea typeface="Calibri"/>
                <a:cs typeface="Calibri"/>
                <a:sym typeface="Calibri"/>
              </a:rPr>
              <a:t>いかに</a:t>
            </a:r>
            <a:r>
              <a:rPr lang="ja-JP" sz="1600" b="0" i="0" u="none" strike="noStrike" cap="none" dirty="0">
                <a:solidFill>
                  <a:schemeClr val="dk1"/>
                </a:solidFill>
                <a:latin typeface="Calibri"/>
                <a:ea typeface="Calibri"/>
                <a:cs typeface="Calibri"/>
                <a:sym typeface="Calibri"/>
              </a:rPr>
              <a:t>多く獲得するかという戦略を立てることができず、ゲームの要素を感じにくい。</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1600" b="0" i="0" u="none" strike="noStrike" cap="none" dirty="0">
              <a:solidFill>
                <a:schemeClr val="dk1"/>
              </a:solidFill>
              <a:latin typeface="Calibri"/>
              <a:ea typeface="Calibri"/>
              <a:cs typeface="Calibri"/>
              <a:sym typeface="Calibri"/>
            </a:endParaRPr>
          </a:p>
          <a:p>
            <a:pPr marL="285750" marR="0" lvl="0" indent="-273050" algn="l" rtl="0">
              <a:lnSpc>
                <a:spcPct val="100000"/>
              </a:lnSpc>
              <a:spcBef>
                <a:spcPts val="0"/>
              </a:spcBef>
              <a:spcAft>
                <a:spcPts val="0"/>
              </a:spcAft>
              <a:buClr>
                <a:schemeClr val="dk1"/>
              </a:buClr>
              <a:buSzPts val="1800"/>
              <a:buFont typeface="Arial"/>
              <a:buChar char="•"/>
            </a:pPr>
            <a:r>
              <a:rPr lang="ja-JP" sz="1600" b="0" i="0" u="none" strike="noStrike" cap="none" dirty="0">
                <a:solidFill>
                  <a:schemeClr val="dk1"/>
                </a:solidFill>
                <a:latin typeface="Calibri"/>
                <a:ea typeface="Calibri"/>
                <a:cs typeface="Calibri"/>
                <a:sym typeface="Calibri"/>
              </a:rPr>
              <a:t>議題</a:t>
            </a:r>
            <a:r>
              <a:rPr lang="ja-JP" sz="1600" dirty="0">
                <a:solidFill>
                  <a:schemeClr val="dk1"/>
                </a:solidFill>
                <a:latin typeface="Calibri"/>
                <a:ea typeface="Calibri"/>
                <a:cs typeface="Calibri"/>
                <a:sym typeface="Calibri"/>
              </a:rPr>
              <a:t>を</a:t>
            </a:r>
            <a:r>
              <a:rPr lang="ja-JP" sz="1600" b="0" i="0" u="none" strike="noStrike" cap="none" dirty="0">
                <a:solidFill>
                  <a:schemeClr val="dk1"/>
                </a:solidFill>
                <a:latin typeface="Calibri"/>
                <a:ea typeface="Calibri"/>
                <a:cs typeface="Calibri"/>
                <a:sym typeface="Calibri"/>
              </a:rPr>
              <a:t>議論を行う本人たちにとって現実的な議題にする必要がある。</a:t>
            </a:r>
            <a:endParaRPr sz="1600"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285750" marR="0" lvl="0" indent="-273050" algn="l" rtl="0">
              <a:lnSpc>
                <a:spcPct val="100000"/>
              </a:lnSpc>
              <a:spcBef>
                <a:spcPts val="0"/>
              </a:spcBef>
              <a:spcAft>
                <a:spcPts val="0"/>
              </a:spcAft>
              <a:buClr>
                <a:schemeClr val="dk1"/>
              </a:buClr>
              <a:buSzPts val="1800"/>
              <a:buFont typeface="Arial"/>
              <a:buChar char="•"/>
            </a:pPr>
            <a:r>
              <a:rPr lang="ja-JP" sz="1600" b="0" i="0" u="none" strike="noStrike" cap="none" dirty="0">
                <a:solidFill>
                  <a:schemeClr val="dk1"/>
                </a:solidFill>
                <a:latin typeface="Calibri"/>
                <a:ea typeface="Calibri"/>
                <a:cs typeface="Calibri"/>
                <a:sym typeface="Calibri"/>
              </a:rPr>
              <a:t>チャット議論はタイピングす</a:t>
            </a:r>
            <a:r>
              <a:rPr lang="ja-JP" sz="1600" i="0" u="none" strike="noStrike" cap="none" dirty="0">
                <a:solidFill>
                  <a:schemeClr val="dk1"/>
                </a:solidFill>
                <a:latin typeface="Calibri"/>
                <a:ea typeface="Calibri"/>
                <a:cs typeface="Calibri"/>
                <a:sym typeface="Calibri"/>
              </a:rPr>
              <a:t>る時間がかかってしま</a:t>
            </a:r>
            <a:r>
              <a:rPr lang="ja-JP" altLang="en-US" sz="1600" i="0" u="none" strike="noStrike" cap="none" dirty="0">
                <a:solidFill>
                  <a:schemeClr val="dk1"/>
                </a:solidFill>
                <a:latin typeface="Calibri"/>
                <a:ea typeface="Calibri"/>
                <a:cs typeface="Calibri"/>
                <a:sym typeface="Calibri"/>
              </a:rPr>
              <a:t>うため</a:t>
            </a:r>
            <a:r>
              <a:rPr lang="ja-JP" sz="1600" i="0" u="none" strike="noStrike" cap="none" dirty="0">
                <a:solidFill>
                  <a:schemeClr val="dk1"/>
                </a:solidFill>
                <a:latin typeface="Calibri"/>
                <a:ea typeface="Calibri"/>
                <a:cs typeface="Calibri"/>
                <a:sym typeface="Calibri"/>
              </a:rPr>
              <a:t>、</a:t>
            </a:r>
            <a:r>
              <a:rPr lang="ja-JP" sz="1600" dirty="0">
                <a:solidFill>
                  <a:schemeClr val="dk1"/>
                </a:solidFill>
                <a:latin typeface="Calibri"/>
                <a:ea typeface="Calibri"/>
                <a:cs typeface="Calibri"/>
                <a:sym typeface="Calibri"/>
              </a:rPr>
              <a:t>時間を長くする必要がある</a:t>
            </a:r>
            <a:r>
              <a:rPr lang="ja-JP" sz="1600" i="0" u="none" strike="noStrike" cap="none" dirty="0">
                <a:solidFill>
                  <a:schemeClr val="dk1"/>
                </a:solidFill>
                <a:latin typeface="Calibri"/>
                <a:ea typeface="Calibri"/>
                <a:cs typeface="Calibri"/>
                <a:sym typeface="Calibri"/>
              </a:rPr>
              <a:t>。</a:t>
            </a:r>
            <a:endParaRPr lang="en-US" altLang="ja-JP" sz="1800" dirty="0"/>
          </a:p>
        </p:txBody>
      </p:sp>
      <p:sp>
        <p:nvSpPr>
          <p:cNvPr id="5" name="Google Shape;337;gd8a712cd69_0_0">
            <a:extLst>
              <a:ext uri="{FF2B5EF4-FFF2-40B4-BE49-F238E27FC236}">
                <a16:creationId xmlns:a16="http://schemas.microsoft.com/office/drawing/2014/main" id="{1253D761-F19A-401C-B69E-235023183D52}"/>
              </a:ext>
            </a:extLst>
          </p:cNvPr>
          <p:cNvSpPr txBox="1"/>
          <p:nvPr/>
        </p:nvSpPr>
        <p:spPr>
          <a:xfrm>
            <a:off x="1069961" y="3703130"/>
            <a:ext cx="7607353" cy="3092265"/>
          </a:xfrm>
          <a:prstGeom prst="rect">
            <a:avLst/>
          </a:prstGeom>
          <a:noFill/>
          <a:ln>
            <a:noFill/>
          </a:ln>
        </p:spPr>
        <p:txBody>
          <a:bodyPr spcFirstLastPara="1" wrap="square" lIns="91425" tIns="45700" rIns="91425" bIns="45700" anchor="t" anchorCtr="0">
            <a:noAutofit/>
          </a:bodyPr>
          <a:lstStyle/>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r>
              <a:rPr lang="ja-JP" altLang="en-US" sz="1600" b="0" i="0" u="none" strike="noStrike" cap="none" dirty="0">
                <a:solidFill>
                  <a:srgbClr val="000000"/>
                </a:solidFill>
                <a:latin typeface="Arial"/>
                <a:ea typeface="Arial"/>
                <a:cs typeface="Arial"/>
                <a:sym typeface="Arial"/>
              </a:rPr>
              <a:t>数回の議論で比べるのではなく、</a:t>
            </a:r>
            <a:r>
              <a:rPr lang="en-US" altLang="ja-JP" sz="1600" b="0" i="0" u="none" strike="noStrike" cap="none" dirty="0">
                <a:solidFill>
                  <a:srgbClr val="000000"/>
                </a:solidFill>
                <a:latin typeface="Arial"/>
                <a:ea typeface="Arial"/>
                <a:cs typeface="Arial"/>
                <a:sym typeface="Arial"/>
              </a:rPr>
              <a:t>1</a:t>
            </a:r>
            <a:r>
              <a:rPr lang="ja-JP" altLang="en-US" sz="1600" b="0" i="0" u="none" strike="noStrike" cap="none" dirty="0">
                <a:solidFill>
                  <a:srgbClr val="000000"/>
                </a:solidFill>
                <a:latin typeface="Arial"/>
                <a:ea typeface="Arial"/>
                <a:cs typeface="Arial"/>
                <a:sym typeface="Arial"/>
              </a:rPr>
              <a:t>か月程度の長い期間をかけて日常生活の中で発生した議題で実験を行う事で戦略性を考える期間を与える。</a:t>
            </a:r>
            <a:endParaRPr lang="en-US" altLang="ja-JP" sz="1600" b="0" i="0" u="none" strike="noStrike" cap="none" dirty="0">
              <a:solidFill>
                <a:srgbClr val="000000"/>
              </a:solidFill>
              <a:latin typeface="Arial"/>
              <a:ea typeface="Arial"/>
              <a:cs typeface="Arial"/>
              <a:sym typeface="Arial"/>
            </a:endParaRPr>
          </a:p>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endParaRPr lang="en-US" altLang="ja-JP" sz="1600" dirty="0"/>
          </a:p>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r>
              <a:rPr lang="ja-JP" altLang="en-US" sz="1600" dirty="0"/>
              <a:t>先行研究含め、議論は実験者が指定していた。今後は指定せず、被験者に議題を決めてもらう。</a:t>
            </a:r>
            <a:endParaRPr lang="en-US" altLang="ja-JP" sz="1600" dirty="0"/>
          </a:p>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endParaRPr lang="en-US" altLang="ja-JP" sz="1600" b="0" i="0" u="none" strike="noStrike" cap="none" dirty="0">
              <a:solidFill>
                <a:srgbClr val="000000"/>
              </a:solidFill>
              <a:latin typeface="Arial"/>
              <a:ea typeface="Arial"/>
              <a:cs typeface="Arial"/>
              <a:sym typeface="Arial"/>
            </a:endParaRPr>
          </a:p>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r>
              <a:rPr lang="ja-JP" altLang="en-US" sz="1600" b="0" i="0" u="none" strike="noStrike" cap="none" dirty="0">
                <a:solidFill>
                  <a:srgbClr val="000000"/>
                </a:solidFill>
                <a:latin typeface="Arial"/>
                <a:ea typeface="Arial"/>
                <a:cs typeface="Arial"/>
                <a:sym typeface="Arial"/>
              </a:rPr>
              <a:t>議論時間の自由化に伴って、時間も自由に設定できるシステム。</a:t>
            </a:r>
            <a:endParaRPr lang="en-US" altLang="ja-JP" sz="1600" b="0" i="0" u="none" strike="noStrike" cap="none" dirty="0">
              <a:solidFill>
                <a:srgbClr val="000000"/>
              </a:solidFill>
              <a:latin typeface="Arial"/>
              <a:ea typeface="Arial"/>
              <a:cs typeface="Arial"/>
              <a:sym typeface="Arial"/>
            </a:endParaRPr>
          </a:p>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endParaRPr lang="en-US" altLang="ja-JP" sz="1600" dirty="0"/>
          </a:p>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r>
              <a:rPr lang="ja-JP" altLang="en-US" sz="1600" b="0" i="0" u="none" strike="noStrike" cap="none" dirty="0">
                <a:solidFill>
                  <a:srgbClr val="000000"/>
                </a:solidFill>
                <a:latin typeface="Arial"/>
                <a:ea typeface="Arial"/>
                <a:cs typeface="Arial"/>
                <a:sym typeface="Arial"/>
              </a:rPr>
              <a:t>より高いゲーム性の付与・日常生活への</a:t>
            </a:r>
            <a:r>
              <a:rPr lang="en-US" altLang="ja-JP" sz="1600" b="0" i="0" u="none" strike="noStrike" cap="none" dirty="0">
                <a:solidFill>
                  <a:srgbClr val="000000"/>
                </a:solidFill>
                <a:latin typeface="Arial"/>
                <a:ea typeface="Arial"/>
                <a:cs typeface="Arial"/>
                <a:sym typeface="Arial"/>
              </a:rPr>
              <a:t>DERC</a:t>
            </a:r>
            <a:r>
              <a:rPr lang="ja-JP" altLang="en-US" sz="1600" dirty="0"/>
              <a:t>導入を意識してポイント獲得手段を議論以外のツールも導入する。</a:t>
            </a:r>
            <a:endParaRPr lang="en-US" altLang="ja-JP" sz="1600" dirty="0"/>
          </a:p>
          <a:p>
            <a:pPr marL="298450" marR="0" lvl="0" indent="-285750" algn="l" rtl="0">
              <a:lnSpc>
                <a:spcPct val="100000"/>
              </a:lnSpc>
              <a:spcBef>
                <a:spcPts val="0"/>
              </a:spcBef>
              <a:spcAft>
                <a:spcPts val="0"/>
              </a:spcAft>
              <a:buClr>
                <a:schemeClr val="dk1"/>
              </a:buClr>
              <a:buSzPts val="1800"/>
              <a:buFont typeface="Arial" panose="020B0604020202020204" pitchFamily="34" charset="0"/>
              <a:buChar char="•"/>
            </a:pPr>
            <a:endParaRPr lang="en-US" altLang="ja-JP" sz="1600" b="0" i="0" u="none" strike="noStrike" cap="none" dirty="0">
              <a:solidFill>
                <a:srgbClr val="000000"/>
              </a:solidFill>
              <a:latin typeface="Arial"/>
              <a:ea typeface="Arial"/>
              <a:cs typeface="Arial"/>
              <a:sym typeface="Arial"/>
            </a:endParaRPr>
          </a:p>
          <a:p>
            <a:pPr marL="12700" marR="0" lvl="0" algn="l" rtl="0">
              <a:lnSpc>
                <a:spcPct val="100000"/>
              </a:lnSpc>
              <a:spcBef>
                <a:spcPts val="0"/>
              </a:spcBef>
              <a:spcAft>
                <a:spcPts val="0"/>
              </a:spcAft>
              <a:buClr>
                <a:schemeClr val="dk1"/>
              </a:buClr>
              <a:buSzPts val="1800"/>
            </a:pPr>
            <a:r>
              <a:rPr lang="ja-JP" altLang="en-US" sz="1600" b="1" dirty="0"/>
              <a:t>　→</a:t>
            </a:r>
            <a:r>
              <a:rPr lang="en-US" altLang="ja-JP" sz="1600" b="1" dirty="0"/>
              <a:t>DERC</a:t>
            </a:r>
            <a:r>
              <a:rPr lang="ja-JP" altLang="en-US" sz="1600" b="1" dirty="0"/>
              <a:t>を日常生活へ導入できるようなツールへ</a:t>
            </a:r>
            <a:endParaRPr lang="en-US" altLang="ja-JP" sz="1600" b="1" i="0" u="none" strike="noStrike" cap="none" dirty="0">
              <a:solidFill>
                <a:srgbClr val="000000"/>
              </a:solidFill>
              <a:latin typeface="Arial"/>
              <a:ea typeface="Arial"/>
              <a:cs typeface="Arial"/>
              <a:sym typeface="Arial"/>
            </a:endParaRPr>
          </a:p>
          <a:p>
            <a:pPr marL="12700" marR="0" lvl="0" algn="l" rtl="0">
              <a:lnSpc>
                <a:spcPct val="100000"/>
              </a:lnSpc>
              <a:spcBef>
                <a:spcPts val="0"/>
              </a:spcBef>
              <a:spcAft>
                <a:spcPts val="0"/>
              </a:spcAft>
              <a:buClr>
                <a:schemeClr val="dk1"/>
              </a:buClr>
              <a:buSzPts val="1800"/>
            </a:pPr>
            <a:endParaRPr lang="en-US" altLang="ja-JP" sz="1800" dirty="0"/>
          </a:p>
          <a:p>
            <a:pPr marL="12700" marR="0" lvl="0" algn="l" rtl="0">
              <a:lnSpc>
                <a:spcPct val="100000"/>
              </a:lnSpc>
              <a:spcBef>
                <a:spcPts val="0"/>
              </a:spcBef>
              <a:spcAft>
                <a:spcPts val="0"/>
              </a:spcAft>
              <a:buClr>
                <a:schemeClr val="dk1"/>
              </a:buClr>
              <a:buSzPts val="1800"/>
            </a:pPr>
            <a:endParaRPr lang="en-US" altLang="ja-JP" sz="1200" b="0" i="0" u="none" strike="noStrike" cap="none" dirty="0">
              <a:solidFill>
                <a:srgbClr val="000000"/>
              </a:solidFill>
              <a:latin typeface="Arial"/>
              <a:ea typeface="Arial"/>
              <a:cs typeface="Arial"/>
              <a:sym typeface="Arial"/>
            </a:endParaRPr>
          </a:p>
          <a:p>
            <a:pPr marL="12700" marR="0" lvl="0" algn="l" rtl="0">
              <a:lnSpc>
                <a:spcPct val="100000"/>
              </a:lnSpc>
              <a:spcBef>
                <a:spcPts val="0"/>
              </a:spcBef>
              <a:spcAft>
                <a:spcPts val="0"/>
              </a:spcAft>
              <a:buClr>
                <a:schemeClr val="dk1"/>
              </a:buClr>
              <a:buSzPts val="1800"/>
            </a:pPr>
            <a:endParaRPr lang="en-US" altLang="ja-JP" sz="1200" b="0" i="0" u="none" strike="noStrike" cap="none" dirty="0">
              <a:solidFill>
                <a:srgbClr val="000000"/>
              </a:solidFill>
              <a:latin typeface="Arial"/>
              <a:ea typeface="Arial"/>
              <a:cs typeface="Arial"/>
              <a:sym typeface="Arial"/>
            </a:endParaRPr>
          </a:p>
          <a:p>
            <a:pPr marL="12700" marR="0" lvl="0" algn="l" rtl="0">
              <a:lnSpc>
                <a:spcPct val="100000"/>
              </a:lnSpc>
              <a:spcBef>
                <a:spcPts val="0"/>
              </a:spcBef>
              <a:spcAft>
                <a:spcPts val="0"/>
              </a:spcAft>
              <a:buClr>
                <a:schemeClr val="dk1"/>
              </a:buClr>
              <a:buSzPts val="1800"/>
            </a:pPr>
            <a:endParaRPr sz="1200" b="0" i="0" u="none" strike="noStrike" cap="none" dirty="0">
              <a:solidFill>
                <a:srgbClr val="000000"/>
              </a:solidFill>
              <a:latin typeface="Arial"/>
              <a:ea typeface="Arial"/>
              <a:cs typeface="Arial"/>
              <a:sym typeface="Arial"/>
            </a:endParaRPr>
          </a:p>
        </p:txBody>
      </p:sp>
      <p:sp>
        <p:nvSpPr>
          <p:cNvPr id="2" name="正方形/長方形 1">
            <a:extLst>
              <a:ext uri="{FF2B5EF4-FFF2-40B4-BE49-F238E27FC236}">
                <a16:creationId xmlns:a16="http://schemas.microsoft.com/office/drawing/2014/main" id="{20236763-E719-47B5-882B-F66B272B2817}"/>
              </a:ext>
            </a:extLst>
          </p:cNvPr>
          <p:cNvSpPr/>
          <p:nvPr/>
        </p:nvSpPr>
        <p:spPr>
          <a:xfrm>
            <a:off x="111071" y="1335554"/>
            <a:ext cx="901978" cy="58430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tx1"/>
                </a:solidFill>
              </a:rPr>
              <a:t>課題点</a:t>
            </a:r>
          </a:p>
        </p:txBody>
      </p:sp>
      <p:sp>
        <p:nvSpPr>
          <p:cNvPr id="7" name="正方形/長方形 6">
            <a:extLst>
              <a:ext uri="{FF2B5EF4-FFF2-40B4-BE49-F238E27FC236}">
                <a16:creationId xmlns:a16="http://schemas.microsoft.com/office/drawing/2014/main" id="{80412A86-3AF0-4FBD-94F0-BAB404F76B04}"/>
              </a:ext>
            </a:extLst>
          </p:cNvPr>
          <p:cNvSpPr/>
          <p:nvPr/>
        </p:nvSpPr>
        <p:spPr>
          <a:xfrm>
            <a:off x="111071" y="3669614"/>
            <a:ext cx="901978" cy="5843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tx1"/>
                </a:solidFill>
              </a:rPr>
              <a:t>今後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5400" b="1" i="0" u="none" strike="noStrike" cap="none" dirty="0">
                <a:solidFill>
                  <a:schemeClr val="lt1"/>
                </a:solidFill>
                <a:latin typeface="Calibri"/>
                <a:ea typeface="Calibri"/>
                <a:cs typeface="Calibri"/>
                <a:sym typeface="Calibri"/>
              </a:rPr>
              <a:t>日常生活に</a:t>
            </a:r>
            <a:r>
              <a:rPr lang="en-US" altLang="ja-JP" sz="5400" b="1" i="0" u="none" strike="noStrike" cap="none" dirty="0">
                <a:solidFill>
                  <a:schemeClr val="lt1"/>
                </a:solidFill>
                <a:latin typeface="Calibri"/>
                <a:ea typeface="Calibri"/>
                <a:cs typeface="Calibri"/>
                <a:sym typeface="Calibri"/>
              </a:rPr>
              <a:t>DERC</a:t>
            </a:r>
            <a:r>
              <a:rPr lang="ja-JP" altLang="en-US" sz="5400" b="1" i="0" u="none" strike="noStrike" cap="none" dirty="0">
                <a:solidFill>
                  <a:schemeClr val="lt1"/>
                </a:solidFill>
                <a:latin typeface="Calibri"/>
                <a:ea typeface="Calibri"/>
                <a:cs typeface="Calibri"/>
                <a:sym typeface="Calibri"/>
              </a:rPr>
              <a:t>を導入する</a:t>
            </a:r>
            <a:endParaRPr sz="1400" b="0" i="0" u="none" strike="noStrike" cap="none" dirty="0">
              <a:solidFill>
                <a:srgbClr val="000000"/>
              </a:solidFill>
              <a:latin typeface="Arial"/>
              <a:ea typeface="Arial"/>
              <a:cs typeface="Arial"/>
              <a:sym typeface="Arial"/>
            </a:endParaRPr>
          </a:p>
        </p:txBody>
      </p:sp>
      <p:sp>
        <p:nvSpPr>
          <p:cNvPr id="32" name="Google Shape;237;p5">
            <a:extLst>
              <a:ext uri="{FF2B5EF4-FFF2-40B4-BE49-F238E27FC236}">
                <a16:creationId xmlns:a16="http://schemas.microsoft.com/office/drawing/2014/main" id="{35EC7A10-7C0B-4688-8506-B6A1131B6BE9}"/>
              </a:ext>
            </a:extLst>
          </p:cNvPr>
          <p:cNvSpPr txBox="1"/>
          <p:nvPr/>
        </p:nvSpPr>
        <p:spPr>
          <a:xfrm>
            <a:off x="323944" y="1217475"/>
            <a:ext cx="8249595"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2800" b="1" dirty="0">
                <a:solidFill>
                  <a:schemeClr val="dk1"/>
                </a:solidFill>
                <a:latin typeface="Calibri"/>
                <a:cs typeface="Calibri"/>
                <a:sym typeface="Calibri"/>
              </a:rPr>
              <a:t>目的</a:t>
            </a:r>
            <a:endParaRPr lang="en-US" altLang="ja-JP" sz="2800" b="1" dirty="0">
              <a:solidFill>
                <a:schemeClr val="dk1"/>
              </a:solidFill>
              <a:latin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altLang="en-US" sz="2000" u="sng" dirty="0">
                <a:solidFill>
                  <a:schemeClr val="dk1"/>
                </a:solidFill>
                <a:latin typeface="Calibri"/>
                <a:cs typeface="Calibri"/>
                <a:sym typeface="Calibri"/>
              </a:rPr>
              <a:t>日常生活のあらゆるツールへの</a:t>
            </a:r>
            <a:r>
              <a:rPr lang="en-US" altLang="ja-JP" sz="2000" u="sng" dirty="0">
                <a:solidFill>
                  <a:schemeClr val="dk1"/>
                </a:solidFill>
                <a:latin typeface="Calibri"/>
                <a:cs typeface="Calibri"/>
                <a:sym typeface="Calibri"/>
              </a:rPr>
              <a:t>DERC</a:t>
            </a:r>
            <a:r>
              <a:rPr lang="ja-JP" altLang="en-US" sz="2000" u="sng" dirty="0">
                <a:solidFill>
                  <a:schemeClr val="dk1"/>
                </a:solidFill>
                <a:latin typeface="Calibri"/>
                <a:cs typeface="Calibri"/>
                <a:sym typeface="Calibri"/>
              </a:rPr>
              <a:t>導入により、互恵主義を意識したコミュニケーションを意識、各ツールの活発的な使用、より高いゲーム性を目指す。</a:t>
            </a:r>
            <a:endParaRPr sz="1600" b="0" i="0" u="sng" strike="noStrike" cap="none" dirty="0">
              <a:solidFill>
                <a:srgbClr val="000000"/>
              </a:solidFill>
              <a:latin typeface="Arial"/>
              <a:ea typeface="Arial"/>
              <a:cs typeface="Arial"/>
              <a:sym typeface="Arial"/>
            </a:endParaRPr>
          </a:p>
        </p:txBody>
      </p:sp>
      <p:grpSp>
        <p:nvGrpSpPr>
          <p:cNvPr id="9" name="グループ化 8">
            <a:extLst>
              <a:ext uri="{FF2B5EF4-FFF2-40B4-BE49-F238E27FC236}">
                <a16:creationId xmlns:a16="http://schemas.microsoft.com/office/drawing/2014/main" id="{0DF88D59-824A-4397-859D-0AC06DBCD8E2}"/>
              </a:ext>
            </a:extLst>
          </p:cNvPr>
          <p:cNvGrpSpPr/>
          <p:nvPr/>
        </p:nvGrpSpPr>
        <p:grpSpPr>
          <a:xfrm>
            <a:off x="259209" y="2870077"/>
            <a:ext cx="8379063" cy="3509230"/>
            <a:chOff x="194476" y="2067406"/>
            <a:chExt cx="8379063" cy="3509230"/>
          </a:xfrm>
        </p:grpSpPr>
        <p:grpSp>
          <p:nvGrpSpPr>
            <p:cNvPr id="5" name="グループ化 4">
              <a:extLst>
                <a:ext uri="{FF2B5EF4-FFF2-40B4-BE49-F238E27FC236}">
                  <a16:creationId xmlns:a16="http://schemas.microsoft.com/office/drawing/2014/main" id="{5E71726F-2E50-402A-871B-5BAFBCF20C0B}"/>
                </a:ext>
              </a:extLst>
            </p:cNvPr>
            <p:cNvGrpSpPr/>
            <p:nvPr/>
          </p:nvGrpSpPr>
          <p:grpSpPr>
            <a:xfrm>
              <a:off x="3401569" y="2067406"/>
              <a:ext cx="1964875" cy="2384912"/>
              <a:chOff x="323944" y="2862058"/>
              <a:chExt cx="1964875" cy="2384912"/>
            </a:xfrm>
          </p:grpSpPr>
          <p:pic>
            <p:nvPicPr>
              <p:cNvPr id="3" name="図 2">
                <a:extLst>
                  <a:ext uri="{FF2B5EF4-FFF2-40B4-BE49-F238E27FC236}">
                    <a16:creationId xmlns:a16="http://schemas.microsoft.com/office/drawing/2014/main" id="{2965B54E-CA68-40A6-A688-E9C63D2A9219}"/>
                  </a:ext>
                </a:extLst>
              </p:cNvPr>
              <p:cNvPicPr>
                <a:picLocks noChangeAspect="1"/>
              </p:cNvPicPr>
              <p:nvPr/>
            </p:nvPicPr>
            <p:blipFill>
              <a:blip r:embed="rId3"/>
              <a:stretch>
                <a:fillRect/>
              </a:stretch>
            </p:blipFill>
            <p:spPr>
              <a:xfrm>
                <a:off x="323944" y="3231349"/>
                <a:ext cx="1964875" cy="2015621"/>
              </a:xfrm>
              <a:prstGeom prst="rect">
                <a:avLst/>
              </a:prstGeom>
            </p:spPr>
          </p:pic>
          <p:sp>
            <p:nvSpPr>
              <p:cNvPr id="33" name="Google Shape;237;p5">
                <a:extLst>
                  <a:ext uri="{FF2B5EF4-FFF2-40B4-BE49-F238E27FC236}">
                    <a16:creationId xmlns:a16="http://schemas.microsoft.com/office/drawing/2014/main" id="{67EDADF5-CEC7-4A00-96E9-E09652868E24}"/>
                  </a:ext>
                </a:extLst>
              </p:cNvPr>
              <p:cNvSpPr txBox="1"/>
              <p:nvPr/>
            </p:nvSpPr>
            <p:spPr>
              <a:xfrm>
                <a:off x="559291" y="2862058"/>
                <a:ext cx="172952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dirty="0">
                    <a:solidFill>
                      <a:schemeClr val="dk1"/>
                    </a:solidFill>
                    <a:latin typeface="Calibri"/>
                    <a:cs typeface="Calibri"/>
                    <a:sym typeface="Calibri"/>
                  </a:rPr>
                  <a:t>チャット議論</a:t>
                </a:r>
                <a:endParaRPr sz="1400" b="0" i="0" u="none" strike="noStrike" cap="none" dirty="0">
                  <a:solidFill>
                    <a:srgbClr val="000000"/>
                  </a:solidFill>
                  <a:latin typeface="Arial"/>
                  <a:ea typeface="Arial"/>
                  <a:cs typeface="Arial"/>
                  <a:sym typeface="Arial"/>
                </a:endParaRPr>
              </a:p>
            </p:txBody>
          </p:sp>
        </p:grpSp>
        <p:grpSp>
          <p:nvGrpSpPr>
            <p:cNvPr id="6" name="グループ化 5">
              <a:extLst>
                <a:ext uri="{FF2B5EF4-FFF2-40B4-BE49-F238E27FC236}">
                  <a16:creationId xmlns:a16="http://schemas.microsoft.com/office/drawing/2014/main" id="{79F6EE92-66FA-4541-BB47-1724D0C02EDE}"/>
                </a:ext>
              </a:extLst>
            </p:cNvPr>
            <p:cNvGrpSpPr/>
            <p:nvPr/>
          </p:nvGrpSpPr>
          <p:grpSpPr>
            <a:xfrm>
              <a:off x="194476" y="2208047"/>
              <a:ext cx="2584209" cy="1979872"/>
              <a:chOff x="2904919" y="3342765"/>
              <a:chExt cx="2584209" cy="1979872"/>
            </a:xfrm>
          </p:grpSpPr>
          <p:pic>
            <p:nvPicPr>
              <p:cNvPr id="1026" name="Picture 2" descr="Zoom日本法人代表 佐賀文宣が振り返る2020年と、2021年の展望は？ - Zoom Blog">
                <a:extLst>
                  <a:ext uri="{FF2B5EF4-FFF2-40B4-BE49-F238E27FC236}">
                    <a16:creationId xmlns:a16="http://schemas.microsoft.com/office/drawing/2014/main" id="{5C4B6BCA-28AA-4013-A2A8-B4FE833B0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919" y="3712056"/>
                <a:ext cx="2584209" cy="1610581"/>
              </a:xfrm>
              <a:prstGeom prst="rect">
                <a:avLst/>
              </a:prstGeom>
              <a:noFill/>
              <a:extLst>
                <a:ext uri="{909E8E84-426E-40DD-AFC4-6F175D3DCCD1}">
                  <a14:hiddenFill xmlns:a14="http://schemas.microsoft.com/office/drawing/2010/main">
                    <a:solidFill>
                      <a:srgbClr val="FFFFFF"/>
                    </a:solidFill>
                  </a14:hiddenFill>
                </a:ext>
              </a:extLst>
            </p:spPr>
          </p:pic>
          <p:sp>
            <p:nvSpPr>
              <p:cNvPr id="34" name="Google Shape;237;p5">
                <a:extLst>
                  <a:ext uri="{FF2B5EF4-FFF2-40B4-BE49-F238E27FC236}">
                    <a16:creationId xmlns:a16="http://schemas.microsoft.com/office/drawing/2014/main" id="{BEFC12C1-0415-4E31-B2A9-6C145FEF15D2}"/>
                  </a:ext>
                </a:extLst>
              </p:cNvPr>
              <p:cNvSpPr txBox="1"/>
              <p:nvPr/>
            </p:nvSpPr>
            <p:spPr>
              <a:xfrm>
                <a:off x="3633714" y="3342765"/>
                <a:ext cx="112661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altLang="ja-JP" sz="1800" dirty="0">
                    <a:solidFill>
                      <a:schemeClr val="dk1"/>
                    </a:solidFill>
                    <a:latin typeface="Calibri"/>
                    <a:cs typeface="Calibri"/>
                    <a:sym typeface="Calibri"/>
                  </a:rPr>
                  <a:t>web</a:t>
                </a:r>
                <a:r>
                  <a:rPr lang="ja-JP" altLang="en-US" sz="1800" dirty="0">
                    <a:solidFill>
                      <a:schemeClr val="dk1"/>
                    </a:solidFill>
                    <a:latin typeface="Calibri"/>
                    <a:cs typeface="Calibri"/>
                    <a:sym typeface="Calibri"/>
                  </a:rPr>
                  <a:t>議論</a:t>
                </a:r>
                <a:endParaRPr sz="1400" b="0" i="0" u="none" strike="noStrike" cap="none" dirty="0">
                  <a:solidFill>
                    <a:srgbClr val="000000"/>
                  </a:solidFill>
                  <a:latin typeface="Arial"/>
                  <a:ea typeface="Arial"/>
                  <a:cs typeface="Arial"/>
                  <a:sym typeface="Arial"/>
                </a:endParaRPr>
              </a:p>
            </p:txBody>
          </p:sp>
        </p:grpSp>
        <p:grpSp>
          <p:nvGrpSpPr>
            <p:cNvPr id="7" name="グループ化 6">
              <a:extLst>
                <a:ext uri="{FF2B5EF4-FFF2-40B4-BE49-F238E27FC236}">
                  <a16:creationId xmlns:a16="http://schemas.microsoft.com/office/drawing/2014/main" id="{C09577A9-43D7-4C0E-891B-CE9FA9E371AE}"/>
                </a:ext>
              </a:extLst>
            </p:cNvPr>
            <p:cNvGrpSpPr/>
            <p:nvPr/>
          </p:nvGrpSpPr>
          <p:grpSpPr>
            <a:xfrm>
              <a:off x="5989329" y="2226769"/>
              <a:ext cx="2584210" cy="1978027"/>
              <a:chOff x="6105229" y="3059197"/>
              <a:chExt cx="2584210" cy="1978027"/>
            </a:xfrm>
          </p:grpSpPr>
          <p:pic>
            <p:nvPicPr>
              <p:cNvPr id="1028" name="Picture 4" descr="ウォーキングサポートウェア">
                <a:extLst>
                  <a:ext uri="{FF2B5EF4-FFF2-40B4-BE49-F238E27FC236}">
                    <a16:creationId xmlns:a16="http://schemas.microsoft.com/office/drawing/2014/main" id="{F1725382-B821-4B47-9FD2-1624AFBDD1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6563"/>
              <a:stretch/>
            </p:blipFill>
            <p:spPr bwMode="auto">
              <a:xfrm>
                <a:off x="6105229" y="3426643"/>
                <a:ext cx="2584210" cy="1610581"/>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237;p5">
                <a:extLst>
                  <a:ext uri="{FF2B5EF4-FFF2-40B4-BE49-F238E27FC236}">
                    <a16:creationId xmlns:a16="http://schemas.microsoft.com/office/drawing/2014/main" id="{DF5763FF-4B96-4880-A468-9965D87520BA}"/>
                  </a:ext>
                </a:extLst>
              </p:cNvPr>
              <p:cNvSpPr txBox="1"/>
              <p:nvPr/>
            </p:nvSpPr>
            <p:spPr>
              <a:xfrm>
                <a:off x="6855183" y="3059197"/>
                <a:ext cx="112661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dirty="0">
                    <a:solidFill>
                      <a:schemeClr val="dk1"/>
                    </a:solidFill>
                    <a:latin typeface="Calibri"/>
                    <a:cs typeface="Calibri"/>
                    <a:sym typeface="Calibri"/>
                  </a:rPr>
                  <a:t>歩数計算</a:t>
                </a:r>
                <a:endParaRPr lang="en-US" altLang="ja-JP" sz="1800" dirty="0">
                  <a:solidFill>
                    <a:schemeClr val="dk1"/>
                  </a:solidFill>
                  <a:latin typeface="Calibri"/>
                  <a:cs typeface="Calibri"/>
                  <a:sym typeface="Calibri"/>
                </a:endParaRPr>
              </a:p>
            </p:txBody>
          </p:sp>
        </p:grpSp>
        <p:sp>
          <p:nvSpPr>
            <p:cNvPr id="8" name="矢印: 下 7">
              <a:extLst>
                <a:ext uri="{FF2B5EF4-FFF2-40B4-BE49-F238E27FC236}">
                  <a16:creationId xmlns:a16="http://schemas.microsoft.com/office/drawing/2014/main" id="{C4F4BAB7-09DA-48CE-A986-4F13D05B9E27}"/>
                </a:ext>
              </a:extLst>
            </p:cNvPr>
            <p:cNvSpPr/>
            <p:nvPr/>
          </p:nvSpPr>
          <p:spPr>
            <a:xfrm>
              <a:off x="4141690" y="4536046"/>
              <a:ext cx="484632" cy="489204"/>
            </a:xfrm>
            <a:prstGeom prst="downArrow">
              <a:avLst>
                <a:gd name="adj1" fmla="val 50000"/>
                <a:gd name="adj2" fmla="val 32494"/>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矢印: 下 39">
              <a:extLst>
                <a:ext uri="{FF2B5EF4-FFF2-40B4-BE49-F238E27FC236}">
                  <a16:creationId xmlns:a16="http://schemas.microsoft.com/office/drawing/2014/main" id="{109FAE4D-5863-496E-8B0F-DB4279F2C70A}"/>
                </a:ext>
              </a:extLst>
            </p:cNvPr>
            <p:cNvSpPr/>
            <p:nvPr/>
          </p:nvSpPr>
          <p:spPr>
            <a:xfrm rot="3496127">
              <a:off x="6586366" y="4145658"/>
              <a:ext cx="385972" cy="941970"/>
            </a:xfrm>
            <a:prstGeom prst="downArrow">
              <a:avLst>
                <a:gd name="adj1" fmla="val 50000"/>
                <a:gd name="adj2" fmla="val 32494"/>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矢印: 下 40">
              <a:extLst>
                <a:ext uri="{FF2B5EF4-FFF2-40B4-BE49-F238E27FC236}">
                  <a16:creationId xmlns:a16="http://schemas.microsoft.com/office/drawing/2014/main" id="{9D5D839F-4F81-4369-908C-5FBD09E2BAC5}"/>
                </a:ext>
              </a:extLst>
            </p:cNvPr>
            <p:cNvSpPr/>
            <p:nvPr/>
          </p:nvSpPr>
          <p:spPr>
            <a:xfrm rot="18102624">
              <a:off x="1760068" y="4078648"/>
              <a:ext cx="385972" cy="1025609"/>
            </a:xfrm>
            <a:prstGeom prst="downArrow">
              <a:avLst>
                <a:gd name="adj1" fmla="val 50000"/>
                <a:gd name="adj2" fmla="val 32494"/>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Google Shape;237;p5">
              <a:extLst>
                <a:ext uri="{FF2B5EF4-FFF2-40B4-BE49-F238E27FC236}">
                  <a16:creationId xmlns:a16="http://schemas.microsoft.com/office/drawing/2014/main" id="{81006AB9-5B7E-4CF9-B1AD-665E7053A174}"/>
                </a:ext>
              </a:extLst>
            </p:cNvPr>
            <p:cNvSpPr txBox="1"/>
            <p:nvPr/>
          </p:nvSpPr>
          <p:spPr>
            <a:xfrm>
              <a:off x="1924612" y="5053456"/>
              <a:ext cx="537798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800" b="1" i="0" u="none" strike="noStrike" cap="none" dirty="0">
                  <a:solidFill>
                    <a:srgbClr val="000000"/>
                  </a:solidFill>
                  <a:latin typeface="Arial"/>
                  <a:ea typeface="Arial"/>
                  <a:cs typeface="Arial"/>
                  <a:sym typeface="Arial"/>
                </a:rPr>
                <a:t>DERC</a:t>
              </a:r>
              <a:r>
                <a:rPr lang="ja-JP" altLang="en-US" sz="2800" b="1" i="0" u="none" strike="noStrike" cap="none" dirty="0">
                  <a:solidFill>
                    <a:srgbClr val="000000"/>
                  </a:solidFill>
                  <a:latin typeface="Arial"/>
                  <a:ea typeface="Arial"/>
                  <a:cs typeface="Arial"/>
                  <a:sym typeface="Arial"/>
                </a:rPr>
                <a:t>導入によるポイント統一</a:t>
              </a:r>
              <a:endParaRPr sz="2800" b="1" i="0" u="none" strike="noStrike" cap="none" dirty="0">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altLang="en-US" sz="5400" b="1" i="0" u="none" strike="noStrike" cap="none" dirty="0">
                <a:solidFill>
                  <a:schemeClr val="lt1"/>
                </a:solidFill>
                <a:latin typeface="Calibri"/>
                <a:ea typeface="Calibri"/>
                <a:cs typeface="Calibri"/>
                <a:sym typeface="Calibri"/>
              </a:rPr>
              <a:t>日常生活に</a:t>
            </a:r>
            <a:r>
              <a:rPr lang="en-US" altLang="ja-JP" sz="5400" b="1" i="0" u="none" strike="noStrike" cap="none" dirty="0">
                <a:solidFill>
                  <a:schemeClr val="lt1"/>
                </a:solidFill>
                <a:latin typeface="Calibri"/>
                <a:ea typeface="Calibri"/>
                <a:cs typeface="Calibri"/>
                <a:sym typeface="Calibri"/>
              </a:rPr>
              <a:t>DERC</a:t>
            </a:r>
            <a:r>
              <a:rPr lang="ja-JP" altLang="en-US" sz="5400" b="1" i="0" u="none" strike="noStrike" cap="none" dirty="0">
                <a:solidFill>
                  <a:schemeClr val="lt1"/>
                </a:solidFill>
                <a:latin typeface="Calibri"/>
                <a:ea typeface="Calibri"/>
                <a:cs typeface="Calibri"/>
                <a:sym typeface="Calibri"/>
              </a:rPr>
              <a:t>を導入する</a:t>
            </a:r>
            <a:endParaRPr sz="1400" b="0" i="0" u="none" strike="noStrike" cap="none" dirty="0">
              <a:solidFill>
                <a:srgbClr val="000000"/>
              </a:solidFill>
              <a:latin typeface="Arial"/>
              <a:ea typeface="Arial"/>
              <a:cs typeface="Arial"/>
              <a:sym typeface="Arial"/>
            </a:endParaRPr>
          </a:p>
        </p:txBody>
      </p:sp>
      <p:pic>
        <p:nvPicPr>
          <p:cNvPr id="19" name="Picture 2" descr="https://lh3.googleusercontent.com/EIpZahUzzhH916P3cx_eF0Q7b9fgikNHkaF1XYqUH3SjjgSPAubjSKkh7I2Mmb3TC4MWjNwiHeoW2lHENkrxllwKPUpB_mikpBNr2eljWR5R-xc-ZiCSpRvN0KsT_Q">
            <a:extLst>
              <a:ext uri="{FF2B5EF4-FFF2-40B4-BE49-F238E27FC236}">
                <a16:creationId xmlns:a16="http://schemas.microsoft.com/office/drawing/2014/main" id="{107719D3-5913-4C12-82FC-6346315DF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5" y="1563207"/>
            <a:ext cx="3525876" cy="190985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7A50687-9118-46E9-8843-F6CF0A476C34}"/>
              </a:ext>
            </a:extLst>
          </p:cNvPr>
          <p:cNvSpPr txBox="1"/>
          <p:nvPr/>
        </p:nvSpPr>
        <p:spPr>
          <a:xfrm>
            <a:off x="4313995" y="2390341"/>
            <a:ext cx="4351937" cy="954107"/>
          </a:xfrm>
          <a:prstGeom prst="rect">
            <a:avLst/>
          </a:prstGeom>
          <a:noFill/>
        </p:spPr>
        <p:txBody>
          <a:bodyPr wrap="square" rtlCol="0">
            <a:spAutoFit/>
          </a:bodyPr>
          <a:lstStyle/>
          <a:p>
            <a:r>
              <a:rPr lang="ja-JP" altLang="en-US" dirty="0">
                <a:latin typeface="+mn-lt"/>
                <a:ea typeface="ＭＳ Ｐ明朝" panose="02020600040205080304" pitchFamily="18" charset="-128"/>
              </a:rPr>
              <a:t>左のタブが</a:t>
            </a:r>
            <a:r>
              <a:rPr lang="en-US" altLang="ja-JP" dirty="0">
                <a:latin typeface="+mn-lt"/>
                <a:ea typeface="ＭＳ Ｐ明朝" panose="02020600040205080304" pitchFamily="18" charset="-128"/>
              </a:rPr>
              <a:t>web</a:t>
            </a:r>
            <a:r>
              <a:rPr lang="ja-JP" altLang="en-US" dirty="0">
                <a:latin typeface="+mn-lt"/>
                <a:ea typeface="ＭＳ Ｐ明朝" panose="02020600040205080304" pitchFamily="18" charset="-128"/>
              </a:rPr>
              <a:t>議論ツール，右のタブが</a:t>
            </a:r>
            <a:r>
              <a:rPr lang="en-US" altLang="ja-JP" dirty="0">
                <a:latin typeface="+mn-lt"/>
                <a:ea typeface="ＭＳ Ｐ明朝" panose="02020600040205080304" pitchFamily="18" charset="-128"/>
              </a:rPr>
              <a:t>web</a:t>
            </a:r>
            <a:r>
              <a:rPr lang="ja-JP" altLang="en-US" dirty="0">
                <a:latin typeface="+mn-lt"/>
                <a:ea typeface="ＭＳ Ｐ明朝" panose="02020600040205080304" pitchFamily="18" charset="-128"/>
              </a:rPr>
              <a:t>アプリで</a:t>
            </a:r>
            <a:r>
              <a:rPr lang="en-US" altLang="ja-JP" dirty="0">
                <a:latin typeface="+mn-lt"/>
                <a:ea typeface="ＭＳ Ｐ明朝" panose="02020600040205080304" pitchFamily="18" charset="-128"/>
              </a:rPr>
              <a:t>web</a:t>
            </a:r>
            <a:r>
              <a:rPr lang="ja-JP" altLang="en-US" dirty="0">
                <a:latin typeface="+mn-lt"/>
                <a:ea typeface="ＭＳ Ｐ明朝" panose="02020600040205080304" pitchFamily="18" charset="-128"/>
              </a:rPr>
              <a:t>アプリ上で評価を行うと，相手にリアルタイムで通知が届くような仕組みになっている．</a:t>
            </a:r>
            <a:endParaRPr kumimoji="1" lang="ja-JP" altLang="en-US" dirty="0">
              <a:latin typeface="+mn-lt"/>
              <a:ea typeface="ＭＳ Ｐ明朝" panose="02020600040205080304" pitchFamily="18" charset="-128"/>
            </a:endParaRPr>
          </a:p>
          <a:p>
            <a:endParaRPr kumimoji="1" lang="ja-JP" altLang="en-US" dirty="0"/>
          </a:p>
        </p:txBody>
      </p:sp>
      <p:sp>
        <p:nvSpPr>
          <p:cNvPr id="10" name="テキスト ボックス 9">
            <a:extLst>
              <a:ext uri="{FF2B5EF4-FFF2-40B4-BE49-F238E27FC236}">
                <a16:creationId xmlns:a16="http://schemas.microsoft.com/office/drawing/2014/main" id="{728893A6-3D57-4BB7-9D24-D6722981CB6C}"/>
              </a:ext>
            </a:extLst>
          </p:cNvPr>
          <p:cNvSpPr txBox="1"/>
          <p:nvPr/>
        </p:nvSpPr>
        <p:spPr>
          <a:xfrm>
            <a:off x="323944" y="4234316"/>
            <a:ext cx="8281281" cy="2246769"/>
          </a:xfrm>
          <a:prstGeom prst="rect">
            <a:avLst/>
          </a:prstGeom>
          <a:noFill/>
        </p:spPr>
        <p:txBody>
          <a:bodyPr wrap="square" rtlCol="0">
            <a:spAutoFit/>
          </a:bodyPr>
          <a:lstStyle/>
          <a:p>
            <a:r>
              <a:rPr kumimoji="1" lang="ja-JP" altLang="en-US" sz="2000" dirty="0"/>
              <a:t>まとめ</a:t>
            </a:r>
            <a:endParaRPr kumimoji="1" lang="en-US" altLang="ja-JP" sz="2000" dirty="0"/>
          </a:p>
          <a:p>
            <a:endParaRPr kumimoji="1" lang="en-US" altLang="ja-JP" sz="2000" dirty="0"/>
          </a:p>
          <a:p>
            <a:r>
              <a:rPr kumimoji="1" lang="ja-JP" altLang="en-US" sz="2000" dirty="0"/>
              <a:t>議論に</a:t>
            </a:r>
            <a:r>
              <a:rPr kumimoji="1" lang="en-US" altLang="ja-JP" sz="2000" dirty="0"/>
              <a:t>DERC</a:t>
            </a:r>
            <a:r>
              <a:rPr kumimoji="1" lang="ja-JP" altLang="en-US" sz="2000" dirty="0"/>
              <a:t>を取り入れ、報酬のやり取りをリアルタイム化することで、より自然な利他行為の促進が可能になった。</a:t>
            </a:r>
            <a:endParaRPr kumimoji="1" lang="en-US" altLang="ja-JP" sz="2000" dirty="0"/>
          </a:p>
          <a:p>
            <a:endParaRPr kumimoji="1" lang="en-US" altLang="ja-JP" sz="2000" dirty="0"/>
          </a:p>
          <a:p>
            <a:r>
              <a:rPr kumimoji="1" lang="ja-JP" altLang="en-US" sz="2000" dirty="0"/>
              <a:t>今後は複数のツールによる実生活を意識した</a:t>
            </a:r>
            <a:r>
              <a:rPr kumimoji="1" lang="en-US" altLang="ja-JP" sz="2000" dirty="0"/>
              <a:t>DERC</a:t>
            </a:r>
            <a:r>
              <a:rPr kumimoji="1" lang="ja-JP" altLang="en-US" sz="2000" dirty="0"/>
              <a:t>の導入に取り組む</a:t>
            </a:r>
            <a:r>
              <a:rPr kumimoji="1" lang="ja-JP" altLang="en-US" sz="2000"/>
              <a:t>。ゲーム性の向上を</a:t>
            </a:r>
            <a:r>
              <a:rPr kumimoji="1" lang="ja-JP" altLang="en-US" sz="2000" dirty="0"/>
              <a:t>期待している。</a:t>
            </a:r>
          </a:p>
        </p:txBody>
      </p:sp>
    </p:spTree>
    <p:extLst>
      <p:ext uri="{BB962C8B-B14F-4D97-AF65-F5344CB8AC3E}">
        <p14:creationId xmlns:p14="http://schemas.microsoft.com/office/powerpoint/2010/main" val="387878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ja-JP" sz="4800" b="1" i="0" u="none" strike="noStrike" cap="none">
                <a:solidFill>
                  <a:schemeClr val="lt1"/>
                </a:solidFill>
                <a:latin typeface="Calibri"/>
                <a:ea typeface="Calibri"/>
                <a:cs typeface="Calibri"/>
                <a:sym typeface="Calibri"/>
              </a:rPr>
              <a:t>研究背景（互恵主義）</a:t>
            </a:r>
            <a:endParaRPr sz="1400" b="0" i="0" u="none" strike="noStrike" cap="none">
              <a:solidFill>
                <a:srgbClr val="000000"/>
              </a:solidFill>
              <a:latin typeface="Arial"/>
              <a:ea typeface="Arial"/>
              <a:cs typeface="Arial"/>
              <a:sym typeface="Arial"/>
            </a:endParaRPr>
          </a:p>
        </p:txBody>
      </p:sp>
      <p:sp>
        <p:nvSpPr>
          <p:cNvPr id="109" name="Google Shape;109;p3"/>
          <p:cNvSpPr txBox="1"/>
          <p:nvPr/>
        </p:nvSpPr>
        <p:spPr>
          <a:xfrm>
            <a:off x="481582" y="1272460"/>
            <a:ext cx="81579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互恵主義..あとで見返りがあると期待されるために、ある個体が他の個体の利益になることをすること。</a:t>
            </a:r>
            <a:endParaRPr sz="1400" b="0" i="0" u="none" strike="noStrike" cap="none">
              <a:solidFill>
                <a:srgbClr val="000000"/>
              </a:solidFill>
              <a:latin typeface="Arial"/>
              <a:ea typeface="Arial"/>
              <a:cs typeface="Arial"/>
              <a:sym typeface="Arial"/>
            </a:endParaRPr>
          </a:p>
        </p:txBody>
      </p:sp>
      <p:cxnSp>
        <p:nvCxnSpPr>
          <p:cNvPr id="110" name="Google Shape;110;p3"/>
          <p:cNvCxnSpPr/>
          <p:nvPr/>
        </p:nvCxnSpPr>
        <p:spPr>
          <a:xfrm>
            <a:off x="4357486" y="1916745"/>
            <a:ext cx="0" cy="4241136"/>
          </a:xfrm>
          <a:prstGeom prst="straightConnector1">
            <a:avLst/>
          </a:prstGeom>
          <a:noFill/>
          <a:ln w="9525" cap="flat" cmpd="sng">
            <a:solidFill>
              <a:schemeClr val="accent1"/>
            </a:solidFill>
            <a:prstDash val="solid"/>
            <a:miter lim="800000"/>
            <a:headEnd type="none" w="sm" len="sm"/>
            <a:tailEnd type="none" w="sm" len="sm"/>
          </a:ln>
        </p:spPr>
      </p:cxnSp>
      <p:sp>
        <p:nvSpPr>
          <p:cNvPr id="111" name="Google Shape;111;p3"/>
          <p:cNvSpPr txBox="1"/>
          <p:nvPr/>
        </p:nvSpPr>
        <p:spPr>
          <a:xfrm>
            <a:off x="1505263"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直接互恵</a:t>
            </a:r>
            <a:endParaRPr sz="1400" b="0" i="0" u="none" strike="noStrike" cap="none">
              <a:solidFill>
                <a:srgbClr val="000000"/>
              </a:solidFill>
              <a:latin typeface="Arial"/>
              <a:ea typeface="Arial"/>
              <a:cs typeface="Arial"/>
              <a:sym typeface="Arial"/>
            </a:endParaRPr>
          </a:p>
        </p:txBody>
      </p:sp>
      <p:sp>
        <p:nvSpPr>
          <p:cNvPr id="112" name="Google Shape;112;p3"/>
          <p:cNvSpPr txBox="1"/>
          <p:nvPr/>
        </p:nvSpPr>
        <p:spPr>
          <a:xfrm>
            <a:off x="6481636" y="2071574"/>
            <a:ext cx="147395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0" i="0" u="none" strike="noStrike" cap="none">
                <a:solidFill>
                  <a:schemeClr val="dk1"/>
                </a:solidFill>
                <a:latin typeface="Calibri"/>
                <a:ea typeface="Calibri"/>
                <a:cs typeface="Calibri"/>
                <a:sym typeface="Calibri"/>
              </a:rPr>
              <a:t>間接互恵</a:t>
            </a:r>
            <a:endParaRPr sz="1400" b="0" i="0" u="none" strike="noStrike" cap="none">
              <a:solidFill>
                <a:srgbClr val="000000"/>
              </a:solidFill>
              <a:latin typeface="Arial"/>
              <a:ea typeface="Arial"/>
              <a:cs typeface="Arial"/>
              <a:sym typeface="Arial"/>
            </a:endParaRPr>
          </a:p>
        </p:txBody>
      </p:sp>
      <p:sp>
        <p:nvSpPr>
          <p:cNvPr id="113" name="Google Shape;113;p3"/>
          <p:cNvSpPr txBox="1"/>
          <p:nvPr/>
        </p:nvSpPr>
        <p:spPr>
          <a:xfrm>
            <a:off x="4951709" y="5834715"/>
            <a:ext cx="385927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利他行動者Aから受けた利他行為</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に対して第３者Cが利他行為を行う</a:t>
            </a:r>
            <a:endParaRPr sz="1400" b="0" i="0" u="none" strike="noStrike" cap="none">
              <a:solidFill>
                <a:srgbClr val="000000"/>
              </a:solidFill>
              <a:latin typeface="Arial"/>
              <a:ea typeface="Arial"/>
              <a:cs typeface="Arial"/>
              <a:sym typeface="Arial"/>
            </a:endParaRPr>
          </a:p>
        </p:txBody>
      </p:sp>
      <p:sp>
        <p:nvSpPr>
          <p:cNvPr id="114" name="Google Shape;114;p3"/>
          <p:cNvSpPr txBox="1"/>
          <p:nvPr/>
        </p:nvSpPr>
        <p:spPr>
          <a:xfrm>
            <a:off x="417465" y="5831559"/>
            <a:ext cx="394002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利他行動者Aから受けた利他行為</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に対して受益者Bは利他行為で返す</a:t>
            </a:r>
            <a:endParaRPr sz="1400" b="0" i="0" u="none" strike="noStrike" cap="none">
              <a:solidFill>
                <a:srgbClr val="000000"/>
              </a:solidFill>
              <a:latin typeface="Arial"/>
              <a:ea typeface="Arial"/>
              <a:cs typeface="Arial"/>
              <a:sym typeface="Arial"/>
            </a:endParaRPr>
          </a:p>
        </p:txBody>
      </p:sp>
      <p:grpSp>
        <p:nvGrpSpPr>
          <p:cNvPr id="115" name="Google Shape;115;p3"/>
          <p:cNvGrpSpPr/>
          <p:nvPr/>
        </p:nvGrpSpPr>
        <p:grpSpPr>
          <a:xfrm>
            <a:off x="425618" y="2830258"/>
            <a:ext cx="3129309" cy="1981292"/>
            <a:chOff x="425618" y="2830258"/>
            <a:chExt cx="3129309" cy="1981292"/>
          </a:xfrm>
        </p:grpSpPr>
        <p:sp>
          <p:nvSpPr>
            <p:cNvPr id="116" name="Google Shape;116;p3"/>
            <p:cNvSpPr/>
            <p:nvPr/>
          </p:nvSpPr>
          <p:spPr>
            <a:xfrm>
              <a:off x="1430582" y="315920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17" name="Google Shape;117;p3"/>
            <p:cNvSpPr/>
            <p:nvPr/>
          </p:nvSpPr>
          <p:spPr>
            <a:xfrm rot="10800000">
              <a:off x="1430582" y="3544057"/>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118" name="Google Shape;118;p3"/>
            <p:cNvGrpSpPr/>
            <p:nvPr/>
          </p:nvGrpSpPr>
          <p:grpSpPr>
            <a:xfrm>
              <a:off x="2841736" y="2923577"/>
              <a:ext cx="654605" cy="1020966"/>
              <a:chOff x="736979" y="3096285"/>
              <a:chExt cx="805217" cy="1255871"/>
            </a:xfrm>
          </p:grpSpPr>
          <p:grpSp>
            <p:nvGrpSpPr>
              <p:cNvPr id="119" name="Google Shape;119;p3"/>
              <p:cNvGrpSpPr/>
              <p:nvPr/>
            </p:nvGrpSpPr>
            <p:grpSpPr>
              <a:xfrm>
                <a:off x="736979" y="3096285"/>
                <a:ext cx="805217" cy="1255871"/>
                <a:chOff x="5693392" y="3295657"/>
                <a:chExt cx="805217" cy="1255871"/>
              </a:xfrm>
            </p:grpSpPr>
            <p:sp>
              <p:nvSpPr>
                <p:cNvPr id="120" name="Google Shape;120;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1" name="Google Shape;121;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2" name="Google Shape;122;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123" name="Google Shape;123;p3"/>
            <p:cNvSpPr txBox="1"/>
            <p:nvPr/>
          </p:nvSpPr>
          <p:spPr>
            <a:xfrm>
              <a:off x="1065966" y="283025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946633" y="4226775"/>
              <a:ext cx="233076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(2)BがAに見返りとして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利他行為をする</a:t>
              </a:r>
              <a:endParaRPr sz="1400" b="0" i="0" u="none" strike="noStrike" cap="none">
                <a:solidFill>
                  <a:srgbClr val="000000"/>
                </a:solidFill>
                <a:latin typeface="Arial"/>
                <a:ea typeface="Arial"/>
                <a:cs typeface="Arial"/>
                <a:sym typeface="Arial"/>
              </a:endParaRPr>
            </a:p>
          </p:txBody>
        </p:sp>
        <p:grpSp>
          <p:nvGrpSpPr>
            <p:cNvPr id="125" name="Google Shape;125;p3"/>
            <p:cNvGrpSpPr/>
            <p:nvPr/>
          </p:nvGrpSpPr>
          <p:grpSpPr>
            <a:xfrm>
              <a:off x="425618" y="2923577"/>
              <a:ext cx="654605" cy="1020966"/>
              <a:chOff x="736979" y="3096285"/>
              <a:chExt cx="805217" cy="1255871"/>
            </a:xfrm>
          </p:grpSpPr>
          <p:grpSp>
            <p:nvGrpSpPr>
              <p:cNvPr id="126" name="Google Shape;126;p3"/>
              <p:cNvGrpSpPr/>
              <p:nvPr/>
            </p:nvGrpSpPr>
            <p:grpSpPr>
              <a:xfrm>
                <a:off x="736979" y="3096285"/>
                <a:ext cx="805217" cy="1255871"/>
                <a:chOff x="5693392" y="3295657"/>
                <a:chExt cx="805217" cy="1255871"/>
              </a:xfrm>
            </p:grpSpPr>
            <p:sp>
              <p:nvSpPr>
                <p:cNvPr id="127" name="Google Shape;127;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28" name="Google Shape;128;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29" name="Google Shape;129;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130" name="Google Shape;130;p3"/>
          <p:cNvSpPr txBox="1"/>
          <p:nvPr/>
        </p:nvSpPr>
        <p:spPr>
          <a:xfrm>
            <a:off x="161689" y="3977888"/>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31" name="Google Shape;131;p3"/>
          <p:cNvSpPr txBox="1"/>
          <p:nvPr/>
        </p:nvSpPr>
        <p:spPr>
          <a:xfrm>
            <a:off x="2814829" y="3980992"/>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nvGrpSpPr>
          <p:cNvPr id="132" name="Google Shape;132;p3"/>
          <p:cNvGrpSpPr/>
          <p:nvPr/>
        </p:nvGrpSpPr>
        <p:grpSpPr>
          <a:xfrm>
            <a:off x="4475580" y="2831708"/>
            <a:ext cx="4621907" cy="3001951"/>
            <a:chOff x="4475580" y="2831708"/>
            <a:chExt cx="4621907" cy="3001951"/>
          </a:xfrm>
        </p:grpSpPr>
        <p:sp>
          <p:nvSpPr>
            <p:cNvPr id="133" name="Google Shape;133;p3"/>
            <p:cNvSpPr/>
            <p:nvPr/>
          </p:nvSpPr>
          <p:spPr>
            <a:xfrm>
              <a:off x="6802848" y="3167114"/>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4" name="Google Shape;134;p3"/>
            <p:cNvSpPr txBox="1"/>
            <p:nvPr/>
          </p:nvSpPr>
          <p:spPr>
            <a:xfrm>
              <a:off x="6444934" y="2831708"/>
              <a:ext cx="248896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(1)AがBに利他行為</a:t>
              </a:r>
              <a:endParaRPr sz="1400" b="0" i="0" u="none" strike="noStrike" cap="none">
                <a:solidFill>
                  <a:srgbClr val="000000"/>
                </a:solidFill>
                <a:latin typeface="Arial"/>
                <a:ea typeface="Arial"/>
                <a:cs typeface="Arial"/>
                <a:sym typeface="Arial"/>
              </a:endParaRPr>
            </a:p>
          </p:txBody>
        </p:sp>
        <p:sp>
          <p:nvSpPr>
            <p:cNvPr id="135" name="Google Shape;135;p3"/>
            <p:cNvSpPr txBox="1"/>
            <p:nvPr/>
          </p:nvSpPr>
          <p:spPr>
            <a:xfrm>
              <a:off x="4475580" y="2926253"/>
              <a:ext cx="148198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(2)Aの評判が</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良くなる</a:t>
              </a:r>
              <a:endParaRPr sz="1400" b="0" i="0" u="none" strike="noStrike" cap="none">
                <a:solidFill>
                  <a:srgbClr val="000000"/>
                </a:solidFill>
                <a:latin typeface="Arial"/>
                <a:ea typeface="Arial"/>
                <a:cs typeface="Arial"/>
                <a:sym typeface="Arial"/>
              </a:endParaRPr>
            </a:p>
          </p:txBody>
        </p:sp>
        <p:sp>
          <p:nvSpPr>
            <p:cNvPr id="136" name="Google Shape;136;p3"/>
            <p:cNvSpPr/>
            <p:nvPr/>
          </p:nvSpPr>
          <p:spPr>
            <a:xfrm rot="-8796259">
              <a:off x="6540587" y="4202735"/>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37" name="Google Shape;137;p3"/>
            <p:cNvSpPr txBox="1"/>
            <p:nvPr/>
          </p:nvSpPr>
          <p:spPr>
            <a:xfrm>
              <a:off x="5303117" y="4474393"/>
              <a:ext cx="160265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(3)CからAへの</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利他行為</a:t>
              </a:r>
              <a:endParaRPr sz="1400" b="0" i="0" u="none" strike="noStrike" cap="none">
                <a:solidFill>
                  <a:srgbClr val="000000"/>
                </a:solidFill>
                <a:latin typeface="Arial"/>
                <a:ea typeface="Arial"/>
                <a:cs typeface="Arial"/>
                <a:sym typeface="Arial"/>
              </a:endParaRPr>
            </a:p>
          </p:txBody>
        </p:sp>
        <p:sp>
          <p:nvSpPr>
            <p:cNvPr id="138" name="Google Shape;138;p3"/>
            <p:cNvSpPr txBox="1"/>
            <p:nvPr/>
          </p:nvSpPr>
          <p:spPr>
            <a:xfrm>
              <a:off x="7687377" y="5495105"/>
              <a:ext cx="10387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第三者</a:t>
              </a:r>
              <a:endParaRPr sz="1400" b="0" i="0" u="none" strike="noStrike" cap="none">
                <a:solidFill>
                  <a:srgbClr val="000000"/>
                </a:solidFill>
                <a:latin typeface="Arial"/>
                <a:ea typeface="Arial"/>
                <a:cs typeface="Arial"/>
                <a:sym typeface="Arial"/>
              </a:endParaRPr>
            </a:p>
          </p:txBody>
        </p:sp>
        <p:grpSp>
          <p:nvGrpSpPr>
            <p:cNvPr id="139" name="Google Shape;139;p3"/>
            <p:cNvGrpSpPr/>
            <p:nvPr/>
          </p:nvGrpSpPr>
          <p:grpSpPr>
            <a:xfrm>
              <a:off x="5777139" y="2923577"/>
              <a:ext cx="654605" cy="1020966"/>
              <a:chOff x="736979" y="3096285"/>
              <a:chExt cx="805217" cy="1255871"/>
            </a:xfrm>
          </p:grpSpPr>
          <p:grpSp>
            <p:nvGrpSpPr>
              <p:cNvPr id="140" name="Google Shape;140;p3"/>
              <p:cNvGrpSpPr/>
              <p:nvPr/>
            </p:nvGrpSpPr>
            <p:grpSpPr>
              <a:xfrm>
                <a:off x="736979" y="3096285"/>
                <a:ext cx="805217" cy="1255871"/>
                <a:chOff x="5693392" y="3295657"/>
                <a:chExt cx="805217" cy="1255871"/>
              </a:xfrm>
            </p:grpSpPr>
            <p:sp>
              <p:nvSpPr>
                <p:cNvPr id="141" name="Google Shape;141;p3"/>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2" name="Google Shape;142;p3"/>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3" name="Google Shape;143;p3"/>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144" name="Google Shape;144;p3"/>
            <p:cNvGrpSpPr/>
            <p:nvPr/>
          </p:nvGrpSpPr>
          <p:grpSpPr>
            <a:xfrm>
              <a:off x="8221561" y="2923577"/>
              <a:ext cx="654605" cy="1020966"/>
              <a:chOff x="736979" y="3096285"/>
              <a:chExt cx="805217" cy="1255871"/>
            </a:xfrm>
          </p:grpSpPr>
          <p:grpSp>
            <p:nvGrpSpPr>
              <p:cNvPr id="145" name="Google Shape;145;p3"/>
              <p:cNvGrpSpPr/>
              <p:nvPr/>
            </p:nvGrpSpPr>
            <p:grpSpPr>
              <a:xfrm>
                <a:off x="736979" y="3096285"/>
                <a:ext cx="805217" cy="1255871"/>
                <a:chOff x="5693392" y="3295657"/>
                <a:chExt cx="805217" cy="1255871"/>
              </a:xfrm>
            </p:grpSpPr>
            <p:sp>
              <p:nvSpPr>
                <p:cNvPr id="146" name="Google Shape;146;p3"/>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7" name="Google Shape;147;p3"/>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48" name="Google Shape;148;p3"/>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149" name="Google Shape;149;p3"/>
            <p:cNvGrpSpPr/>
            <p:nvPr/>
          </p:nvGrpSpPr>
          <p:grpSpPr>
            <a:xfrm>
              <a:off x="7709689" y="4393171"/>
              <a:ext cx="654605" cy="1020965"/>
              <a:chOff x="736979" y="3096285"/>
              <a:chExt cx="805217" cy="1255870"/>
            </a:xfrm>
          </p:grpSpPr>
          <p:grpSp>
            <p:nvGrpSpPr>
              <p:cNvPr id="150" name="Google Shape;150;p3"/>
              <p:cNvGrpSpPr/>
              <p:nvPr/>
            </p:nvGrpSpPr>
            <p:grpSpPr>
              <a:xfrm>
                <a:off x="736979" y="3096285"/>
                <a:ext cx="805217" cy="1255870"/>
                <a:chOff x="5693392" y="3295657"/>
                <a:chExt cx="805217" cy="1255870"/>
              </a:xfrm>
            </p:grpSpPr>
            <p:sp>
              <p:nvSpPr>
                <p:cNvPr id="151" name="Google Shape;151;p3"/>
                <p:cNvSpPr/>
                <p:nvPr/>
              </p:nvSpPr>
              <p:spPr>
                <a:xfrm>
                  <a:off x="5768842" y="3295657"/>
                  <a:ext cx="654316" cy="628349"/>
                </a:xfrm>
                <a:prstGeom prst="ellipse">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52" name="Google Shape;152;p3"/>
                <p:cNvSpPr/>
                <p:nvPr/>
              </p:nvSpPr>
              <p:spPr>
                <a:xfrm>
                  <a:off x="5693392" y="3609831"/>
                  <a:ext cx="805217" cy="941696"/>
                </a:xfrm>
                <a:prstGeom prst="triangle">
                  <a:avLst>
                    <a:gd name="adj" fmla="val 50000"/>
                  </a:avLst>
                </a:prstGeom>
                <a:solidFill>
                  <a:srgbClr val="FEE599"/>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153" name="Google Shape;153;p3"/>
              <p:cNvSpPr/>
              <p:nvPr/>
            </p:nvSpPr>
            <p:spPr>
              <a:xfrm>
                <a:off x="901306" y="3266982"/>
                <a:ext cx="476564" cy="457651"/>
              </a:xfrm>
              <a:prstGeom prst="ellipse">
                <a:avLst/>
              </a:prstGeom>
              <a:solidFill>
                <a:srgbClr val="FEE599"/>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C</a:t>
                </a:r>
                <a:endParaRPr sz="2800" b="1" i="0" u="none" strike="noStrike" cap="none">
                  <a:solidFill>
                    <a:srgbClr val="000000"/>
                  </a:solidFill>
                  <a:latin typeface="Calibri"/>
                  <a:ea typeface="Calibri"/>
                  <a:cs typeface="Calibri"/>
                  <a:sym typeface="Calibri"/>
                </a:endParaRPr>
              </a:p>
            </p:txBody>
          </p:sp>
        </p:grpSp>
        <p:sp>
          <p:nvSpPr>
            <p:cNvPr id="154" name="Google Shape;154;p3"/>
            <p:cNvSpPr txBox="1"/>
            <p:nvPr/>
          </p:nvSpPr>
          <p:spPr>
            <a:xfrm>
              <a:off x="5448740" y="3920874"/>
              <a:ext cx="134357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利他行動者</a:t>
              </a:r>
              <a:endParaRPr sz="1400" b="0" i="0" u="none" strike="noStrike" cap="none">
                <a:solidFill>
                  <a:srgbClr val="000000"/>
                </a:solidFill>
                <a:latin typeface="Arial"/>
                <a:ea typeface="Arial"/>
                <a:cs typeface="Arial"/>
                <a:sym typeface="Arial"/>
              </a:endParaRPr>
            </a:p>
          </p:txBody>
        </p:sp>
        <p:sp>
          <p:nvSpPr>
            <p:cNvPr id="155" name="Google Shape;155;p3"/>
            <p:cNvSpPr txBox="1"/>
            <p:nvPr/>
          </p:nvSpPr>
          <p:spPr>
            <a:xfrm>
              <a:off x="8206761" y="3920301"/>
              <a:ext cx="890726" cy="335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受益者</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sz="4000" b="1" i="0" u="none" strike="noStrike" cap="none">
                <a:solidFill>
                  <a:schemeClr val="lt1"/>
                </a:solidFill>
                <a:latin typeface="Calibri"/>
                <a:ea typeface="Calibri"/>
                <a:cs typeface="Calibri"/>
                <a:sym typeface="Calibri"/>
              </a:rPr>
              <a:t>研究背景（ゲーミフィケーション）</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419670" y="1236438"/>
            <a:ext cx="730837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定義</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ゲーミフィケーションとは「ゲームに使われている構造を。ゲームとは別の分野で応用し、行動に対する動機付けや問題解決をもたらすこと」</a:t>
            </a:r>
            <a:endParaRPr sz="1400" b="0" i="0" u="none" strike="noStrike" cap="none">
              <a:solidFill>
                <a:srgbClr val="000000"/>
              </a:solidFill>
              <a:latin typeface="Arial"/>
              <a:ea typeface="Arial"/>
              <a:cs typeface="Arial"/>
              <a:sym typeface="Arial"/>
            </a:endParaRPr>
          </a:p>
        </p:txBody>
      </p:sp>
      <p:sp>
        <p:nvSpPr>
          <p:cNvPr id="99" name="Google Shape;99;p2"/>
          <p:cNvSpPr txBox="1"/>
          <p:nvPr/>
        </p:nvSpPr>
        <p:spPr>
          <a:xfrm>
            <a:off x="419668" y="2195529"/>
            <a:ext cx="8280779"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使用例</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Nike+（Nike)：運動管理アプリケーション（バッヂ機能）</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ビッくらポン（くら寿司）：一定数皿を貯めると、ゲームができ、当たるとおもちゃがもらえる。</a:t>
            </a:r>
            <a:endParaRPr sz="1600" b="0" i="0" u="none" strike="noStrike" cap="none">
              <a:solidFill>
                <a:schemeClr val="dk1"/>
              </a:solidFill>
              <a:latin typeface="Calibri"/>
              <a:ea typeface="Calibri"/>
              <a:cs typeface="Calibri"/>
              <a:sym typeface="Calibri"/>
            </a:endParaRPr>
          </a:p>
        </p:txBody>
      </p:sp>
      <p:sp>
        <p:nvSpPr>
          <p:cNvPr id="100" name="Google Shape;100;p2"/>
          <p:cNvSpPr txBox="1"/>
          <p:nvPr/>
        </p:nvSpPr>
        <p:spPr>
          <a:xfrm>
            <a:off x="419668" y="3282513"/>
            <a:ext cx="828077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問題点</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報酬を獲得すること自体が目的になってしまう。</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内発的な動機付けがされない。</a:t>
            </a:r>
            <a:endParaRPr sz="1600" b="0" i="0" u="none" strike="noStrike" cap="none">
              <a:solidFill>
                <a:schemeClr val="dk1"/>
              </a:solidFill>
              <a:latin typeface="Calibri"/>
              <a:ea typeface="Calibri"/>
              <a:cs typeface="Calibri"/>
              <a:sym typeface="Calibri"/>
            </a:endParaRPr>
          </a:p>
        </p:txBody>
      </p:sp>
      <p:graphicFrame>
        <p:nvGraphicFramePr>
          <p:cNvPr id="101" name="Google Shape;101;p2"/>
          <p:cNvGraphicFramePr/>
          <p:nvPr/>
        </p:nvGraphicFramePr>
        <p:xfrm>
          <a:off x="340625" y="4341639"/>
          <a:ext cx="8438850" cy="1445000"/>
        </p:xfrm>
        <a:graphic>
          <a:graphicData uri="http://schemas.openxmlformats.org/drawingml/2006/table">
            <a:tbl>
              <a:tblPr firstRow="1" bandRow="1">
                <a:noFill/>
                <a:tableStyleId>{1BF256DF-680F-4604-98A7-99CC0EC5F4E3}</a:tableStyleId>
              </a:tblPr>
              <a:tblGrid>
                <a:gridCol w="4219425">
                  <a:extLst>
                    <a:ext uri="{9D8B030D-6E8A-4147-A177-3AD203B41FA5}">
                      <a16:colId xmlns:a16="http://schemas.microsoft.com/office/drawing/2014/main" val="20000"/>
                    </a:ext>
                  </a:extLst>
                </a:gridCol>
                <a:gridCol w="4219425">
                  <a:extLst>
                    <a:ext uri="{9D8B030D-6E8A-4147-A177-3AD203B41FA5}">
                      <a16:colId xmlns:a16="http://schemas.microsoft.com/office/drawing/2014/main" val="20001"/>
                    </a:ext>
                  </a:extLst>
                </a:gridCol>
              </a:tblGrid>
              <a:tr h="434550">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solidFill>
                            <a:schemeClr val="dk1"/>
                          </a:solidFill>
                        </a:rPr>
                        <a:t>内発的動機付け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solidFill>
                            <a:schemeClr val="dk1"/>
                          </a:solidFill>
                        </a:rPr>
                        <a:t>外発的動機付け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10450">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t>自分自身の好奇心や関心等、自分の内面か</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ら湧き上がってくるものであり、報酬に依</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存しない動機付け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ja-JP" sz="1600" u="none" strike="noStrike" cap="none"/>
                        <a:t>金銭の授受や罰などの外的要因が基となる</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ja-JP" sz="1600" u="none" strike="noStrike" cap="none"/>
                        <a:t>動機付け</a:t>
                      </a:r>
                      <a:endParaRPr sz="1400" u="none" strike="noStrike" cap="none"/>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2" name="Google Shape;102;p2"/>
          <p:cNvSpPr txBox="1"/>
          <p:nvPr/>
        </p:nvSpPr>
        <p:spPr>
          <a:xfrm>
            <a:off x="3675381" y="5845502"/>
            <a:ext cx="176935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動機付けの種類</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p:nvPr/>
        </p:nvSpPr>
        <p:spPr>
          <a:xfrm rot="5400000">
            <a:off x="6719759" y="4903506"/>
            <a:ext cx="2665730" cy="661195"/>
          </a:xfrm>
          <a:prstGeom prst="uturnArrow">
            <a:avLst>
              <a:gd name="adj1" fmla="val 24004"/>
              <a:gd name="adj2" fmla="val 22839"/>
              <a:gd name="adj3" fmla="val 33086"/>
              <a:gd name="adj4" fmla="val 60635"/>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4"/>
          <p:cNvSpPr txBox="1"/>
          <p:nvPr/>
        </p:nvSpPr>
        <p:spPr>
          <a:xfrm>
            <a:off x="323944" y="164796"/>
            <a:ext cx="1299210" cy="646331"/>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ja-JP" sz="3600" b="0" i="0" u="none" strike="noStrike" cap="none">
                <a:solidFill>
                  <a:schemeClr val="dk1"/>
                </a:solidFill>
                <a:latin typeface="Calibri"/>
                <a:ea typeface="Calibri"/>
                <a:cs typeface="Calibri"/>
                <a:sym typeface="Calibri"/>
              </a:rPr>
              <a:t>DERC</a:t>
            </a:r>
            <a:endParaRPr sz="3600" b="0" i="0" u="none" strike="noStrike" cap="none">
              <a:solidFill>
                <a:schemeClr val="dk1"/>
              </a:solidFill>
              <a:latin typeface="Calibri"/>
              <a:ea typeface="Calibri"/>
              <a:cs typeface="Calibri"/>
              <a:sym typeface="Calibri"/>
            </a:endParaRPr>
          </a:p>
        </p:txBody>
      </p:sp>
      <p:sp>
        <p:nvSpPr>
          <p:cNvPr id="163" name="Google Shape;163;p4"/>
          <p:cNvSpPr txBox="1"/>
          <p:nvPr/>
        </p:nvSpPr>
        <p:spPr>
          <a:xfrm>
            <a:off x="435728" y="1011382"/>
            <a:ext cx="8846397" cy="6771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rgbClr val="FF0000"/>
                </a:solidFill>
                <a:latin typeface="Calibri"/>
                <a:ea typeface="Calibri"/>
                <a:cs typeface="Calibri"/>
                <a:sym typeface="Calibri"/>
              </a:rPr>
              <a:t>D</a:t>
            </a:r>
            <a:r>
              <a:rPr lang="ja-JP" sz="2000" b="0" i="0" u="none" strike="noStrike" cap="none">
                <a:solidFill>
                  <a:schemeClr val="dk1"/>
                </a:solidFill>
                <a:latin typeface="Calibri"/>
                <a:ea typeface="Calibri"/>
                <a:cs typeface="Calibri"/>
                <a:sym typeface="Calibri"/>
              </a:rPr>
              <a:t>ual layer gamification </a:t>
            </a:r>
            <a:r>
              <a:rPr lang="ja-JP" sz="2000" b="1" i="0" u="none" strike="noStrike" cap="none">
                <a:solidFill>
                  <a:srgbClr val="FF0000"/>
                </a:solidFill>
                <a:latin typeface="Calibri"/>
                <a:ea typeface="Calibri"/>
                <a:cs typeface="Calibri"/>
                <a:sym typeface="Calibri"/>
              </a:rPr>
              <a:t>E</a:t>
            </a:r>
            <a:r>
              <a:rPr lang="ja-JP" sz="2000" b="0" i="0" u="none" strike="noStrike" cap="none">
                <a:solidFill>
                  <a:schemeClr val="dk1"/>
                </a:solidFill>
                <a:latin typeface="Calibri"/>
                <a:ea typeface="Calibri"/>
                <a:cs typeface="Calibri"/>
                <a:sym typeface="Calibri"/>
              </a:rPr>
              <a:t>ncouraging </a:t>
            </a:r>
            <a:r>
              <a:rPr lang="ja-JP" sz="2000" b="1" i="0" u="none" strike="noStrike" cap="none">
                <a:solidFill>
                  <a:srgbClr val="FF0000"/>
                </a:solidFill>
                <a:latin typeface="Calibri"/>
                <a:ea typeface="Calibri"/>
                <a:cs typeface="Calibri"/>
                <a:sym typeface="Calibri"/>
              </a:rPr>
              <a:t>R</a:t>
            </a:r>
            <a:r>
              <a:rPr lang="ja-JP" sz="2000" b="0" i="0" u="none" strike="noStrike" cap="none">
                <a:solidFill>
                  <a:schemeClr val="dk1"/>
                </a:solidFill>
                <a:latin typeface="Calibri"/>
                <a:ea typeface="Calibri"/>
                <a:cs typeface="Calibri"/>
                <a:sym typeface="Calibri"/>
              </a:rPr>
              <a:t>eciprocity-based </a:t>
            </a:r>
            <a:r>
              <a:rPr lang="ja-JP" sz="2000" b="1" i="0" u="none" strike="noStrike" cap="none">
                <a:solidFill>
                  <a:srgbClr val="FF0000"/>
                </a:solidFill>
                <a:latin typeface="Calibri"/>
                <a:ea typeface="Calibri"/>
                <a:cs typeface="Calibri"/>
                <a:sym typeface="Calibri"/>
              </a:rPr>
              <a:t>C</a:t>
            </a:r>
            <a:r>
              <a:rPr lang="ja-JP" sz="2000" b="0" i="0" u="none" strike="noStrike" cap="none">
                <a:solidFill>
                  <a:schemeClr val="dk1"/>
                </a:solidFill>
                <a:latin typeface="Calibri"/>
                <a:ea typeface="Calibri"/>
                <a:cs typeface="Calibri"/>
                <a:sym typeface="Calibri"/>
              </a:rPr>
              <a:t>ooperation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互恵主義に基づく協力行動を促進する二層のゲーミフィケーション </a:t>
            </a:r>
            <a:endParaRPr sz="1800" b="0" i="0" u="none" strike="noStrike" cap="none">
              <a:solidFill>
                <a:schemeClr val="dk1"/>
              </a:solidFill>
              <a:latin typeface="Calibri"/>
              <a:ea typeface="Calibri"/>
              <a:cs typeface="Calibri"/>
              <a:sym typeface="Calibri"/>
            </a:endParaRPr>
          </a:p>
        </p:txBody>
      </p:sp>
      <p:sp>
        <p:nvSpPr>
          <p:cNvPr id="164" name="Google Shape;164;p4"/>
          <p:cNvSpPr txBox="1"/>
          <p:nvPr/>
        </p:nvSpPr>
        <p:spPr>
          <a:xfrm>
            <a:off x="435728" y="1588217"/>
            <a:ext cx="850349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・目的</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ユーザーに自分や集団内の他者の利他行為について観察し,考えるきっかけを作り,</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学びをもたらすこと.それらの機会によってユーザーの利他行為を促進すること.</a:t>
            </a:r>
            <a:endParaRPr sz="1800" b="0" i="0" u="none" strike="noStrike" cap="none">
              <a:solidFill>
                <a:schemeClr val="dk1"/>
              </a:solidFill>
              <a:latin typeface="Calibri"/>
              <a:ea typeface="Calibri"/>
              <a:cs typeface="Calibri"/>
              <a:sym typeface="Calibri"/>
            </a:endParaRPr>
          </a:p>
        </p:txBody>
      </p:sp>
      <p:sp>
        <p:nvSpPr>
          <p:cNvPr id="165" name="Google Shape;165;p4"/>
          <p:cNvSpPr txBox="1"/>
          <p:nvPr/>
        </p:nvSpPr>
        <p:spPr>
          <a:xfrm>
            <a:off x="389586" y="2660534"/>
            <a:ext cx="902630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・特徴</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人間が持つ他者に対する印象であるイメージスコア[Nowak &amp; Sigmund 1998]を</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各ユーザーが持つポイントとし集団内に明示化・共有化したこと</a:t>
            </a:r>
            <a:endParaRPr sz="1400" b="0" i="0" u="none" strike="noStrike" cap="none">
              <a:solidFill>
                <a:srgbClr val="000000"/>
              </a:solidFill>
              <a:latin typeface="Arial"/>
              <a:ea typeface="Arial"/>
              <a:cs typeface="Arial"/>
              <a:sym typeface="Arial"/>
            </a:endParaRPr>
          </a:p>
        </p:txBody>
      </p:sp>
      <p:sp>
        <p:nvSpPr>
          <p:cNvPr id="167" name="Google Shape;167;p4"/>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ja-JP" sz="5400" b="1" i="0" u="none" strike="noStrike" cap="none">
                <a:solidFill>
                  <a:schemeClr val="lt1"/>
                </a:solidFill>
                <a:latin typeface="Calibri"/>
                <a:ea typeface="Calibri"/>
                <a:cs typeface="Calibri"/>
                <a:sym typeface="Calibri"/>
              </a:rPr>
              <a:t>DERC</a:t>
            </a:r>
            <a:endParaRPr sz="1400" b="0" i="0" u="none" strike="noStrike" cap="none">
              <a:solidFill>
                <a:srgbClr val="000000"/>
              </a:solidFill>
              <a:latin typeface="Arial"/>
              <a:ea typeface="Arial"/>
              <a:cs typeface="Arial"/>
              <a:sym typeface="Arial"/>
            </a:endParaRPr>
          </a:p>
        </p:txBody>
      </p:sp>
      <p:sp>
        <p:nvSpPr>
          <p:cNvPr id="168" name="Google Shape;168;p4"/>
          <p:cNvSpPr txBox="1"/>
          <p:nvPr/>
        </p:nvSpPr>
        <p:spPr>
          <a:xfrm>
            <a:off x="3839829" y="6454139"/>
            <a:ext cx="16952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DERCのメカニズム</a:t>
            </a:r>
            <a:endParaRPr sz="1400" b="0" i="0" u="none" strike="noStrike" cap="none">
              <a:solidFill>
                <a:srgbClr val="000000"/>
              </a:solidFill>
              <a:latin typeface="Arial"/>
              <a:ea typeface="Arial"/>
              <a:cs typeface="Arial"/>
              <a:sym typeface="Arial"/>
            </a:endParaRPr>
          </a:p>
        </p:txBody>
      </p:sp>
      <p:grpSp>
        <p:nvGrpSpPr>
          <p:cNvPr id="169" name="Google Shape;169;p4"/>
          <p:cNvGrpSpPr/>
          <p:nvPr/>
        </p:nvGrpSpPr>
        <p:grpSpPr>
          <a:xfrm>
            <a:off x="3747280" y="3583864"/>
            <a:ext cx="4019904" cy="3107898"/>
            <a:chOff x="3596728" y="3559803"/>
            <a:chExt cx="4019904" cy="3107898"/>
          </a:xfrm>
        </p:grpSpPr>
        <p:grpSp>
          <p:nvGrpSpPr>
            <p:cNvPr id="170" name="Google Shape;170;p4"/>
            <p:cNvGrpSpPr/>
            <p:nvPr/>
          </p:nvGrpSpPr>
          <p:grpSpPr>
            <a:xfrm>
              <a:off x="4938615" y="3559803"/>
              <a:ext cx="2678017" cy="1391178"/>
              <a:chOff x="4890341" y="3715636"/>
              <a:chExt cx="2678017" cy="1391178"/>
            </a:xfrm>
          </p:grpSpPr>
          <p:sp>
            <p:nvSpPr>
              <p:cNvPr id="171" name="Google Shape;171;p4"/>
              <p:cNvSpPr/>
              <p:nvPr/>
            </p:nvSpPr>
            <p:spPr>
              <a:xfrm>
                <a:off x="4890341" y="3715636"/>
                <a:ext cx="2678016" cy="688684"/>
              </a:xfrm>
              <a:prstGeom prst="rect">
                <a:avLst/>
              </a:prstGeom>
              <a:solidFill>
                <a:srgbClr val="BBD6EE"/>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レベル2:メカニズム2</a:t>
                </a:r>
                <a:r>
                  <a:rPr lang="ja-JP" sz="1800" b="0" i="0" u="none" strike="noStrike" cap="none">
                    <a:solidFill>
                      <a:srgbClr val="000000"/>
                    </a:solidFill>
                    <a:latin typeface="Calibri"/>
                    <a:ea typeface="Calibri"/>
                    <a:cs typeface="Calibri"/>
                    <a:sym typeface="Calibri"/>
                  </a:rPr>
                  <a:t>賭け</a:t>
                </a:r>
                <a:endParaRPr sz="1800" b="0" i="0" u="none" strike="noStrike" cap="none">
                  <a:solidFill>
                    <a:srgbClr val="000000"/>
                  </a:solidFill>
                  <a:latin typeface="Calibri"/>
                  <a:ea typeface="Calibri"/>
                  <a:cs typeface="Calibri"/>
                  <a:sym typeface="Calibri"/>
                </a:endParaRPr>
              </a:p>
            </p:txBody>
          </p:sp>
          <p:sp>
            <p:nvSpPr>
              <p:cNvPr id="172" name="Google Shape;172;p4"/>
              <p:cNvSpPr/>
              <p:nvPr/>
            </p:nvSpPr>
            <p:spPr>
              <a:xfrm>
                <a:off x="4890341" y="4401314"/>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grpSp>
        <p:sp>
          <p:nvSpPr>
            <p:cNvPr id="173" name="Google Shape;173;p4"/>
            <p:cNvSpPr/>
            <p:nvPr/>
          </p:nvSpPr>
          <p:spPr>
            <a:xfrm>
              <a:off x="5332506" y="6166361"/>
              <a:ext cx="2120010"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rot="-5400000" flipH="1">
              <a:off x="4383323" y="4071013"/>
              <a:ext cx="736608" cy="348937"/>
            </a:xfrm>
            <a:prstGeom prst="uturnArrow">
              <a:avLst>
                <a:gd name="adj1" fmla="val 24643"/>
                <a:gd name="adj2" fmla="val 25000"/>
                <a:gd name="adj3" fmla="val 49648"/>
                <a:gd name="adj4" fmla="val 35056"/>
                <a:gd name="adj5" fmla="val 100000"/>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4"/>
            <p:cNvSpPr txBox="1"/>
            <p:nvPr/>
          </p:nvSpPr>
          <p:spPr>
            <a:xfrm>
              <a:off x="3596728" y="4613786"/>
              <a:ext cx="1165101" cy="276999"/>
            </a:xfrm>
            <a:prstGeom prst="rect">
              <a:avLst/>
            </a:prstGeom>
            <a:solidFill>
              <a:srgbClr val="DDEAF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ja-JP" sz="1200" b="0" i="0" u="none" strike="noStrike" cap="none">
                  <a:solidFill>
                    <a:srgbClr val="000000"/>
                  </a:solidFill>
                  <a:latin typeface="Calibri"/>
                  <a:ea typeface="Calibri"/>
                  <a:cs typeface="Calibri"/>
                  <a:sym typeface="Calibri"/>
                </a:rPr>
                <a:t>メタ的に操作</a:t>
              </a:r>
              <a:endParaRPr sz="1400" b="0" i="0" u="none" strike="noStrike" cap="none">
                <a:solidFill>
                  <a:srgbClr val="000000"/>
                </a:solidFill>
                <a:latin typeface="Arial"/>
                <a:ea typeface="Arial"/>
                <a:cs typeface="Arial"/>
                <a:sym typeface="Arial"/>
              </a:endParaRPr>
            </a:p>
          </p:txBody>
        </p:sp>
      </p:grpSp>
      <p:sp>
        <p:nvSpPr>
          <p:cNvPr id="176" name="Google Shape;176;p4"/>
          <p:cNvSpPr/>
          <p:nvPr/>
        </p:nvSpPr>
        <p:spPr>
          <a:xfrm>
            <a:off x="7356239" y="5401691"/>
            <a:ext cx="860216" cy="488709"/>
          </a:xfrm>
          <a:prstGeom prst="rect">
            <a:avLst/>
          </a:prstGeom>
          <a:solidFill>
            <a:srgbClr val="FBE4D4"/>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間接的に</a:t>
            </a:r>
            <a:endParaRPr sz="1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作用</a:t>
            </a:r>
            <a:endParaRPr sz="1400" b="0" i="0" u="none" strike="noStrike" cap="none">
              <a:solidFill>
                <a:srgbClr val="000000"/>
              </a:solidFill>
              <a:latin typeface="Calibri"/>
              <a:ea typeface="Calibri"/>
              <a:cs typeface="Calibri"/>
              <a:sym typeface="Calibri"/>
            </a:endParaRPr>
          </a:p>
        </p:txBody>
      </p:sp>
      <p:grpSp>
        <p:nvGrpSpPr>
          <p:cNvPr id="177" name="Google Shape;177;p4"/>
          <p:cNvGrpSpPr/>
          <p:nvPr/>
        </p:nvGrpSpPr>
        <p:grpSpPr>
          <a:xfrm>
            <a:off x="525654" y="3731516"/>
            <a:ext cx="2773170" cy="3097063"/>
            <a:chOff x="930339" y="3803099"/>
            <a:chExt cx="2773170" cy="3097063"/>
          </a:xfrm>
        </p:grpSpPr>
        <p:grpSp>
          <p:nvGrpSpPr>
            <p:cNvPr id="178" name="Google Shape;178;p4"/>
            <p:cNvGrpSpPr/>
            <p:nvPr/>
          </p:nvGrpSpPr>
          <p:grpSpPr>
            <a:xfrm>
              <a:off x="930339" y="3803099"/>
              <a:ext cx="2678017" cy="2460268"/>
              <a:chOff x="860755" y="3826871"/>
              <a:chExt cx="2678017" cy="2460268"/>
            </a:xfrm>
          </p:grpSpPr>
          <p:sp>
            <p:nvSpPr>
              <p:cNvPr id="179" name="Google Shape;179;p4"/>
              <p:cNvSpPr/>
              <p:nvPr/>
            </p:nvSpPr>
            <p:spPr>
              <a:xfrm>
                <a:off x="860755" y="3826871"/>
                <a:ext cx="2678017" cy="705500"/>
              </a:xfrm>
              <a:prstGeom prst="rect">
                <a:avLst/>
              </a:prstGeom>
              <a:solidFill>
                <a:srgbClr val="FEE599"/>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0" i="0" u="none" strike="noStrike" cap="none">
                    <a:solidFill>
                      <a:srgbClr val="000000"/>
                    </a:solidFill>
                    <a:latin typeface="Calibri"/>
                    <a:ea typeface="Calibri"/>
                    <a:cs typeface="Calibri"/>
                    <a:sym typeface="Calibri"/>
                  </a:rPr>
                  <a:t>レベル1:メカニズム1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ポイント、バッジ等</a:t>
                </a:r>
                <a:endParaRPr sz="1800" b="0" i="0" u="none" strike="noStrike" cap="none">
                  <a:solidFill>
                    <a:srgbClr val="000000"/>
                  </a:solidFill>
                  <a:latin typeface="Calibri"/>
                  <a:ea typeface="Calibri"/>
                  <a:cs typeface="Calibri"/>
                  <a:sym typeface="Calibri"/>
                </a:endParaRPr>
              </a:p>
            </p:txBody>
          </p:sp>
          <p:sp>
            <p:nvSpPr>
              <p:cNvPr id="180" name="Google Shape;180;p4"/>
              <p:cNvSpPr/>
              <p:nvPr/>
            </p:nvSpPr>
            <p:spPr>
              <a:xfrm>
                <a:off x="1782311" y="5104557"/>
                <a:ext cx="1227524" cy="178588"/>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1" name="Google Shape;181;p4"/>
              <p:cNvSpPr/>
              <p:nvPr/>
            </p:nvSpPr>
            <p:spPr>
              <a:xfrm>
                <a:off x="1194382" y="5785799"/>
                <a:ext cx="2010753" cy="501340"/>
              </a:xfrm>
              <a:prstGeom prst="roundRect">
                <a:avLst>
                  <a:gd name="adj" fmla="val 16667"/>
                </a:avLst>
              </a:prstGeom>
              <a:solidFill>
                <a:srgbClr val="2E75B5"/>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ja-JP" sz="2000" b="1" i="0" u="none" strike="noStrike" cap="none">
                    <a:solidFill>
                      <a:schemeClr val="lt1"/>
                    </a:solidFill>
                    <a:latin typeface="Calibri"/>
                    <a:ea typeface="Calibri"/>
                    <a:cs typeface="Calibri"/>
                    <a:sym typeface="Calibri"/>
                  </a:rPr>
                  <a:t>ユーザーの行動</a:t>
                </a:r>
                <a:endParaRPr sz="1400" b="0" i="0" u="none" strike="noStrike" cap="none">
                  <a:solidFill>
                    <a:srgbClr val="000000"/>
                  </a:solidFill>
                  <a:latin typeface="Arial"/>
                  <a:ea typeface="Arial"/>
                  <a:cs typeface="Arial"/>
                  <a:sym typeface="Arial"/>
                </a:endParaRPr>
              </a:p>
            </p:txBody>
          </p:sp>
        </p:grpSp>
        <p:sp>
          <p:nvSpPr>
            <p:cNvPr id="182" name="Google Shape;182;p4"/>
            <p:cNvSpPr txBox="1"/>
            <p:nvPr/>
          </p:nvSpPr>
          <p:spPr>
            <a:xfrm>
              <a:off x="1183390" y="6376942"/>
              <a:ext cx="252011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従来のゲーミフィケーション</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のメカニズム</a:t>
              </a:r>
              <a:endParaRPr sz="1400" b="0" i="0" u="none" strike="noStrike" cap="none">
                <a:solidFill>
                  <a:srgbClr val="000000"/>
                </a:solidFill>
                <a:latin typeface="Arial"/>
                <a:ea typeface="Arial"/>
                <a:cs typeface="Arial"/>
                <a:sym typeface="Arial"/>
              </a:endParaRPr>
            </a:p>
          </p:txBody>
        </p:sp>
      </p:grpSp>
      <p:sp>
        <p:nvSpPr>
          <p:cNvPr id="183" name="Google Shape;183;p4"/>
          <p:cNvSpPr/>
          <p:nvPr/>
        </p:nvSpPr>
        <p:spPr>
          <a:xfrm>
            <a:off x="4959748" y="5464409"/>
            <a:ext cx="1364676" cy="363274"/>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直接的に作用</a:t>
            </a:r>
            <a:endParaRPr sz="1400" b="0" i="0" u="none" strike="noStrike" cap="none">
              <a:solidFill>
                <a:srgbClr val="000000"/>
              </a:solidFill>
              <a:latin typeface="Calibri"/>
              <a:ea typeface="Calibri"/>
              <a:cs typeface="Calibri"/>
              <a:sym typeface="Calibri"/>
            </a:endParaRPr>
          </a:p>
        </p:txBody>
      </p:sp>
      <p:sp>
        <p:nvSpPr>
          <p:cNvPr id="184" name="Google Shape;184;p4"/>
          <p:cNvSpPr/>
          <p:nvPr/>
        </p:nvSpPr>
        <p:spPr>
          <a:xfrm>
            <a:off x="1073020" y="4486629"/>
            <a:ext cx="418510" cy="1203815"/>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4"/>
          <p:cNvSpPr/>
          <p:nvPr/>
        </p:nvSpPr>
        <p:spPr>
          <a:xfrm>
            <a:off x="6284825" y="5009202"/>
            <a:ext cx="418510" cy="1099868"/>
          </a:xfrm>
          <a:prstGeom prst="downArrow">
            <a:avLst>
              <a:gd name="adj1" fmla="val 36344"/>
              <a:gd name="adj2" fmla="val 67069"/>
            </a:avLst>
          </a:prstGeom>
          <a:solidFill>
            <a:srgbClr val="AEABA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p:nvPr/>
        </p:nvSpPr>
        <p:spPr>
          <a:xfrm>
            <a:off x="-415636" y="-96982"/>
            <a:ext cx="10072254" cy="1108364"/>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ja-JP" sz="4400" b="1" i="0" u="none" strike="noStrike" cap="none">
                <a:solidFill>
                  <a:schemeClr val="lt1"/>
                </a:solidFill>
                <a:latin typeface="Calibri"/>
                <a:ea typeface="Calibri"/>
                <a:cs typeface="Calibri"/>
                <a:sym typeface="Calibri"/>
              </a:rPr>
              <a:t>DERC</a:t>
            </a:r>
            <a:r>
              <a:rPr lang="ja-JP" sz="4400" b="1">
                <a:solidFill>
                  <a:schemeClr val="lt1"/>
                </a:solidFill>
                <a:latin typeface="Calibri"/>
                <a:ea typeface="Calibri"/>
                <a:cs typeface="Calibri"/>
                <a:sym typeface="Calibri"/>
              </a:rPr>
              <a:t>を導入した議論</a:t>
            </a:r>
            <a:endParaRPr sz="4400" b="1">
              <a:solidFill>
                <a:schemeClr val="lt1"/>
              </a:solidFill>
              <a:latin typeface="Calibri"/>
              <a:ea typeface="Calibri"/>
              <a:cs typeface="Calibri"/>
              <a:sym typeface="Calibri"/>
            </a:endParaRPr>
          </a:p>
        </p:txBody>
      </p:sp>
      <p:grpSp>
        <p:nvGrpSpPr>
          <p:cNvPr id="192" name="Google Shape;192;p5"/>
          <p:cNvGrpSpPr/>
          <p:nvPr/>
        </p:nvGrpSpPr>
        <p:grpSpPr>
          <a:xfrm>
            <a:off x="455183" y="1922246"/>
            <a:ext cx="3387059" cy="1415959"/>
            <a:chOff x="625025" y="1640782"/>
            <a:chExt cx="3387059" cy="1415959"/>
          </a:xfrm>
        </p:grpSpPr>
        <p:sp>
          <p:nvSpPr>
            <p:cNvPr id="193" name="Google Shape;193;p5"/>
            <p:cNvSpPr/>
            <p:nvPr/>
          </p:nvSpPr>
          <p:spPr>
            <a:xfrm>
              <a:off x="1629989" y="200804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4" name="Google Shape;194;p5"/>
            <p:cNvSpPr/>
            <p:nvPr/>
          </p:nvSpPr>
          <p:spPr>
            <a:xfrm rot="10800000">
              <a:off x="1629989" y="239289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5" name="Google Shape;195;p5"/>
            <p:cNvSpPr txBox="1"/>
            <p:nvPr/>
          </p:nvSpPr>
          <p:spPr>
            <a:xfrm>
              <a:off x="1523123" y="1640782"/>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196" name="Google Shape;196;p5"/>
            <p:cNvSpPr txBox="1"/>
            <p:nvPr/>
          </p:nvSpPr>
          <p:spPr>
            <a:xfrm>
              <a:off x="1536539" y="2687409"/>
              <a:ext cx="23307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dirty="0">
                  <a:solidFill>
                    <a:schemeClr val="dk1"/>
                  </a:solidFill>
                  <a:latin typeface="Calibri"/>
                  <a:ea typeface="Calibri"/>
                  <a:cs typeface="Calibri"/>
                  <a:sym typeface="Calibri"/>
                </a:rPr>
                <a:t>(2)</a:t>
              </a:r>
              <a:r>
                <a:rPr lang="ja-JP" sz="1800" dirty="0">
                  <a:solidFill>
                    <a:schemeClr val="dk1"/>
                  </a:solidFill>
                  <a:latin typeface="Calibri"/>
                  <a:ea typeface="Calibri"/>
                  <a:cs typeface="Calibri"/>
                  <a:sym typeface="Calibri"/>
                </a:rPr>
                <a:t>匿名</a:t>
              </a:r>
              <a:r>
                <a:rPr lang="ja-JP" sz="1800" b="0" i="0" u="none" strike="noStrike" cap="none" dirty="0">
                  <a:solidFill>
                    <a:schemeClr val="dk1"/>
                  </a:solidFill>
                  <a:latin typeface="Calibri"/>
                  <a:ea typeface="Calibri"/>
                  <a:cs typeface="Calibri"/>
                  <a:sym typeface="Calibri"/>
                </a:rPr>
                <a:t>評価</a:t>
              </a:r>
              <a:endParaRPr sz="1400" b="0" i="0" u="none" strike="noStrike" cap="none" dirty="0">
                <a:solidFill>
                  <a:srgbClr val="000000"/>
                </a:solidFill>
                <a:latin typeface="Arial"/>
                <a:ea typeface="Arial"/>
                <a:cs typeface="Arial"/>
                <a:sym typeface="Arial"/>
              </a:endParaRPr>
            </a:p>
          </p:txBody>
        </p:sp>
        <p:grpSp>
          <p:nvGrpSpPr>
            <p:cNvPr id="197" name="Google Shape;197;p5"/>
            <p:cNvGrpSpPr/>
            <p:nvPr/>
          </p:nvGrpSpPr>
          <p:grpSpPr>
            <a:xfrm>
              <a:off x="625025" y="1772417"/>
              <a:ext cx="654605" cy="1020966"/>
              <a:chOff x="736979" y="3096285"/>
              <a:chExt cx="805217" cy="1255871"/>
            </a:xfrm>
          </p:grpSpPr>
          <p:grpSp>
            <p:nvGrpSpPr>
              <p:cNvPr id="198" name="Google Shape;198;p5"/>
              <p:cNvGrpSpPr/>
              <p:nvPr/>
            </p:nvGrpSpPr>
            <p:grpSpPr>
              <a:xfrm>
                <a:off x="736979" y="3096285"/>
                <a:ext cx="805217" cy="1255871"/>
                <a:chOff x="5693392" y="3295657"/>
                <a:chExt cx="805217" cy="1255871"/>
              </a:xfrm>
            </p:grpSpPr>
            <p:sp>
              <p:nvSpPr>
                <p:cNvPr id="199" name="Google Shape;199;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0" name="Google Shape;200;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1" name="Google Shape;201;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sp>
        <p:nvSpPr>
          <p:cNvPr id="202" name="Google Shape;202;p5"/>
          <p:cNvSpPr/>
          <p:nvPr/>
        </p:nvSpPr>
        <p:spPr>
          <a:xfrm rot="-602628">
            <a:off x="2465701" y="4959841"/>
            <a:ext cx="1098109" cy="235631"/>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3" name="Google Shape;203;p5"/>
          <p:cNvSpPr/>
          <p:nvPr/>
        </p:nvSpPr>
        <p:spPr>
          <a:xfrm rot="10197372">
            <a:off x="2544215" y="5403131"/>
            <a:ext cx="1098109" cy="235631"/>
          </a:xfrm>
          <a:prstGeom prst="rightArrow">
            <a:avLst>
              <a:gd name="adj1" fmla="val 50000"/>
              <a:gd name="adj2" fmla="val 50000"/>
            </a:avLst>
          </a:prstGeom>
          <a:solidFill>
            <a:srgbClr val="DDEAF6"/>
          </a:solidFill>
          <a:ln w="19050" cap="flat" cmpd="sng">
            <a:solidFill>
              <a:srgbClr val="31538F"/>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nvGrpSpPr>
          <p:cNvPr id="204" name="Google Shape;204;p5"/>
          <p:cNvGrpSpPr/>
          <p:nvPr/>
        </p:nvGrpSpPr>
        <p:grpSpPr>
          <a:xfrm>
            <a:off x="3886015" y="4514371"/>
            <a:ext cx="654605" cy="1020966"/>
            <a:chOff x="736979" y="3096285"/>
            <a:chExt cx="805217" cy="1255871"/>
          </a:xfrm>
        </p:grpSpPr>
        <p:grpSp>
          <p:nvGrpSpPr>
            <p:cNvPr id="205" name="Google Shape;205;p5"/>
            <p:cNvGrpSpPr/>
            <p:nvPr/>
          </p:nvGrpSpPr>
          <p:grpSpPr>
            <a:xfrm>
              <a:off x="736979" y="3096285"/>
              <a:ext cx="805217" cy="1255871"/>
              <a:chOff x="5693392" y="3295657"/>
              <a:chExt cx="805217" cy="1255871"/>
            </a:xfrm>
          </p:grpSpPr>
          <p:sp>
            <p:nvSpPr>
              <p:cNvPr id="206" name="Google Shape;206;p5"/>
              <p:cNvSpPr/>
              <p:nvPr/>
            </p:nvSpPr>
            <p:spPr>
              <a:xfrm>
                <a:off x="5768842" y="3295657"/>
                <a:ext cx="654316" cy="628349"/>
              </a:xfrm>
              <a:prstGeom prst="ellipse">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07" name="Google Shape;207;p5"/>
              <p:cNvSpPr/>
              <p:nvPr/>
            </p:nvSpPr>
            <p:spPr>
              <a:xfrm>
                <a:off x="5693392" y="3609832"/>
                <a:ext cx="805217" cy="941696"/>
              </a:xfrm>
              <a:prstGeom prst="triangle">
                <a:avLst>
                  <a:gd name="adj" fmla="val 50000"/>
                </a:avLst>
              </a:prstGeom>
              <a:solidFill>
                <a:srgbClr val="C4E0B2"/>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08" name="Google Shape;208;p5"/>
            <p:cNvSpPr/>
            <p:nvPr/>
          </p:nvSpPr>
          <p:spPr>
            <a:xfrm>
              <a:off x="901306" y="3266982"/>
              <a:ext cx="476564" cy="457651"/>
            </a:xfrm>
            <a:prstGeom prst="ellipse">
              <a:avLst/>
            </a:prstGeom>
            <a:solidFill>
              <a:srgbClr val="C4E0B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09" name="Google Shape;209;p5"/>
          <p:cNvSpPr txBox="1"/>
          <p:nvPr/>
        </p:nvSpPr>
        <p:spPr>
          <a:xfrm>
            <a:off x="2733533" y="4560332"/>
            <a:ext cx="248896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(1)賭け</a:t>
            </a:r>
            <a:endParaRPr sz="1400" b="0" i="0" u="none" strike="noStrike" cap="none">
              <a:solidFill>
                <a:srgbClr val="000000"/>
              </a:solidFill>
              <a:latin typeface="Arial"/>
              <a:ea typeface="Arial"/>
              <a:cs typeface="Arial"/>
              <a:sym typeface="Arial"/>
            </a:endParaRPr>
          </a:p>
        </p:txBody>
      </p:sp>
      <p:grpSp>
        <p:nvGrpSpPr>
          <p:cNvPr id="210" name="Google Shape;210;p5"/>
          <p:cNvGrpSpPr/>
          <p:nvPr/>
        </p:nvGrpSpPr>
        <p:grpSpPr>
          <a:xfrm>
            <a:off x="1506924" y="4935745"/>
            <a:ext cx="654605" cy="1020966"/>
            <a:chOff x="736979" y="3096285"/>
            <a:chExt cx="805217" cy="1255871"/>
          </a:xfrm>
        </p:grpSpPr>
        <p:grpSp>
          <p:nvGrpSpPr>
            <p:cNvPr id="211" name="Google Shape;211;p5"/>
            <p:cNvGrpSpPr/>
            <p:nvPr/>
          </p:nvGrpSpPr>
          <p:grpSpPr>
            <a:xfrm>
              <a:off x="736979" y="3096285"/>
              <a:ext cx="805217" cy="1255871"/>
              <a:chOff x="5693392" y="3295657"/>
              <a:chExt cx="805217" cy="1255871"/>
            </a:xfrm>
          </p:grpSpPr>
          <p:sp>
            <p:nvSpPr>
              <p:cNvPr id="212" name="Google Shape;212;p5"/>
              <p:cNvSpPr/>
              <p:nvPr/>
            </p:nvSpPr>
            <p:spPr>
              <a:xfrm>
                <a:off x="5768842" y="3295657"/>
                <a:ext cx="654316" cy="628349"/>
              </a:xfrm>
              <a:prstGeom prst="ellipse">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3" name="Google Shape;213;p5"/>
              <p:cNvSpPr/>
              <p:nvPr/>
            </p:nvSpPr>
            <p:spPr>
              <a:xfrm>
                <a:off x="5693392" y="3609832"/>
                <a:ext cx="805217" cy="941696"/>
              </a:xfrm>
              <a:prstGeom prst="triangle">
                <a:avLst>
                  <a:gd name="adj" fmla="val 50000"/>
                </a:avLst>
              </a:prstGeom>
              <a:solidFill>
                <a:srgbClr val="BBD6EE"/>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4" name="Google Shape;214;p5"/>
            <p:cNvSpPr/>
            <p:nvPr/>
          </p:nvSpPr>
          <p:spPr>
            <a:xfrm>
              <a:off x="901306" y="3266982"/>
              <a:ext cx="476564" cy="457651"/>
            </a:xfrm>
            <a:prstGeom prst="ellipse">
              <a:avLst/>
            </a:prstGeom>
            <a:solidFill>
              <a:srgbClr val="BBD6EE"/>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A</a:t>
              </a:r>
              <a:endParaRPr sz="2800" b="1" i="0" u="none" strike="noStrike" cap="none">
                <a:solidFill>
                  <a:srgbClr val="000000"/>
                </a:solidFill>
                <a:latin typeface="Calibri"/>
                <a:ea typeface="Calibri"/>
                <a:cs typeface="Calibri"/>
                <a:sym typeface="Calibri"/>
              </a:endParaRPr>
            </a:p>
          </p:txBody>
        </p:sp>
      </p:grpSp>
      <p:grpSp>
        <p:nvGrpSpPr>
          <p:cNvPr id="215" name="Google Shape;215;p5"/>
          <p:cNvGrpSpPr/>
          <p:nvPr/>
        </p:nvGrpSpPr>
        <p:grpSpPr>
          <a:xfrm>
            <a:off x="7047440" y="5037813"/>
            <a:ext cx="445769" cy="695251"/>
            <a:chOff x="736979" y="3096285"/>
            <a:chExt cx="805217" cy="1255871"/>
          </a:xfrm>
        </p:grpSpPr>
        <p:grpSp>
          <p:nvGrpSpPr>
            <p:cNvPr id="216" name="Google Shape;216;p5"/>
            <p:cNvGrpSpPr/>
            <p:nvPr/>
          </p:nvGrpSpPr>
          <p:grpSpPr>
            <a:xfrm>
              <a:off x="736979" y="3096285"/>
              <a:ext cx="805217" cy="1255871"/>
              <a:chOff x="5693392" y="3295657"/>
              <a:chExt cx="805217" cy="1255871"/>
            </a:xfrm>
          </p:grpSpPr>
          <p:sp>
            <p:nvSpPr>
              <p:cNvPr id="217" name="Google Shape;21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18" name="Google Shape;21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19" name="Google Shape;21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0" name="Google Shape;220;p5"/>
          <p:cNvGrpSpPr/>
          <p:nvPr/>
        </p:nvGrpSpPr>
        <p:grpSpPr>
          <a:xfrm>
            <a:off x="6692642" y="4215192"/>
            <a:ext cx="445769" cy="695251"/>
            <a:chOff x="736979" y="3096285"/>
            <a:chExt cx="805217" cy="1255871"/>
          </a:xfrm>
        </p:grpSpPr>
        <p:grpSp>
          <p:nvGrpSpPr>
            <p:cNvPr id="221" name="Google Shape;221;p5"/>
            <p:cNvGrpSpPr/>
            <p:nvPr/>
          </p:nvGrpSpPr>
          <p:grpSpPr>
            <a:xfrm>
              <a:off x="736979" y="3096285"/>
              <a:ext cx="805217" cy="1255871"/>
              <a:chOff x="5693392" y="3295657"/>
              <a:chExt cx="805217" cy="1255871"/>
            </a:xfrm>
          </p:grpSpPr>
          <p:sp>
            <p:nvSpPr>
              <p:cNvPr id="222" name="Google Shape;222;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3" name="Google Shape;223;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4" name="Google Shape;224;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25" name="Google Shape;225;p5"/>
          <p:cNvGrpSpPr/>
          <p:nvPr/>
        </p:nvGrpSpPr>
        <p:grpSpPr>
          <a:xfrm>
            <a:off x="6246873" y="5037813"/>
            <a:ext cx="445769" cy="695251"/>
            <a:chOff x="736979" y="3096285"/>
            <a:chExt cx="805217" cy="1255871"/>
          </a:xfrm>
        </p:grpSpPr>
        <p:grpSp>
          <p:nvGrpSpPr>
            <p:cNvPr id="226" name="Google Shape;226;p5"/>
            <p:cNvGrpSpPr/>
            <p:nvPr/>
          </p:nvGrpSpPr>
          <p:grpSpPr>
            <a:xfrm>
              <a:off x="736979" y="3096285"/>
              <a:ext cx="805217" cy="1255871"/>
              <a:chOff x="5693392" y="3295657"/>
              <a:chExt cx="805217" cy="1255871"/>
            </a:xfrm>
          </p:grpSpPr>
          <p:sp>
            <p:nvSpPr>
              <p:cNvPr id="227" name="Google Shape;227;p5"/>
              <p:cNvSpPr/>
              <p:nvPr/>
            </p:nvSpPr>
            <p:spPr>
              <a:xfrm>
                <a:off x="5768842" y="3295657"/>
                <a:ext cx="654316" cy="628349"/>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28" name="Google Shape;228;p5"/>
              <p:cNvSpPr/>
              <p:nvPr/>
            </p:nvSpPr>
            <p:spPr>
              <a:xfrm>
                <a:off x="5693392" y="3609832"/>
                <a:ext cx="805217" cy="941696"/>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29" name="Google Shape;229;p5"/>
            <p:cNvSpPr/>
            <p:nvPr/>
          </p:nvSpPr>
          <p:spPr>
            <a:xfrm>
              <a:off x="901306" y="3266982"/>
              <a:ext cx="476564" cy="457651"/>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
        <p:nvSpPr>
          <p:cNvPr id="230" name="Google Shape;230;p5"/>
          <p:cNvSpPr/>
          <p:nvPr/>
        </p:nvSpPr>
        <p:spPr>
          <a:xfrm>
            <a:off x="4925316" y="4637945"/>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1" name="Google Shape;231;p5"/>
          <p:cNvSpPr/>
          <p:nvPr/>
        </p:nvSpPr>
        <p:spPr>
          <a:xfrm rot="10800000">
            <a:off x="4925315" y="5079667"/>
            <a:ext cx="1098109" cy="235631"/>
          </a:xfrm>
          <a:prstGeom prst="rightArrow">
            <a:avLst>
              <a:gd name="adj1" fmla="val 50000"/>
              <a:gd name="adj2" fmla="val 50000"/>
            </a:avLst>
          </a:prstGeom>
          <a:solidFill>
            <a:schemeClr val="dk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32" name="Google Shape;232;p5"/>
          <p:cNvSpPr txBox="1"/>
          <p:nvPr/>
        </p:nvSpPr>
        <p:spPr>
          <a:xfrm>
            <a:off x="4649429" y="4261045"/>
            <a:ext cx="2489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2</a:t>
            </a: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議論活性化</a:t>
            </a:r>
            <a:endParaRPr sz="1400" b="0" i="0" u="none" strike="noStrike" cap="none">
              <a:solidFill>
                <a:srgbClr val="000000"/>
              </a:solidFill>
              <a:latin typeface="Arial"/>
              <a:ea typeface="Arial"/>
              <a:cs typeface="Arial"/>
              <a:sym typeface="Arial"/>
            </a:endParaRPr>
          </a:p>
        </p:txBody>
      </p:sp>
      <p:sp>
        <p:nvSpPr>
          <p:cNvPr id="233" name="Google Shape;233;p5"/>
          <p:cNvSpPr txBox="1"/>
          <p:nvPr/>
        </p:nvSpPr>
        <p:spPr>
          <a:xfrm>
            <a:off x="5014154" y="5313864"/>
            <a:ext cx="233076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3</a:t>
            </a:r>
            <a:r>
              <a:rPr lang="ja-JP" sz="1800" b="0" i="0" u="none" strike="noStrike" cap="none">
                <a:solidFill>
                  <a:schemeClr val="dk1"/>
                </a:solidFill>
                <a:latin typeface="Calibri"/>
                <a:ea typeface="Calibri"/>
                <a:cs typeface="Calibri"/>
                <a:sym typeface="Calibri"/>
              </a:rPr>
              <a:t>)</a:t>
            </a:r>
            <a:r>
              <a:rPr lang="ja-JP" sz="1800">
                <a:solidFill>
                  <a:schemeClr val="dk1"/>
                </a:solidFill>
                <a:latin typeface="Calibri"/>
                <a:ea typeface="Calibri"/>
                <a:cs typeface="Calibri"/>
                <a:sym typeface="Calibri"/>
              </a:rPr>
              <a:t>匿名</a:t>
            </a:r>
            <a:r>
              <a:rPr lang="ja-JP" sz="1800" b="0" i="0" u="none" strike="noStrike" cap="none">
                <a:solidFill>
                  <a:schemeClr val="dk1"/>
                </a:solidFill>
                <a:latin typeface="Calibri"/>
                <a:ea typeface="Calibri"/>
                <a:cs typeface="Calibri"/>
                <a:sym typeface="Calibri"/>
              </a:rPr>
              <a:t>評価</a:t>
            </a:r>
            <a:endParaRPr sz="1400" b="0" i="0" u="none" strike="noStrike" cap="none">
              <a:solidFill>
                <a:srgbClr val="000000"/>
              </a:solidFill>
              <a:latin typeface="Arial"/>
              <a:ea typeface="Arial"/>
              <a:cs typeface="Arial"/>
              <a:sym typeface="Arial"/>
            </a:endParaRPr>
          </a:p>
        </p:txBody>
      </p:sp>
      <p:sp>
        <p:nvSpPr>
          <p:cNvPr id="234" name="Google Shape;234;p5"/>
          <p:cNvSpPr txBox="1"/>
          <p:nvPr/>
        </p:nvSpPr>
        <p:spPr>
          <a:xfrm>
            <a:off x="174450" y="1350660"/>
            <a:ext cx="42325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chemeClr val="dk1"/>
                </a:solidFill>
                <a:latin typeface="Calibri"/>
                <a:ea typeface="Calibri"/>
                <a:cs typeface="Calibri"/>
                <a:sym typeface="Calibri"/>
              </a:rPr>
              <a:t>レベル１（利他行為したくなる）</a:t>
            </a:r>
            <a:endParaRPr sz="1400" b="0" i="0" u="none" strike="noStrike" cap="none">
              <a:solidFill>
                <a:srgbClr val="000000"/>
              </a:solidFill>
              <a:latin typeface="Arial"/>
              <a:ea typeface="Arial"/>
              <a:cs typeface="Arial"/>
              <a:sym typeface="Arial"/>
            </a:endParaRPr>
          </a:p>
        </p:txBody>
      </p:sp>
      <p:sp>
        <p:nvSpPr>
          <p:cNvPr id="235" name="Google Shape;235;p5"/>
          <p:cNvSpPr txBox="1"/>
          <p:nvPr/>
        </p:nvSpPr>
        <p:spPr>
          <a:xfrm>
            <a:off x="135198" y="3617240"/>
            <a:ext cx="562740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ja-JP" sz="2000" b="1" i="0" u="none" strike="noStrike" cap="none">
                <a:solidFill>
                  <a:schemeClr val="dk1"/>
                </a:solidFill>
                <a:latin typeface="Calibri"/>
                <a:ea typeface="Calibri"/>
                <a:cs typeface="Calibri"/>
                <a:sym typeface="Calibri"/>
              </a:rPr>
              <a:t>レベル２（利他行為させたくなる）</a:t>
            </a:r>
            <a:endParaRPr sz="1400" b="0" i="0" u="none" strike="noStrike" cap="none">
              <a:solidFill>
                <a:srgbClr val="000000"/>
              </a:solidFill>
              <a:latin typeface="Arial"/>
              <a:ea typeface="Arial"/>
              <a:cs typeface="Arial"/>
              <a:sym typeface="Arial"/>
            </a:endParaRPr>
          </a:p>
        </p:txBody>
      </p:sp>
      <p:graphicFrame>
        <p:nvGraphicFramePr>
          <p:cNvPr id="236" name="Google Shape;236;p5"/>
          <p:cNvGraphicFramePr/>
          <p:nvPr/>
        </p:nvGraphicFramePr>
        <p:xfrm>
          <a:off x="4253599" y="1853348"/>
          <a:ext cx="4703450" cy="1724200"/>
        </p:xfrm>
        <a:graphic>
          <a:graphicData uri="http://schemas.openxmlformats.org/drawingml/2006/table">
            <a:tbl>
              <a:tblPr firstRow="1" bandRow="1">
                <a:noFill/>
                <a:tableStyleId>{5EA49962-7BFC-455E-BCA9-5FEE336F74D0}</a:tableStyleId>
              </a:tblPr>
              <a:tblGrid>
                <a:gridCol w="2351725">
                  <a:extLst>
                    <a:ext uri="{9D8B030D-6E8A-4147-A177-3AD203B41FA5}">
                      <a16:colId xmlns:a16="http://schemas.microsoft.com/office/drawing/2014/main" val="20000"/>
                    </a:ext>
                  </a:extLst>
                </a:gridCol>
                <a:gridCol w="2351725">
                  <a:extLst>
                    <a:ext uri="{9D8B030D-6E8A-4147-A177-3AD203B41FA5}">
                      <a16:colId xmlns:a16="http://schemas.microsoft.com/office/drawing/2014/main" val="20001"/>
                    </a:ext>
                  </a:extLst>
                </a:gridCol>
              </a:tblGrid>
              <a:tr h="8226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所持ポイント</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贈る事ができる</a:t>
                      </a:r>
                      <a:endParaRPr sz="2000" u="none" strike="noStrike" cap="none"/>
                    </a:p>
                    <a:p>
                      <a:pPr marL="0" marR="0" lvl="0" indent="0" algn="l" rtl="0">
                        <a:lnSpc>
                          <a:spcPct val="100000"/>
                        </a:lnSpc>
                        <a:spcBef>
                          <a:spcPts val="0"/>
                        </a:spcBef>
                        <a:spcAft>
                          <a:spcPts val="0"/>
                        </a:spcAft>
                        <a:buClr>
                          <a:srgbClr val="000000"/>
                        </a:buClr>
                        <a:buSzPts val="2000"/>
                        <a:buFont typeface="Arial"/>
                        <a:buNone/>
                      </a:pPr>
                      <a:r>
                        <a:rPr lang="ja-JP" sz="2000" u="none" strike="noStrike" cap="none"/>
                        <a:t>ポイント</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0"/>
                  </a:ext>
                </a:extLst>
              </a:tr>
              <a:tr h="4508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3000Pt</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 300Pt</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1"/>
                  </a:ext>
                </a:extLst>
              </a:tr>
              <a:tr h="450800">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5000Pt</a:t>
                      </a:r>
                      <a:endParaRPr sz="2000" u="none" strike="noStrike" cap="none">
                        <a:solidFill>
                          <a:srgbClr val="00000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ja-JP" sz="2000" u="none" strike="noStrike" cap="none"/>
                        <a:t>500Pt</a:t>
                      </a:r>
                      <a:endParaRPr sz="2000" u="none" strike="noStrike" cap="none">
                        <a:solidFill>
                          <a:srgbClr val="000000"/>
                        </a:solidFill>
                      </a:endParaRPr>
                    </a:p>
                  </a:txBody>
                  <a:tcPr marL="91450" marR="91450" marT="45725" marB="45725"/>
                </a:tc>
                <a:extLst>
                  <a:ext uri="{0D108BD9-81ED-4DB2-BD59-A6C34878D82A}">
                    <a16:rowId xmlns:a16="http://schemas.microsoft.com/office/drawing/2014/main" val="10002"/>
                  </a:ext>
                </a:extLst>
              </a:tr>
            </a:tbl>
          </a:graphicData>
        </a:graphic>
      </p:graphicFrame>
      <p:sp>
        <p:nvSpPr>
          <p:cNvPr id="237" name="Google Shape;237;p5"/>
          <p:cNvSpPr txBox="1"/>
          <p:nvPr/>
        </p:nvSpPr>
        <p:spPr>
          <a:xfrm>
            <a:off x="4437175" y="1217475"/>
            <a:ext cx="409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所持ポイントが高い人は評価によって多くのポイントを贈る事ができる。</a:t>
            </a:r>
            <a:endParaRPr sz="1400" b="0" i="0" u="none" strike="noStrike" cap="none">
              <a:solidFill>
                <a:srgbClr val="000000"/>
              </a:solidFill>
              <a:latin typeface="Arial"/>
              <a:ea typeface="Arial"/>
              <a:cs typeface="Arial"/>
              <a:sym typeface="Arial"/>
            </a:endParaRPr>
          </a:p>
        </p:txBody>
      </p:sp>
      <p:sp>
        <p:nvSpPr>
          <p:cNvPr id="238" name="Google Shape;238;p5"/>
          <p:cNvSpPr/>
          <p:nvPr/>
        </p:nvSpPr>
        <p:spPr>
          <a:xfrm>
            <a:off x="162189" y="3975976"/>
            <a:ext cx="3413753" cy="449622"/>
          </a:xfrm>
          <a:prstGeom prst="wedgeRoundRectCallout">
            <a:avLst>
              <a:gd name="adj1" fmla="val 34657"/>
              <a:gd name="adj2" fmla="val 83399"/>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Bの所持ポイント低→オッズが高く</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rgbClr val="000000"/>
                </a:solidFill>
                <a:latin typeface="Calibri"/>
                <a:ea typeface="Calibri"/>
                <a:cs typeface="Calibri"/>
                <a:sym typeface="Calibri"/>
              </a:rPr>
              <a:t>Bの所持ポイントが高→オッズが低い</a:t>
            </a:r>
            <a:endParaRPr sz="1400" b="0" i="0" u="none" strike="noStrike" cap="none">
              <a:solidFill>
                <a:srgbClr val="000000"/>
              </a:solidFill>
              <a:latin typeface="Calibri"/>
              <a:ea typeface="Calibri"/>
              <a:cs typeface="Calibri"/>
              <a:sym typeface="Calibri"/>
            </a:endParaRPr>
          </a:p>
        </p:txBody>
      </p:sp>
      <p:sp>
        <p:nvSpPr>
          <p:cNvPr id="239" name="Google Shape;239;p5"/>
          <p:cNvSpPr/>
          <p:nvPr/>
        </p:nvSpPr>
        <p:spPr>
          <a:xfrm>
            <a:off x="2395401" y="6034361"/>
            <a:ext cx="6561647" cy="640080"/>
          </a:xfrm>
          <a:prstGeom prst="wedgeRoundRectCallout">
            <a:avLst>
              <a:gd name="adj1" fmla="val -37348"/>
              <a:gd name="adj2" fmla="val -116072"/>
              <a:gd name="adj3" fmla="val 16667"/>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(4)賭け成功→賭けポイントとオッズに応じてポイントを獲得</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rgbClr val="000000"/>
                </a:solidFill>
                <a:latin typeface="Calibri"/>
                <a:ea typeface="Calibri"/>
                <a:cs typeface="Calibri"/>
                <a:sym typeface="Calibri"/>
              </a:rPr>
              <a:t>　 賭け失敗→賭けポイントは</a:t>
            </a:r>
            <a:r>
              <a:rPr lang="ja-JP" sz="1800">
                <a:latin typeface="Calibri"/>
                <a:ea typeface="Calibri"/>
                <a:cs typeface="Calibri"/>
                <a:sym typeface="Calibri"/>
              </a:rPr>
              <a:t>没収</a:t>
            </a:r>
            <a:r>
              <a:rPr lang="ja-JP"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nvGrpSpPr>
          <p:cNvPr id="240" name="Google Shape;240;p5"/>
          <p:cNvGrpSpPr/>
          <p:nvPr/>
        </p:nvGrpSpPr>
        <p:grpSpPr>
          <a:xfrm>
            <a:off x="3415841" y="1966677"/>
            <a:ext cx="445759" cy="695252"/>
            <a:chOff x="736979" y="3096285"/>
            <a:chExt cx="805200" cy="1255875"/>
          </a:xfrm>
        </p:grpSpPr>
        <p:grpSp>
          <p:nvGrpSpPr>
            <p:cNvPr id="241" name="Google Shape;241;p5"/>
            <p:cNvGrpSpPr/>
            <p:nvPr/>
          </p:nvGrpSpPr>
          <p:grpSpPr>
            <a:xfrm>
              <a:off x="736979" y="3096285"/>
              <a:ext cx="805200" cy="1255875"/>
              <a:chOff x="5693392" y="3295657"/>
              <a:chExt cx="805200" cy="1255875"/>
            </a:xfrm>
          </p:grpSpPr>
          <p:sp>
            <p:nvSpPr>
              <p:cNvPr id="242" name="Google Shape;24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3" name="Google Shape;24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4" name="Google Shape;24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45" name="Google Shape;245;p5"/>
          <p:cNvGrpSpPr/>
          <p:nvPr/>
        </p:nvGrpSpPr>
        <p:grpSpPr>
          <a:xfrm>
            <a:off x="2970091" y="2515740"/>
            <a:ext cx="445759" cy="695252"/>
            <a:chOff x="736979" y="3096285"/>
            <a:chExt cx="805200" cy="1255875"/>
          </a:xfrm>
        </p:grpSpPr>
        <p:grpSp>
          <p:nvGrpSpPr>
            <p:cNvPr id="246" name="Google Shape;246;p5"/>
            <p:cNvGrpSpPr/>
            <p:nvPr/>
          </p:nvGrpSpPr>
          <p:grpSpPr>
            <a:xfrm>
              <a:off x="736979" y="3096285"/>
              <a:ext cx="805200" cy="1255875"/>
              <a:chOff x="5693392" y="3295657"/>
              <a:chExt cx="805200" cy="1255875"/>
            </a:xfrm>
          </p:grpSpPr>
          <p:sp>
            <p:nvSpPr>
              <p:cNvPr id="247" name="Google Shape;247;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48" name="Google Shape;248;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49" name="Google Shape;249;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grpSp>
        <p:nvGrpSpPr>
          <p:cNvPr id="250" name="Google Shape;250;p5"/>
          <p:cNvGrpSpPr/>
          <p:nvPr/>
        </p:nvGrpSpPr>
        <p:grpSpPr>
          <a:xfrm>
            <a:off x="3611841" y="2661927"/>
            <a:ext cx="445759" cy="695252"/>
            <a:chOff x="736979" y="3096285"/>
            <a:chExt cx="805200" cy="1255875"/>
          </a:xfrm>
        </p:grpSpPr>
        <p:grpSp>
          <p:nvGrpSpPr>
            <p:cNvPr id="251" name="Google Shape;251;p5"/>
            <p:cNvGrpSpPr/>
            <p:nvPr/>
          </p:nvGrpSpPr>
          <p:grpSpPr>
            <a:xfrm>
              <a:off x="736979" y="3096285"/>
              <a:ext cx="805200" cy="1255875"/>
              <a:chOff x="5693392" y="3295657"/>
              <a:chExt cx="805200" cy="1255875"/>
            </a:xfrm>
          </p:grpSpPr>
          <p:sp>
            <p:nvSpPr>
              <p:cNvPr id="252" name="Google Shape;252;p5"/>
              <p:cNvSpPr/>
              <p:nvPr/>
            </p:nvSpPr>
            <p:spPr>
              <a:xfrm>
                <a:off x="5768842" y="3295657"/>
                <a:ext cx="654300" cy="62820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253" name="Google Shape;253;p5"/>
              <p:cNvSpPr/>
              <p:nvPr/>
            </p:nvSpPr>
            <p:spPr>
              <a:xfrm>
                <a:off x="5693392" y="3609832"/>
                <a:ext cx="805200" cy="941700"/>
              </a:xfrm>
              <a:prstGeom prst="triangle">
                <a:avLst>
                  <a:gd name="adj"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grpSp>
        <p:sp>
          <p:nvSpPr>
            <p:cNvPr id="254" name="Google Shape;254;p5"/>
            <p:cNvSpPr/>
            <p:nvPr/>
          </p:nvSpPr>
          <p:spPr>
            <a:xfrm>
              <a:off x="901306" y="3266982"/>
              <a:ext cx="476700" cy="457800"/>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sz="2800" b="1" i="0" u="none" strike="noStrike" cap="none">
                  <a:solidFill>
                    <a:srgbClr val="000000"/>
                  </a:solidFill>
                  <a:latin typeface="Calibri"/>
                  <a:ea typeface="Calibri"/>
                  <a:cs typeface="Calibri"/>
                  <a:sym typeface="Calibri"/>
                </a:rPr>
                <a:t>B</a:t>
              </a:r>
              <a:endParaRPr sz="2800" b="1" i="0" u="none" strike="noStrike" cap="none">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6"/>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ja-JP" sz="4000" b="1" i="0" u="none" strike="noStrike" cap="none">
                <a:solidFill>
                  <a:schemeClr val="lt1"/>
                </a:solidFill>
                <a:latin typeface="Calibri"/>
                <a:ea typeface="Calibri"/>
                <a:cs typeface="Calibri"/>
                <a:sym typeface="Calibri"/>
              </a:rPr>
              <a:t>研究背景（ループダイナミクス）</a:t>
            </a:r>
            <a:endParaRPr sz="1400" b="0" i="0" u="none" strike="noStrike" cap="none">
              <a:solidFill>
                <a:srgbClr val="000000"/>
              </a:solidFill>
              <a:latin typeface="Arial"/>
              <a:ea typeface="Arial"/>
              <a:cs typeface="Arial"/>
              <a:sym typeface="Arial"/>
            </a:endParaRPr>
          </a:p>
        </p:txBody>
      </p:sp>
      <p:sp>
        <p:nvSpPr>
          <p:cNvPr id="261" name="Google Shape;261;p6"/>
          <p:cNvSpPr txBox="1"/>
          <p:nvPr/>
        </p:nvSpPr>
        <p:spPr>
          <a:xfrm>
            <a:off x="391521" y="1215800"/>
            <a:ext cx="8269500" cy="28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レベル１とレベル２の二重構造によって</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①報酬の獲得手段の幅が広がり,戦略性が向上</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(例:自分に合う手段は何か考案したり,他者の行動を予測したりする)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 ゲームならではの面白さを与え、内発的動機付けとしての機能を強化</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②どのように報酬を獲得したかが曖昧に</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ja-JP" sz="1800" b="0" i="0" u="none" strike="noStrike" cap="none">
                <a:solidFill>
                  <a:schemeClr val="dk1"/>
                </a:solidFill>
                <a:latin typeface="Calibri"/>
                <a:ea typeface="Calibri"/>
                <a:cs typeface="Calibri"/>
                <a:sym typeface="Calibri"/>
              </a:rPr>
              <a:t>→ ゲーミフィケーションの課題である報酬への意識による息苦しさの軽減</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（ゲームデザインの要素を導入したことで,かえって自分自身の全ての行動が</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ja-JP" sz="1600" b="0" i="0" u="none" strike="noStrike" cap="none">
                <a:solidFill>
                  <a:schemeClr val="dk1"/>
                </a:solidFill>
                <a:latin typeface="Calibri"/>
                <a:ea typeface="Calibri"/>
                <a:cs typeface="Calibri"/>
                <a:sym typeface="Calibri"/>
              </a:rPr>
              <a:t>　　監視・評価されている感覚）</a:t>
            </a:r>
            <a:endParaRPr sz="1400" b="0" i="0" u="none" strike="noStrike" cap="none">
              <a:solidFill>
                <a:srgbClr val="000000"/>
              </a:solidFill>
              <a:latin typeface="Arial"/>
              <a:ea typeface="Arial"/>
              <a:cs typeface="Arial"/>
              <a:sym typeface="Arial"/>
            </a:endParaRPr>
          </a:p>
        </p:txBody>
      </p:sp>
      <p:pic>
        <p:nvPicPr>
          <p:cNvPr id="262" name="Google Shape;262;p6"/>
          <p:cNvPicPr preferRelativeResize="0"/>
          <p:nvPr/>
        </p:nvPicPr>
        <p:blipFill rotWithShape="1">
          <a:blip r:embed="rId3">
            <a:alphaModFix/>
          </a:blip>
          <a:srcRect l="47989"/>
          <a:stretch/>
        </p:blipFill>
        <p:spPr>
          <a:xfrm>
            <a:off x="5071436" y="4279608"/>
            <a:ext cx="2526324" cy="2434069"/>
          </a:xfrm>
          <a:prstGeom prst="rect">
            <a:avLst/>
          </a:prstGeom>
          <a:noFill/>
          <a:ln>
            <a:noFill/>
          </a:ln>
        </p:spPr>
      </p:pic>
      <p:pic>
        <p:nvPicPr>
          <p:cNvPr id="263" name="Google Shape;263;p6"/>
          <p:cNvPicPr preferRelativeResize="0"/>
          <p:nvPr/>
        </p:nvPicPr>
        <p:blipFill rotWithShape="1">
          <a:blip r:embed="rId3">
            <a:alphaModFix/>
          </a:blip>
          <a:srcRect r="51367"/>
          <a:stretch/>
        </p:blipFill>
        <p:spPr>
          <a:xfrm>
            <a:off x="668637" y="4279608"/>
            <a:ext cx="2366803" cy="2438891"/>
          </a:xfrm>
          <a:prstGeom prst="rect">
            <a:avLst/>
          </a:prstGeom>
          <a:noFill/>
          <a:ln>
            <a:noFill/>
          </a:ln>
        </p:spPr>
      </p:pic>
      <p:sp>
        <p:nvSpPr>
          <p:cNvPr id="264" name="Google Shape;264;p6"/>
          <p:cNvSpPr txBox="1"/>
          <p:nvPr/>
        </p:nvSpPr>
        <p:spPr>
          <a:xfrm>
            <a:off x="2477704" y="4478751"/>
            <a:ext cx="25938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従来の</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ゲーミフィケーション</a:t>
            </a:r>
            <a:endParaRPr sz="1400" b="0" i="0" u="none" strike="noStrike" cap="none">
              <a:solidFill>
                <a:srgbClr val="000000"/>
              </a:solidFill>
              <a:latin typeface="Arial"/>
              <a:ea typeface="Arial"/>
              <a:cs typeface="Arial"/>
              <a:sym typeface="Arial"/>
            </a:endParaRPr>
          </a:p>
        </p:txBody>
      </p:sp>
      <p:sp>
        <p:nvSpPr>
          <p:cNvPr id="265" name="Google Shape;265;p6"/>
          <p:cNvSpPr txBox="1"/>
          <p:nvPr/>
        </p:nvSpPr>
        <p:spPr>
          <a:xfrm>
            <a:off x="6983847" y="4614723"/>
            <a:ext cx="613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ja-JP" sz="1400" b="0" i="0" u="none" strike="noStrike" cap="none">
                <a:solidFill>
                  <a:schemeClr val="dk1"/>
                </a:solidFill>
                <a:latin typeface="Calibri"/>
                <a:ea typeface="Calibri"/>
                <a:cs typeface="Calibri"/>
                <a:sym typeface="Calibri"/>
              </a:rPr>
              <a:t>DERC</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d6428b9543_0_0"/>
          <p:cNvSpPr txBox="1"/>
          <p:nvPr/>
        </p:nvSpPr>
        <p:spPr>
          <a:xfrm>
            <a:off x="155700" y="1313175"/>
            <a:ext cx="4814692" cy="276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3200" dirty="0">
                <a:solidFill>
                  <a:schemeClr val="dk1"/>
                </a:solidFill>
                <a:latin typeface="Calibri"/>
                <a:ea typeface="Calibri"/>
                <a:cs typeface="Calibri"/>
                <a:sym typeface="Calibri"/>
              </a:rPr>
              <a:t>実験参加者</a:t>
            </a: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r>
              <a:rPr lang="ja-JP" sz="2400" dirty="0">
                <a:solidFill>
                  <a:schemeClr val="dk1"/>
                </a:solidFill>
                <a:latin typeface="Calibri"/>
                <a:ea typeface="Calibri"/>
                <a:cs typeface="Calibri"/>
                <a:sym typeface="Calibri"/>
              </a:rPr>
              <a:t>20人（情報学部2年生）</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r>
              <a:rPr lang="ja-JP" sz="2400" dirty="0">
                <a:solidFill>
                  <a:schemeClr val="dk1"/>
                </a:solidFill>
                <a:latin typeface="Calibri"/>
                <a:ea typeface="Calibri"/>
                <a:cs typeface="Calibri"/>
                <a:sym typeface="Calibri"/>
              </a:rPr>
              <a:t>4人×5グループ</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ja-JP" sz="2400" dirty="0">
                <a:solidFill>
                  <a:schemeClr val="dk1"/>
                </a:solidFill>
                <a:latin typeface="Calibri"/>
                <a:ea typeface="Calibri"/>
                <a:cs typeface="Calibri"/>
                <a:sym typeface="Calibri"/>
              </a:rPr>
              <a:t>Slack</a:t>
            </a:r>
            <a:r>
              <a:rPr lang="ja-JP" altLang="en-US" sz="2400" dirty="0">
                <a:solidFill>
                  <a:schemeClr val="dk1"/>
                </a:solidFill>
                <a:latin typeface="Calibri"/>
                <a:ea typeface="Calibri"/>
                <a:cs typeface="Calibri"/>
                <a:sym typeface="Calibri"/>
              </a:rPr>
              <a:t>（チャット型のコミュニケーションツール）</a:t>
            </a:r>
            <a:r>
              <a:rPr lang="ja-JP" sz="2400" dirty="0">
                <a:solidFill>
                  <a:schemeClr val="dk1"/>
                </a:solidFill>
                <a:latin typeface="Calibri"/>
                <a:ea typeface="Calibri"/>
                <a:cs typeface="Calibri"/>
                <a:sym typeface="Calibri"/>
              </a:rPr>
              <a:t>での議論にDERCを導入（</a:t>
            </a:r>
            <a:r>
              <a:rPr lang="ja-JP" altLang="en-US" sz="2400" dirty="0">
                <a:solidFill>
                  <a:schemeClr val="dk1"/>
                </a:solidFill>
                <a:latin typeface="Calibri"/>
                <a:ea typeface="Calibri"/>
                <a:cs typeface="Calibri"/>
                <a:sym typeface="Calibri"/>
              </a:rPr>
              <a:t>使用歴</a:t>
            </a:r>
            <a:r>
              <a:rPr lang="ja-JP" sz="2400" dirty="0">
                <a:solidFill>
                  <a:schemeClr val="dk1"/>
                </a:solidFill>
                <a:latin typeface="Calibri"/>
                <a:ea typeface="Calibri"/>
                <a:cs typeface="Calibri"/>
                <a:sym typeface="Calibri"/>
              </a:rPr>
              <a:t>はあり）</a:t>
            </a:r>
            <a:endParaRPr sz="2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
        <p:nvSpPr>
          <p:cNvPr id="277" name="Google Shape;277;gd6428b9543_0_0"/>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3000" b="1" dirty="0">
                <a:solidFill>
                  <a:schemeClr val="lt1"/>
                </a:solidFill>
                <a:latin typeface="Calibri"/>
                <a:ea typeface="Calibri"/>
                <a:cs typeface="Calibri"/>
                <a:sym typeface="Calibri"/>
              </a:rPr>
              <a:t>SlackでのDERC導入実験</a:t>
            </a:r>
            <a:endParaRPr sz="3000" b="1" dirty="0">
              <a:solidFill>
                <a:schemeClr val="lt1"/>
              </a:solidFill>
              <a:latin typeface="Calibri"/>
              <a:ea typeface="Calibri"/>
              <a:cs typeface="Calibri"/>
              <a:sym typeface="Calibri"/>
            </a:endParaRPr>
          </a:p>
        </p:txBody>
      </p:sp>
      <p:sp>
        <p:nvSpPr>
          <p:cNvPr id="278" name="Google Shape;278;gd6428b9543_0_0"/>
          <p:cNvSpPr txBox="1"/>
          <p:nvPr/>
        </p:nvSpPr>
        <p:spPr>
          <a:xfrm>
            <a:off x="5019771" y="3555189"/>
            <a:ext cx="877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sp>
        <p:nvSpPr>
          <p:cNvPr id="279" name="Google Shape;279;gd6428b9543_0_0"/>
          <p:cNvSpPr txBox="1"/>
          <p:nvPr/>
        </p:nvSpPr>
        <p:spPr>
          <a:xfrm>
            <a:off x="5043662" y="2267165"/>
            <a:ext cx="877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sp>
        <p:nvSpPr>
          <p:cNvPr id="280" name="Google Shape;280;gd6428b9543_0_0"/>
          <p:cNvSpPr txBox="1"/>
          <p:nvPr/>
        </p:nvSpPr>
        <p:spPr>
          <a:xfrm>
            <a:off x="5019771" y="1420160"/>
            <a:ext cx="877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7min</a:t>
            </a:r>
            <a:endParaRPr sz="1800">
              <a:solidFill>
                <a:schemeClr val="dk1"/>
              </a:solidFill>
              <a:latin typeface="Calibri"/>
              <a:ea typeface="Calibri"/>
              <a:cs typeface="Calibri"/>
              <a:sym typeface="Calibri"/>
            </a:endParaRPr>
          </a:p>
        </p:txBody>
      </p:sp>
      <p:graphicFrame>
        <p:nvGraphicFramePr>
          <p:cNvPr id="281" name="Google Shape;281;gd6428b9543_0_0"/>
          <p:cNvGraphicFramePr/>
          <p:nvPr/>
        </p:nvGraphicFramePr>
        <p:xfrm>
          <a:off x="310641" y="4472930"/>
          <a:ext cx="8384925" cy="2257950"/>
        </p:xfrm>
        <a:graphic>
          <a:graphicData uri="http://schemas.openxmlformats.org/drawingml/2006/table">
            <a:tbl>
              <a:tblPr>
                <a:noFill/>
                <a:tableStyleId>{D2764D0B-4F0C-44C1-BF41-1412CDB2689C}</a:tableStyleId>
              </a:tblPr>
              <a:tblGrid>
                <a:gridCol w="2794975">
                  <a:extLst>
                    <a:ext uri="{9D8B030D-6E8A-4147-A177-3AD203B41FA5}">
                      <a16:colId xmlns:a16="http://schemas.microsoft.com/office/drawing/2014/main" val="20000"/>
                    </a:ext>
                  </a:extLst>
                </a:gridCol>
                <a:gridCol w="2794975">
                  <a:extLst>
                    <a:ext uri="{9D8B030D-6E8A-4147-A177-3AD203B41FA5}">
                      <a16:colId xmlns:a16="http://schemas.microsoft.com/office/drawing/2014/main" val="20001"/>
                    </a:ext>
                  </a:extLst>
                </a:gridCol>
                <a:gridCol w="2794975">
                  <a:extLst>
                    <a:ext uri="{9D8B030D-6E8A-4147-A177-3AD203B41FA5}">
                      <a16:colId xmlns:a16="http://schemas.microsoft.com/office/drawing/2014/main" val="20002"/>
                    </a:ext>
                  </a:extLst>
                </a:gridCol>
              </a:tblGrid>
              <a:tr h="269200">
                <a:tc>
                  <a:txBody>
                    <a:bodyPr/>
                    <a:lstStyle/>
                    <a:p>
                      <a:pPr marL="0" marR="0" lvl="0" indent="0" algn="l" rtl="0">
                        <a:spcBef>
                          <a:spcPts val="0"/>
                        </a:spcBef>
                        <a:spcAft>
                          <a:spcPts val="0"/>
                        </a:spcAft>
                        <a:buNone/>
                      </a:pPr>
                      <a:r>
                        <a:rPr lang="ja-JP" sz="1200" u="none" strike="noStrike"/>
                        <a:t>第一回（DERCなし）</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ja-JP" sz="1200" u="none" strike="noStrike"/>
                        <a:t>第二回（DERCあり）</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ja-JP" sz="1200" u="none" strike="noStrike"/>
                        <a:t>第三回（DERCあり）</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0"/>
                  </a:ext>
                </a:extLst>
              </a:tr>
              <a:tr h="397750">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外国人へのおすすめは桜と紅葉か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1"/>
                  </a:ext>
                </a:extLst>
              </a:tr>
              <a:tr h="397750">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外国人へのおすすめは桜と紅葉か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2"/>
                  </a:ext>
                </a:extLst>
              </a:tr>
              <a:tr h="397750">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外国人へのおすすめは桜と紅葉か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3"/>
                  </a:ext>
                </a:extLst>
              </a:tr>
              <a:tr h="397750">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リーダーシップとは何か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4"/>
                  </a:ext>
                </a:extLst>
              </a:tr>
              <a:tr h="397750">
                <a:tc>
                  <a:txBody>
                    <a:bodyPr/>
                    <a:lstStyle/>
                    <a:p>
                      <a:pPr marL="0" marR="0" lvl="0" indent="0" algn="l" rtl="0">
                        <a:spcBef>
                          <a:spcPts val="0"/>
                        </a:spcBef>
                        <a:spcAft>
                          <a:spcPts val="0"/>
                        </a:spcAft>
                        <a:buNone/>
                      </a:pPr>
                      <a:r>
                        <a:rPr lang="ja-JP" sz="1200" u="none" strike="noStrike"/>
                        <a:t>日本は9月入学にすべきか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リーダーシップとは何か</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tc>
                  <a:txBody>
                    <a:bodyPr/>
                    <a:lstStyle/>
                    <a:p>
                      <a:pPr marL="0" marR="0" lvl="0" indent="0" algn="l" rtl="0">
                        <a:spcBef>
                          <a:spcPts val="0"/>
                        </a:spcBef>
                        <a:spcAft>
                          <a:spcPts val="0"/>
                        </a:spcAft>
                        <a:buNone/>
                      </a:pPr>
                      <a:r>
                        <a:rPr lang="ja-JP" sz="1200" u="none" strike="noStrike"/>
                        <a:t>「壁がない家」と「屋根がない家」住むならどっち</a:t>
                      </a:r>
                      <a:endParaRPr sz="1200" b="0" i="0" u="none" strike="noStrike">
                        <a:solidFill>
                          <a:srgbClr val="000000"/>
                        </a:solidFill>
                        <a:latin typeface="Arial"/>
                        <a:ea typeface="Arial"/>
                        <a:cs typeface="Arial"/>
                        <a:sym typeface="Arial"/>
                      </a:endParaRPr>
                    </a:p>
                  </a:txBody>
                  <a:tcPr marL="9525" marR="9525" marT="9525" marB="0" anchor="ctr">
                    <a:solidFill>
                      <a:srgbClr val="FEE599"/>
                    </a:solidFill>
                  </a:tcPr>
                </a:tc>
                <a:extLst>
                  <a:ext uri="{0D108BD9-81ED-4DB2-BD59-A6C34878D82A}">
                    <a16:rowId xmlns:a16="http://schemas.microsoft.com/office/drawing/2014/main" val="10005"/>
                  </a:ext>
                </a:extLst>
              </a:tr>
            </a:tbl>
          </a:graphicData>
        </a:graphic>
      </p:graphicFrame>
      <p:grpSp>
        <p:nvGrpSpPr>
          <p:cNvPr id="282" name="Google Shape;282;gd6428b9543_0_0"/>
          <p:cNvGrpSpPr/>
          <p:nvPr/>
        </p:nvGrpSpPr>
        <p:grpSpPr>
          <a:xfrm>
            <a:off x="5800342" y="1444922"/>
            <a:ext cx="3343808" cy="2890464"/>
            <a:chOff x="5336403" y="1764773"/>
            <a:chExt cx="3229796" cy="4344603"/>
          </a:xfrm>
        </p:grpSpPr>
        <p:sp>
          <p:nvSpPr>
            <p:cNvPr id="283" name="Google Shape;283;gd6428b9543_0_0"/>
            <p:cNvSpPr/>
            <p:nvPr/>
          </p:nvSpPr>
          <p:spPr>
            <a:xfrm>
              <a:off x="5336404" y="1764773"/>
              <a:ext cx="2675100" cy="480900"/>
            </a:xfrm>
            <a:prstGeom prst="rect">
              <a:avLst/>
            </a:prstGeom>
            <a:solidFill>
              <a:srgbClr val="C55A1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議論（DERCなし）</a:t>
              </a:r>
              <a:endParaRPr/>
            </a:p>
          </p:txBody>
        </p:sp>
        <p:sp>
          <p:nvSpPr>
            <p:cNvPr id="284" name="Google Shape;284;gd6428b9543_0_0"/>
            <p:cNvSpPr/>
            <p:nvPr/>
          </p:nvSpPr>
          <p:spPr>
            <a:xfrm>
              <a:off x="5647510" y="2377998"/>
              <a:ext cx="2052600" cy="480900"/>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dk1"/>
                  </a:solidFill>
                  <a:latin typeface="Calibri"/>
                  <a:ea typeface="Calibri"/>
                  <a:cs typeface="Calibri"/>
                  <a:sym typeface="Calibri"/>
                </a:rPr>
                <a:t>一回目の賭け</a:t>
              </a:r>
              <a:endParaRPr sz="1600">
                <a:solidFill>
                  <a:schemeClr val="dk1"/>
                </a:solidFill>
                <a:latin typeface="Calibri"/>
                <a:ea typeface="Calibri"/>
                <a:cs typeface="Calibri"/>
                <a:sym typeface="Calibri"/>
              </a:endParaRPr>
            </a:p>
          </p:txBody>
        </p:sp>
        <p:sp>
          <p:nvSpPr>
            <p:cNvPr id="285" name="Google Shape;285;gd6428b9543_0_0"/>
            <p:cNvSpPr/>
            <p:nvPr/>
          </p:nvSpPr>
          <p:spPr>
            <a:xfrm>
              <a:off x="5336403" y="3015817"/>
              <a:ext cx="2675100" cy="480900"/>
            </a:xfrm>
            <a:prstGeom prst="rect">
              <a:avLst/>
            </a:prstGeom>
            <a:solidFill>
              <a:srgbClr val="C55A1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86" name="Google Shape;286;gd6428b9543_0_0"/>
            <p:cNvSpPr/>
            <p:nvPr/>
          </p:nvSpPr>
          <p:spPr>
            <a:xfrm>
              <a:off x="5647510" y="4324854"/>
              <a:ext cx="2052600" cy="480900"/>
            </a:xfrm>
            <a:prstGeom prst="rect">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dk1"/>
                  </a:solidFill>
                  <a:latin typeface="Calibri"/>
                  <a:ea typeface="Calibri"/>
                  <a:cs typeface="Calibri"/>
                  <a:sym typeface="Calibri"/>
                </a:rPr>
                <a:t>二回目の賭け</a:t>
              </a:r>
              <a:endParaRPr/>
            </a:p>
          </p:txBody>
        </p:sp>
        <p:sp>
          <p:nvSpPr>
            <p:cNvPr id="287" name="Google Shape;287;gd6428b9543_0_0"/>
            <p:cNvSpPr/>
            <p:nvPr/>
          </p:nvSpPr>
          <p:spPr>
            <a:xfrm>
              <a:off x="5358115" y="4963120"/>
              <a:ext cx="2675100" cy="480900"/>
            </a:xfrm>
            <a:prstGeom prst="rect">
              <a:avLst/>
            </a:prstGeom>
            <a:solidFill>
              <a:srgbClr val="C55A1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議論（DERCあり）</a:t>
              </a:r>
              <a:endParaRPr sz="1600">
                <a:solidFill>
                  <a:schemeClr val="lt1"/>
                </a:solidFill>
                <a:latin typeface="Calibri"/>
                <a:ea typeface="Calibri"/>
                <a:cs typeface="Calibri"/>
                <a:sym typeface="Calibri"/>
              </a:endParaRPr>
            </a:p>
          </p:txBody>
        </p:sp>
        <p:sp>
          <p:nvSpPr>
            <p:cNvPr id="288" name="Google Shape;288;gd6428b9543_0_0"/>
            <p:cNvSpPr/>
            <p:nvPr/>
          </p:nvSpPr>
          <p:spPr>
            <a:xfrm rot="5400000">
              <a:off x="6140399" y="3683576"/>
              <a:ext cx="4344600" cy="507000"/>
            </a:xfrm>
            <a:prstGeom prst="stripedRightArrow">
              <a:avLst>
                <a:gd name="adj1" fmla="val 12309"/>
                <a:gd name="adj2" fmla="val 52693"/>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89" name="Google Shape;289;gd6428b9543_0_0"/>
            <p:cNvSpPr/>
            <p:nvPr/>
          </p:nvSpPr>
          <p:spPr>
            <a:xfrm>
              <a:off x="5913639" y="5619089"/>
              <a:ext cx="1520400" cy="4809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sp>
          <p:nvSpPr>
            <p:cNvPr id="290" name="Google Shape;290;gd6428b9543_0_0"/>
            <p:cNvSpPr/>
            <p:nvPr/>
          </p:nvSpPr>
          <p:spPr>
            <a:xfrm>
              <a:off x="5913640" y="3671786"/>
              <a:ext cx="1520400" cy="4809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600">
                  <a:solidFill>
                    <a:schemeClr val="lt1"/>
                  </a:solidFill>
                  <a:latin typeface="Calibri"/>
                  <a:ea typeface="Calibri"/>
                  <a:cs typeface="Calibri"/>
                  <a:sym typeface="Calibri"/>
                </a:rPr>
                <a:t>結果出力</a:t>
              </a:r>
              <a:endParaRPr sz="1600">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gd6428b9543_0_177"/>
          <p:cNvPicPr preferRelativeResize="0"/>
          <p:nvPr/>
        </p:nvPicPr>
        <p:blipFill rotWithShape="1">
          <a:blip r:embed="rId3">
            <a:alphaModFix/>
          </a:blip>
          <a:srcRect t="23330"/>
          <a:stretch/>
        </p:blipFill>
        <p:spPr>
          <a:xfrm>
            <a:off x="-189975" y="1705176"/>
            <a:ext cx="3607800" cy="2441700"/>
          </a:xfrm>
          <a:prstGeom prst="rect">
            <a:avLst/>
          </a:prstGeom>
          <a:noFill/>
          <a:ln>
            <a:noFill/>
          </a:ln>
        </p:spPr>
      </p:pic>
      <p:pic>
        <p:nvPicPr>
          <p:cNvPr id="297" name="Google Shape;297;gd6428b9543_0_177"/>
          <p:cNvPicPr preferRelativeResize="0"/>
          <p:nvPr/>
        </p:nvPicPr>
        <p:blipFill rotWithShape="1">
          <a:blip r:embed="rId4">
            <a:alphaModFix/>
          </a:blip>
          <a:srcRect t="24653"/>
          <a:stretch/>
        </p:blipFill>
        <p:spPr>
          <a:xfrm>
            <a:off x="2101550" y="1770552"/>
            <a:ext cx="4340100" cy="2399700"/>
          </a:xfrm>
          <a:prstGeom prst="rect">
            <a:avLst/>
          </a:prstGeom>
          <a:noFill/>
          <a:ln>
            <a:noFill/>
          </a:ln>
        </p:spPr>
      </p:pic>
      <p:pic>
        <p:nvPicPr>
          <p:cNvPr id="298" name="Google Shape;298;gd6428b9543_0_177"/>
          <p:cNvPicPr preferRelativeResize="0"/>
          <p:nvPr/>
        </p:nvPicPr>
        <p:blipFill rotWithShape="1">
          <a:blip r:embed="rId5">
            <a:alphaModFix/>
          </a:blip>
          <a:srcRect t="16722"/>
          <a:stretch/>
        </p:blipFill>
        <p:spPr>
          <a:xfrm>
            <a:off x="-626500" y="4611424"/>
            <a:ext cx="4461600" cy="2313900"/>
          </a:xfrm>
          <a:prstGeom prst="rect">
            <a:avLst/>
          </a:prstGeom>
          <a:noFill/>
          <a:ln>
            <a:noFill/>
          </a:ln>
        </p:spPr>
      </p:pic>
      <p:pic>
        <p:nvPicPr>
          <p:cNvPr id="299" name="Google Shape;299;gd6428b9543_0_177"/>
          <p:cNvPicPr preferRelativeResize="0"/>
          <p:nvPr/>
        </p:nvPicPr>
        <p:blipFill rotWithShape="1">
          <a:blip r:embed="rId6">
            <a:alphaModFix/>
          </a:blip>
          <a:srcRect t="23494"/>
          <a:stretch/>
        </p:blipFill>
        <p:spPr>
          <a:xfrm>
            <a:off x="2295750" y="4717203"/>
            <a:ext cx="4028700" cy="2363700"/>
          </a:xfrm>
          <a:prstGeom prst="rect">
            <a:avLst/>
          </a:prstGeom>
          <a:noFill/>
          <a:ln>
            <a:noFill/>
          </a:ln>
        </p:spPr>
      </p:pic>
      <p:sp>
        <p:nvSpPr>
          <p:cNvPr id="300" name="Google Shape;300;gd6428b9543_0_177"/>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600" b="1">
                <a:solidFill>
                  <a:schemeClr val="lt1"/>
                </a:solidFill>
                <a:latin typeface="Calibri"/>
                <a:ea typeface="Calibri"/>
                <a:cs typeface="Calibri"/>
                <a:sym typeface="Calibri"/>
              </a:rPr>
              <a:t>実験の結果（アンケート）</a:t>
            </a:r>
            <a:endParaRPr sz="4600" b="1">
              <a:solidFill>
                <a:schemeClr val="lt1"/>
              </a:solidFill>
              <a:latin typeface="Calibri"/>
              <a:ea typeface="Calibri"/>
              <a:cs typeface="Calibri"/>
              <a:sym typeface="Calibri"/>
            </a:endParaRPr>
          </a:p>
        </p:txBody>
      </p:sp>
      <p:sp>
        <p:nvSpPr>
          <p:cNvPr id="301" name="Google Shape;301;gd6428b9543_0_177"/>
          <p:cNvSpPr txBox="1"/>
          <p:nvPr/>
        </p:nvSpPr>
        <p:spPr>
          <a:xfrm>
            <a:off x="5613800" y="2931098"/>
            <a:ext cx="3161400" cy="45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楽しさを感じたという意見</a:t>
            </a:r>
            <a:endParaRPr sz="800"/>
          </a:p>
        </p:txBody>
      </p:sp>
      <p:sp>
        <p:nvSpPr>
          <p:cNvPr id="302" name="Google Shape;302;gd6428b9543_0_177"/>
          <p:cNvSpPr txBox="1"/>
          <p:nvPr/>
        </p:nvSpPr>
        <p:spPr>
          <a:xfrm>
            <a:off x="5463945" y="5168235"/>
            <a:ext cx="36120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Calibri"/>
                <a:ea typeface="Calibri"/>
                <a:cs typeface="Calibri"/>
                <a:sym typeface="Calibri"/>
              </a:rPr>
              <a:t>議論の質の向上、システムを使い続けたいかということに対しては否定的。</a:t>
            </a:r>
            <a:endParaRPr sz="1800"/>
          </a:p>
        </p:txBody>
      </p:sp>
      <p:grpSp>
        <p:nvGrpSpPr>
          <p:cNvPr id="303" name="Google Shape;303;gd6428b9543_0_177"/>
          <p:cNvGrpSpPr/>
          <p:nvPr/>
        </p:nvGrpSpPr>
        <p:grpSpPr>
          <a:xfrm>
            <a:off x="5613808" y="1472290"/>
            <a:ext cx="2416436" cy="1198500"/>
            <a:chOff x="5613808" y="1472290"/>
            <a:chExt cx="2416436" cy="1198500"/>
          </a:xfrm>
        </p:grpSpPr>
        <p:sp>
          <p:nvSpPr>
            <p:cNvPr id="304" name="Google Shape;304;gd6428b9543_0_177"/>
            <p:cNvSpPr/>
            <p:nvPr/>
          </p:nvSpPr>
          <p:spPr>
            <a:xfrm>
              <a:off x="5808832" y="1650128"/>
              <a:ext cx="515400" cy="11430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gd6428b9543_0_177"/>
            <p:cNvSpPr/>
            <p:nvPr/>
          </p:nvSpPr>
          <p:spPr>
            <a:xfrm>
              <a:off x="5808832" y="1815908"/>
              <a:ext cx="515400" cy="1143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gd6428b9543_0_177"/>
            <p:cNvSpPr/>
            <p:nvPr/>
          </p:nvSpPr>
          <p:spPr>
            <a:xfrm>
              <a:off x="5808832" y="2153354"/>
              <a:ext cx="515400" cy="11430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gd6428b9543_0_177"/>
            <p:cNvSpPr/>
            <p:nvPr/>
          </p:nvSpPr>
          <p:spPr>
            <a:xfrm>
              <a:off x="5808832" y="1981688"/>
              <a:ext cx="515400" cy="11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gd6428b9543_0_177"/>
            <p:cNvSpPr/>
            <p:nvPr/>
          </p:nvSpPr>
          <p:spPr>
            <a:xfrm>
              <a:off x="5808832" y="2316349"/>
              <a:ext cx="515400" cy="11430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gd6428b9543_0_177"/>
            <p:cNvSpPr txBox="1"/>
            <p:nvPr/>
          </p:nvSpPr>
          <p:spPr>
            <a:xfrm>
              <a:off x="6324362" y="1550632"/>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Strongly agree</a:t>
              </a:r>
              <a:endParaRPr sz="1400">
                <a:solidFill>
                  <a:schemeClr val="dk1"/>
                </a:solidFill>
                <a:latin typeface="Calibri"/>
                <a:ea typeface="Calibri"/>
                <a:cs typeface="Calibri"/>
                <a:sym typeface="Calibri"/>
              </a:endParaRPr>
            </a:p>
          </p:txBody>
        </p:sp>
        <p:sp>
          <p:nvSpPr>
            <p:cNvPr id="310" name="Google Shape;310;gd6428b9543_0_177"/>
            <p:cNvSpPr txBox="1"/>
            <p:nvPr/>
          </p:nvSpPr>
          <p:spPr>
            <a:xfrm>
              <a:off x="6360144" y="1719169"/>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Agree</a:t>
              </a:r>
              <a:endParaRPr sz="1400">
                <a:solidFill>
                  <a:schemeClr val="dk1"/>
                </a:solidFill>
                <a:latin typeface="Calibri"/>
                <a:ea typeface="Calibri"/>
                <a:cs typeface="Calibri"/>
                <a:sym typeface="Calibri"/>
              </a:endParaRPr>
            </a:p>
          </p:txBody>
        </p:sp>
        <p:sp>
          <p:nvSpPr>
            <p:cNvPr id="311" name="Google Shape;311;gd6428b9543_0_177"/>
            <p:cNvSpPr txBox="1"/>
            <p:nvPr/>
          </p:nvSpPr>
          <p:spPr>
            <a:xfrm>
              <a:off x="6324362" y="2246661"/>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Strongly disagree</a:t>
              </a:r>
              <a:endParaRPr sz="1400">
                <a:solidFill>
                  <a:schemeClr val="dk1"/>
                </a:solidFill>
                <a:latin typeface="Calibri"/>
                <a:ea typeface="Calibri"/>
                <a:cs typeface="Calibri"/>
                <a:sym typeface="Calibri"/>
              </a:endParaRPr>
            </a:p>
          </p:txBody>
        </p:sp>
        <p:sp>
          <p:nvSpPr>
            <p:cNvPr id="312" name="Google Shape;312;gd6428b9543_0_177"/>
            <p:cNvSpPr txBox="1"/>
            <p:nvPr/>
          </p:nvSpPr>
          <p:spPr>
            <a:xfrm>
              <a:off x="6324362" y="1903406"/>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Neutral</a:t>
              </a:r>
              <a:endParaRPr sz="1400">
                <a:solidFill>
                  <a:schemeClr val="dk1"/>
                </a:solidFill>
                <a:latin typeface="Calibri"/>
                <a:ea typeface="Calibri"/>
                <a:cs typeface="Calibri"/>
                <a:sym typeface="Calibri"/>
              </a:endParaRPr>
            </a:p>
          </p:txBody>
        </p:sp>
        <p:sp>
          <p:nvSpPr>
            <p:cNvPr id="313" name="Google Shape;313;gd6428b9543_0_177"/>
            <p:cNvSpPr txBox="1"/>
            <p:nvPr/>
          </p:nvSpPr>
          <p:spPr>
            <a:xfrm>
              <a:off x="6324362" y="2071504"/>
              <a:ext cx="16701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Disagree</a:t>
              </a:r>
              <a:endParaRPr sz="1400">
                <a:solidFill>
                  <a:schemeClr val="dk1"/>
                </a:solidFill>
                <a:latin typeface="Calibri"/>
                <a:ea typeface="Calibri"/>
                <a:cs typeface="Calibri"/>
                <a:sym typeface="Calibri"/>
              </a:endParaRPr>
            </a:p>
          </p:txBody>
        </p:sp>
        <p:sp>
          <p:nvSpPr>
            <p:cNvPr id="314" name="Google Shape;314;gd6428b9543_0_177"/>
            <p:cNvSpPr/>
            <p:nvPr/>
          </p:nvSpPr>
          <p:spPr>
            <a:xfrm>
              <a:off x="5613808" y="1472290"/>
              <a:ext cx="2206800" cy="1198500"/>
            </a:xfrm>
            <a:prstGeom prst="frame">
              <a:avLst>
                <a:gd name="adj1" fmla="val 298"/>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gd6428b9543_0_177"/>
          <p:cNvSpPr txBox="1"/>
          <p:nvPr/>
        </p:nvSpPr>
        <p:spPr>
          <a:xfrm>
            <a:off x="121950" y="1322350"/>
            <a:ext cx="2173800" cy="41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DERCを用いた議論に</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ja-JP" sz="1200">
                <a:solidFill>
                  <a:schemeClr val="dk1"/>
                </a:solidFill>
                <a:latin typeface="Calibri"/>
                <a:ea typeface="Calibri"/>
                <a:cs typeface="Calibri"/>
                <a:sym typeface="Calibri"/>
              </a:rPr>
              <a:t>楽しさを感じたか。</a:t>
            </a:r>
            <a:endParaRPr sz="200"/>
          </a:p>
        </p:txBody>
      </p:sp>
      <p:sp>
        <p:nvSpPr>
          <p:cNvPr id="316" name="Google Shape;316;gd6428b9543_0_177"/>
          <p:cNvSpPr txBox="1"/>
          <p:nvPr/>
        </p:nvSpPr>
        <p:spPr>
          <a:xfrm>
            <a:off x="2974450" y="1247675"/>
            <a:ext cx="2520600" cy="457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リアクションで評価されたときに</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ja-JP" sz="1200">
                <a:solidFill>
                  <a:schemeClr val="dk1"/>
                </a:solidFill>
                <a:latin typeface="Calibri"/>
                <a:ea typeface="Calibri"/>
                <a:cs typeface="Calibri"/>
                <a:sym typeface="Calibri"/>
              </a:rPr>
              <a:t>喜びを感じたか</a:t>
            </a:r>
            <a:endParaRPr sz="1200"/>
          </a:p>
        </p:txBody>
      </p:sp>
      <p:sp>
        <p:nvSpPr>
          <p:cNvPr id="317" name="Google Shape;317;gd6428b9543_0_177"/>
          <p:cNvSpPr txBox="1"/>
          <p:nvPr/>
        </p:nvSpPr>
        <p:spPr>
          <a:xfrm>
            <a:off x="40150" y="4341663"/>
            <a:ext cx="2520600" cy="29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議論の質が向上したと思うか</a:t>
            </a:r>
            <a:endParaRPr sz="1200"/>
          </a:p>
        </p:txBody>
      </p:sp>
      <p:sp>
        <p:nvSpPr>
          <p:cNvPr id="318" name="Google Shape;318;gd6428b9543_0_177"/>
          <p:cNvSpPr txBox="1"/>
          <p:nvPr/>
        </p:nvSpPr>
        <p:spPr>
          <a:xfrm>
            <a:off x="2868650" y="4341675"/>
            <a:ext cx="2520600" cy="29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200">
                <a:solidFill>
                  <a:schemeClr val="dk1"/>
                </a:solidFill>
                <a:latin typeface="Calibri"/>
                <a:ea typeface="Calibri"/>
                <a:cs typeface="Calibri"/>
                <a:sym typeface="Calibri"/>
              </a:rPr>
              <a:t>今後機会があればこのシステムを使い続けたいと思うか</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d6428b9543_0_95"/>
          <p:cNvSpPr/>
          <p:nvPr/>
        </p:nvSpPr>
        <p:spPr>
          <a:xfrm>
            <a:off x="-415636" y="-96982"/>
            <a:ext cx="10072200" cy="1108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4800" b="1">
                <a:solidFill>
                  <a:schemeClr val="lt1"/>
                </a:solidFill>
                <a:latin typeface="Calibri"/>
                <a:ea typeface="Calibri"/>
                <a:cs typeface="Calibri"/>
                <a:sym typeface="Calibri"/>
              </a:rPr>
              <a:t>実験の結果②</a:t>
            </a:r>
            <a:endParaRPr/>
          </a:p>
        </p:txBody>
      </p:sp>
      <p:pic>
        <p:nvPicPr>
          <p:cNvPr id="324" name="Google Shape;324;gd6428b9543_0_95"/>
          <p:cNvPicPr preferRelativeResize="0"/>
          <p:nvPr/>
        </p:nvPicPr>
        <p:blipFill rotWithShape="1">
          <a:blip r:embed="rId3">
            <a:alphaModFix/>
          </a:blip>
          <a:srcRect/>
          <a:stretch/>
        </p:blipFill>
        <p:spPr>
          <a:xfrm>
            <a:off x="1090250" y="1344650"/>
            <a:ext cx="2957503" cy="1971675"/>
          </a:xfrm>
          <a:prstGeom prst="rect">
            <a:avLst/>
          </a:prstGeom>
          <a:noFill/>
          <a:ln>
            <a:noFill/>
          </a:ln>
        </p:spPr>
      </p:pic>
      <p:graphicFrame>
        <p:nvGraphicFramePr>
          <p:cNvPr id="325" name="Google Shape;325;gd6428b9543_0_95"/>
          <p:cNvGraphicFramePr/>
          <p:nvPr/>
        </p:nvGraphicFramePr>
        <p:xfrm>
          <a:off x="4649095" y="1344660"/>
          <a:ext cx="2804150" cy="1958340"/>
        </p:xfrm>
        <a:graphic>
          <a:graphicData uri="http://schemas.openxmlformats.org/drawingml/2006/table">
            <a:tbl>
              <a:tblPr>
                <a:noFill/>
                <a:tableStyleId>{C263990F-1147-481C-B56C-C4ED884C9414}</a:tableStyleId>
              </a:tblPr>
              <a:tblGrid>
                <a:gridCol w="1402075">
                  <a:extLst>
                    <a:ext uri="{9D8B030D-6E8A-4147-A177-3AD203B41FA5}">
                      <a16:colId xmlns:a16="http://schemas.microsoft.com/office/drawing/2014/main" val="20000"/>
                    </a:ext>
                  </a:extLst>
                </a:gridCol>
                <a:gridCol w="1402075">
                  <a:extLst>
                    <a:ext uri="{9D8B030D-6E8A-4147-A177-3AD203B41FA5}">
                      <a16:colId xmlns:a16="http://schemas.microsoft.com/office/drawing/2014/main" val="20001"/>
                    </a:ext>
                  </a:extLst>
                </a:gridCol>
              </a:tblGrid>
              <a:tr h="254000">
                <a:tc>
                  <a:txBody>
                    <a:bodyPr/>
                    <a:lstStyle/>
                    <a:p>
                      <a:pPr marL="0" marR="0" lvl="0" indent="0" algn="ctr" rtl="0">
                        <a:spcBef>
                          <a:spcPts val="0"/>
                        </a:spcBef>
                        <a:spcAft>
                          <a:spcPts val="0"/>
                        </a:spcAft>
                        <a:buNone/>
                      </a:pP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1800" u="none" strike="noStrike"/>
                        <a:t>平均文字数</a:t>
                      </a:r>
                      <a:endParaRPr sz="18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0"/>
                  </a:ext>
                </a:extLst>
              </a:tr>
              <a:tr h="254000">
                <a:tc>
                  <a:txBody>
                    <a:bodyPr/>
                    <a:lstStyle/>
                    <a:p>
                      <a:pPr marL="0" marR="0" lvl="0" indent="0" algn="ctr" rtl="0">
                        <a:spcBef>
                          <a:spcPts val="0"/>
                        </a:spcBef>
                        <a:spcAft>
                          <a:spcPts val="0"/>
                        </a:spcAft>
                        <a:buNone/>
                      </a:pPr>
                      <a:r>
                        <a:rPr lang="ja-JP" sz="1800" u="none" strike="noStrike"/>
                        <a:t>第一回</a:t>
                      </a:r>
                      <a:endParaRPr sz="1800" u="none" strike="noStrike"/>
                    </a:p>
                    <a:p>
                      <a:pPr marL="0" marR="0" lvl="0" indent="0" algn="ctr" rtl="0">
                        <a:spcBef>
                          <a:spcPts val="0"/>
                        </a:spcBef>
                        <a:spcAft>
                          <a:spcPts val="0"/>
                        </a:spcAft>
                        <a:buNone/>
                      </a:pPr>
                      <a:r>
                        <a:rPr lang="ja-JP" sz="1800" u="none" strike="noStrike"/>
                        <a:t>(DERCなし)</a:t>
                      </a: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2400" u="none" strike="noStrike"/>
                        <a:t>440.2</a:t>
                      </a:r>
                      <a:endParaRPr sz="24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254000">
                <a:tc>
                  <a:txBody>
                    <a:bodyPr/>
                    <a:lstStyle/>
                    <a:p>
                      <a:pPr marL="0" marR="0" lvl="0" indent="0" algn="ctr" rtl="0">
                        <a:spcBef>
                          <a:spcPts val="0"/>
                        </a:spcBef>
                        <a:spcAft>
                          <a:spcPts val="0"/>
                        </a:spcAft>
                        <a:buNone/>
                      </a:pPr>
                      <a:r>
                        <a:rPr lang="ja-JP" sz="1800" u="none" strike="noStrike"/>
                        <a:t>第二回</a:t>
                      </a:r>
                      <a:endParaRPr sz="1800" u="none" strike="noStrike"/>
                    </a:p>
                    <a:p>
                      <a:pPr marL="0" marR="0" lvl="0" indent="0" algn="ctr" rtl="0">
                        <a:spcBef>
                          <a:spcPts val="0"/>
                        </a:spcBef>
                        <a:spcAft>
                          <a:spcPts val="0"/>
                        </a:spcAft>
                        <a:buNone/>
                      </a:pPr>
                      <a:r>
                        <a:rPr lang="ja-JP" sz="1800" u="none" strike="noStrike"/>
                        <a:t>(DERCあり)</a:t>
                      </a: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2400" u="none" strike="noStrike"/>
                        <a:t>600.6</a:t>
                      </a:r>
                      <a:endParaRPr sz="24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254000">
                <a:tc>
                  <a:txBody>
                    <a:bodyPr/>
                    <a:lstStyle/>
                    <a:p>
                      <a:pPr marL="0" marR="0" lvl="0" indent="0" algn="ctr" rtl="0">
                        <a:spcBef>
                          <a:spcPts val="0"/>
                        </a:spcBef>
                        <a:spcAft>
                          <a:spcPts val="0"/>
                        </a:spcAft>
                        <a:buNone/>
                      </a:pPr>
                      <a:r>
                        <a:rPr lang="ja-JP" sz="1800" u="none" strike="noStrike"/>
                        <a:t>第三回</a:t>
                      </a:r>
                      <a:endParaRPr sz="1800" u="none" strike="noStrike"/>
                    </a:p>
                    <a:p>
                      <a:pPr marL="0" marR="0" lvl="0" indent="0" algn="ctr" rtl="0">
                        <a:spcBef>
                          <a:spcPts val="0"/>
                        </a:spcBef>
                        <a:spcAft>
                          <a:spcPts val="0"/>
                        </a:spcAft>
                        <a:buNone/>
                      </a:pPr>
                      <a:r>
                        <a:rPr lang="ja-JP" sz="1800" u="none" strike="noStrike"/>
                        <a:t>(DERCあり)</a:t>
                      </a:r>
                      <a:endParaRPr sz="18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ja-JP" sz="2400" u="none" strike="noStrike"/>
                        <a:t>684.6</a:t>
                      </a:r>
                      <a:endParaRPr sz="24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bl>
          </a:graphicData>
        </a:graphic>
      </p:graphicFrame>
      <p:sp>
        <p:nvSpPr>
          <p:cNvPr id="326" name="Google Shape;326;gd6428b9543_0_95"/>
          <p:cNvSpPr txBox="1"/>
          <p:nvPr/>
        </p:nvSpPr>
        <p:spPr>
          <a:xfrm>
            <a:off x="1694600" y="3425400"/>
            <a:ext cx="57054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500">
                <a:solidFill>
                  <a:schemeClr val="dk1"/>
                </a:solidFill>
                <a:latin typeface="Calibri"/>
                <a:ea typeface="Calibri"/>
                <a:cs typeface="Calibri"/>
                <a:sym typeface="Calibri"/>
              </a:rPr>
              <a:t>増減はしているが、全体的な文字数の平均値は増加している。</a:t>
            </a:r>
            <a:endParaRPr sz="1500">
              <a:solidFill>
                <a:schemeClr val="dk1"/>
              </a:solidFill>
              <a:latin typeface="Calibri"/>
              <a:ea typeface="Calibri"/>
              <a:cs typeface="Calibri"/>
              <a:sym typeface="Calibri"/>
            </a:endParaRPr>
          </a:p>
        </p:txBody>
      </p:sp>
      <p:sp>
        <p:nvSpPr>
          <p:cNvPr id="327" name="Google Shape;327;gd6428b9543_0_95"/>
          <p:cNvSpPr txBox="1"/>
          <p:nvPr/>
        </p:nvSpPr>
        <p:spPr>
          <a:xfrm>
            <a:off x="337250" y="4104200"/>
            <a:ext cx="8420100" cy="615600"/>
          </a:xfrm>
          <a:prstGeom prst="rect">
            <a:avLst/>
          </a:prstGeom>
          <a:solidFill>
            <a:srgbClr val="EFEFEF"/>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JP">
                <a:latin typeface="Calibri"/>
                <a:ea typeface="Calibri"/>
                <a:cs typeface="Calibri"/>
                <a:sym typeface="Calibri"/>
              </a:rPr>
              <a:t>まとめ</a:t>
            </a:r>
            <a:endParaRPr>
              <a:latin typeface="Calibri"/>
              <a:ea typeface="Calibri"/>
              <a:cs typeface="Calibri"/>
              <a:sym typeface="Calibri"/>
            </a:endParaRPr>
          </a:p>
          <a:p>
            <a:pPr marL="0" lvl="0" indent="0" algn="l" rtl="0">
              <a:spcBef>
                <a:spcPts val="0"/>
              </a:spcBef>
              <a:spcAft>
                <a:spcPts val="0"/>
              </a:spcAft>
              <a:buNone/>
            </a:pPr>
            <a:r>
              <a:rPr lang="ja-JP">
                <a:latin typeface="Calibri"/>
                <a:ea typeface="Calibri"/>
                <a:cs typeface="Calibri"/>
                <a:sym typeface="Calibri"/>
              </a:rPr>
              <a:t>議論の活性化にはつながり、楽しさや嬉しさを感じた。ただ、今後使いたいとは思わない。</a:t>
            </a:r>
            <a:endParaRPr>
              <a:latin typeface="Calibri"/>
              <a:ea typeface="Calibri"/>
              <a:cs typeface="Calibri"/>
              <a:sym typeface="Calibri"/>
            </a:endParaRPr>
          </a:p>
        </p:txBody>
      </p:sp>
      <p:sp>
        <p:nvSpPr>
          <p:cNvPr id="328" name="Google Shape;328;gd6428b9543_0_95"/>
          <p:cNvSpPr txBox="1"/>
          <p:nvPr/>
        </p:nvSpPr>
        <p:spPr>
          <a:xfrm>
            <a:off x="427550" y="5096825"/>
            <a:ext cx="8239500" cy="1293000"/>
          </a:xfrm>
          <a:prstGeom prst="rect">
            <a:avLst/>
          </a:prstGeom>
          <a:noFill/>
          <a:ln>
            <a:noFill/>
          </a:ln>
        </p:spPr>
        <p:txBody>
          <a:bodyPr spcFirstLastPara="1" wrap="square" lIns="91425" tIns="91425" rIns="91425" bIns="91425" anchor="t" anchorCtr="0">
            <a:spAutoFit/>
          </a:bodyPr>
          <a:lstStyle/>
          <a:p>
            <a:pPr marL="285750" lvl="0" indent="-273050" algn="l" rtl="0">
              <a:spcBef>
                <a:spcPts val="0"/>
              </a:spcBef>
              <a:spcAft>
                <a:spcPts val="0"/>
              </a:spcAft>
              <a:buClr>
                <a:schemeClr val="dk1"/>
              </a:buClr>
              <a:buSzPts val="1800"/>
              <a:buChar char="•"/>
            </a:pPr>
            <a:r>
              <a:rPr lang="ja-JP" sz="1800">
                <a:solidFill>
                  <a:schemeClr val="dk1"/>
                </a:solidFill>
                <a:latin typeface="Calibri"/>
                <a:ea typeface="Calibri"/>
                <a:cs typeface="Calibri"/>
                <a:sym typeface="Calibri"/>
              </a:rPr>
              <a:t>議題が本人の実生活と関係の遠いものが多く、興味がわかない</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285750" lvl="0" indent="-273050" algn="l" rtl="0">
              <a:spcBef>
                <a:spcPts val="0"/>
              </a:spcBef>
              <a:spcAft>
                <a:spcPts val="0"/>
              </a:spcAft>
              <a:buClr>
                <a:schemeClr val="dk1"/>
              </a:buClr>
              <a:buSzPts val="1800"/>
              <a:buChar char="•"/>
            </a:pPr>
            <a:r>
              <a:rPr lang="ja-JP" sz="1800">
                <a:solidFill>
                  <a:schemeClr val="dk1"/>
                </a:solidFill>
                <a:latin typeface="Calibri"/>
                <a:ea typeface="Calibri"/>
                <a:cs typeface="Calibri"/>
                <a:sym typeface="Calibri"/>
              </a:rPr>
              <a:t>チャットの議論はタイピングする時間がかかるため、７分では議論が発展しない</a:t>
            </a:r>
            <a:endParaRPr>
              <a:latin typeface="Calibri"/>
              <a:ea typeface="Calibri"/>
              <a:cs typeface="Calibri"/>
              <a:sym typeface="Calibri"/>
            </a:endParaRPr>
          </a:p>
        </p:txBody>
      </p:sp>
      <p:sp>
        <p:nvSpPr>
          <p:cNvPr id="329" name="Google Shape;329;gd6428b9543_0_95"/>
          <p:cNvSpPr txBox="1"/>
          <p:nvPr/>
        </p:nvSpPr>
        <p:spPr>
          <a:xfrm>
            <a:off x="1415250" y="1261825"/>
            <a:ext cx="2632500" cy="31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a:solidFill>
                  <a:schemeClr val="dk1"/>
                </a:solidFill>
                <a:latin typeface="Calibri"/>
                <a:ea typeface="Calibri"/>
                <a:cs typeface="Calibri"/>
                <a:sym typeface="Calibri"/>
              </a:rPr>
              <a:t>議論の中の総文字数の変化</a:t>
            </a:r>
            <a:endParaRPr>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2635</Words>
  <Application>Microsoft Office PowerPoint</Application>
  <PresentationFormat>画面に合わせる (4:3)</PresentationFormat>
  <Paragraphs>300</Paragraphs>
  <Slides>12</Slides>
  <Notes>12</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12</vt:i4>
      </vt:variant>
    </vt:vector>
  </HeadingPairs>
  <TitlesOfParts>
    <vt:vector size="15" baseType="lpstr">
      <vt:lpstr>Arial</vt:lpstr>
      <vt:lpstr>Calibri</vt:lpstr>
      <vt:lpstr>Office テーマ</vt:lpstr>
      <vt:lpstr>二層化ゲーミフィケーションによる議論活性化の試み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二層化ゲーミフィケーションによる議論活性化の試み</dc:title>
  <dc:creator>Microsoft Office User</dc:creator>
  <cp:lastModifiedBy>吉川 純輝</cp:lastModifiedBy>
  <cp:revision>13</cp:revision>
  <dcterms:created xsi:type="dcterms:W3CDTF">2020-09-23T04:54:43Z</dcterms:created>
  <dcterms:modified xsi:type="dcterms:W3CDTF">2021-06-24T07:06:12Z</dcterms:modified>
</cp:coreProperties>
</file>