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462" r:id="rId4"/>
    <p:sldId id="260" r:id="rId5"/>
    <p:sldId id="258" r:id="rId6"/>
    <p:sldId id="463" r:id="rId7"/>
    <p:sldId id="4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E3CD-86D3-6446-932A-825FC796660F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027B-5796-B341-8186-33E291EB9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0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98CED-AE8F-5446-8CE1-51645BC19A9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40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40101-2E49-EB42-BE96-770AB48A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8E337A-C9CA-1343-A128-937913C1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74A9F-E289-2A47-BC97-BD9BB952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9C5DD7-50FD-2441-AA11-DBB78F1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B51D-584E-C94E-B6FC-0A1B006C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69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03965-0B18-7849-BAEC-A1545A91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B59ED9-0AA6-C94F-A984-31084A61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BA52D-682B-7F43-A0B4-3DAE69FD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23DB8-58AC-8B4F-81F2-505532E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D527F-3249-8B4D-B29E-FBA7A3CA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3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973630-7290-DF4F-A95C-1D3F9E141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ECDCBE-CE2E-064E-B577-5FC8C1B5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456D13-1880-F144-8B75-37D0E341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123EB-12E2-754A-BBC3-FEDF753F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EF8B7-A93D-D843-9A1C-F8450C7E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44CEF-181E-1F4B-A61E-8A841D4A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177DB-0505-B949-8029-C064C1FD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9D7B0-072E-1947-9A21-CAC1C9B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5E79B-84C2-CC46-B412-1105D985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3371D-E4E5-B146-8A17-C31468C7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36481-7407-5D43-A8ED-39F36F1B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46F19F-9503-9342-B7D7-C185BF94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4F228-4014-3546-A1A1-B2A69C31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A9A4DF-9AC1-CF40-B774-52AB666C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6C9B2-6240-734A-ABFA-33AC5088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16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22092-2C84-AD49-A68A-21F3DDF6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F17D45-5D61-9A40-BC46-E12337D39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FB79B-76F5-AC4E-9D19-D04944DAF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93363E-89EE-854F-83B7-11383C9A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A19ECD-3308-C24B-BBA8-307E7D8A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38BE43-7E3F-A640-9947-EB0D7119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9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E9AFA-E4C8-E346-B05D-B7D77695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0B25E3-579F-B74D-B1C5-7EA9636C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3ABB10-4753-1844-8D50-C435FF72E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5B8945-36CE-5946-A9C9-B7A365612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5E07AF-A064-5E46-B2DB-F4C43DFA4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B618CA-F421-9B47-96E4-1BE5B4A0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43883A-5DF6-E344-A8BB-86FC8CC9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B8BBFA-1816-8D4A-BD24-FDBB22D3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1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F3004-C676-9648-A4CC-A4CCA8AC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480BBC-413F-4349-9342-4DE30F45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06C52E-2A15-8F44-8CB3-9744B253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3118C4-9CA1-A347-B87F-2AD66F10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34F82E-33B5-444A-B9B5-446A4311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BC1DCE-7412-1E46-B2E8-75AD2A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D17938-20CD-B54E-86CC-633ED3E9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3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5B9F1-7C13-B34E-ABDE-286AC30F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7518C-901B-804B-81A2-D0512F035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E63F42-9B16-FE4A-AF85-960668708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816F79-8D37-794D-BDE0-E1939718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664C4-A1F9-EA4D-B49C-33F94F8E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050DB3-CA42-CC41-9F1B-39302244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0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28BBE-EF4D-0845-9282-98530F2D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0F2FA-36FC-1C4D-8250-9E5CA017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C79203-6F21-A94A-B8DB-9F5D08F85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3CACB7-A9D7-8F4E-A523-20162685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B4D4BE-6A2A-AB4A-B55D-8D5B541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07CF2E-CC95-3D43-8CEA-95DCC4D1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2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2728CE-D5E2-554F-9198-ACE4A98D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06F472-F7D4-6348-A451-483BD6C3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05832-C921-EF42-A311-021D9F944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67CD-9AC5-D84F-B1E2-43B93CE6E991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A52113-A9F9-BF46-BC37-EA096EB41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E4C7B-D3AD-8240-8509-7ABF64C3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05F8-6883-1543-A034-DB79A81B5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0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CEA776F-A967-6048-A00E-58A5CA0B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965358" flipH="1">
            <a:off x="3960997" y="2151296"/>
            <a:ext cx="183138" cy="203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FCB1649-41CE-6647-AF6C-84FC50ED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327" y="1836434"/>
            <a:ext cx="199336" cy="199336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7892F94-CDEE-9740-B014-ADB318F22298}"/>
              </a:ext>
            </a:extLst>
          </p:cNvPr>
          <p:cNvGrpSpPr/>
          <p:nvPr/>
        </p:nvGrpSpPr>
        <p:grpSpPr>
          <a:xfrm>
            <a:off x="3009657" y="2022645"/>
            <a:ext cx="646331" cy="646331"/>
            <a:chOff x="10994238" y="5196655"/>
            <a:chExt cx="646331" cy="646331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CBD0A89-52E4-3D47-B592-84642295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4238" y="5196655"/>
              <a:ext cx="646331" cy="646331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9F9BD53-C8C7-3B4B-B3CC-9C963C87684D}"/>
                </a:ext>
              </a:extLst>
            </p:cNvPr>
            <p:cNvSpPr txBox="1"/>
            <p:nvPr/>
          </p:nvSpPr>
          <p:spPr>
            <a:xfrm>
              <a:off x="11147571" y="5229182"/>
              <a:ext cx="332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ja-JP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860D2F8-244C-C143-80DB-9545BF5527F2}"/>
              </a:ext>
            </a:extLst>
          </p:cNvPr>
          <p:cNvGrpSpPr/>
          <p:nvPr/>
        </p:nvGrpSpPr>
        <p:grpSpPr>
          <a:xfrm>
            <a:off x="2481310" y="1248749"/>
            <a:ext cx="646331" cy="646331"/>
            <a:chOff x="10336123" y="4372194"/>
            <a:chExt cx="646331" cy="646331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52A709CD-98F7-004F-89D0-1651D865B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6123" y="4372194"/>
              <a:ext cx="646331" cy="646331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0C41843-CB8B-BB40-8DE9-F27C5BCE6F64}"/>
                </a:ext>
              </a:extLst>
            </p:cNvPr>
            <p:cNvSpPr txBox="1"/>
            <p:nvPr/>
          </p:nvSpPr>
          <p:spPr>
            <a:xfrm>
              <a:off x="10489456" y="4396770"/>
              <a:ext cx="332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83F62FD-3B42-2F42-BBC7-A5689628A78E}"/>
              </a:ext>
            </a:extLst>
          </p:cNvPr>
          <p:cNvGrpSpPr/>
          <p:nvPr/>
        </p:nvGrpSpPr>
        <p:grpSpPr>
          <a:xfrm>
            <a:off x="3503776" y="1257963"/>
            <a:ext cx="646331" cy="646331"/>
            <a:chOff x="10994238" y="4379890"/>
            <a:chExt cx="646331" cy="646331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3314B9E-6DA3-F148-AE3C-21525FB8F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4238" y="4379890"/>
              <a:ext cx="646331" cy="64633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3BAD942-6D5D-7A47-AFE2-4A82840D4AD5}"/>
                </a:ext>
              </a:extLst>
            </p:cNvPr>
            <p:cNvSpPr txBox="1"/>
            <p:nvPr/>
          </p:nvSpPr>
          <p:spPr>
            <a:xfrm>
              <a:off x="11147571" y="4404466"/>
              <a:ext cx="332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1DC1A05-9918-AE46-B5AF-9FE5CCD9B925}"/>
              </a:ext>
            </a:extLst>
          </p:cNvPr>
          <p:cNvCxnSpPr>
            <a:cxnSpLocks/>
          </p:cNvCxnSpPr>
          <p:nvPr/>
        </p:nvCxnSpPr>
        <p:spPr>
          <a:xfrm flipV="1">
            <a:off x="3072228" y="1518748"/>
            <a:ext cx="503534" cy="7471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2EE2D9A-8AD2-4645-9B60-79ECA8F6A80E}"/>
              </a:ext>
            </a:extLst>
          </p:cNvPr>
          <p:cNvCxnSpPr>
            <a:cxnSpLocks/>
          </p:cNvCxnSpPr>
          <p:nvPr/>
        </p:nvCxnSpPr>
        <p:spPr>
          <a:xfrm flipH="1" flipV="1">
            <a:off x="2804861" y="1946600"/>
            <a:ext cx="300242" cy="312556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5C4728-AC7B-CB46-BF00-C322B5E01D27}"/>
              </a:ext>
            </a:extLst>
          </p:cNvPr>
          <p:cNvSpPr txBox="1"/>
          <p:nvPr/>
        </p:nvSpPr>
        <p:spPr>
          <a:xfrm>
            <a:off x="2739338" y="983258"/>
            <a:ext cx="121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1) A Helps B</a:t>
            </a:r>
            <a:endParaRPr kumimoji="1" lang="ja-JP" altLang="en-US" sz="14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48BBDC-D467-2540-8114-DFD6BCB6C6F9}"/>
              </a:ext>
            </a:extLst>
          </p:cNvPr>
          <p:cNvSpPr txBox="1"/>
          <p:nvPr/>
        </p:nvSpPr>
        <p:spPr>
          <a:xfrm>
            <a:off x="1543409" y="1997546"/>
            <a:ext cx="158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3) C will help A </a:t>
            </a:r>
          </a:p>
          <a:p>
            <a:r>
              <a:rPr lang="en-US" altLang="ja-JP" sz="14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as her score is high</a:t>
            </a:r>
            <a:endParaRPr kumimoji="1" lang="ja-JP" altLang="en-US" sz="14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C33843-8FCA-F647-88DB-1688D7A4B41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23995" y="1564750"/>
            <a:ext cx="0" cy="2716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0F4AD9-E748-344A-A9CD-B9EBE7BB0DEC}"/>
              </a:ext>
            </a:extLst>
          </p:cNvPr>
          <p:cNvSpPr txBox="1"/>
          <p:nvPr/>
        </p:nvSpPr>
        <p:spPr>
          <a:xfrm>
            <a:off x="2481310" y="2924768"/>
            <a:ext cx="2541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Indirect reciprocity (image scoring)</a:t>
            </a:r>
            <a:endParaRPr kumimoji="1" lang="ja-JP" altLang="en-US" sz="20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1" name="角丸四角形吹き出し 20">
            <a:extLst>
              <a:ext uri="{FF2B5EF4-FFF2-40B4-BE49-F238E27FC236}">
                <a16:creationId xmlns:a16="http://schemas.microsoft.com/office/drawing/2014/main" id="{BEF31016-3E07-D64A-9A54-B633F066F9CF}"/>
              </a:ext>
            </a:extLst>
          </p:cNvPr>
          <p:cNvSpPr/>
          <p:nvPr/>
        </p:nvSpPr>
        <p:spPr>
          <a:xfrm>
            <a:off x="3664775" y="2082115"/>
            <a:ext cx="484478" cy="338395"/>
          </a:xfrm>
          <a:prstGeom prst="wedgeRoundRectCallout">
            <a:avLst>
              <a:gd name="adj1" fmla="val -68307"/>
              <a:gd name="adj2" fmla="val -22890"/>
              <a:gd name="adj3" fmla="val 16667"/>
            </a:avLst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0E988F6-065F-8B49-9560-701CE4F4E5EF}"/>
              </a:ext>
            </a:extLst>
          </p:cNvPr>
          <p:cNvSpPr/>
          <p:nvPr/>
        </p:nvSpPr>
        <p:spPr>
          <a:xfrm>
            <a:off x="3709428" y="2133558"/>
            <a:ext cx="237912" cy="2480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00EAB3E-9BCE-754C-82F9-858B5377FB93}"/>
              </a:ext>
            </a:extLst>
          </p:cNvPr>
          <p:cNvSpPr txBox="1"/>
          <p:nvPr/>
        </p:nvSpPr>
        <p:spPr>
          <a:xfrm>
            <a:off x="3697538" y="2131137"/>
            <a:ext cx="33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4B5E5CC-5DDB-C54E-B569-85494206998F}"/>
              </a:ext>
            </a:extLst>
          </p:cNvPr>
          <p:cNvSpPr txBox="1"/>
          <p:nvPr/>
        </p:nvSpPr>
        <p:spPr>
          <a:xfrm>
            <a:off x="3575762" y="2434326"/>
            <a:ext cx="162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2</a:t>
            </a:r>
            <a:r>
              <a:rPr kumimoji="1" lang="en-US" altLang="ja-JP" sz="14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 Image score of A increases in C</a:t>
            </a:r>
            <a:endParaRPr kumimoji="1" lang="ja-JP" altLang="en-US" sz="14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708B992-D97C-8F48-8CFA-EF8CD01652FA}"/>
              </a:ext>
            </a:extLst>
          </p:cNvPr>
          <p:cNvGrpSpPr/>
          <p:nvPr/>
        </p:nvGrpSpPr>
        <p:grpSpPr>
          <a:xfrm>
            <a:off x="6096000" y="782862"/>
            <a:ext cx="4244468" cy="3772227"/>
            <a:chOff x="7343803" y="2881165"/>
            <a:chExt cx="4244468" cy="3772227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2D7F9B18-C7DE-D545-A25B-0BF9BB4E1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771790">
              <a:off x="9788196" y="5462847"/>
              <a:ext cx="199336" cy="199336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7173773D-7584-F04E-937B-9758A0882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7490" y="3624744"/>
              <a:ext cx="199336" cy="199336"/>
            </a:xfrm>
            <a:prstGeom prst="rect">
              <a:avLst/>
            </a:prstGeom>
          </p:spPr>
        </p:pic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CECD895-652C-9D40-A380-A6F00BD1DE29}"/>
                </a:ext>
              </a:extLst>
            </p:cNvPr>
            <p:cNvGrpSpPr/>
            <p:nvPr/>
          </p:nvGrpSpPr>
          <p:grpSpPr>
            <a:xfrm>
              <a:off x="7411762" y="3504798"/>
              <a:ext cx="646331" cy="646331"/>
              <a:chOff x="10336123" y="4372194"/>
              <a:chExt cx="646331" cy="646331"/>
            </a:xfrm>
          </p:grpSpPr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3716918C-A12E-8046-890C-DFC6AA6ED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605AE6DF-7805-3D43-9BCB-C820F181A2FE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1305B68-C534-554C-8A46-31C1FAB6D86A}"/>
                </a:ext>
              </a:extLst>
            </p:cNvPr>
            <p:cNvGrpSpPr/>
            <p:nvPr/>
          </p:nvGrpSpPr>
          <p:grpSpPr>
            <a:xfrm>
              <a:off x="8386208" y="3496834"/>
              <a:ext cx="646331" cy="646331"/>
              <a:chOff x="10994238" y="4379890"/>
              <a:chExt cx="646331" cy="646331"/>
            </a:xfrm>
          </p:grpSpPr>
          <p:pic>
            <p:nvPicPr>
              <p:cNvPr id="87" name="図 86">
                <a:extLst>
                  <a:ext uri="{FF2B5EF4-FFF2-40B4-BE49-F238E27FC236}">
                    <a16:creationId xmlns:a16="http://schemas.microsoft.com/office/drawing/2014/main" id="{389C0303-67C5-164B-AE5F-B3C21A9A8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FF2A54F-B9A5-3B4B-93D4-9B59B7A6B489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DDEA6B16-3242-0345-BFC4-5B32912F8C45}"/>
                </a:ext>
              </a:extLst>
            </p:cNvPr>
            <p:cNvGrpSpPr/>
            <p:nvPr/>
          </p:nvGrpSpPr>
          <p:grpSpPr>
            <a:xfrm>
              <a:off x="7966292" y="5628642"/>
              <a:ext cx="646331" cy="646331"/>
              <a:chOff x="10994238" y="5196655"/>
              <a:chExt cx="646331" cy="646331"/>
            </a:xfrm>
          </p:grpSpPr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F2349EF4-2E06-2845-90BF-FFE86AE75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238" y="5196655"/>
                <a:ext cx="646331" cy="646331"/>
              </a:xfrm>
              <a:prstGeom prst="rect">
                <a:avLst/>
              </a:prstGeom>
            </p:spPr>
          </p:pic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DD003AE3-C3AC-664C-A589-FF351786EF3A}"/>
                  </a:ext>
                </a:extLst>
              </p:cNvPr>
              <p:cNvSpPr txBox="1"/>
              <p:nvPr/>
            </p:nvSpPr>
            <p:spPr>
              <a:xfrm>
                <a:off x="11147571" y="5229182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C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E6DFEC5A-9F88-C443-B8AA-04A1A25F2239}"/>
                </a:ext>
              </a:extLst>
            </p:cNvPr>
            <p:cNvGrpSpPr/>
            <p:nvPr/>
          </p:nvGrpSpPr>
          <p:grpSpPr>
            <a:xfrm>
              <a:off x="10488396" y="5626924"/>
              <a:ext cx="646331" cy="646331"/>
              <a:chOff x="10319696" y="5226486"/>
              <a:chExt cx="646331" cy="646331"/>
            </a:xfrm>
          </p:grpSpPr>
          <p:pic>
            <p:nvPicPr>
              <p:cNvPr id="83" name="図 82">
                <a:extLst>
                  <a:ext uri="{FF2B5EF4-FFF2-40B4-BE49-F238E27FC236}">
                    <a16:creationId xmlns:a16="http://schemas.microsoft.com/office/drawing/2014/main" id="{AEB4DD7A-F1CB-CB42-8E5E-2309C22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9696" y="5226486"/>
                <a:ext cx="646331" cy="646331"/>
              </a:xfrm>
              <a:prstGeom prst="rect">
                <a:avLst/>
              </a:prstGeom>
            </p:spPr>
          </p:pic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D171C3-29A3-9746-ACDD-6CF35C26C21F}"/>
                  </a:ext>
                </a:extLst>
              </p:cNvPr>
              <p:cNvSpPr txBox="1"/>
              <p:nvPr/>
            </p:nvSpPr>
            <p:spPr>
              <a:xfrm>
                <a:off x="10476834" y="5237739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D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15F7928F-52A1-DA4B-BFE4-156E806D55C7}"/>
                </a:ext>
              </a:extLst>
            </p:cNvPr>
            <p:cNvSpPr/>
            <p:nvPr/>
          </p:nvSpPr>
          <p:spPr>
            <a:xfrm rot="19150738">
              <a:off x="7586498" y="3328913"/>
              <a:ext cx="1167390" cy="1105231"/>
            </a:xfrm>
            <a:prstGeom prst="arc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A238137C-8C71-4A4C-A0FA-F97A66520002}"/>
                </a:ext>
              </a:extLst>
            </p:cNvPr>
            <p:cNvSpPr/>
            <p:nvPr/>
          </p:nvSpPr>
          <p:spPr>
            <a:xfrm rot="8100000">
              <a:off x="7631560" y="3234317"/>
              <a:ext cx="1167390" cy="1105231"/>
            </a:xfrm>
            <a:prstGeom prst="arc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DEAFB20-AA8B-D24A-8F37-142B703FC6C5}"/>
                </a:ext>
              </a:extLst>
            </p:cNvPr>
            <p:cNvGrpSpPr/>
            <p:nvPr/>
          </p:nvGrpSpPr>
          <p:grpSpPr>
            <a:xfrm>
              <a:off x="7428310" y="4902455"/>
              <a:ext cx="646331" cy="646331"/>
              <a:chOff x="10336123" y="4372194"/>
              <a:chExt cx="646331" cy="646331"/>
            </a:xfrm>
          </p:grpSpPr>
          <p:pic>
            <p:nvPicPr>
              <p:cNvPr id="81" name="図 80">
                <a:extLst>
                  <a:ext uri="{FF2B5EF4-FFF2-40B4-BE49-F238E27FC236}">
                    <a16:creationId xmlns:a16="http://schemas.microsoft.com/office/drawing/2014/main" id="{ED600BD0-9FB8-0A43-A6D7-07FA8BF53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1F8C7C3F-C5AC-C34F-96F4-86C689894D55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38B1FF59-8304-7142-8B03-F5E0D8E65D73}"/>
                </a:ext>
              </a:extLst>
            </p:cNvPr>
            <p:cNvGrpSpPr/>
            <p:nvPr/>
          </p:nvGrpSpPr>
          <p:grpSpPr>
            <a:xfrm>
              <a:off x="8450885" y="4911669"/>
              <a:ext cx="646331" cy="646331"/>
              <a:chOff x="10994238" y="4379890"/>
              <a:chExt cx="646331" cy="646331"/>
            </a:xfrm>
          </p:grpSpPr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C19BA6C0-E5F2-DA4C-ABC9-5C5CEA02B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8DF133E-5A3E-EC4C-86EE-5EFF1D94754C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08B2AA48-0287-3746-94B1-163601C57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337" y="5172454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182740A-A83E-EE4F-A1AD-C828F0D2B2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0225" y="5592682"/>
              <a:ext cx="242352" cy="36612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11C20E58-A363-4542-AFC0-D0338C6DA710}"/>
                </a:ext>
              </a:extLst>
            </p:cNvPr>
            <p:cNvGrpSpPr/>
            <p:nvPr/>
          </p:nvGrpSpPr>
          <p:grpSpPr>
            <a:xfrm>
              <a:off x="9922820" y="3810955"/>
              <a:ext cx="646331" cy="646331"/>
              <a:chOff x="10994238" y="5196655"/>
              <a:chExt cx="646331" cy="646331"/>
            </a:xfrm>
          </p:grpSpPr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AA0834C3-FF0B-DE48-AD7D-4031AEC20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238" y="5196655"/>
                <a:ext cx="646331" cy="646331"/>
              </a:xfrm>
              <a:prstGeom prst="rect">
                <a:avLst/>
              </a:prstGeom>
            </p:spPr>
          </p:pic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D0F0A75-C496-D141-A58A-E329A32D892C}"/>
                  </a:ext>
                </a:extLst>
              </p:cNvPr>
              <p:cNvSpPr txBox="1"/>
              <p:nvPr/>
            </p:nvSpPr>
            <p:spPr>
              <a:xfrm>
                <a:off x="11147571" y="5229182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C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6ED5044-D47C-A94A-BB8F-1ED45736E4E3}"/>
                </a:ext>
              </a:extLst>
            </p:cNvPr>
            <p:cNvGrpSpPr/>
            <p:nvPr/>
          </p:nvGrpSpPr>
          <p:grpSpPr>
            <a:xfrm>
              <a:off x="9394473" y="3037059"/>
              <a:ext cx="646331" cy="646331"/>
              <a:chOff x="10336123" y="4372194"/>
              <a:chExt cx="646331" cy="646331"/>
            </a:xfrm>
          </p:grpSpPr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0A895707-B9A9-9746-8385-663F68D40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4AE44E4-4A78-8B43-A28D-6B6AF5EB128F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C9E1731E-A0C5-2E47-A23B-9BB35CA934C4}"/>
                </a:ext>
              </a:extLst>
            </p:cNvPr>
            <p:cNvGrpSpPr/>
            <p:nvPr/>
          </p:nvGrpSpPr>
          <p:grpSpPr>
            <a:xfrm>
              <a:off x="10416939" y="3046273"/>
              <a:ext cx="646331" cy="646331"/>
              <a:chOff x="10994238" y="4379890"/>
              <a:chExt cx="646331" cy="646331"/>
            </a:xfrm>
          </p:grpSpPr>
          <p:pic>
            <p:nvPicPr>
              <p:cNvPr id="73" name="図 72">
                <a:extLst>
                  <a:ext uri="{FF2B5EF4-FFF2-40B4-BE49-F238E27FC236}">
                    <a16:creationId xmlns:a16="http://schemas.microsoft.com/office/drawing/2014/main" id="{CDF17AE9-FCE5-1E45-886A-538A846F4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C951047-7EEE-AA4E-BB52-03FC56257F8B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DCC3079E-F180-3E46-A758-4A1C1A975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91" y="3307058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33037956-D264-F345-8A6E-233307BF34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8024" y="3734910"/>
              <a:ext cx="300242" cy="3125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216E4-2F78-E049-8075-5564E7596BC0}"/>
                </a:ext>
              </a:extLst>
            </p:cNvPr>
            <p:cNvGrpSpPr/>
            <p:nvPr/>
          </p:nvGrpSpPr>
          <p:grpSpPr>
            <a:xfrm>
              <a:off x="9469817" y="5628641"/>
              <a:ext cx="646331" cy="646331"/>
              <a:chOff x="10994238" y="5196655"/>
              <a:chExt cx="646331" cy="646331"/>
            </a:xfrm>
          </p:grpSpPr>
          <p:pic>
            <p:nvPicPr>
              <p:cNvPr id="71" name="図 70">
                <a:extLst>
                  <a:ext uri="{FF2B5EF4-FFF2-40B4-BE49-F238E27FC236}">
                    <a16:creationId xmlns:a16="http://schemas.microsoft.com/office/drawing/2014/main" id="{C29D988B-A58C-4840-8A49-BACBE43BE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238" y="5196655"/>
                <a:ext cx="646331" cy="646331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DF83C211-1024-A742-B43B-C4F5F38EA824}"/>
                  </a:ext>
                </a:extLst>
              </p:cNvPr>
              <p:cNvSpPr txBox="1"/>
              <p:nvPr/>
            </p:nvSpPr>
            <p:spPr>
              <a:xfrm>
                <a:off x="11147571" y="5229182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C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DDC9304-4D96-CD44-9F97-ABBEC2C405E9}"/>
                </a:ext>
              </a:extLst>
            </p:cNvPr>
            <p:cNvGrpSpPr/>
            <p:nvPr/>
          </p:nvGrpSpPr>
          <p:grpSpPr>
            <a:xfrm>
              <a:off x="9187739" y="4902455"/>
              <a:ext cx="646331" cy="646331"/>
              <a:chOff x="10336123" y="4372194"/>
              <a:chExt cx="646331" cy="646331"/>
            </a:xfrm>
          </p:grpSpPr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5BCDC821-65C7-7747-B94D-4089FACD0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D90C2D0-8B18-1F40-9775-1609BC32A614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29CBADD1-428F-8648-BE47-B5D9D885DB09}"/>
                </a:ext>
              </a:extLst>
            </p:cNvPr>
            <p:cNvGrpSpPr/>
            <p:nvPr/>
          </p:nvGrpSpPr>
          <p:grpSpPr>
            <a:xfrm>
              <a:off x="10210205" y="4911669"/>
              <a:ext cx="646331" cy="646331"/>
              <a:chOff x="10994238" y="4379890"/>
              <a:chExt cx="646331" cy="646331"/>
            </a:xfrm>
          </p:grpSpPr>
          <p:pic>
            <p:nvPicPr>
              <p:cNvPr id="67" name="図 66">
                <a:extLst>
                  <a:ext uri="{FF2B5EF4-FFF2-40B4-BE49-F238E27FC236}">
                    <a16:creationId xmlns:a16="http://schemas.microsoft.com/office/drawing/2014/main" id="{2FE2E1C4-F288-2046-9326-FC6AECC2C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A32214D8-495B-924E-AE8F-5F552C391969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ECB70D0-6C39-4A43-8D93-2D17A377A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8657" y="5172454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B498F1D-E256-0143-8C92-AC37FBED0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807" y="5905874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9BAAC54-0D65-E940-B915-4F01D311637C}"/>
                </a:ext>
              </a:extLst>
            </p:cNvPr>
            <p:cNvSpPr txBox="1"/>
            <p:nvPr/>
          </p:nvSpPr>
          <p:spPr>
            <a:xfrm>
              <a:off x="7351753" y="3098408"/>
              <a:ext cx="13973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C3C4DF26-EAD5-4848-8F92-07829F91EF9C}"/>
                </a:ext>
              </a:extLst>
            </p:cNvPr>
            <p:cNvSpPr txBox="1"/>
            <p:nvPr/>
          </p:nvSpPr>
          <p:spPr>
            <a:xfrm>
              <a:off x="9860628" y="2881165"/>
              <a:ext cx="7765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4E75114-2BAB-CB45-B074-4B7D1EEBEEA3}"/>
                </a:ext>
              </a:extLst>
            </p:cNvPr>
            <p:cNvSpPr txBox="1"/>
            <p:nvPr/>
          </p:nvSpPr>
          <p:spPr>
            <a:xfrm>
              <a:off x="8526436" y="4133990"/>
              <a:ext cx="743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B</a:t>
              </a:r>
              <a:r>
                <a:rPr kumimoji="1" lang="ja-JP" altLang="en-US" sz="1100"/>
                <a:t>が</a:t>
              </a:r>
              <a:r>
                <a:rPr lang="en-US" altLang="ja-JP" sz="1100" dirty="0"/>
                <a:t>A</a:t>
              </a:r>
              <a:r>
                <a:rPr kumimoji="1" lang="ja-JP" altLang="en-US" sz="1100"/>
                <a:t>を助ける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A145E98-5BF3-9D48-8AED-90792BD0B28D}"/>
                </a:ext>
              </a:extLst>
            </p:cNvPr>
            <p:cNvSpPr txBox="1"/>
            <p:nvPr/>
          </p:nvSpPr>
          <p:spPr>
            <a:xfrm>
              <a:off x="9141437" y="3881974"/>
              <a:ext cx="83740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の印象が上がり</a:t>
              </a:r>
              <a:r>
                <a:rPr kumimoji="1" lang="en-US" altLang="ja-JP" sz="1100" dirty="0"/>
                <a:t>C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A</a:t>
              </a:r>
              <a:r>
                <a:rPr kumimoji="1" lang="ja-JP" altLang="en-US" sz="1100"/>
                <a:t>を助ける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92D10-4065-754F-A7EA-FC07A133B339}"/>
                </a:ext>
              </a:extLst>
            </p:cNvPr>
            <p:cNvSpPr txBox="1"/>
            <p:nvPr/>
          </p:nvSpPr>
          <p:spPr>
            <a:xfrm>
              <a:off x="7857210" y="4766102"/>
              <a:ext cx="785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0E84D96-7BD2-E240-8E27-0D9C4E2323A2}"/>
                </a:ext>
              </a:extLst>
            </p:cNvPr>
            <p:cNvSpPr txBox="1"/>
            <p:nvPr/>
          </p:nvSpPr>
          <p:spPr>
            <a:xfrm>
              <a:off x="8626149" y="5640878"/>
              <a:ext cx="75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B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C</a:t>
              </a:r>
              <a:r>
                <a:rPr kumimoji="1" lang="ja-JP" altLang="en-US" sz="1100"/>
                <a:t>を助ける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3B91F8A-261F-0540-A6A6-8586179F77D6}"/>
                </a:ext>
              </a:extLst>
            </p:cNvPr>
            <p:cNvSpPr txBox="1"/>
            <p:nvPr/>
          </p:nvSpPr>
          <p:spPr>
            <a:xfrm>
              <a:off x="9617394" y="4776855"/>
              <a:ext cx="7515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9F857EA-A2BD-2442-9C8C-3F54304A7427}"/>
                </a:ext>
              </a:extLst>
            </p:cNvPr>
            <p:cNvSpPr txBox="1"/>
            <p:nvPr/>
          </p:nvSpPr>
          <p:spPr>
            <a:xfrm>
              <a:off x="9999230" y="5946911"/>
              <a:ext cx="748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C</a:t>
              </a:r>
              <a:r>
                <a:rPr kumimoji="1" lang="ja-JP" altLang="en-US" sz="1100"/>
                <a:t>が</a:t>
              </a:r>
              <a:r>
                <a:rPr lang="en-US" altLang="ja-JP" sz="1100" dirty="0"/>
                <a:t>D</a:t>
              </a:r>
              <a:r>
                <a:rPr kumimoji="1" lang="ja-JP" altLang="en-US" sz="1100"/>
                <a:t>を助ける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693CB349-7DC2-2049-89F2-F26FD6D1C280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10237158" y="3353060"/>
              <a:ext cx="0" cy="27168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4E499D55-88C9-9645-84A1-F77DA29D8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0408" y="3759827"/>
              <a:ext cx="677402" cy="525610"/>
            </a:xfrm>
            <a:prstGeom prst="rect">
              <a:avLst/>
            </a:prstGeom>
          </p:spPr>
        </p:pic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ECF6CC2-E42C-AA43-8C32-BB92CBFDBFD0}"/>
                </a:ext>
              </a:extLst>
            </p:cNvPr>
            <p:cNvGrpSpPr/>
            <p:nvPr/>
          </p:nvGrpSpPr>
          <p:grpSpPr>
            <a:xfrm>
              <a:off x="10591910" y="3857636"/>
              <a:ext cx="332270" cy="276999"/>
              <a:chOff x="6440241" y="5714940"/>
              <a:chExt cx="332270" cy="276999"/>
            </a:xfrm>
          </p:grpSpPr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FCB8890E-8672-7243-A053-7F2CFD831908}"/>
                  </a:ext>
                </a:extLst>
              </p:cNvPr>
              <p:cNvSpPr/>
              <p:nvPr/>
            </p:nvSpPr>
            <p:spPr>
              <a:xfrm>
                <a:off x="6452131" y="5717361"/>
                <a:ext cx="237912" cy="24805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CA7756C-E6E6-5940-87E1-FC8FBFF5E9C1}"/>
                  </a:ext>
                </a:extLst>
              </p:cNvPr>
              <p:cNvSpPr txBox="1"/>
              <p:nvPr/>
            </p:nvSpPr>
            <p:spPr>
              <a:xfrm>
                <a:off x="6440241" y="5714940"/>
                <a:ext cx="332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D2A54C5A-2569-6D4B-9534-84B020317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965358" flipH="1">
              <a:off x="10847418" y="3877795"/>
              <a:ext cx="183138" cy="203200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B2C58263-6E2E-DF44-9ED7-4DACCEA20417}"/>
                </a:ext>
              </a:extLst>
            </p:cNvPr>
            <p:cNvSpPr txBox="1"/>
            <p:nvPr/>
          </p:nvSpPr>
          <p:spPr>
            <a:xfrm>
              <a:off x="7682709" y="4479308"/>
              <a:ext cx="13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a)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直接互恵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5E3717B-707C-3F43-89CB-5E15B8BEC87C}"/>
                </a:ext>
              </a:extLst>
            </p:cNvPr>
            <p:cNvSpPr txBox="1"/>
            <p:nvPr/>
          </p:nvSpPr>
          <p:spPr>
            <a:xfrm>
              <a:off x="8956829" y="4479399"/>
              <a:ext cx="2556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b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間接互恵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イメージスコア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7B9F5355-0991-6C4C-87A7-4F8E4963DD20}"/>
                </a:ext>
              </a:extLst>
            </p:cNvPr>
            <p:cNvSpPr txBox="1"/>
            <p:nvPr/>
          </p:nvSpPr>
          <p:spPr>
            <a:xfrm>
              <a:off x="7343803" y="6345615"/>
              <a:ext cx="219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c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間接互恵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一般化互恵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B848489-7447-E742-AF29-4CE218F6CCEB}"/>
                </a:ext>
              </a:extLst>
            </p:cNvPr>
            <p:cNvSpPr txBox="1"/>
            <p:nvPr/>
          </p:nvSpPr>
          <p:spPr>
            <a:xfrm>
              <a:off x="9392219" y="6345615"/>
              <a:ext cx="219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d)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間接互恵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第３者効果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8AE13B25-A897-C842-90BF-AB050BA29358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9911880" y="5207742"/>
              <a:ext cx="81270" cy="26093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95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U ターン矢印 90">
            <a:extLst>
              <a:ext uri="{FF2B5EF4-FFF2-40B4-BE49-F238E27FC236}">
                <a16:creationId xmlns:a16="http://schemas.microsoft.com/office/drawing/2014/main" id="{F3DC6A75-9C5A-0145-A441-7E8A6ABAEA2D}"/>
              </a:ext>
            </a:extLst>
          </p:cNvPr>
          <p:cNvSpPr/>
          <p:nvPr/>
        </p:nvSpPr>
        <p:spPr>
          <a:xfrm rot="5400000">
            <a:off x="9669296" y="3494374"/>
            <a:ext cx="868057" cy="379994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テキスト ボックス 42">
            <a:extLst>
              <a:ext uri="{FF2B5EF4-FFF2-40B4-BE49-F238E27FC236}">
                <a16:creationId xmlns:a16="http://schemas.microsoft.com/office/drawing/2014/main" id="{E2E800FC-991D-7643-8B08-FBC234CFCDD7}"/>
              </a:ext>
            </a:extLst>
          </p:cNvPr>
          <p:cNvSpPr txBox="1"/>
          <p:nvPr/>
        </p:nvSpPr>
        <p:spPr>
          <a:xfrm rot="5400000">
            <a:off x="4777821" y="3478296"/>
            <a:ext cx="21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Potential promotion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U ターン矢印 92">
            <a:extLst>
              <a:ext uri="{FF2B5EF4-FFF2-40B4-BE49-F238E27FC236}">
                <a16:creationId xmlns:a16="http://schemas.microsoft.com/office/drawing/2014/main" id="{0054A791-C044-AD4B-BADD-B8F7AB4954C6}"/>
              </a:ext>
            </a:extLst>
          </p:cNvPr>
          <p:cNvSpPr/>
          <p:nvPr/>
        </p:nvSpPr>
        <p:spPr>
          <a:xfrm rot="5400000" flipV="1">
            <a:off x="5339914" y="3210582"/>
            <a:ext cx="2272656" cy="881131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pattFill prst="dk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F883810-8E6C-4B47-9D64-057D0992C808}"/>
              </a:ext>
            </a:extLst>
          </p:cNvPr>
          <p:cNvSpPr/>
          <p:nvPr/>
        </p:nvSpPr>
        <p:spPr>
          <a:xfrm>
            <a:off x="6895033" y="2159808"/>
            <a:ext cx="3001980" cy="146173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93E06-52F9-774B-891E-EF924224FEF2}"/>
              </a:ext>
            </a:extLst>
          </p:cNvPr>
          <p:cNvSpPr/>
          <p:nvPr/>
        </p:nvSpPr>
        <p:spPr>
          <a:xfrm>
            <a:off x="6975127" y="2908268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L1: Get points when your altruistic action is approved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162B163-7052-D341-A015-CA3FB254C440}"/>
              </a:ext>
            </a:extLst>
          </p:cNvPr>
          <p:cNvSpPr/>
          <p:nvPr/>
        </p:nvSpPr>
        <p:spPr>
          <a:xfrm>
            <a:off x="6975120" y="2220125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L2: Get points when bet target increases points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7" name="TextBox 15">
            <a:extLst>
              <a:ext uri="{FF2B5EF4-FFF2-40B4-BE49-F238E27FC236}">
                <a16:creationId xmlns:a16="http://schemas.microsoft.com/office/drawing/2014/main" id="{C33AB5F9-C6CB-704C-A373-086CD4EF4374}"/>
              </a:ext>
            </a:extLst>
          </p:cNvPr>
          <p:cNvSpPr txBox="1"/>
          <p:nvPr/>
        </p:nvSpPr>
        <p:spPr>
          <a:xfrm>
            <a:off x="6877102" y="1262938"/>
            <a:ext cx="35732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DERC</a:t>
            </a:r>
            <a:r>
              <a:rPr lang="en-US" altLang="ja-JP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ja-JP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(Dual-layer-gamification Encouraging Reciprocity-based Cooperation)</a:t>
            </a:r>
            <a:endParaRPr lang="ja-JP" alt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42">
            <a:extLst>
              <a:ext uri="{FF2B5EF4-FFF2-40B4-BE49-F238E27FC236}">
                <a16:creationId xmlns:a16="http://schemas.microsoft.com/office/drawing/2014/main" id="{7ADDD002-3BA9-A54D-BC4B-6499A351AC7A}"/>
              </a:ext>
            </a:extLst>
          </p:cNvPr>
          <p:cNvSpPr txBox="1"/>
          <p:nvPr/>
        </p:nvSpPr>
        <p:spPr>
          <a:xfrm rot="5400000">
            <a:off x="9469958" y="3512540"/>
            <a:ext cx="19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Direct promotion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46E77194-2669-4041-BC48-25B1F1798ECC}"/>
              </a:ext>
            </a:extLst>
          </p:cNvPr>
          <p:cNvSpPr/>
          <p:nvPr/>
        </p:nvSpPr>
        <p:spPr>
          <a:xfrm>
            <a:off x="6931607" y="4449828"/>
            <a:ext cx="2981721" cy="5134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Encouraging altruistic action of others</a:t>
            </a:r>
            <a:endParaRPr kumimoji="1" lang="ja-JP" alt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265CB041-07EC-F049-843F-2DE8E9DE334E}"/>
              </a:ext>
            </a:extLst>
          </p:cNvPr>
          <p:cNvSpPr/>
          <p:nvPr/>
        </p:nvSpPr>
        <p:spPr>
          <a:xfrm>
            <a:off x="6915292" y="3831516"/>
            <a:ext cx="2981721" cy="5134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Altruistic action 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U ターン矢印 100">
            <a:extLst>
              <a:ext uri="{FF2B5EF4-FFF2-40B4-BE49-F238E27FC236}">
                <a16:creationId xmlns:a16="http://schemas.microsoft.com/office/drawing/2014/main" id="{AA9CCE9C-AB75-084B-8BBC-EBA1C51C878A}"/>
              </a:ext>
            </a:extLst>
          </p:cNvPr>
          <p:cNvSpPr/>
          <p:nvPr/>
        </p:nvSpPr>
        <p:spPr>
          <a:xfrm rot="16200000" flipH="1">
            <a:off x="6252016" y="2566281"/>
            <a:ext cx="720079" cy="617154"/>
          </a:xfrm>
          <a:prstGeom prst="uturnArrow">
            <a:avLst>
              <a:gd name="adj1" fmla="val 6634"/>
              <a:gd name="adj2" fmla="val 7290"/>
              <a:gd name="adj3" fmla="val 22376"/>
              <a:gd name="adj4" fmla="val 56352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テキスト ボックス 42">
            <a:extLst>
              <a:ext uri="{FF2B5EF4-FFF2-40B4-BE49-F238E27FC236}">
                <a16:creationId xmlns:a16="http://schemas.microsoft.com/office/drawing/2014/main" id="{7ADC7105-13CE-DD4F-8035-C2FF9888663A}"/>
              </a:ext>
            </a:extLst>
          </p:cNvPr>
          <p:cNvSpPr txBox="1"/>
          <p:nvPr/>
        </p:nvSpPr>
        <p:spPr>
          <a:xfrm rot="5400000">
            <a:off x="5733297" y="3591386"/>
            <a:ext cx="146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Meta-operation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9F6DA0D7-68D0-6844-8F43-DE7D6FE1F339}"/>
              </a:ext>
            </a:extLst>
          </p:cNvPr>
          <p:cNvSpPr/>
          <p:nvPr/>
        </p:nvSpPr>
        <p:spPr>
          <a:xfrm>
            <a:off x="6667886" y="3735208"/>
            <a:ext cx="3452957" cy="1350980"/>
          </a:xfrm>
          <a:prstGeom prst="round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9C1C895-918C-EE43-A905-F2EA507B3C99}"/>
              </a:ext>
            </a:extLst>
          </p:cNvPr>
          <p:cNvSpPr txBox="1"/>
          <p:nvPr/>
        </p:nvSpPr>
        <p:spPr>
          <a:xfrm>
            <a:off x="8199716" y="5059540"/>
            <a:ext cx="20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Human behavior</a:t>
            </a:r>
            <a:endParaRPr kumimoji="1" lang="ja-JP" altLang="en-US"/>
          </a:p>
        </p:txBody>
      </p:sp>
      <p:sp>
        <p:nvSpPr>
          <p:cNvPr id="105" name="U ターン矢印 104">
            <a:extLst>
              <a:ext uri="{FF2B5EF4-FFF2-40B4-BE49-F238E27FC236}">
                <a16:creationId xmlns:a16="http://schemas.microsoft.com/office/drawing/2014/main" id="{534CB610-BA75-6341-9317-56291C00C1E4}"/>
              </a:ext>
            </a:extLst>
          </p:cNvPr>
          <p:cNvSpPr/>
          <p:nvPr/>
        </p:nvSpPr>
        <p:spPr>
          <a:xfrm rot="5400000">
            <a:off x="4407732" y="3402505"/>
            <a:ext cx="868057" cy="379994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4C82495-5023-D94A-8B44-70EDF4731586}"/>
              </a:ext>
            </a:extLst>
          </p:cNvPr>
          <p:cNvSpPr/>
          <p:nvPr/>
        </p:nvSpPr>
        <p:spPr>
          <a:xfrm>
            <a:off x="1633469" y="2775816"/>
            <a:ext cx="3001980" cy="73999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F9C47AF-7FC0-2245-A40B-ABFE488E21FA}"/>
              </a:ext>
            </a:extLst>
          </p:cNvPr>
          <p:cNvSpPr/>
          <p:nvPr/>
        </p:nvSpPr>
        <p:spPr>
          <a:xfrm>
            <a:off x="1713563" y="2816399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L1: Get points when you do Target action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8" name="TextBox 15">
            <a:extLst>
              <a:ext uri="{FF2B5EF4-FFF2-40B4-BE49-F238E27FC236}">
                <a16:creationId xmlns:a16="http://schemas.microsoft.com/office/drawing/2014/main" id="{6B2209DD-1748-0443-AD10-8B94AB057A13}"/>
              </a:ext>
            </a:extLst>
          </p:cNvPr>
          <p:cNvSpPr txBox="1"/>
          <p:nvPr/>
        </p:nvSpPr>
        <p:spPr>
          <a:xfrm>
            <a:off x="1577311" y="2334663"/>
            <a:ext cx="2180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Gamification</a:t>
            </a:r>
            <a:endParaRPr lang="ja-JP" alt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42">
            <a:extLst>
              <a:ext uri="{FF2B5EF4-FFF2-40B4-BE49-F238E27FC236}">
                <a16:creationId xmlns:a16="http://schemas.microsoft.com/office/drawing/2014/main" id="{9C95EEB7-2FF9-F84B-8B64-E6BEDE221323}"/>
              </a:ext>
            </a:extLst>
          </p:cNvPr>
          <p:cNvSpPr txBox="1"/>
          <p:nvPr/>
        </p:nvSpPr>
        <p:spPr>
          <a:xfrm rot="5400000">
            <a:off x="4208394" y="3420671"/>
            <a:ext cx="19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Direct promotion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014DD34B-8E74-E24A-8328-CE100ABD7AB6}"/>
              </a:ext>
            </a:extLst>
          </p:cNvPr>
          <p:cNvSpPr/>
          <p:nvPr/>
        </p:nvSpPr>
        <p:spPr>
          <a:xfrm>
            <a:off x="1653728" y="3739647"/>
            <a:ext cx="2981721" cy="5134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Target action 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FACE049F-9EEC-1E4C-B525-2EC6E65D2D2D}"/>
              </a:ext>
            </a:extLst>
          </p:cNvPr>
          <p:cNvSpPr/>
          <p:nvPr/>
        </p:nvSpPr>
        <p:spPr>
          <a:xfrm>
            <a:off x="1406322" y="3643340"/>
            <a:ext cx="3452957" cy="714620"/>
          </a:xfrm>
          <a:prstGeom prst="round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B99A362-F654-D944-9778-79DE1090AD39}"/>
              </a:ext>
            </a:extLst>
          </p:cNvPr>
          <p:cNvSpPr txBox="1"/>
          <p:nvPr/>
        </p:nvSpPr>
        <p:spPr>
          <a:xfrm>
            <a:off x="2938152" y="4403389"/>
            <a:ext cx="20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Human behavior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19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U ターン矢印 90">
            <a:extLst>
              <a:ext uri="{FF2B5EF4-FFF2-40B4-BE49-F238E27FC236}">
                <a16:creationId xmlns:a16="http://schemas.microsoft.com/office/drawing/2014/main" id="{F3DC6A75-9C5A-0145-A441-7E8A6ABAEA2D}"/>
              </a:ext>
            </a:extLst>
          </p:cNvPr>
          <p:cNvSpPr/>
          <p:nvPr/>
        </p:nvSpPr>
        <p:spPr>
          <a:xfrm rot="5400000">
            <a:off x="9669296" y="3494374"/>
            <a:ext cx="868057" cy="379994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テキスト ボックス 42">
            <a:extLst>
              <a:ext uri="{FF2B5EF4-FFF2-40B4-BE49-F238E27FC236}">
                <a16:creationId xmlns:a16="http://schemas.microsoft.com/office/drawing/2014/main" id="{E2E800FC-991D-7643-8B08-FBC234CFCDD7}"/>
              </a:ext>
            </a:extLst>
          </p:cNvPr>
          <p:cNvSpPr txBox="1"/>
          <p:nvPr/>
        </p:nvSpPr>
        <p:spPr>
          <a:xfrm rot="5400000">
            <a:off x="4777821" y="3478296"/>
            <a:ext cx="21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Potential promotion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U ターン矢印 92">
            <a:extLst>
              <a:ext uri="{FF2B5EF4-FFF2-40B4-BE49-F238E27FC236}">
                <a16:creationId xmlns:a16="http://schemas.microsoft.com/office/drawing/2014/main" id="{0054A791-C044-AD4B-BADD-B8F7AB4954C6}"/>
              </a:ext>
            </a:extLst>
          </p:cNvPr>
          <p:cNvSpPr/>
          <p:nvPr/>
        </p:nvSpPr>
        <p:spPr>
          <a:xfrm rot="5400000" flipV="1">
            <a:off x="5339914" y="3210582"/>
            <a:ext cx="2272656" cy="881131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pattFill prst="dk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F883810-8E6C-4B47-9D64-057D0992C808}"/>
              </a:ext>
            </a:extLst>
          </p:cNvPr>
          <p:cNvSpPr/>
          <p:nvPr/>
        </p:nvSpPr>
        <p:spPr>
          <a:xfrm>
            <a:off x="6895033" y="2159808"/>
            <a:ext cx="3001980" cy="146173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93E06-52F9-774B-891E-EF924224FEF2}"/>
              </a:ext>
            </a:extLst>
          </p:cNvPr>
          <p:cNvSpPr/>
          <p:nvPr/>
        </p:nvSpPr>
        <p:spPr>
          <a:xfrm>
            <a:off x="6975127" y="2908268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L1: Get points when your altruistic action is approved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162B163-7052-D341-A015-CA3FB254C440}"/>
              </a:ext>
            </a:extLst>
          </p:cNvPr>
          <p:cNvSpPr/>
          <p:nvPr/>
        </p:nvSpPr>
        <p:spPr>
          <a:xfrm>
            <a:off x="6975120" y="2220125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L2: Get points when bet target increases points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42">
            <a:extLst>
              <a:ext uri="{FF2B5EF4-FFF2-40B4-BE49-F238E27FC236}">
                <a16:creationId xmlns:a16="http://schemas.microsoft.com/office/drawing/2014/main" id="{7ADDD002-3BA9-A54D-BC4B-6499A351AC7A}"/>
              </a:ext>
            </a:extLst>
          </p:cNvPr>
          <p:cNvSpPr txBox="1"/>
          <p:nvPr/>
        </p:nvSpPr>
        <p:spPr>
          <a:xfrm rot="5400000">
            <a:off x="9469958" y="3512540"/>
            <a:ext cx="19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Direct promotion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46E77194-2669-4041-BC48-25B1F1798ECC}"/>
              </a:ext>
            </a:extLst>
          </p:cNvPr>
          <p:cNvSpPr/>
          <p:nvPr/>
        </p:nvSpPr>
        <p:spPr>
          <a:xfrm>
            <a:off x="6931607" y="4449828"/>
            <a:ext cx="2981721" cy="5134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Encouraging altruistic action of others</a:t>
            </a:r>
            <a:endParaRPr kumimoji="1" lang="ja-JP" alt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265CB041-07EC-F049-843F-2DE8E9DE334E}"/>
              </a:ext>
            </a:extLst>
          </p:cNvPr>
          <p:cNvSpPr/>
          <p:nvPr/>
        </p:nvSpPr>
        <p:spPr>
          <a:xfrm>
            <a:off x="6915292" y="3831516"/>
            <a:ext cx="2981721" cy="5134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Altruistic action 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U ターン矢印 100">
            <a:extLst>
              <a:ext uri="{FF2B5EF4-FFF2-40B4-BE49-F238E27FC236}">
                <a16:creationId xmlns:a16="http://schemas.microsoft.com/office/drawing/2014/main" id="{AA9CCE9C-AB75-084B-8BBC-EBA1C51C878A}"/>
              </a:ext>
            </a:extLst>
          </p:cNvPr>
          <p:cNvSpPr/>
          <p:nvPr/>
        </p:nvSpPr>
        <p:spPr>
          <a:xfrm rot="16200000" flipH="1">
            <a:off x="6252016" y="2566281"/>
            <a:ext cx="720079" cy="617154"/>
          </a:xfrm>
          <a:prstGeom prst="uturnArrow">
            <a:avLst>
              <a:gd name="adj1" fmla="val 6634"/>
              <a:gd name="adj2" fmla="val 7290"/>
              <a:gd name="adj3" fmla="val 22376"/>
              <a:gd name="adj4" fmla="val 56352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テキスト ボックス 42">
            <a:extLst>
              <a:ext uri="{FF2B5EF4-FFF2-40B4-BE49-F238E27FC236}">
                <a16:creationId xmlns:a16="http://schemas.microsoft.com/office/drawing/2014/main" id="{7ADC7105-13CE-DD4F-8035-C2FF9888663A}"/>
              </a:ext>
            </a:extLst>
          </p:cNvPr>
          <p:cNvSpPr txBox="1"/>
          <p:nvPr/>
        </p:nvSpPr>
        <p:spPr>
          <a:xfrm rot="5400000">
            <a:off x="5733297" y="3591386"/>
            <a:ext cx="146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Meta-operation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9F6DA0D7-68D0-6844-8F43-DE7D6FE1F339}"/>
              </a:ext>
            </a:extLst>
          </p:cNvPr>
          <p:cNvSpPr/>
          <p:nvPr/>
        </p:nvSpPr>
        <p:spPr>
          <a:xfrm>
            <a:off x="6667886" y="3735208"/>
            <a:ext cx="3452957" cy="1350980"/>
          </a:xfrm>
          <a:prstGeom prst="round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9C1C895-918C-EE43-A905-F2EA507B3C99}"/>
              </a:ext>
            </a:extLst>
          </p:cNvPr>
          <p:cNvSpPr txBox="1"/>
          <p:nvPr/>
        </p:nvSpPr>
        <p:spPr>
          <a:xfrm>
            <a:off x="8199716" y="5059540"/>
            <a:ext cx="20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Human behavior</a:t>
            </a:r>
            <a:endParaRPr kumimoji="1" lang="ja-JP" altLang="en-US"/>
          </a:p>
        </p:txBody>
      </p:sp>
      <p:sp>
        <p:nvSpPr>
          <p:cNvPr id="105" name="U ターン矢印 104">
            <a:extLst>
              <a:ext uri="{FF2B5EF4-FFF2-40B4-BE49-F238E27FC236}">
                <a16:creationId xmlns:a16="http://schemas.microsoft.com/office/drawing/2014/main" id="{534CB610-BA75-6341-9317-56291C00C1E4}"/>
              </a:ext>
            </a:extLst>
          </p:cNvPr>
          <p:cNvSpPr/>
          <p:nvPr/>
        </p:nvSpPr>
        <p:spPr>
          <a:xfrm rot="5400000">
            <a:off x="4407732" y="3402505"/>
            <a:ext cx="868057" cy="379994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4C82495-5023-D94A-8B44-70EDF4731586}"/>
              </a:ext>
            </a:extLst>
          </p:cNvPr>
          <p:cNvSpPr/>
          <p:nvPr/>
        </p:nvSpPr>
        <p:spPr>
          <a:xfrm>
            <a:off x="1633469" y="2775816"/>
            <a:ext cx="3001980" cy="73999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F9C47AF-7FC0-2245-A40B-ABFE488E21FA}"/>
              </a:ext>
            </a:extLst>
          </p:cNvPr>
          <p:cNvSpPr/>
          <p:nvPr/>
        </p:nvSpPr>
        <p:spPr>
          <a:xfrm>
            <a:off x="1713563" y="2816399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L1: Get points when you do Target action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42">
            <a:extLst>
              <a:ext uri="{FF2B5EF4-FFF2-40B4-BE49-F238E27FC236}">
                <a16:creationId xmlns:a16="http://schemas.microsoft.com/office/drawing/2014/main" id="{9C95EEB7-2FF9-F84B-8B64-E6BEDE221323}"/>
              </a:ext>
            </a:extLst>
          </p:cNvPr>
          <p:cNvSpPr txBox="1"/>
          <p:nvPr/>
        </p:nvSpPr>
        <p:spPr>
          <a:xfrm rot="5400000">
            <a:off x="4208394" y="3420671"/>
            <a:ext cx="19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Direct promotion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014DD34B-8E74-E24A-8328-CE100ABD7AB6}"/>
              </a:ext>
            </a:extLst>
          </p:cNvPr>
          <p:cNvSpPr/>
          <p:nvPr/>
        </p:nvSpPr>
        <p:spPr>
          <a:xfrm>
            <a:off x="1653728" y="3739647"/>
            <a:ext cx="2981721" cy="5134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Target action 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FACE049F-9EEC-1E4C-B525-2EC6E65D2D2D}"/>
              </a:ext>
            </a:extLst>
          </p:cNvPr>
          <p:cNvSpPr/>
          <p:nvPr/>
        </p:nvSpPr>
        <p:spPr>
          <a:xfrm>
            <a:off x="1406322" y="3643340"/>
            <a:ext cx="3452957" cy="714620"/>
          </a:xfrm>
          <a:prstGeom prst="round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B99A362-F654-D944-9778-79DE1090AD39}"/>
              </a:ext>
            </a:extLst>
          </p:cNvPr>
          <p:cNvSpPr txBox="1"/>
          <p:nvPr/>
        </p:nvSpPr>
        <p:spPr>
          <a:xfrm>
            <a:off x="2938152" y="4403389"/>
            <a:ext cx="20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Human behavior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5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C96D633-7001-BA49-8B31-D545E4995FC0}"/>
              </a:ext>
            </a:extLst>
          </p:cNvPr>
          <p:cNvGrpSpPr/>
          <p:nvPr/>
        </p:nvGrpSpPr>
        <p:grpSpPr>
          <a:xfrm>
            <a:off x="3285139" y="1901270"/>
            <a:ext cx="4339344" cy="3055460"/>
            <a:chOff x="6731724" y="3333686"/>
            <a:chExt cx="4339344" cy="3055460"/>
          </a:xfrm>
        </p:grpSpPr>
        <p:sp>
          <p:nvSpPr>
            <p:cNvPr id="25" name="U ターン矢印 24">
              <a:extLst>
                <a:ext uri="{FF2B5EF4-FFF2-40B4-BE49-F238E27FC236}">
                  <a16:creationId xmlns:a16="http://schemas.microsoft.com/office/drawing/2014/main" id="{F62BA719-08E9-994B-A016-889E74758282}"/>
                </a:ext>
              </a:extLst>
            </p:cNvPr>
            <p:cNvSpPr/>
            <p:nvPr/>
          </p:nvSpPr>
          <p:spPr>
            <a:xfrm rot="5400000" flipV="1">
              <a:off x="7314070" y="5180241"/>
              <a:ext cx="661418" cy="533971"/>
            </a:xfrm>
            <a:prstGeom prst="uturnArrow">
              <a:avLst>
                <a:gd name="adj1" fmla="val 4445"/>
                <a:gd name="adj2" fmla="val 8213"/>
                <a:gd name="adj3" fmla="val 19518"/>
                <a:gd name="adj4" fmla="val 0"/>
                <a:gd name="adj5" fmla="val 10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テキスト ボックス 42">
              <a:extLst>
                <a:ext uri="{FF2B5EF4-FFF2-40B4-BE49-F238E27FC236}">
                  <a16:creationId xmlns:a16="http://schemas.microsoft.com/office/drawing/2014/main" id="{052BAA10-AD84-8744-8C22-F9DB4D5E8178}"/>
                </a:ext>
              </a:extLst>
            </p:cNvPr>
            <p:cNvSpPr txBox="1"/>
            <p:nvPr/>
          </p:nvSpPr>
          <p:spPr>
            <a:xfrm rot="5400000">
              <a:off x="6288933" y="5297620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潜在的促進</a:t>
              </a:r>
            </a:p>
          </p:txBody>
        </p:sp>
        <p:sp>
          <p:nvSpPr>
            <p:cNvPr id="27" name="U ターン矢印 26">
              <a:extLst>
                <a:ext uri="{FF2B5EF4-FFF2-40B4-BE49-F238E27FC236}">
                  <a16:creationId xmlns:a16="http://schemas.microsoft.com/office/drawing/2014/main" id="{29D832FD-6DC9-8544-9BEA-B20CF41A67F0}"/>
                </a:ext>
              </a:extLst>
            </p:cNvPr>
            <p:cNvSpPr/>
            <p:nvPr/>
          </p:nvSpPr>
          <p:spPr>
            <a:xfrm rot="5400000" flipV="1">
              <a:off x="6512549" y="4855428"/>
              <a:ext cx="1960838" cy="881131"/>
            </a:xfrm>
            <a:prstGeom prst="uturnArrow">
              <a:avLst>
                <a:gd name="adj1" fmla="val 4445"/>
                <a:gd name="adj2" fmla="val 8213"/>
                <a:gd name="adj3" fmla="val 19518"/>
                <a:gd name="adj4" fmla="val 0"/>
                <a:gd name="adj5" fmla="val 100000"/>
              </a:avLst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84310D2-B16A-C14E-A350-9A6A922DFEB7}"/>
                </a:ext>
              </a:extLst>
            </p:cNvPr>
            <p:cNvSpPr/>
            <p:nvPr/>
          </p:nvSpPr>
          <p:spPr>
            <a:xfrm>
              <a:off x="7911761" y="3960563"/>
              <a:ext cx="3001980" cy="14617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5FC7DC7-1A23-DD41-8D26-6C164FFBC1B4}"/>
                </a:ext>
              </a:extLst>
            </p:cNvPr>
            <p:cNvSpPr/>
            <p:nvPr/>
          </p:nvSpPr>
          <p:spPr>
            <a:xfrm>
              <a:off x="7991855" y="4709023"/>
              <a:ext cx="2846126" cy="661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L1: </a:t>
              </a:r>
              <a:r>
                <a:rPr lang="ja-JP" altLang="en-US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自分の利他行動が承認されるとポイント獲得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E65FC69-8D69-1F40-B423-9B00CF2E936C}"/>
                </a:ext>
              </a:extLst>
            </p:cNvPr>
            <p:cNvSpPr/>
            <p:nvPr/>
          </p:nvSpPr>
          <p:spPr>
            <a:xfrm>
              <a:off x="7991848" y="4020880"/>
              <a:ext cx="2846126" cy="661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L2: </a:t>
              </a:r>
              <a:r>
                <a:rPr lang="ja-JP" altLang="en-US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掛け対象が保持ポイント増加でポイント獲得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DC9BBE-B39F-154C-AA82-94FF51A73A91}"/>
                </a:ext>
              </a:extLst>
            </p:cNvPr>
            <p:cNvSpPr txBox="1"/>
            <p:nvPr/>
          </p:nvSpPr>
          <p:spPr>
            <a:xfrm>
              <a:off x="6944499" y="3333686"/>
              <a:ext cx="412656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7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DERC</a:t>
              </a:r>
              <a:r>
                <a:rPr lang="en-US" altLang="ja-JP" sz="17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(Dual-layer-gamification</a:t>
              </a:r>
              <a:r>
                <a:rPr lang="ja-JP" altLang="en-US" sz="17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ja-JP" sz="17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Encouraging Reciprocity-based Cooperation)</a:t>
              </a:r>
              <a:endParaRPr lang="ja-JP" altLang="en-US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テキスト ボックス 42">
              <a:extLst>
                <a:ext uri="{FF2B5EF4-FFF2-40B4-BE49-F238E27FC236}">
                  <a16:creationId xmlns:a16="http://schemas.microsoft.com/office/drawing/2014/main" id="{D0ED82DA-5C5E-CD4A-BC3D-253EA9C109B8}"/>
                </a:ext>
              </a:extLst>
            </p:cNvPr>
            <p:cNvSpPr txBox="1"/>
            <p:nvPr/>
          </p:nvSpPr>
          <p:spPr>
            <a:xfrm rot="5400000">
              <a:off x="6611461" y="529754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直接的促進</a:t>
              </a:r>
            </a:p>
          </p:txBody>
        </p: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6C929D61-B8CB-2441-A7DE-72DD690B2E48}"/>
                </a:ext>
              </a:extLst>
            </p:cNvPr>
            <p:cNvSpPr/>
            <p:nvPr/>
          </p:nvSpPr>
          <p:spPr>
            <a:xfrm>
              <a:off x="7948335" y="6016412"/>
              <a:ext cx="2981721" cy="3727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他者の利他行動を促す行動</a:t>
              </a: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01F71549-24C2-A646-ACF5-155D1615E9C3}"/>
                </a:ext>
              </a:extLst>
            </p:cNvPr>
            <p:cNvSpPr/>
            <p:nvPr/>
          </p:nvSpPr>
          <p:spPr>
            <a:xfrm>
              <a:off x="7932020" y="5531912"/>
              <a:ext cx="2981721" cy="3727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利他行動</a:t>
              </a:r>
            </a:p>
          </p:txBody>
        </p:sp>
        <p:sp>
          <p:nvSpPr>
            <p:cNvPr id="35" name="U ターン矢印 34">
              <a:extLst>
                <a:ext uri="{FF2B5EF4-FFF2-40B4-BE49-F238E27FC236}">
                  <a16:creationId xmlns:a16="http://schemas.microsoft.com/office/drawing/2014/main" id="{1F69325D-36C3-7548-B17C-3DD0646AC11D}"/>
                </a:ext>
              </a:extLst>
            </p:cNvPr>
            <p:cNvSpPr/>
            <p:nvPr/>
          </p:nvSpPr>
          <p:spPr>
            <a:xfrm rot="16200000" flipH="1">
              <a:off x="7268744" y="4367036"/>
              <a:ext cx="720079" cy="617154"/>
            </a:xfrm>
            <a:prstGeom prst="uturnArrow">
              <a:avLst>
                <a:gd name="adj1" fmla="val 6634"/>
                <a:gd name="adj2" fmla="val 7290"/>
                <a:gd name="adj3" fmla="val 22376"/>
                <a:gd name="adj4" fmla="val 56352"/>
                <a:gd name="adj5" fmla="val 10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42">
              <a:extLst>
                <a:ext uri="{FF2B5EF4-FFF2-40B4-BE49-F238E27FC236}">
                  <a16:creationId xmlns:a16="http://schemas.microsoft.com/office/drawing/2014/main" id="{E2CEB93F-E89F-C84A-A2A6-10B2FB811B77}"/>
                </a:ext>
              </a:extLst>
            </p:cNvPr>
            <p:cNvSpPr txBox="1"/>
            <p:nvPr/>
          </p:nvSpPr>
          <p:spPr>
            <a:xfrm rot="5400000">
              <a:off x="7337033" y="4404254"/>
              <a:ext cx="605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メタ操作</a:t>
              </a:r>
              <a:endParaRPr lang="ja-JP" altLang="en-US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8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B8889A-533B-1F40-A9DA-447CBA28BC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21155" y="2078287"/>
            <a:ext cx="682446" cy="682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FD594E1-8B24-6F45-8481-49E5AAD3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278" y="4843370"/>
            <a:ext cx="384334" cy="384334"/>
          </a:xfrm>
          <a:prstGeom prst="rect">
            <a:avLst/>
          </a:prstGeom>
        </p:spPr>
      </p:pic>
      <p:sp>
        <p:nvSpPr>
          <p:cNvPr id="6" name="円弧 5">
            <a:extLst>
              <a:ext uri="{FF2B5EF4-FFF2-40B4-BE49-F238E27FC236}">
                <a16:creationId xmlns:a16="http://schemas.microsoft.com/office/drawing/2014/main" id="{EAC5172E-80D1-A947-8A18-6C3261E5BA24}"/>
              </a:ext>
            </a:extLst>
          </p:cNvPr>
          <p:cNvSpPr/>
          <p:nvPr/>
        </p:nvSpPr>
        <p:spPr>
          <a:xfrm>
            <a:off x="7119287" y="2008655"/>
            <a:ext cx="3060546" cy="3060546"/>
          </a:xfrm>
          <a:prstGeom prst="arc">
            <a:avLst>
              <a:gd name="adj1" fmla="val 19833924"/>
              <a:gd name="adj2" fmla="val 21511170"/>
            </a:avLst>
          </a:prstGeom>
          <a:ln w="635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889A638-7707-BC45-9E4E-48D663894185}"/>
              </a:ext>
            </a:extLst>
          </p:cNvPr>
          <p:cNvSpPr/>
          <p:nvPr/>
        </p:nvSpPr>
        <p:spPr>
          <a:xfrm>
            <a:off x="8926067" y="4070216"/>
            <a:ext cx="1777534" cy="720080"/>
          </a:xfrm>
          <a:prstGeom prst="roundRect">
            <a:avLst/>
          </a:prstGeom>
          <a:noFill/>
          <a:ln w="317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Earning points</a:t>
            </a:r>
            <a:endParaRPr lang="ja-JP" altLang="en-US" sz="2000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23EBF61-E368-1B48-8ABB-B51ED97F5FE7}"/>
              </a:ext>
            </a:extLst>
          </p:cNvPr>
          <p:cNvSpPr/>
          <p:nvPr/>
        </p:nvSpPr>
        <p:spPr>
          <a:xfrm>
            <a:off x="7131303" y="1702354"/>
            <a:ext cx="2895459" cy="1122999"/>
          </a:xfrm>
          <a:prstGeom prst="roundRect">
            <a:avLst/>
          </a:prstGeom>
          <a:noFill/>
          <a:ln w="317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L1: Altruistic action</a:t>
            </a:r>
          </a:p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L2: Betting on others, or</a:t>
            </a:r>
          </a:p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     Encouraging altruistic 	actions of others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4A260C5-1A1D-C045-A69F-0023059B6155}"/>
              </a:ext>
            </a:extLst>
          </p:cNvPr>
          <p:cNvSpPr/>
          <p:nvPr/>
        </p:nvSpPr>
        <p:spPr>
          <a:xfrm>
            <a:off x="6592131" y="4078059"/>
            <a:ext cx="1800200" cy="720080"/>
          </a:xfrm>
          <a:prstGeom prst="roundRect">
            <a:avLst/>
          </a:prstGeom>
          <a:solidFill>
            <a:schemeClr val="bg1"/>
          </a:solidFill>
          <a:ln w="317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Learning &amp; motivation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31C6E-77EB-DC45-BFCC-0084CA58D242}"/>
              </a:ext>
            </a:extLst>
          </p:cNvPr>
          <p:cNvSpPr txBox="1"/>
          <p:nvPr/>
        </p:nvSpPr>
        <p:spPr>
          <a:xfrm>
            <a:off x="8405743" y="2906536"/>
            <a:ext cx="179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L1: Approval?</a:t>
            </a:r>
          </a:p>
          <a:p>
            <a:r>
              <a:rPr lang="en-US" altLang="ja-JP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L2: Bet success?</a:t>
            </a:r>
            <a:endParaRPr lang="ja-JP" altLang="en-US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315EFCE-5AA3-9649-902E-638658DCBA2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4860" y="3559757"/>
            <a:ext cx="442451" cy="4424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4717E7-D7BF-4C47-958C-76A6814D9E28}"/>
              </a:ext>
            </a:extLst>
          </p:cNvPr>
          <p:cNvSpPr txBox="1"/>
          <p:nvPr/>
        </p:nvSpPr>
        <p:spPr>
          <a:xfrm>
            <a:off x="7648980" y="5080530"/>
            <a:ext cx="210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reinforcing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120BBD-F9BF-E94C-9648-957D0E7828C3}"/>
              </a:ext>
            </a:extLst>
          </p:cNvPr>
          <p:cNvSpPr txBox="1"/>
          <p:nvPr/>
        </p:nvSpPr>
        <p:spPr>
          <a:xfrm>
            <a:off x="6251628" y="3354262"/>
            <a:ext cx="132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driving</a:t>
            </a:r>
            <a:endParaRPr lang="ja-JP" altLang="en-US" dirty="0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FF09F316-9B37-6444-95A4-F0CF9A7A048F}"/>
              </a:ext>
            </a:extLst>
          </p:cNvPr>
          <p:cNvSpPr/>
          <p:nvPr/>
        </p:nvSpPr>
        <p:spPr>
          <a:xfrm rot="5400000">
            <a:off x="7124033" y="2021354"/>
            <a:ext cx="3060547" cy="3060547"/>
          </a:xfrm>
          <a:prstGeom prst="arc">
            <a:avLst>
              <a:gd name="adj1" fmla="val 16324336"/>
              <a:gd name="adj2" fmla="val 17325422"/>
            </a:avLst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EE9C93C8-C56F-4443-B28F-4B5A3091C6D8}"/>
              </a:ext>
            </a:extLst>
          </p:cNvPr>
          <p:cNvSpPr/>
          <p:nvPr/>
        </p:nvSpPr>
        <p:spPr>
          <a:xfrm rot="16200000">
            <a:off x="7127014" y="2021362"/>
            <a:ext cx="3056674" cy="3056674"/>
          </a:xfrm>
          <a:prstGeom prst="arc">
            <a:avLst>
              <a:gd name="adj1" fmla="val 15103996"/>
              <a:gd name="adj2" fmla="val 17760585"/>
            </a:avLst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B895C0-94CF-1243-BB4C-702C67A34330}"/>
              </a:ext>
            </a:extLst>
          </p:cNvPr>
          <p:cNvSpPr/>
          <p:nvPr/>
        </p:nvSpPr>
        <p:spPr>
          <a:xfrm>
            <a:off x="9849499" y="3504496"/>
            <a:ext cx="720080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2BE4AAC-964F-A346-BFD9-57D54360DBB4}"/>
              </a:ext>
            </a:extLst>
          </p:cNvPr>
          <p:cNvCxnSpPr>
            <a:cxnSpLocks/>
          </p:cNvCxnSpPr>
          <p:nvPr/>
        </p:nvCxnSpPr>
        <p:spPr>
          <a:xfrm flipH="1">
            <a:off x="8452047" y="3602481"/>
            <a:ext cx="1649521" cy="545267"/>
          </a:xfrm>
          <a:prstGeom prst="line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F339B-C469-B647-A653-99257D78445F}"/>
              </a:ext>
            </a:extLst>
          </p:cNvPr>
          <p:cNvSpPr txBox="1"/>
          <p:nvPr/>
        </p:nvSpPr>
        <p:spPr>
          <a:xfrm>
            <a:off x="10244296" y="3659246"/>
            <a:ext cx="70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Yes</a:t>
            </a:r>
            <a:endParaRPr lang="ja-JP" altLang="en-US" sz="2000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4DE091-A476-6B49-870D-C479F17B1C1C}"/>
              </a:ext>
            </a:extLst>
          </p:cNvPr>
          <p:cNvSpPr txBox="1"/>
          <p:nvPr/>
        </p:nvSpPr>
        <p:spPr>
          <a:xfrm>
            <a:off x="8963458" y="3482946"/>
            <a:ext cx="70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No</a:t>
            </a:r>
            <a:endParaRPr lang="ja-JP" altLang="en-US" sz="2000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62F72226-5AAE-194C-B579-F70B891D6344}"/>
              </a:ext>
            </a:extLst>
          </p:cNvPr>
          <p:cNvSpPr/>
          <p:nvPr/>
        </p:nvSpPr>
        <p:spPr>
          <a:xfrm rot="5400000">
            <a:off x="7122017" y="2020788"/>
            <a:ext cx="3060546" cy="3060546"/>
          </a:xfrm>
          <a:prstGeom prst="arc">
            <a:avLst>
              <a:gd name="adj1" fmla="val 19583790"/>
              <a:gd name="adj2" fmla="val 1923949"/>
            </a:avLst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81EACDE-38AA-FD4A-8A41-979CC962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120" y="4773418"/>
            <a:ext cx="384334" cy="384334"/>
          </a:xfrm>
          <a:prstGeom prst="rect">
            <a:avLst/>
          </a:prstGeom>
        </p:spPr>
      </p:pic>
      <p:sp>
        <p:nvSpPr>
          <p:cNvPr id="22" name="円弧 21">
            <a:extLst>
              <a:ext uri="{FF2B5EF4-FFF2-40B4-BE49-F238E27FC236}">
                <a16:creationId xmlns:a16="http://schemas.microsoft.com/office/drawing/2014/main" id="{0435B9DF-BF43-5C43-B463-D9C488317C27}"/>
              </a:ext>
            </a:extLst>
          </p:cNvPr>
          <p:cNvSpPr/>
          <p:nvPr/>
        </p:nvSpPr>
        <p:spPr>
          <a:xfrm>
            <a:off x="1882080" y="1940647"/>
            <a:ext cx="3060546" cy="3060546"/>
          </a:xfrm>
          <a:prstGeom prst="arc">
            <a:avLst>
              <a:gd name="adj1" fmla="val 18405513"/>
              <a:gd name="adj2" fmla="val 1158996"/>
            </a:avLst>
          </a:prstGeom>
          <a:ln w="635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502DF3F8-DC5E-FC46-BC29-943FAC03B637}"/>
              </a:ext>
            </a:extLst>
          </p:cNvPr>
          <p:cNvSpPr/>
          <p:nvPr/>
        </p:nvSpPr>
        <p:spPr>
          <a:xfrm>
            <a:off x="1354924" y="4010051"/>
            <a:ext cx="1800200" cy="720080"/>
          </a:xfrm>
          <a:prstGeom prst="roundRect">
            <a:avLst/>
          </a:prstGeom>
          <a:solidFill>
            <a:schemeClr val="bg1"/>
          </a:solidFill>
          <a:ln w="317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Motivation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79F9E0C-8134-F241-9232-3119D2BBB6F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7653" y="3491749"/>
            <a:ext cx="442451" cy="4424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FE67FDA-07F8-7C4B-91F6-4C2EC3327FC9}"/>
              </a:ext>
            </a:extLst>
          </p:cNvPr>
          <p:cNvSpPr txBox="1"/>
          <p:nvPr/>
        </p:nvSpPr>
        <p:spPr>
          <a:xfrm>
            <a:off x="2411773" y="5012522"/>
            <a:ext cx="210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reinforcing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8445863-B9E9-1D4E-9428-D7204E74F260}"/>
              </a:ext>
            </a:extLst>
          </p:cNvPr>
          <p:cNvSpPr txBox="1"/>
          <p:nvPr/>
        </p:nvSpPr>
        <p:spPr>
          <a:xfrm>
            <a:off x="1014421" y="3286254"/>
            <a:ext cx="132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driving</a:t>
            </a:r>
            <a:endParaRPr lang="ja-JP" altLang="en-US" dirty="0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79D06E68-B2F3-404B-9B8F-330BF5CDBAA3}"/>
              </a:ext>
            </a:extLst>
          </p:cNvPr>
          <p:cNvSpPr/>
          <p:nvPr/>
        </p:nvSpPr>
        <p:spPr>
          <a:xfrm rot="16200000">
            <a:off x="1889807" y="1953354"/>
            <a:ext cx="3056674" cy="3056674"/>
          </a:xfrm>
          <a:prstGeom prst="arc">
            <a:avLst>
              <a:gd name="adj1" fmla="val 15103996"/>
              <a:gd name="adj2" fmla="val 19371786"/>
            </a:avLst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46B69E1D-AA7E-1345-876C-A69DCF5488E3}"/>
              </a:ext>
            </a:extLst>
          </p:cNvPr>
          <p:cNvSpPr/>
          <p:nvPr/>
        </p:nvSpPr>
        <p:spPr>
          <a:xfrm rot="5400000">
            <a:off x="1884810" y="1952780"/>
            <a:ext cx="3060546" cy="3060546"/>
          </a:xfrm>
          <a:prstGeom prst="arc">
            <a:avLst>
              <a:gd name="adj1" fmla="val 19583790"/>
              <a:gd name="adj2" fmla="val 1923949"/>
            </a:avLst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E1527B13-C381-8E42-BF9D-700415C57441}"/>
              </a:ext>
            </a:extLst>
          </p:cNvPr>
          <p:cNvSpPr/>
          <p:nvPr/>
        </p:nvSpPr>
        <p:spPr>
          <a:xfrm>
            <a:off x="3702684" y="4001196"/>
            <a:ext cx="1777534" cy="720080"/>
          </a:xfrm>
          <a:prstGeom prst="roundRect">
            <a:avLst/>
          </a:prstGeom>
          <a:noFill/>
          <a:ln w="317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Earning points</a:t>
            </a:r>
            <a:endParaRPr lang="ja-JP" altLang="en-US" sz="2000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D0D20B44-3B17-274B-9A3B-92428B929965}"/>
              </a:ext>
            </a:extLst>
          </p:cNvPr>
          <p:cNvSpPr/>
          <p:nvPr/>
        </p:nvSpPr>
        <p:spPr>
          <a:xfrm>
            <a:off x="2523586" y="1699124"/>
            <a:ext cx="1777534" cy="720080"/>
          </a:xfrm>
          <a:prstGeom prst="roundRect">
            <a:avLst/>
          </a:prstGeom>
          <a:noFill/>
          <a:ln w="317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Target action</a:t>
            </a:r>
            <a:endParaRPr lang="ja-JP" altLang="en-US" sz="2000" dirty="0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B34719-CD38-D240-9590-7A3BA6239ABE}"/>
              </a:ext>
            </a:extLst>
          </p:cNvPr>
          <p:cNvSpPr txBox="1"/>
          <p:nvPr/>
        </p:nvSpPr>
        <p:spPr>
          <a:xfrm>
            <a:off x="3216903" y="2555485"/>
            <a:ext cx="210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106CC8-6B3A-4587-BF5E-1A5E65982E7C}"/>
              </a:ext>
            </a:extLst>
          </p:cNvPr>
          <p:cNvGrpSpPr/>
          <p:nvPr/>
        </p:nvGrpSpPr>
        <p:grpSpPr>
          <a:xfrm>
            <a:off x="6059190" y="1756440"/>
            <a:ext cx="4700720" cy="3747508"/>
            <a:chOff x="6251628" y="1702354"/>
            <a:chExt cx="4700720" cy="374750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6B8889A-533B-1F40-A9DA-447CBA28B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1155" y="2078287"/>
              <a:ext cx="682446" cy="68244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FD594E1-8B24-6F45-8481-49E5AAD3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3278" y="4843370"/>
              <a:ext cx="384334" cy="384334"/>
            </a:xfrm>
            <a:prstGeom prst="rect">
              <a:avLst/>
            </a:prstGeom>
          </p:spPr>
        </p:pic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EAC5172E-80D1-A947-8A18-6C3261E5BA24}"/>
                </a:ext>
              </a:extLst>
            </p:cNvPr>
            <p:cNvSpPr/>
            <p:nvPr/>
          </p:nvSpPr>
          <p:spPr>
            <a:xfrm>
              <a:off x="7119287" y="2008655"/>
              <a:ext cx="3060546" cy="3060546"/>
            </a:xfrm>
            <a:prstGeom prst="arc">
              <a:avLst>
                <a:gd name="adj1" fmla="val 19833924"/>
                <a:gd name="adj2" fmla="val 21511170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E889A638-7707-BC45-9E4E-48D663894185}"/>
                </a:ext>
              </a:extLst>
            </p:cNvPr>
            <p:cNvSpPr/>
            <p:nvPr/>
          </p:nvSpPr>
          <p:spPr>
            <a:xfrm>
              <a:off x="8926067" y="4070216"/>
              <a:ext cx="1777534" cy="720080"/>
            </a:xfrm>
            <a:prstGeom prst="roundRect">
              <a:avLst/>
            </a:prstGeom>
            <a:noFill/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Earning points</a:t>
              </a:r>
              <a:endPara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823EBF61-E368-1B48-8ABB-B51ED97F5FE7}"/>
                </a:ext>
              </a:extLst>
            </p:cNvPr>
            <p:cNvSpPr/>
            <p:nvPr/>
          </p:nvSpPr>
          <p:spPr>
            <a:xfrm>
              <a:off x="7131303" y="1702354"/>
              <a:ext cx="2895459" cy="1122999"/>
            </a:xfrm>
            <a:prstGeom prst="roundRect">
              <a:avLst/>
            </a:prstGeom>
            <a:noFill/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L1: Altruistic action</a:t>
              </a:r>
            </a:p>
            <a:p>
              <a:r>
                <a:rPr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L2: Betting on others, or</a:t>
              </a:r>
            </a:p>
            <a:p>
              <a:r>
                <a:rPr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      Encouraging altruistic 	actions of others</a:t>
              </a:r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A4A260C5-1A1D-C045-A69F-0023059B6155}"/>
                </a:ext>
              </a:extLst>
            </p:cNvPr>
            <p:cNvSpPr/>
            <p:nvPr/>
          </p:nvSpPr>
          <p:spPr>
            <a:xfrm>
              <a:off x="6592131" y="4078059"/>
              <a:ext cx="1800200" cy="720080"/>
            </a:xfrm>
            <a:prstGeom prst="roundRect">
              <a:avLst/>
            </a:prstGeom>
            <a:solidFill>
              <a:schemeClr val="bg1"/>
            </a:solidFill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Learning &amp; motivation</a:t>
              </a:r>
              <a:endPara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6E31C6E-77EB-DC45-BFCC-0084CA58D242}"/>
                </a:ext>
              </a:extLst>
            </p:cNvPr>
            <p:cNvSpPr txBox="1"/>
            <p:nvPr/>
          </p:nvSpPr>
          <p:spPr>
            <a:xfrm>
              <a:off x="8405743" y="2906536"/>
              <a:ext cx="1798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L1: Approval?</a:t>
              </a:r>
            </a:p>
            <a:p>
              <a:r>
                <a:rPr lang="en-US" altLang="ja-JP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L2: Bet success?</a:t>
              </a:r>
              <a:endParaRPr lang="ja-JP" altLang="en-US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315EFCE-5AA3-9649-902E-638658DC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4860" y="3559757"/>
              <a:ext cx="442451" cy="44245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A4717E7-D7BF-4C47-958C-76A6814D9E28}"/>
                </a:ext>
              </a:extLst>
            </p:cNvPr>
            <p:cNvSpPr txBox="1"/>
            <p:nvPr/>
          </p:nvSpPr>
          <p:spPr>
            <a:xfrm>
              <a:off x="7648980" y="5080530"/>
              <a:ext cx="210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reinforcing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F120BBD-F9BF-E94C-9648-957D0E7828C3}"/>
                </a:ext>
              </a:extLst>
            </p:cNvPr>
            <p:cNvSpPr txBox="1"/>
            <p:nvPr/>
          </p:nvSpPr>
          <p:spPr>
            <a:xfrm>
              <a:off x="6251628" y="3354262"/>
              <a:ext cx="132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driving</a:t>
              </a:r>
              <a:endParaRPr lang="ja-JP" altLang="en-US" dirty="0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FF09F316-9B37-6444-95A4-F0CF9A7A048F}"/>
                </a:ext>
              </a:extLst>
            </p:cNvPr>
            <p:cNvSpPr/>
            <p:nvPr/>
          </p:nvSpPr>
          <p:spPr>
            <a:xfrm rot="5400000">
              <a:off x="7124033" y="2021354"/>
              <a:ext cx="3060547" cy="3060547"/>
            </a:xfrm>
            <a:prstGeom prst="arc">
              <a:avLst>
                <a:gd name="adj1" fmla="val 16324336"/>
                <a:gd name="adj2" fmla="val 17325422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EE9C93C8-C56F-4443-B28F-4B5A3091C6D8}"/>
                </a:ext>
              </a:extLst>
            </p:cNvPr>
            <p:cNvSpPr/>
            <p:nvPr/>
          </p:nvSpPr>
          <p:spPr>
            <a:xfrm rot="16200000">
              <a:off x="7127014" y="2021362"/>
              <a:ext cx="3056674" cy="3056674"/>
            </a:xfrm>
            <a:prstGeom prst="arc">
              <a:avLst>
                <a:gd name="adj1" fmla="val 15103996"/>
                <a:gd name="adj2" fmla="val 17760585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FB895C0-94CF-1243-BB4C-702C67A34330}"/>
                </a:ext>
              </a:extLst>
            </p:cNvPr>
            <p:cNvSpPr/>
            <p:nvPr/>
          </p:nvSpPr>
          <p:spPr>
            <a:xfrm>
              <a:off x="9849499" y="3504496"/>
              <a:ext cx="720080" cy="72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2BE4AAC-964F-A346-BFD9-57D54360D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2047" y="3602481"/>
              <a:ext cx="1649521" cy="545267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A2F339B-C469-B647-A653-99257D78445F}"/>
                </a:ext>
              </a:extLst>
            </p:cNvPr>
            <p:cNvSpPr txBox="1"/>
            <p:nvPr/>
          </p:nvSpPr>
          <p:spPr>
            <a:xfrm>
              <a:off x="10244296" y="3659246"/>
              <a:ext cx="70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Yes</a:t>
              </a:r>
              <a:endPara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54DE091-A476-6B49-870D-C479F17B1C1C}"/>
                </a:ext>
              </a:extLst>
            </p:cNvPr>
            <p:cNvSpPr txBox="1"/>
            <p:nvPr/>
          </p:nvSpPr>
          <p:spPr>
            <a:xfrm>
              <a:off x="8963458" y="3482946"/>
              <a:ext cx="70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No</a:t>
              </a:r>
              <a:endPara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62F72226-5AAE-194C-B579-F70B891D6344}"/>
                </a:ext>
              </a:extLst>
            </p:cNvPr>
            <p:cNvSpPr/>
            <p:nvPr/>
          </p:nvSpPr>
          <p:spPr>
            <a:xfrm rot="5400000">
              <a:off x="7122017" y="2020788"/>
              <a:ext cx="3060546" cy="3060546"/>
            </a:xfrm>
            <a:prstGeom prst="arc">
              <a:avLst>
                <a:gd name="adj1" fmla="val 19583790"/>
                <a:gd name="adj2" fmla="val 1923949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E53A117-0D5D-4832-BC5B-5DC7B6660A83}"/>
              </a:ext>
            </a:extLst>
          </p:cNvPr>
          <p:cNvGrpSpPr/>
          <p:nvPr/>
        </p:nvGrpSpPr>
        <p:grpSpPr>
          <a:xfrm>
            <a:off x="1723494" y="1821218"/>
            <a:ext cx="4455891" cy="3682730"/>
            <a:chOff x="1723494" y="1821218"/>
            <a:chExt cx="4455891" cy="3682730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F81EACDE-38AA-FD4A-8A41-979CC9626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287" y="4895512"/>
              <a:ext cx="384334" cy="384334"/>
            </a:xfrm>
            <a:prstGeom prst="rect">
              <a:avLst/>
            </a:prstGeom>
          </p:spPr>
        </p:pic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0435B9DF-BF43-5C43-B463-D9C488317C27}"/>
                </a:ext>
              </a:extLst>
            </p:cNvPr>
            <p:cNvSpPr/>
            <p:nvPr/>
          </p:nvSpPr>
          <p:spPr>
            <a:xfrm>
              <a:off x="2581247" y="2062741"/>
              <a:ext cx="3060546" cy="3060546"/>
            </a:xfrm>
            <a:prstGeom prst="arc">
              <a:avLst>
                <a:gd name="adj1" fmla="val 18405513"/>
                <a:gd name="adj2" fmla="val 1158996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502DF3F8-DC5E-FC46-BC29-943FAC03B637}"/>
                </a:ext>
              </a:extLst>
            </p:cNvPr>
            <p:cNvSpPr/>
            <p:nvPr/>
          </p:nvSpPr>
          <p:spPr>
            <a:xfrm>
              <a:off x="2054091" y="4132145"/>
              <a:ext cx="1800200" cy="720080"/>
            </a:xfrm>
            <a:prstGeom prst="roundRect">
              <a:avLst/>
            </a:prstGeom>
            <a:solidFill>
              <a:schemeClr val="bg1"/>
            </a:solidFill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Motivation</a:t>
              </a:r>
              <a:endPara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79F9E0C-8134-F241-9232-3119D2BB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6820" y="3613843"/>
              <a:ext cx="442451" cy="44245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FE67FDA-07F8-7C4B-91F6-4C2EC3327FC9}"/>
                </a:ext>
              </a:extLst>
            </p:cNvPr>
            <p:cNvSpPr txBox="1"/>
            <p:nvPr/>
          </p:nvSpPr>
          <p:spPr>
            <a:xfrm>
              <a:off x="3110940" y="5134616"/>
              <a:ext cx="210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reinforcing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8445863-B9E9-1D4E-9428-D7204E74F260}"/>
                </a:ext>
              </a:extLst>
            </p:cNvPr>
            <p:cNvSpPr txBox="1"/>
            <p:nvPr/>
          </p:nvSpPr>
          <p:spPr>
            <a:xfrm>
              <a:off x="1723494" y="3408348"/>
              <a:ext cx="132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driving</a:t>
              </a:r>
              <a:endParaRPr lang="ja-JP" altLang="en-US" dirty="0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79D06E68-B2F3-404B-9B8F-330BF5CDBAA3}"/>
                </a:ext>
              </a:extLst>
            </p:cNvPr>
            <p:cNvSpPr/>
            <p:nvPr/>
          </p:nvSpPr>
          <p:spPr>
            <a:xfrm rot="16200000">
              <a:off x="2588974" y="2075448"/>
              <a:ext cx="3056674" cy="3056674"/>
            </a:xfrm>
            <a:prstGeom prst="arc">
              <a:avLst>
                <a:gd name="adj1" fmla="val 15103996"/>
                <a:gd name="adj2" fmla="val 19371786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46B69E1D-AA7E-1345-876C-A69DCF5488E3}"/>
                </a:ext>
              </a:extLst>
            </p:cNvPr>
            <p:cNvSpPr/>
            <p:nvPr/>
          </p:nvSpPr>
          <p:spPr>
            <a:xfrm rot="5400000">
              <a:off x="2583977" y="2074874"/>
              <a:ext cx="3060546" cy="3060546"/>
            </a:xfrm>
            <a:prstGeom prst="arc">
              <a:avLst>
                <a:gd name="adj1" fmla="val 19583790"/>
                <a:gd name="adj2" fmla="val 1923949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E1527B13-C381-8E42-BF9D-700415C57441}"/>
                </a:ext>
              </a:extLst>
            </p:cNvPr>
            <p:cNvSpPr/>
            <p:nvPr/>
          </p:nvSpPr>
          <p:spPr>
            <a:xfrm>
              <a:off x="4401851" y="4123290"/>
              <a:ext cx="1777534" cy="720080"/>
            </a:xfrm>
            <a:prstGeom prst="roundRect">
              <a:avLst/>
            </a:prstGeom>
            <a:noFill/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Earning points</a:t>
              </a:r>
              <a:endPara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角丸四角形 29">
              <a:extLst>
                <a:ext uri="{FF2B5EF4-FFF2-40B4-BE49-F238E27FC236}">
                  <a16:creationId xmlns:a16="http://schemas.microsoft.com/office/drawing/2014/main" id="{D0D20B44-3B17-274B-9A3B-92428B929965}"/>
                </a:ext>
              </a:extLst>
            </p:cNvPr>
            <p:cNvSpPr/>
            <p:nvPr/>
          </p:nvSpPr>
          <p:spPr>
            <a:xfrm>
              <a:off x="3222753" y="1821218"/>
              <a:ext cx="1777534" cy="720080"/>
            </a:xfrm>
            <a:prstGeom prst="roundRect">
              <a:avLst/>
            </a:prstGeom>
            <a:noFill/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Target action</a:t>
              </a:r>
              <a:endPara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BB34719-CD38-D240-9590-7A3BA6239ABE}"/>
                </a:ext>
              </a:extLst>
            </p:cNvPr>
            <p:cNvSpPr txBox="1"/>
            <p:nvPr/>
          </p:nvSpPr>
          <p:spPr>
            <a:xfrm>
              <a:off x="3916070" y="2677579"/>
              <a:ext cx="210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bringing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1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http://yajidesign.com/i/0217/0217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42198" y="696598"/>
            <a:ext cx="1224136" cy="126876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47788"/>
            <a:ext cx="609600" cy="6096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3200" y="740051"/>
            <a:ext cx="1397000" cy="1397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18F4BBB-F815-814C-A846-9A4786D14336}"/>
              </a:ext>
            </a:extLst>
          </p:cNvPr>
          <p:cNvGrpSpPr/>
          <p:nvPr/>
        </p:nvGrpSpPr>
        <p:grpSpPr>
          <a:xfrm>
            <a:off x="4870223" y="1742362"/>
            <a:ext cx="4454292" cy="3373275"/>
            <a:chOff x="6709072" y="3178308"/>
            <a:chExt cx="4454292" cy="3373275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CFFD54BD-1859-E44D-8C8A-56BA7053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8447" y="3178308"/>
              <a:ext cx="788369" cy="7883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DADB2E33-7CB5-D845-A028-DAEBA614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75473" y="6167249"/>
              <a:ext cx="384334" cy="384334"/>
            </a:xfrm>
            <a:prstGeom prst="rect">
              <a:avLst/>
            </a:prstGeom>
          </p:spPr>
        </p:pic>
        <p:sp>
          <p:nvSpPr>
            <p:cNvPr id="55" name="円弧 54">
              <a:extLst>
                <a:ext uri="{FF2B5EF4-FFF2-40B4-BE49-F238E27FC236}">
                  <a16:creationId xmlns:a16="http://schemas.microsoft.com/office/drawing/2014/main" id="{5D7E632B-F7EB-6245-BC62-1B1254B7BDCC}"/>
                </a:ext>
              </a:extLst>
            </p:cNvPr>
            <p:cNvSpPr/>
            <p:nvPr/>
          </p:nvSpPr>
          <p:spPr>
            <a:xfrm>
              <a:off x="7330302" y="3402486"/>
              <a:ext cx="3060546" cy="3060546"/>
            </a:xfrm>
            <a:prstGeom prst="arc">
              <a:avLst>
                <a:gd name="adj1" fmla="val 19833924"/>
                <a:gd name="adj2" fmla="val 21511170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角丸四角形 55">
              <a:extLst>
                <a:ext uri="{FF2B5EF4-FFF2-40B4-BE49-F238E27FC236}">
                  <a16:creationId xmlns:a16="http://schemas.microsoft.com/office/drawing/2014/main" id="{EBFE9F14-3FFA-C94D-BD2B-BA210B999472}"/>
                </a:ext>
              </a:extLst>
            </p:cNvPr>
            <p:cNvSpPr/>
            <p:nvPr/>
          </p:nvSpPr>
          <p:spPr>
            <a:xfrm>
              <a:off x="9137082" y="5464047"/>
              <a:ext cx="2026282" cy="720080"/>
            </a:xfrm>
            <a:prstGeom prst="roundRect">
              <a:avLst/>
            </a:prstGeom>
            <a:noFill/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2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ポイント獲得</a:t>
              </a:r>
              <a:endParaRPr lang="ja-JP" altLang="en-US" sz="2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7" name="角丸四角形 56">
              <a:extLst>
                <a:ext uri="{FF2B5EF4-FFF2-40B4-BE49-F238E27FC236}">
                  <a16:creationId xmlns:a16="http://schemas.microsoft.com/office/drawing/2014/main" id="{04F3EC61-2810-3C4B-9E2E-AED7BD58FD19}"/>
                </a:ext>
              </a:extLst>
            </p:cNvPr>
            <p:cNvSpPr/>
            <p:nvPr/>
          </p:nvSpPr>
          <p:spPr>
            <a:xfrm>
              <a:off x="7342318" y="3245909"/>
              <a:ext cx="2895459" cy="973275"/>
            </a:xfrm>
            <a:prstGeom prst="roundRect">
              <a:avLst/>
            </a:prstGeom>
            <a:noFill/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L1: </a:t>
              </a:r>
              <a:r>
                <a:rPr lang="ja-JP" altLang="en-US" sz="20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利他行動</a:t>
              </a:r>
              <a:endParaRPr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20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L2: </a:t>
              </a:r>
              <a:r>
                <a:rPr lang="ja-JP" altLang="en-US" sz="20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他者への賭け</a:t>
              </a:r>
              <a:endParaRPr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20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    </a:t>
              </a:r>
              <a:r>
                <a:rPr lang="ja-JP" altLang="en-US" sz="20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他者利他行動促進</a:t>
              </a:r>
              <a:endParaRPr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角丸四角形 57">
              <a:extLst>
                <a:ext uri="{FF2B5EF4-FFF2-40B4-BE49-F238E27FC236}">
                  <a16:creationId xmlns:a16="http://schemas.microsoft.com/office/drawing/2014/main" id="{0B1AA6DD-74C9-3C4A-8FE7-598CC8926EDB}"/>
                </a:ext>
              </a:extLst>
            </p:cNvPr>
            <p:cNvSpPr/>
            <p:nvPr/>
          </p:nvSpPr>
          <p:spPr>
            <a:xfrm>
              <a:off x="6803146" y="5471890"/>
              <a:ext cx="1800200" cy="720080"/>
            </a:xfrm>
            <a:prstGeom prst="roundRect">
              <a:avLst/>
            </a:prstGeom>
            <a:solidFill>
              <a:schemeClr val="bg1"/>
            </a:solidFill>
            <a:ln w="317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2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学びと動機</a:t>
              </a:r>
              <a:endParaRPr lang="ja-JP" altLang="en-US" sz="2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D080AC5-5E56-FF46-B9AE-4A0429D3279C}"/>
                </a:ext>
              </a:extLst>
            </p:cNvPr>
            <p:cNvSpPr txBox="1"/>
            <p:nvPr/>
          </p:nvSpPr>
          <p:spPr>
            <a:xfrm>
              <a:off x="8522406" y="4286812"/>
              <a:ext cx="1798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L</a:t>
              </a:r>
              <a:r>
                <a:rPr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１</a:t>
              </a:r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: </a:t>
              </a:r>
              <a:r>
                <a:rPr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承認</a:t>
              </a:r>
              <a:endPara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L</a:t>
              </a:r>
              <a:r>
                <a:rPr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２</a:t>
              </a:r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: </a:t>
              </a:r>
              <a:r>
                <a:rPr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賭け成功</a:t>
              </a:r>
              <a:endPara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A4FB9DB0-0C55-0C47-9E5A-E1836F40F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5612" y="4847471"/>
              <a:ext cx="562723" cy="56272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590F5308-8D2E-624F-B0A0-E3FED863B663}"/>
                </a:ext>
              </a:extLst>
            </p:cNvPr>
            <p:cNvSpPr txBox="1"/>
            <p:nvPr/>
          </p:nvSpPr>
          <p:spPr>
            <a:xfrm>
              <a:off x="8581953" y="6090268"/>
              <a:ext cx="940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/>
                <a:t>強化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FCBDC50-DCF4-3843-9DAB-1256FE90917C}"/>
                </a:ext>
              </a:extLst>
            </p:cNvPr>
            <p:cNvSpPr txBox="1"/>
            <p:nvPr/>
          </p:nvSpPr>
          <p:spPr>
            <a:xfrm>
              <a:off x="6709072" y="4749665"/>
              <a:ext cx="70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駆動</a:t>
              </a:r>
              <a:endParaRPr lang="ja-JP" altLang="en-US" dirty="0"/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270CA0E1-C8E1-724F-AD17-B936AB2C1221}"/>
                </a:ext>
              </a:extLst>
            </p:cNvPr>
            <p:cNvSpPr/>
            <p:nvPr/>
          </p:nvSpPr>
          <p:spPr>
            <a:xfrm rot="5400000">
              <a:off x="7335048" y="3415185"/>
              <a:ext cx="3060547" cy="3060547"/>
            </a:xfrm>
            <a:prstGeom prst="arc">
              <a:avLst>
                <a:gd name="adj1" fmla="val 16324336"/>
                <a:gd name="adj2" fmla="val 17325422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BB2D40FF-ED3B-0448-B03D-085E9ABCA242}"/>
                </a:ext>
              </a:extLst>
            </p:cNvPr>
            <p:cNvSpPr/>
            <p:nvPr/>
          </p:nvSpPr>
          <p:spPr>
            <a:xfrm rot="16200000">
              <a:off x="7338029" y="3415193"/>
              <a:ext cx="3056674" cy="3056674"/>
            </a:xfrm>
            <a:prstGeom prst="arc">
              <a:avLst>
                <a:gd name="adj1" fmla="val 15103996"/>
                <a:gd name="adj2" fmla="val 17760585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7E2C8B16-CBDF-A64F-8ED8-AFAA63A25B8D}"/>
                </a:ext>
              </a:extLst>
            </p:cNvPr>
            <p:cNvSpPr/>
            <p:nvPr/>
          </p:nvSpPr>
          <p:spPr>
            <a:xfrm>
              <a:off x="10060514" y="4898327"/>
              <a:ext cx="720080" cy="72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533721E-8B9E-2840-834B-7022D520B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062" y="4996312"/>
              <a:ext cx="1649521" cy="545267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18CCBF48-C16F-1048-9316-D9713C9B9BAC}"/>
                </a:ext>
              </a:extLst>
            </p:cNvPr>
            <p:cNvSpPr txBox="1"/>
            <p:nvPr/>
          </p:nvSpPr>
          <p:spPr>
            <a:xfrm>
              <a:off x="10455311" y="5053077"/>
              <a:ext cx="70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Yes</a:t>
              </a:r>
              <a:endPara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3D3C032-BF8C-A742-AD17-782D775D0B20}"/>
                </a:ext>
              </a:extLst>
            </p:cNvPr>
            <p:cNvSpPr txBox="1"/>
            <p:nvPr/>
          </p:nvSpPr>
          <p:spPr>
            <a:xfrm>
              <a:off x="9742512" y="5140016"/>
              <a:ext cx="70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No</a:t>
              </a:r>
              <a:endPara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316CE1F7-BC2D-2840-8B88-BB2F919D9C07}"/>
                </a:ext>
              </a:extLst>
            </p:cNvPr>
            <p:cNvSpPr/>
            <p:nvPr/>
          </p:nvSpPr>
          <p:spPr>
            <a:xfrm rot="5400000">
              <a:off x="7333032" y="3414619"/>
              <a:ext cx="3060546" cy="3060546"/>
            </a:xfrm>
            <a:prstGeom prst="arc">
              <a:avLst>
                <a:gd name="adj1" fmla="val 19583790"/>
                <a:gd name="adj2" fmla="val 1923949"/>
              </a:avLst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397</Words>
  <Application>Microsoft Office PowerPoint</Application>
  <PresentationFormat>ワイド画面</PresentationFormat>
  <Paragraphs>115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 Arita</dc:creator>
  <cp:lastModifiedBy>YOSHIKAWA Junki</cp:lastModifiedBy>
  <cp:revision>2</cp:revision>
  <dcterms:created xsi:type="dcterms:W3CDTF">2021-12-26T11:02:40Z</dcterms:created>
  <dcterms:modified xsi:type="dcterms:W3CDTF">2022-01-30T04:40:02Z</dcterms:modified>
</cp:coreProperties>
</file>