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465" r:id="rId2"/>
    <p:sldId id="260" r:id="rId3"/>
    <p:sldId id="461" r:id="rId4"/>
    <p:sldId id="466" r:id="rId5"/>
    <p:sldId id="474" r:id="rId6"/>
    <p:sldId id="475" r:id="rId7"/>
    <p:sldId id="468" r:id="rId8"/>
    <p:sldId id="265" r:id="rId9"/>
    <p:sldId id="276" r:id="rId10"/>
    <p:sldId id="307" r:id="rId11"/>
    <p:sldId id="327" r:id="rId12"/>
    <p:sldId id="469" r:id="rId13"/>
    <p:sldId id="464" r:id="rId14"/>
    <p:sldId id="363" r:id="rId15"/>
    <p:sldId id="472" r:id="rId16"/>
    <p:sldId id="351" r:id="rId17"/>
    <p:sldId id="350" r:id="rId18"/>
    <p:sldId id="470" r:id="rId19"/>
    <p:sldId id="330" r:id="rId20"/>
    <p:sldId id="471" r:id="rId21"/>
    <p:sldId id="332" r:id="rId22"/>
    <p:sldId id="393" r:id="rId23"/>
    <p:sldId id="38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96681" autoAdjust="0"/>
  </p:normalViewPr>
  <p:slideViewPr>
    <p:cSldViewPr snapToGrid="0">
      <p:cViewPr>
        <p:scale>
          <a:sx n="150" d="100"/>
          <a:sy n="150" d="100"/>
        </p:scale>
        <p:origin x="720"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3A256-97E5-4598-A3E4-563B517E7197}"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71D2-FB4F-40AB-AA5E-E28BDE432272}" type="slidenum">
              <a:rPr kumimoji="1" lang="ja-JP" altLang="en-US" smtClean="0"/>
              <a:t>‹#›</a:t>
            </a:fld>
            <a:endParaRPr kumimoji="1" lang="ja-JP" altLang="en-US"/>
          </a:p>
        </p:txBody>
      </p:sp>
    </p:spTree>
    <p:extLst>
      <p:ext uri="{BB962C8B-B14F-4D97-AF65-F5344CB8AC3E}">
        <p14:creationId xmlns:p14="http://schemas.microsoft.com/office/powerpoint/2010/main" val="34406992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9E98CED-AE8F-5446-8CE1-51645BC19A9A}" type="slidenum">
              <a:rPr kumimoji="1" lang="ja-JP" altLang="en-US" smtClean="0"/>
              <a:t>3</a:t>
            </a:fld>
            <a:endParaRPr kumimoji="1" lang="ja-JP" altLang="en-US"/>
          </a:p>
        </p:txBody>
      </p:sp>
    </p:spTree>
    <p:extLst>
      <p:ext uri="{BB962C8B-B14F-4D97-AF65-F5344CB8AC3E}">
        <p14:creationId xmlns:p14="http://schemas.microsoft.com/office/powerpoint/2010/main" val="3279409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lang="ja-JP" altLang="en-US"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extLst>
      <p:ext uri="{BB962C8B-B14F-4D97-AF65-F5344CB8AC3E}">
        <p14:creationId xmlns:p14="http://schemas.microsoft.com/office/powerpoint/2010/main" val="123814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lang="ja-JP" altLang="en-US"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14</a:t>
            </a:fld>
            <a:endParaRPr/>
          </a:p>
        </p:txBody>
      </p:sp>
    </p:spTree>
    <p:extLst>
      <p:ext uri="{BB962C8B-B14F-4D97-AF65-F5344CB8AC3E}">
        <p14:creationId xmlns:p14="http://schemas.microsoft.com/office/powerpoint/2010/main" val="285052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solidFill>
                  <a:schemeClr val="dk1"/>
                </a:solidFill>
                <a:cs typeface="Calibri"/>
                <a:sym typeface="Calibri"/>
              </a:rPr>
              <a:t>次に歩数について説明します。</a:t>
            </a: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altLang="ja-JP" dirty="0">
                <a:solidFill>
                  <a:schemeClr val="dk1"/>
                </a:solidFill>
                <a:cs typeface="Calibri"/>
                <a:sym typeface="Calibri"/>
              </a:rPr>
              <a:t>DERC</a:t>
            </a:r>
            <a:r>
              <a:rPr lang="ja-JP" altLang="en-US" dirty="0">
                <a:solidFill>
                  <a:schemeClr val="dk1"/>
                </a:solidFill>
                <a:cs typeface="Calibri"/>
                <a:sym typeface="Calibri"/>
              </a:rPr>
              <a:t>導入ヘルスケアにより、楽しかったという回答が</a:t>
            </a:r>
            <a:r>
              <a:rPr lang="en-US" altLang="ja-JP" dirty="0">
                <a:solidFill>
                  <a:schemeClr val="dk1"/>
                </a:solidFill>
                <a:cs typeface="Calibri"/>
                <a:sym typeface="Calibri"/>
              </a:rPr>
              <a:t>10</a:t>
            </a:r>
            <a:r>
              <a:rPr lang="ja-JP" altLang="en-US" dirty="0">
                <a:solidFill>
                  <a:schemeClr val="dk1"/>
                </a:solidFill>
                <a:cs typeface="Calibri"/>
                <a:sym typeface="Calibri"/>
              </a:rPr>
              <a:t>人中</a:t>
            </a:r>
            <a:r>
              <a:rPr lang="en-US" altLang="ja-JP" dirty="0">
                <a:solidFill>
                  <a:schemeClr val="dk1"/>
                </a:solidFill>
                <a:cs typeface="Calibri"/>
                <a:sym typeface="Calibri"/>
              </a:rPr>
              <a:t>9</a:t>
            </a:r>
            <a:r>
              <a:rPr lang="ja-JP" altLang="en-US" dirty="0">
                <a:solidFill>
                  <a:schemeClr val="dk1"/>
                </a:solidFill>
                <a:cs typeface="Calibri"/>
                <a:sym typeface="Calibri"/>
              </a:rPr>
              <a:t>人から得られ、さらに実験期間中の歩数平均は実験期間前後に比べて、向上していることが分かりました。</a:t>
            </a: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altLang="ja-JP" dirty="0">
                <a:solidFill>
                  <a:schemeClr val="dk1"/>
                </a:solidFill>
                <a:cs typeface="Calibri"/>
                <a:sym typeface="Calibri"/>
              </a:rPr>
              <a:t>15sec</a:t>
            </a:r>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15</a:t>
            </a:fld>
            <a:endParaRPr/>
          </a:p>
        </p:txBody>
      </p:sp>
    </p:spTree>
    <p:extLst>
      <p:ext uri="{BB962C8B-B14F-4D97-AF65-F5344CB8AC3E}">
        <p14:creationId xmlns:p14="http://schemas.microsoft.com/office/powerpoint/2010/main" val="64366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lang="ja-JP" altLang="en-US"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16</a:t>
            </a:fld>
            <a:endParaRPr/>
          </a:p>
        </p:txBody>
      </p:sp>
    </p:spTree>
    <p:extLst>
      <p:ext uri="{BB962C8B-B14F-4D97-AF65-F5344CB8AC3E}">
        <p14:creationId xmlns:p14="http://schemas.microsoft.com/office/powerpoint/2010/main" val="290979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lang="ja-JP" altLang="en-US"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17</a:t>
            </a:fld>
            <a:endParaRPr/>
          </a:p>
        </p:txBody>
      </p:sp>
    </p:spTree>
    <p:extLst>
      <p:ext uri="{BB962C8B-B14F-4D97-AF65-F5344CB8AC3E}">
        <p14:creationId xmlns:p14="http://schemas.microsoft.com/office/powerpoint/2010/main" val="3677683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128016" algn="just" rtl="0" eaLnBrk="1" fontAlgn="t" latinLnBrk="0" hangingPunct="1">
              <a:spcBef>
                <a:spcPts val="0"/>
              </a:spcBef>
              <a:spcAft>
                <a:spcPts val="0"/>
              </a:spcAft>
            </a:pPr>
            <a:r>
              <a:rPr lang="ja-JP" altLang="en-US" dirty="0"/>
              <a:t>また、議論でのポイント獲得戦略を問うアンケートを行ったところ、</a:t>
            </a:r>
            <a:endParaRPr lang="en-US" altLang="ja-JP" dirty="0"/>
          </a:p>
          <a:p>
            <a:pPr marL="0" indent="128016" algn="just" rtl="0" eaLnBrk="1" fontAlgn="t" latinLnBrk="0" hangingPunct="1">
              <a:spcBef>
                <a:spcPts val="0"/>
              </a:spcBef>
              <a:spcAft>
                <a:spcPts val="0"/>
              </a:spcAft>
            </a:pPr>
            <a:r>
              <a:rPr lang="ja-JP" altLang="en-US" dirty="0"/>
              <a:t>上部の回答が得られました。</a:t>
            </a:r>
            <a:endParaRPr lang="en-US" altLang="ja-JP" dirty="0"/>
          </a:p>
          <a:p>
            <a:pPr marL="0" indent="128016" algn="just" rtl="0" eaLnBrk="1" fontAlgn="t" latinLnBrk="0" hangingPunct="1">
              <a:spcBef>
                <a:spcPts val="0"/>
              </a:spcBef>
              <a:spcAft>
                <a:spcPts val="0"/>
              </a:spcAft>
            </a:pPr>
            <a:endParaRPr lang="en-US" altLang="ja-JP" dirty="0"/>
          </a:p>
          <a:p>
            <a:pPr marL="0" indent="128016" algn="just" rtl="0" eaLnBrk="1" fontAlgn="t" latinLnBrk="0" hangingPunct="1">
              <a:spcBef>
                <a:spcPts val="0"/>
              </a:spcBef>
              <a:spcAft>
                <a:spcPts val="0"/>
              </a:spcAft>
            </a:pPr>
            <a:r>
              <a:rPr lang="ja-JP" altLang="en-US" dirty="0"/>
              <a:t>アイデアを出す、わかりやすい言葉で議論する、まとまった意見を出すといった自らの発言をより良いものにする意識と、</a:t>
            </a:r>
            <a:endParaRPr lang="en-US" altLang="ja-JP" dirty="0"/>
          </a:p>
          <a:p>
            <a:pPr marL="0" indent="128016" algn="just" rtl="0" eaLnBrk="1" fontAlgn="t" latinLnBrk="0" hangingPunct="1">
              <a:spcBef>
                <a:spcPts val="0"/>
              </a:spcBef>
              <a:spcAft>
                <a:spcPts val="0"/>
              </a:spcAft>
            </a:pPr>
            <a:r>
              <a:rPr lang="ja-JP" altLang="en-US" dirty="0"/>
              <a:t>先ほどのアンケートで得られたレベル</a:t>
            </a:r>
            <a:r>
              <a:rPr lang="en-US" altLang="ja-JP" dirty="0"/>
              <a:t>2</a:t>
            </a:r>
            <a:r>
              <a:rPr lang="ja-JP" altLang="en-US" dirty="0"/>
              <a:t>の獲得のためのふるまいを起こす意識により、質の向上と発言量の向上が達成されたと考えられます。</a:t>
            </a:r>
            <a:endParaRPr lang="en-US" altLang="ja-JP"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18</a:t>
            </a:fld>
            <a:endParaRPr/>
          </a:p>
        </p:txBody>
      </p:sp>
    </p:spTree>
    <p:extLst>
      <p:ext uri="{BB962C8B-B14F-4D97-AF65-F5344CB8AC3E}">
        <p14:creationId xmlns:p14="http://schemas.microsoft.com/office/powerpoint/2010/main" val="87231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こちらの図は実験期間中に報告された利他行為の方向です。ノード一つ一つがユーザーを表しており、矢印の始点のユーザーが終点のユーザーに利他行為したことを表しています。太さは回数を表している。</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青丸の大きさが利他行為された回数、赤丸の大きさが利他行為した回数を表しています。</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また、被験者の学生部屋は</a:t>
            </a:r>
            <a:r>
              <a:rPr lang="en-US" altLang="ja-JP" dirty="0"/>
              <a:t>4</a:t>
            </a:r>
            <a:r>
              <a:rPr lang="ja-JP" altLang="en-US" dirty="0"/>
              <a:t>部屋に分けられ、青線でそれぞれ囲っています。</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また、こちらの表は部屋ごとに一人当たり利他行為した回数・された平均回数を表しています。</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図と表から</a:t>
            </a:r>
            <a:r>
              <a:rPr lang="en-US" altLang="ja-JP" dirty="0"/>
              <a:t>3</a:t>
            </a:r>
            <a:r>
              <a:rPr lang="ja-JP" altLang="en-US" dirty="0"/>
              <a:t>人部屋の人は</a:t>
            </a:r>
            <a:r>
              <a:rPr lang="en-US" altLang="ja-JP" dirty="0"/>
              <a:t>2</a:t>
            </a:r>
            <a:r>
              <a:rPr lang="ja-JP" altLang="en-US" dirty="0"/>
              <a:t>人部屋の人よりも利他行為が起こることが多いことが分かりました。</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ja-JP" altLang="en-US"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20</a:t>
            </a:fld>
            <a:endParaRPr/>
          </a:p>
        </p:txBody>
      </p:sp>
    </p:spTree>
    <p:extLst>
      <p:ext uri="{BB962C8B-B14F-4D97-AF65-F5344CB8AC3E}">
        <p14:creationId xmlns:p14="http://schemas.microsoft.com/office/powerpoint/2010/main" val="426690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solidFill>
                  <a:schemeClr val="dk1"/>
                </a:solidFill>
                <a:cs typeface="Calibri"/>
                <a:sym typeface="Calibri"/>
              </a:rPr>
              <a:t>次に歩数について説明します。</a:t>
            </a: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altLang="ja-JP" dirty="0">
                <a:solidFill>
                  <a:schemeClr val="dk1"/>
                </a:solidFill>
                <a:cs typeface="Calibri"/>
                <a:sym typeface="Calibri"/>
              </a:rPr>
              <a:t>DERC</a:t>
            </a:r>
            <a:r>
              <a:rPr lang="ja-JP" altLang="en-US" dirty="0">
                <a:solidFill>
                  <a:schemeClr val="dk1"/>
                </a:solidFill>
                <a:cs typeface="Calibri"/>
                <a:sym typeface="Calibri"/>
              </a:rPr>
              <a:t>導入ヘルスケアにより、楽しかったという回答が</a:t>
            </a:r>
            <a:r>
              <a:rPr lang="en-US" altLang="ja-JP" dirty="0">
                <a:solidFill>
                  <a:schemeClr val="dk1"/>
                </a:solidFill>
                <a:cs typeface="Calibri"/>
                <a:sym typeface="Calibri"/>
              </a:rPr>
              <a:t>10</a:t>
            </a:r>
            <a:r>
              <a:rPr lang="ja-JP" altLang="en-US" dirty="0">
                <a:solidFill>
                  <a:schemeClr val="dk1"/>
                </a:solidFill>
                <a:cs typeface="Calibri"/>
                <a:sym typeface="Calibri"/>
              </a:rPr>
              <a:t>人中</a:t>
            </a:r>
            <a:r>
              <a:rPr lang="en-US" altLang="ja-JP" dirty="0">
                <a:solidFill>
                  <a:schemeClr val="dk1"/>
                </a:solidFill>
                <a:cs typeface="Calibri"/>
                <a:sym typeface="Calibri"/>
              </a:rPr>
              <a:t>9</a:t>
            </a:r>
            <a:r>
              <a:rPr lang="ja-JP" altLang="en-US" dirty="0">
                <a:solidFill>
                  <a:schemeClr val="dk1"/>
                </a:solidFill>
                <a:cs typeface="Calibri"/>
                <a:sym typeface="Calibri"/>
              </a:rPr>
              <a:t>人から得られ、さらに実験期間中の歩数平均は実験期間前後に比べて、向上していることが分かりました。</a:t>
            </a: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altLang="ja-JP"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altLang="ja-JP" dirty="0">
                <a:solidFill>
                  <a:schemeClr val="dk1"/>
                </a:solidFill>
                <a:cs typeface="Calibri"/>
                <a:sym typeface="Calibri"/>
              </a:rPr>
              <a:t>15sec</a:t>
            </a:r>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22</a:t>
            </a:fld>
            <a:endParaRPr/>
          </a:p>
        </p:txBody>
      </p:sp>
    </p:spTree>
    <p:extLst>
      <p:ext uri="{BB962C8B-B14F-4D97-AF65-F5344CB8AC3E}">
        <p14:creationId xmlns:p14="http://schemas.microsoft.com/office/powerpoint/2010/main" val="643665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9E98CED-AE8F-5446-8CE1-51645BC19A9A}" type="slidenum">
              <a:rPr kumimoji="1" lang="ja-JP" altLang="en-US" smtClean="0"/>
              <a:t>4</a:t>
            </a:fld>
            <a:endParaRPr kumimoji="1" lang="ja-JP" altLang="en-US"/>
          </a:p>
        </p:txBody>
      </p:sp>
    </p:spTree>
    <p:extLst>
      <p:ext uri="{BB962C8B-B14F-4D97-AF65-F5344CB8AC3E}">
        <p14:creationId xmlns:p14="http://schemas.microsoft.com/office/powerpoint/2010/main" val="361373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プラットフォームの使用方法について説明を行います。</a:t>
            </a:r>
            <a:endParaRPr kumimoji="1" lang="en-US" altLang="ja-JP" dirty="0"/>
          </a:p>
          <a:p>
            <a:endParaRPr kumimoji="1" lang="en-US" altLang="ja-JP" dirty="0"/>
          </a:p>
          <a:p>
            <a:r>
              <a:rPr kumimoji="1" lang="ja-JP" altLang="en-US" dirty="0"/>
              <a:t>被験者は実験期間中、各アクションを行うことで、ポイントを獲得することができます。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また、被験者の所持ポイントが青天井に増えることを防ぐために、日ごとにポイントの減算を行いました。</a:t>
            </a:r>
            <a:endParaRPr kumimoji="1" lang="en-US" altLang="ja-JP" dirty="0"/>
          </a:p>
          <a:p>
            <a:endParaRPr kumimoji="1" lang="en-US" altLang="ja-JP" dirty="0"/>
          </a:p>
          <a:p>
            <a:endParaRPr kumimoji="1" lang="en-US" altLang="ja-JP" dirty="0"/>
          </a:p>
          <a:p>
            <a:r>
              <a:rPr kumimoji="1" lang="ja-JP" altLang="en-US" dirty="0"/>
              <a:t>アクションごとの詳しい説明は次のスライドから行いますが、</a:t>
            </a:r>
            <a:endParaRPr kumimoji="1" lang="en-US" altLang="ja-JP" dirty="0"/>
          </a:p>
          <a:p>
            <a:r>
              <a:rPr kumimoji="1" lang="ja-JP" altLang="en-US" dirty="0"/>
              <a:t>日々を過ごす中で利他行為を受けた場合、</a:t>
            </a:r>
            <a:r>
              <a:rPr kumimoji="1" lang="en-US" altLang="ja-JP" dirty="0"/>
              <a:t>WEB</a:t>
            </a:r>
            <a:r>
              <a:rPr kumimoji="1" lang="ja-JP" altLang="en-US" dirty="0"/>
              <a:t>アプリから報告します。</a:t>
            </a:r>
            <a:endParaRPr kumimoji="1" lang="en-US" altLang="ja-JP" dirty="0"/>
          </a:p>
          <a:p>
            <a:r>
              <a:rPr kumimoji="1" lang="ja-JP" altLang="en-US" dirty="0"/>
              <a:t>ヘルスケアはスマートフォンやスマートウォッチで歩数を記録します。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そして、この二つのアクションは毎日ポイント清算が行われます。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議論は、実験期間中、実験主催者が時間を指定して議論を行い、議論終了後にポイントの清算が行われます。</a:t>
            </a:r>
            <a:endParaRPr kumimoji="1" lang="en-US" altLang="ja-JP" dirty="0"/>
          </a:p>
          <a:p>
            <a:endParaRPr kumimoji="1" lang="en-US" altLang="ja-JP" dirty="0"/>
          </a:p>
          <a:p>
            <a:r>
              <a:rPr kumimoji="1" lang="en-US" altLang="ja-JP" dirty="0"/>
              <a:t>25</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73D0FEBB-A76E-4A9B-A9CE-191FDA418F18}" type="slidenum">
              <a:rPr kumimoji="1" lang="ja-JP" altLang="en-US" smtClean="0"/>
              <a:t>5</a:t>
            </a:fld>
            <a:endParaRPr kumimoji="1" lang="ja-JP" altLang="en-US"/>
          </a:p>
        </p:txBody>
      </p:sp>
    </p:spTree>
    <p:extLst>
      <p:ext uri="{BB962C8B-B14F-4D97-AF65-F5344CB8AC3E}">
        <p14:creationId xmlns:p14="http://schemas.microsoft.com/office/powerpoint/2010/main" val="7823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プラットフォームの使用方法について説明を行います。</a:t>
            </a:r>
            <a:endParaRPr kumimoji="1" lang="en-US" altLang="ja-JP" dirty="0"/>
          </a:p>
          <a:p>
            <a:endParaRPr kumimoji="1" lang="en-US" altLang="ja-JP" dirty="0"/>
          </a:p>
          <a:p>
            <a:r>
              <a:rPr kumimoji="1" lang="ja-JP" altLang="en-US" dirty="0"/>
              <a:t>被験者は実験期間中、各アクションを行うことで、ポイントを獲得することができます。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また、被験者の所持ポイントが青天井に増えることを防ぐために、日ごとにポイントの減算を行いました。</a:t>
            </a:r>
            <a:endParaRPr kumimoji="1" lang="en-US" altLang="ja-JP" dirty="0"/>
          </a:p>
          <a:p>
            <a:endParaRPr kumimoji="1" lang="en-US" altLang="ja-JP" dirty="0"/>
          </a:p>
          <a:p>
            <a:endParaRPr kumimoji="1" lang="en-US" altLang="ja-JP" dirty="0"/>
          </a:p>
          <a:p>
            <a:r>
              <a:rPr kumimoji="1" lang="ja-JP" altLang="en-US" dirty="0"/>
              <a:t>アクションごとの詳しい説明は次のスライドから行いますが、</a:t>
            </a:r>
            <a:endParaRPr kumimoji="1" lang="en-US" altLang="ja-JP" dirty="0"/>
          </a:p>
          <a:p>
            <a:r>
              <a:rPr kumimoji="1" lang="ja-JP" altLang="en-US" dirty="0"/>
              <a:t>日々を過ごす中で利他行為を受けた場合、</a:t>
            </a:r>
            <a:r>
              <a:rPr kumimoji="1" lang="en-US" altLang="ja-JP" dirty="0"/>
              <a:t>WEB</a:t>
            </a:r>
            <a:r>
              <a:rPr kumimoji="1" lang="ja-JP" altLang="en-US" dirty="0"/>
              <a:t>アプリから報告します。</a:t>
            </a:r>
            <a:endParaRPr kumimoji="1" lang="en-US" altLang="ja-JP" dirty="0"/>
          </a:p>
          <a:p>
            <a:r>
              <a:rPr kumimoji="1" lang="ja-JP" altLang="en-US" dirty="0"/>
              <a:t>ヘルスケアはスマートフォンやスマートウォッチで歩数を記録します。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そして、この二つのアクションは毎日ポイント清算が行われます。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議論は、実験期間中、実験主催者が時間を指定して議論を行い、議論終了後にポイントの清算が行われます。</a:t>
            </a:r>
            <a:endParaRPr kumimoji="1" lang="en-US" altLang="ja-JP" dirty="0"/>
          </a:p>
          <a:p>
            <a:endParaRPr kumimoji="1" lang="en-US" altLang="ja-JP" dirty="0"/>
          </a:p>
          <a:p>
            <a:r>
              <a:rPr kumimoji="1" lang="en-US" altLang="ja-JP" dirty="0"/>
              <a:t>25</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73D0FEBB-A76E-4A9B-A9CE-191FDA418F18}" type="slidenum">
              <a:rPr kumimoji="1" lang="ja-JP" altLang="en-US" smtClean="0"/>
              <a:t>6</a:t>
            </a:fld>
            <a:endParaRPr kumimoji="1" lang="ja-JP" altLang="en-US"/>
          </a:p>
        </p:txBody>
      </p:sp>
    </p:spTree>
    <p:extLst>
      <p:ext uri="{BB962C8B-B14F-4D97-AF65-F5344CB8AC3E}">
        <p14:creationId xmlns:p14="http://schemas.microsoft.com/office/powerpoint/2010/main" val="327720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実際のビデオ議論について説明します。</a:t>
            </a:r>
            <a:endParaRPr kumimoji="1" lang="en-US" altLang="ja-JP" dirty="0"/>
          </a:p>
          <a:p>
            <a:endParaRPr kumimoji="1" lang="en-US" altLang="ja-JP" dirty="0"/>
          </a:p>
          <a:p>
            <a:r>
              <a:rPr kumimoji="1" lang="ja-JP" altLang="en-US" dirty="0"/>
              <a:t>議論の第一ステップは賭けを行うことです。賭けが終了したら、議論を開始します。</a:t>
            </a:r>
            <a:endParaRPr kumimoji="1" lang="en-US" altLang="ja-JP" dirty="0"/>
          </a:p>
          <a:p>
            <a:endParaRPr lang="en-US" altLang="ja-JP" sz="1200" dirty="0"/>
          </a:p>
          <a:p>
            <a:r>
              <a:rPr lang="ja-JP" altLang="en-US" sz="1200" dirty="0"/>
              <a:t>ビデオ議論は</a:t>
            </a:r>
            <a:r>
              <a:rPr lang="en-US" altLang="ja-JP" sz="1200" dirty="0" err="1"/>
              <a:t>Ovice</a:t>
            </a:r>
            <a:r>
              <a:rPr lang="ja-JP" altLang="en-US" sz="1200" dirty="0"/>
              <a:t>や</a:t>
            </a:r>
            <a:r>
              <a:rPr lang="en-US" altLang="ja-JP" sz="1200" dirty="0"/>
              <a:t>Zoom</a:t>
            </a:r>
            <a:r>
              <a:rPr lang="ja-JP" altLang="en-US" sz="1200" dirty="0"/>
              <a:t>などのビデオ議論ツールで議論を行いながら、</a:t>
            </a:r>
            <a:r>
              <a:rPr lang="en-US" altLang="ja-JP" sz="1200" dirty="0"/>
              <a:t>WEB</a:t>
            </a:r>
            <a:r>
              <a:rPr lang="ja-JP" altLang="en-US" sz="1200" dirty="0"/>
              <a:t>アプリケーションで評価を行いました。</a:t>
            </a:r>
            <a:endParaRPr lang="en-US" altLang="ja-JP" sz="1200" dirty="0"/>
          </a:p>
          <a:p>
            <a:endParaRPr lang="en-US" altLang="ja-JP" sz="1200" dirty="0"/>
          </a:p>
          <a:p>
            <a:r>
              <a:rPr lang="ja-JP" altLang="en-US" sz="1200" dirty="0"/>
              <a:t>評価ページは通常、こちらの色で表示されており、評価はそれぞれの議論参加者の名前の下にある青色の「評価」ボタンから行います。</a:t>
            </a:r>
            <a:endParaRPr lang="en-US" altLang="ja-JP" sz="1200" dirty="0"/>
          </a:p>
          <a:p>
            <a:r>
              <a:rPr lang="ja-JP" altLang="en-US" sz="1200" dirty="0"/>
              <a:t>自分が評価されると、右側の図のようにページの色が一定期間赤色に変わることで、匿名での被評価を確認することができます。</a:t>
            </a:r>
            <a:endParaRPr lang="en-US" altLang="ja-JP" sz="1200" dirty="0"/>
          </a:p>
          <a:p>
            <a:endParaRPr lang="en-US" altLang="ja-JP" sz="1200" dirty="0"/>
          </a:p>
          <a:p>
            <a:r>
              <a:rPr lang="en-US" altLang="ja-JP" sz="1200" dirty="0"/>
              <a:t>36</a:t>
            </a:r>
            <a:r>
              <a:rPr lang="ja-JP" altLang="en-US" sz="1200" dirty="0"/>
              <a:t>秒</a:t>
            </a:r>
            <a:endParaRPr lang="en-US" altLang="ja-JP" sz="1200" dirty="0"/>
          </a:p>
        </p:txBody>
      </p:sp>
      <p:sp>
        <p:nvSpPr>
          <p:cNvPr id="4" name="スライド番号プレースホルダー 3"/>
          <p:cNvSpPr>
            <a:spLocks noGrp="1"/>
          </p:cNvSpPr>
          <p:nvPr>
            <p:ph type="sldNum" sz="quarter" idx="5"/>
          </p:nvPr>
        </p:nvSpPr>
        <p:spPr/>
        <p:txBody>
          <a:bodyPr/>
          <a:lstStyle/>
          <a:p>
            <a:fld id="{ED7639B3-0BD3-4E02-BB7F-A48D300857E0}" type="slidenum">
              <a:rPr kumimoji="1" lang="ja-JP" altLang="en-US" smtClean="0"/>
              <a:t>7</a:t>
            </a:fld>
            <a:endParaRPr kumimoji="1" lang="ja-JP" altLang="en-US"/>
          </a:p>
        </p:txBody>
      </p:sp>
    </p:spTree>
    <p:extLst>
      <p:ext uri="{BB962C8B-B14F-4D97-AF65-F5344CB8AC3E}">
        <p14:creationId xmlns:p14="http://schemas.microsoft.com/office/powerpoint/2010/main" val="385675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en-US" altLang="ja-JP" sz="1200" dirty="0"/>
              <a:t>Slack</a:t>
            </a:r>
            <a:r>
              <a:rPr lang="ja-JP" altLang="en-US" sz="1200" dirty="0"/>
              <a:t>で議論を行うとログがリアルタイムで</a:t>
            </a:r>
            <a:r>
              <a:rPr lang="en-US" altLang="ja-JP" sz="1200" dirty="0"/>
              <a:t>Web</a:t>
            </a:r>
            <a:r>
              <a:rPr lang="ja-JP" altLang="en-US" sz="1200" dirty="0"/>
              <a:t>アプリのデータに蓄積されます。ただし、</a:t>
            </a:r>
            <a:r>
              <a:rPr lang="en-US" altLang="ja-JP" sz="1200" dirty="0"/>
              <a:t>web</a:t>
            </a:r>
            <a:r>
              <a:rPr lang="ja-JP" altLang="en-US" sz="1200" dirty="0"/>
              <a:t>アプリのページの更新をしなければ、ページには表示されません。</a:t>
            </a:r>
            <a:endParaRPr lang="en-US" altLang="ja-JP" sz="1200" dirty="0"/>
          </a:p>
          <a:p>
            <a:r>
              <a:rPr lang="ja-JP" altLang="en-US" sz="1200" dirty="0"/>
              <a:t>推奨は</a:t>
            </a:r>
            <a:r>
              <a:rPr lang="en-US" altLang="ja-JP" sz="1200" dirty="0"/>
              <a:t>PC</a:t>
            </a:r>
            <a:r>
              <a:rPr lang="ja-JP" altLang="en-US" sz="1200" dirty="0"/>
              <a:t>ディスプレイの半分に</a:t>
            </a:r>
            <a:r>
              <a:rPr lang="en-US" altLang="ja-JP" sz="1200" dirty="0"/>
              <a:t>web</a:t>
            </a:r>
            <a:r>
              <a:rPr lang="ja-JP" altLang="en-US" sz="1200" dirty="0"/>
              <a:t>アプリを、半分に</a:t>
            </a:r>
            <a:r>
              <a:rPr lang="en-US" altLang="ja-JP" sz="1200" dirty="0"/>
              <a:t>Slack</a:t>
            </a:r>
            <a:r>
              <a:rPr lang="ja-JP" altLang="en-US" sz="1200" dirty="0"/>
              <a:t>を表示させる方法です。</a:t>
            </a:r>
            <a:endParaRPr lang="en-US" altLang="ja-JP" sz="1200" dirty="0"/>
          </a:p>
          <a:p>
            <a:r>
              <a:rPr lang="ja-JP" altLang="en-US" sz="1200" dirty="0"/>
              <a:t>評価はログの下にある青色の「評価」ボタンから行います。</a:t>
            </a:r>
            <a:endParaRPr lang="en-US" altLang="ja-JP" sz="1200" dirty="0"/>
          </a:p>
          <a:p>
            <a:r>
              <a:rPr lang="ja-JP" altLang="en-US" sz="1200" dirty="0"/>
              <a:t>評価ボタンを押すと、</a:t>
            </a:r>
            <a:r>
              <a:rPr lang="en-US" altLang="ja-JP" sz="1200" dirty="0"/>
              <a:t>Slack</a:t>
            </a:r>
            <a:r>
              <a:rPr lang="ja-JP" altLang="en-US" sz="1200" dirty="0"/>
              <a:t>の</a:t>
            </a:r>
            <a:r>
              <a:rPr lang="en-US" altLang="ja-JP" sz="1200" dirty="0"/>
              <a:t>bot</a:t>
            </a:r>
            <a:r>
              <a:rPr lang="ja-JP" altLang="en-US" sz="1200" dirty="0"/>
              <a:t>により評価をした相手に</a:t>
            </a:r>
            <a:r>
              <a:rPr lang="en-US" altLang="ja-JP" sz="1200" dirty="0"/>
              <a:t>DM</a:t>
            </a:r>
            <a:r>
              <a:rPr lang="ja-JP" altLang="en-US" sz="1200" dirty="0"/>
              <a:t>が届きます。</a:t>
            </a:r>
            <a:endParaRPr lang="en-US" altLang="ja-JP" sz="1200" dirty="0"/>
          </a:p>
          <a:p>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自分が評価された場合、</a:t>
            </a:r>
            <a:r>
              <a:rPr lang="en-US" altLang="ja-JP" sz="1200" dirty="0"/>
              <a:t>DM</a:t>
            </a:r>
            <a:r>
              <a:rPr lang="ja-JP" altLang="en-US" sz="1200" dirty="0"/>
              <a:t>で匿名の評価が届き、評価された投稿の色、批評価回数が変化します。</a:t>
            </a:r>
            <a:endParaRPr lang="en-US" altLang="ja-JP" sz="1200" dirty="0"/>
          </a:p>
          <a:p>
            <a:endParaRPr lang="en-US" altLang="ja-JP" sz="1200" dirty="0"/>
          </a:p>
        </p:txBody>
      </p:sp>
      <p:sp>
        <p:nvSpPr>
          <p:cNvPr id="4" name="スライド番号プレースホルダー 3"/>
          <p:cNvSpPr>
            <a:spLocks noGrp="1"/>
          </p:cNvSpPr>
          <p:nvPr>
            <p:ph type="sldNum" sz="quarter" idx="5"/>
          </p:nvPr>
        </p:nvSpPr>
        <p:spPr/>
        <p:txBody>
          <a:bodyPr/>
          <a:lstStyle/>
          <a:p>
            <a:fld id="{ED7639B3-0BD3-4E02-BB7F-A48D300857E0}" type="slidenum">
              <a:rPr kumimoji="1" lang="ja-JP" altLang="en-US" smtClean="0"/>
              <a:t>8</a:t>
            </a:fld>
            <a:endParaRPr kumimoji="1" lang="ja-JP" altLang="en-US"/>
          </a:p>
        </p:txBody>
      </p:sp>
    </p:spTree>
    <p:extLst>
      <p:ext uri="{BB962C8B-B14F-4D97-AF65-F5344CB8AC3E}">
        <p14:creationId xmlns:p14="http://schemas.microsoft.com/office/powerpoint/2010/main" val="391030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こちらは実際の</a:t>
            </a:r>
            <a:r>
              <a:rPr kumimoji="1" lang="en-US" altLang="ja-JP" dirty="0"/>
              <a:t>WEB</a:t>
            </a:r>
            <a:r>
              <a:rPr kumimoji="1" lang="ja-JP" altLang="en-US" dirty="0"/>
              <a:t>アプリの画面です。ポイント精算は毎日行われるので、毎日賭けを行う必要があります。</a:t>
            </a:r>
            <a:endParaRPr kumimoji="1" lang="en-US" altLang="ja-JP" dirty="0"/>
          </a:p>
          <a:p>
            <a:endParaRPr kumimoji="1" lang="en-US" altLang="ja-JP" dirty="0"/>
          </a:p>
          <a:p>
            <a:r>
              <a:rPr kumimoji="1" lang="ja-JP" altLang="en-US" dirty="0"/>
              <a:t>また、</a:t>
            </a:r>
            <a:r>
              <a:rPr kumimoji="1" lang="en-US" altLang="ja-JP" dirty="0"/>
              <a:t>WEB</a:t>
            </a:r>
            <a:r>
              <a:rPr kumimoji="1" lang="ja-JP" altLang="en-US" dirty="0"/>
              <a:t>アプリから、被利他行為の報告を行います。</a:t>
            </a:r>
            <a:endParaRPr kumimoji="1" lang="en-US" altLang="ja-JP" dirty="0"/>
          </a:p>
          <a:p>
            <a:endParaRPr kumimoji="1" lang="en-US" altLang="ja-JP" dirty="0"/>
          </a:p>
          <a:p>
            <a:r>
              <a:rPr kumimoji="1" lang="ja-JP" altLang="en-US" dirty="0"/>
              <a:t>夜に、その日何回評価され、レベル</a:t>
            </a:r>
            <a:r>
              <a:rPr kumimoji="1" lang="en-US" altLang="ja-JP" dirty="0"/>
              <a:t>1</a:t>
            </a:r>
            <a:r>
              <a:rPr kumimoji="1" lang="ja-JP" altLang="en-US" dirty="0"/>
              <a:t>で得たポイントはいくつだったか。賭けは成功か失敗か、などの結果が届きます。</a:t>
            </a:r>
            <a:endParaRPr kumimoji="1" lang="en-US" altLang="ja-JP" dirty="0"/>
          </a:p>
          <a:p>
            <a:endParaRPr kumimoji="1" lang="en-US" altLang="ja-JP" dirty="0"/>
          </a:p>
          <a:p>
            <a:r>
              <a:rPr kumimoji="1" lang="en-US" altLang="ja-JP" dirty="0"/>
              <a:t>25sec</a:t>
            </a:r>
          </a:p>
        </p:txBody>
      </p:sp>
      <p:sp>
        <p:nvSpPr>
          <p:cNvPr id="4" name="スライド番号プレースホルダー 3"/>
          <p:cNvSpPr>
            <a:spLocks noGrp="1"/>
          </p:cNvSpPr>
          <p:nvPr>
            <p:ph type="sldNum" sz="quarter" idx="5"/>
          </p:nvPr>
        </p:nvSpPr>
        <p:spPr/>
        <p:txBody>
          <a:bodyPr/>
          <a:lstStyle/>
          <a:p>
            <a:fld id="{73D0FEBB-A76E-4A9B-A9CE-191FDA418F18}" type="slidenum">
              <a:rPr kumimoji="1" lang="ja-JP" altLang="en-US" smtClean="0"/>
              <a:t>9</a:t>
            </a:fld>
            <a:endParaRPr kumimoji="1" lang="ja-JP" altLang="en-US"/>
          </a:p>
        </p:txBody>
      </p:sp>
    </p:spTree>
    <p:extLst>
      <p:ext uri="{BB962C8B-B14F-4D97-AF65-F5344CB8AC3E}">
        <p14:creationId xmlns:p14="http://schemas.microsoft.com/office/powerpoint/2010/main" val="1426191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lang="ja-JP" altLang="en-US"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10</a:t>
            </a:fld>
            <a:endParaRPr/>
          </a:p>
        </p:txBody>
      </p:sp>
    </p:spTree>
    <p:extLst>
      <p:ext uri="{BB962C8B-B14F-4D97-AF65-F5344CB8AC3E}">
        <p14:creationId xmlns:p14="http://schemas.microsoft.com/office/powerpoint/2010/main" val="138193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また、ポイント獲得を意識したアクションについてのアンケートから、主なポイント獲得アクションが議論だった人が</a:t>
            </a:r>
            <a:r>
              <a:rPr kumimoji="1" lang="en-US" altLang="ja-JP" dirty="0"/>
              <a:t>5</a:t>
            </a:r>
            <a:r>
              <a:rPr kumimoji="1" lang="ja-JP" altLang="en-US" dirty="0"/>
              <a:t>人、日常生活だった人が</a:t>
            </a:r>
            <a:r>
              <a:rPr kumimoji="1" lang="en-US" altLang="ja-JP" dirty="0"/>
              <a:t>3</a:t>
            </a:r>
            <a:r>
              <a:rPr kumimoji="1" lang="ja-JP" altLang="en-US" dirty="0"/>
              <a:t>人、歩数だった人が</a:t>
            </a:r>
            <a:r>
              <a:rPr kumimoji="1" lang="en-US" altLang="ja-JP" dirty="0"/>
              <a:t>2</a:t>
            </a:r>
            <a:r>
              <a:rPr kumimoji="1" lang="ja-JP" altLang="en-US" dirty="0"/>
              <a:t>人と分散していることが分かります。</a:t>
            </a:r>
            <a:endParaRPr kumimoji="1" lang="en-US" altLang="ja-JP" dirty="0"/>
          </a:p>
          <a:p>
            <a:endParaRPr kumimoji="1" lang="en-US" altLang="ja-JP" dirty="0"/>
          </a:p>
          <a:p>
            <a:r>
              <a:rPr kumimoji="1" lang="ja-JP" altLang="en-US" dirty="0"/>
              <a:t>また、アクションごとのレベル別ポイント獲得意識でもレベル</a:t>
            </a:r>
            <a:r>
              <a:rPr kumimoji="1" lang="en-US" altLang="ja-JP" dirty="0"/>
              <a:t>1</a:t>
            </a:r>
            <a:r>
              <a:rPr kumimoji="1" lang="ja-JP" altLang="en-US" dirty="0"/>
              <a:t>と答えた人、レベル</a:t>
            </a:r>
            <a:r>
              <a:rPr kumimoji="1" lang="en-US" altLang="ja-JP" dirty="0"/>
              <a:t>2</a:t>
            </a:r>
            <a:r>
              <a:rPr kumimoji="1" lang="ja-JP" altLang="en-US" dirty="0"/>
              <a:t>と答えた人が分散していました。</a:t>
            </a:r>
            <a:endParaRPr kumimoji="1" lang="en-US" altLang="ja-JP" dirty="0"/>
          </a:p>
          <a:p>
            <a:r>
              <a:rPr kumimoji="1" lang="ja-JP" altLang="en-US" dirty="0"/>
              <a:t>このことから、獲得できる</a:t>
            </a:r>
            <a:r>
              <a:rPr kumimoji="1" lang="ja-JP" altLang="en-US" b="1" dirty="0"/>
              <a:t>ポイント数に偏りはあったが、被験者の獲得しようとするアクション、そしてレベルは分散していることが分かり、被験者ごとに異なるポイント獲得の戦略が生まれたことが分かりました。</a:t>
            </a:r>
            <a:endParaRPr kumimoji="1" lang="en-US" altLang="ja-JP" b="1" dirty="0"/>
          </a:p>
          <a:p>
            <a:endParaRPr kumimoji="1" lang="en-US" altLang="ja-JP" b="1" dirty="0"/>
          </a:p>
          <a:p>
            <a:r>
              <a:rPr kumimoji="1" lang="en-US" altLang="ja-JP" b="1" dirty="0"/>
              <a:t>28sec</a:t>
            </a:r>
          </a:p>
        </p:txBody>
      </p:sp>
      <p:sp>
        <p:nvSpPr>
          <p:cNvPr id="4" name="スライド番号プレースホルダー 3"/>
          <p:cNvSpPr>
            <a:spLocks noGrp="1"/>
          </p:cNvSpPr>
          <p:nvPr>
            <p:ph type="sldNum" sz="quarter" idx="5"/>
          </p:nvPr>
        </p:nvSpPr>
        <p:spPr/>
        <p:txBody>
          <a:bodyPr/>
          <a:lstStyle/>
          <a:p>
            <a:fld id="{73D0FEBB-A76E-4A9B-A9CE-191FDA418F18}" type="slidenum">
              <a:rPr kumimoji="1" lang="ja-JP" altLang="en-US" smtClean="0"/>
              <a:t>12</a:t>
            </a:fld>
            <a:endParaRPr kumimoji="1" lang="ja-JP" altLang="en-US"/>
          </a:p>
        </p:txBody>
      </p:sp>
    </p:spTree>
    <p:extLst>
      <p:ext uri="{BB962C8B-B14F-4D97-AF65-F5344CB8AC3E}">
        <p14:creationId xmlns:p14="http://schemas.microsoft.com/office/powerpoint/2010/main" val="264272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311325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294006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172596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210946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19069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232661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420711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85241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219255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15268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340BDEE-0D48-4B22-8E98-C514E09C5892}" type="datetimeFigureOut">
              <a:rPr kumimoji="1" lang="ja-JP" altLang="en-US" smtClean="0"/>
              <a:t>2022/2/15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22816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0BDEE-0D48-4B22-8E98-C514E09C5892}" type="datetimeFigureOut">
              <a:rPr kumimoji="1" lang="ja-JP" altLang="en-US" smtClean="0"/>
              <a:t>2022/2/15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B818C-AB6B-45C0-992C-E768C24C35F0}" type="slidenum">
              <a:rPr kumimoji="1" lang="ja-JP" altLang="en-US" smtClean="0"/>
              <a:t>‹#›</a:t>
            </a:fld>
            <a:endParaRPr kumimoji="1" lang="ja-JP" altLang="en-US"/>
          </a:p>
        </p:txBody>
      </p:sp>
    </p:spTree>
    <p:extLst>
      <p:ext uri="{BB962C8B-B14F-4D97-AF65-F5344CB8AC3E}">
        <p14:creationId xmlns:p14="http://schemas.microsoft.com/office/powerpoint/2010/main" val="865205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tiff"/></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21.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6.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1.png"/><Relationship Id="rId2" Type="http://schemas.openxmlformats.org/officeDocument/2006/relationships/notesSlide" Target="../notesSlides/notesSlide4.xml"/><Relationship Id="rId16" Type="http://schemas.openxmlformats.org/officeDocument/2006/relationships/image" Target="../media/image17.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20.png"/><Relationship Id="rId5" Type="http://schemas.openxmlformats.org/officeDocument/2006/relationships/image" Target="../media/image12.png"/><Relationship Id="rId15" Type="http://schemas.openxmlformats.org/officeDocument/2006/relationships/image" Target="../media/image16.png"/><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18.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D5D6E3A5-560C-48A8-A6FF-21002193B4D6}"/>
              </a:ext>
            </a:extLst>
          </p:cNvPr>
          <p:cNvGrpSpPr/>
          <p:nvPr/>
        </p:nvGrpSpPr>
        <p:grpSpPr>
          <a:xfrm>
            <a:off x="3198648" y="1434942"/>
            <a:ext cx="1506006" cy="1289591"/>
            <a:chOff x="3198648" y="1434942"/>
            <a:chExt cx="1506006" cy="1289591"/>
          </a:xfrm>
        </p:grpSpPr>
        <p:grpSp>
          <p:nvGrpSpPr>
            <p:cNvPr id="28" name="グループ化 27">
              <a:extLst>
                <a:ext uri="{FF2B5EF4-FFF2-40B4-BE49-F238E27FC236}">
                  <a16:creationId xmlns:a16="http://schemas.microsoft.com/office/drawing/2014/main" id="{DCECD895-652C-9D40-A380-A6F00BD1DE29}"/>
                </a:ext>
              </a:extLst>
            </p:cNvPr>
            <p:cNvGrpSpPr/>
            <p:nvPr/>
          </p:nvGrpSpPr>
          <p:grpSpPr>
            <a:xfrm>
              <a:off x="3243654" y="1739735"/>
              <a:ext cx="484748" cy="484748"/>
              <a:chOff x="10336123" y="4372194"/>
              <a:chExt cx="646331" cy="646331"/>
            </a:xfrm>
          </p:grpSpPr>
          <p:pic>
            <p:nvPicPr>
              <p:cNvPr id="89" name="図 88">
                <a:extLst>
                  <a:ext uri="{FF2B5EF4-FFF2-40B4-BE49-F238E27FC236}">
                    <a16:creationId xmlns:a16="http://schemas.microsoft.com/office/drawing/2014/main" id="{3716918C-A12E-8046-890C-DFC6AA6EDE3A}"/>
                  </a:ext>
                </a:extLst>
              </p:cNvPr>
              <p:cNvPicPr>
                <a:picLocks noChangeAspect="1"/>
              </p:cNvPicPr>
              <p:nvPr/>
            </p:nvPicPr>
            <p:blipFill>
              <a:blip r:embed="rId2"/>
              <a:stretch>
                <a:fillRect/>
              </a:stretch>
            </p:blipFill>
            <p:spPr>
              <a:xfrm>
                <a:off x="10336123" y="4372194"/>
                <a:ext cx="646331" cy="646331"/>
              </a:xfrm>
              <a:prstGeom prst="rect">
                <a:avLst/>
              </a:prstGeom>
            </p:spPr>
          </p:pic>
          <p:sp>
            <p:nvSpPr>
              <p:cNvPr id="90" name="テキスト ボックス 89">
                <a:extLst>
                  <a:ext uri="{FF2B5EF4-FFF2-40B4-BE49-F238E27FC236}">
                    <a16:creationId xmlns:a16="http://schemas.microsoft.com/office/drawing/2014/main" id="{605AE6DF-7805-3D43-9BCB-C820F181A2FE}"/>
                  </a:ext>
                </a:extLst>
              </p:cNvPr>
              <p:cNvSpPr txBox="1"/>
              <p:nvPr/>
            </p:nvSpPr>
            <p:spPr>
              <a:xfrm>
                <a:off x="10489456" y="4396770"/>
                <a:ext cx="332270" cy="400110"/>
              </a:xfrm>
              <a:prstGeom prst="rect">
                <a:avLst/>
              </a:prstGeom>
              <a:noFill/>
            </p:spPr>
            <p:txBody>
              <a:bodyPr wrap="square" rtlCol="0">
                <a:spAutoFit/>
              </a:bodyPr>
              <a:lstStyle/>
              <a:p>
                <a:r>
                  <a:rPr kumimoji="1" lang="en-US" altLang="ja-JP" sz="1350" b="1" dirty="0">
                    <a:solidFill>
                      <a:schemeClr val="bg1"/>
                    </a:solidFill>
                  </a:rPr>
                  <a:t>A</a:t>
                </a:r>
                <a:endParaRPr kumimoji="1" lang="ja-JP" altLang="en-US" sz="1350" b="1">
                  <a:solidFill>
                    <a:schemeClr val="bg1"/>
                  </a:solidFill>
                </a:endParaRPr>
              </a:p>
            </p:txBody>
          </p:sp>
        </p:grpSp>
        <p:grpSp>
          <p:nvGrpSpPr>
            <p:cNvPr id="29" name="グループ化 28">
              <a:extLst>
                <a:ext uri="{FF2B5EF4-FFF2-40B4-BE49-F238E27FC236}">
                  <a16:creationId xmlns:a16="http://schemas.microsoft.com/office/drawing/2014/main" id="{01305B68-C534-554C-8A46-31C1FAB6D86A}"/>
                </a:ext>
              </a:extLst>
            </p:cNvPr>
            <p:cNvGrpSpPr/>
            <p:nvPr/>
          </p:nvGrpSpPr>
          <p:grpSpPr>
            <a:xfrm>
              <a:off x="3974489" y="1733762"/>
              <a:ext cx="484748" cy="484748"/>
              <a:chOff x="10994238" y="4379890"/>
              <a:chExt cx="646331" cy="646331"/>
            </a:xfrm>
          </p:grpSpPr>
          <p:pic>
            <p:nvPicPr>
              <p:cNvPr id="87" name="図 86">
                <a:extLst>
                  <a:ext uri="{FF2B5EF4-FFF2-40B4-BE49-F238E27FC236}">
                    <a16:creationId xmlns:a16="http://schemas.microsoft.com/office/drawing/2014/main" id="{389C0303-67C5-164B-AE5F-B3C21A9A8B99}"/>
                  </a:ext>
                </a:extLst>
              </p:cNvPr>
              <p:cNvPicPr>
                <a:picLocks noChangeAspect="1"/>
              </p:cNvPicPr>
              <p:nvPr/>
            </p:nvPicPr>
            <p:blipFill>
              <a:blip r:embed="rId2"/>
              <a:stretch>
                <a:fillRect/>
              </a:stretch>
            </p:blipFill>
            <p:spPr>
              <a:xfrm>
                <a:off x="10994238" y="4379890"/>
                <a:ext cx="646331" cy="646331"/>
              </a:xfrm>
              <a:prstGeom prst="rect">
                <a:avLst/>
              </a:prstGeom>
            </p:spPr>
          </p:pic>
          <p:sp>
            <p:nvSpPr>
              <p:cNvPr id="88" name="テキスト ボックス 87">
                <a:extLst>
                  <a:ext uri="{FF2B5EF4-FFF2-40B4-BE49-F238E27FC236}">
                    <a16:creationId xmlns:a16="http://schemas.microsoft.com/office/drawing/2014/main" id="{1FF2A54F-B9A5-3B4B-93D4-9B59B7A6B489}"/>
                  </a:ext>
                </a:extLst>
              </p:cNvPr>
              <p:cNvSpPr txBox="1"/>
              <p:nvPr/>
            </p:nvSpPr>
            <p:spPr>
              <a:xfrm>
                <a:off x="11147571" y="4404466"/>
                <a:ext cx="332270" cy="400110"/>
              </a:xfrm>
              <a:prstGeom prst="rect">
                <a:avLst/>
              </a:prstGeom>
              <a:noFill/>
            </p:spPr>
            <p:txBody>
              <a:bodyPr wrap="square" rtlCol="0">
                <a:spAutoFit/>
              </a:bodyPr>
              <a:lstStyle/>
              <a:p>
                <a:r>
                  <a:rPr lang="en-US" altLang="ja-JP" sz="1350" b="1" dirty="0">
                    <a:solidFill>
                      <a:schemeClr val="bg1"/>
                    </a:solidFill>
                  </a:rPr>
                  <a:t>B</a:t>
                </a:r>
                <a:endParaRPr kumimoji="1" lang="ja-JP" altLang="en-US" sz="1350" b="1">
                  <a:solidFill>
                    <a:schemeClr val="bg1"/>
                  </a:solidFill>
                </a:endParaRPr>
              </a:p>
            </p:txBody>
          </p:sp>
        </p:grpSp>
        <p:sp>
          <p:nvSpPr>
            <p:cNvPr id="32" name="円弧 31">
              <a:extLst>
                <a:ext uri="{FF2B5EF4-FFF2-40B4-BE49-F238E27FC236}">
                  <a16:creationId xmlns:a16="http://schemas.microsoft.com/office/drawing/2014/main" id="{15F7928F-52A1-DA4B-BFE4-156E806D55C7}"/>
                </a:ext>
              </a:extLst>
            </p:cNvPr>
            <p:cNvSpPr/>
            <p:nvPr/>
          </p:nvSpPr>
          <p:spPr>
            <a:xfrm rot="19150738">
              <a:off x="3374706" y="1607821"/>
              <a:ext cx="875543" cy="828924"/>
            </a:xfrm>
            <a:prstGeom prst="arc">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33" name="円弧 32">
              <a:extLst>
                <a:ext uri="{FF2B5EF4-FFF2-40B4-BE49-F238E27FC236}">
                  <a16:creationId xmlns:a16="http://schemas.microsoft.com/office/drawing/2014/main" id="{A238137C-8C71-4A4C-A0FA-F97A66520002}"/>
                </a:ext>
              </a:extLst>
            </p:cNvPr>
            <p:cNvSpPr/>
            <p:nvPr/>
          </p:nvSpPr>
          <p:spPr>
            <a:xfrm rot="8100000">
              <a:off x="3408503" y="1536874"/>
              <a:ext cx="875543" cy="828924"/>
            </a:xfrm>
            <a:prstGeom prst="arc">
              <a:avLst/>
            </a:prstGeom>
            <a:ln w="254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48" name="テキスト ボックス 47">
              <a:extLst>
                <a:ext uri="{FF2B5EF4-FFF2-40B4-BE49-F238E27FC236}">
                  <a16:creationId xmlns:a16="http://schemas.microsoft.com/office/drawing/2014/main" id="{F9BAAC54-0D65-E940-B915-4F01D311637C}"/>
                </a:ext>
              </a:extLst>
            </p:cNvPr>
            <p:cNvSpPr txBox="1"/>
            <p:nvPr/>
          </p:nvSpPr>
          <p:spPr>
            <a:xfrm>
              <a:off x="3198648" y="1434942"/>
              <a:ext cx="1048038" cy="219291"/>
            </a:xfrm>
            <a:prstGeom prst="rect">
              <a:avLst/>
            </a:prstGeom>
            <a:noFill/>
          </p:spPr>
          <p:txBody>
            <a:bodyPr wrap="square" rtlCol="0">
              <a:spAutoFit/>
            </a:bodyPr>
            <a:lstStyle/>
            <a:p>
              <a:r>
                <a:rPr kumimoji="1" lang="en-US" altLang="ja-JP" sz="825" dirty="0"/>
                <a:t>A</a:t>
              </a:r>
              <a:r>
                <a:rPr kumimoji="1" lang="ja-JP" altLang="en-US" sz="825"/>
                <a:t>が</a:t>
              </a:r>
              <a:r>
                <a:rPr kumimoji="1" lang="en-US" altLang="ja-JP" sz="825" dirty="0"/>
                <a:t>B</a:t>
              </a:r>
              <a:r>
                <a:rPr kumimoji="1" lang="ja-JP" altLang="en-US" sz="825"/>
                <a:t>を助けた後</a:t>
              </a:r>
            </a:p>
          </p:txBody>
        </p:sp>
        <p:sp>
          <p:nvSpPr>
            <p:cNvPr id="50" name="テキスト ボックス 49">
              <a:extLst>
                <a:ext uri="{FF2B5EF4-FFF2-40B4-BE49-F238E27FC236}">
                  <a16:creationId xmlns:a16="http://schemas.microsoft.com/office/drawing/2014/main" id="{54E75114-2BAB-CB45-B074-4B7D1EEBEEA3}"/>
                </a:ext>
              </a:extLst>
            </p:cNvPr>
            <p:cNvSpPr txBox="1"/>
            <p:nvPr/>
          </p:nvSpPr>
          <p:spPr>
            <a:xfrm>
              <a:off x="4147239" y="2197674"/>
              <a:ext cx="557415" cy="346249"/>
            </a:xfrm>
            <a:prstGeom prst="rect">
              <a:avLst/>
            </a:prstGeom>
            <a:noFill/>
          </p:spPr>
          <p:txBody>
            <a:bodyPr wrap="square" rtlCol="0">
              <a:spAutoFit/>
            </a:bodyPr>
            <a:lstStyle/>
            <a:p>
              <a:r>
                <a:rPr lang="en-US" altLang="ja-JP" sz="825" dirty="0"/>
                <a:t>B</a:t>
              </a:r>
              <a:r>
                <a:rPr kumimoji="1" lang="ja-JP" altLang="en-US" sz="825" dirty="0"/>
                <a:t>が</a:t>
              </a:r>
              <a:r>
                <a:rPr lang="en-US" altLang="ja-JP" sz="825" dirty="0"/>
                <a:t>A</a:t>
              </a:r>
              <a:r>
                <a:rPr kumimoji="1" lang="ja-JP" altLang="en-US" sz="825" dirty="0"/>
                <a:t>を助ける</a:t>
              </a:r>
            </a:p>
          </p:txBody>
        </p:sp>
        <p:sp>
          <p:nvSpPr>
            <p:cNvPr id="60" name="テキスト ボックス 59">
              <a:extLst>
                <a:ext uri="{FF2B5EF4-FFF2-40B4-BE49-F238E27FC236}">
                  <a16:creationId xmlns:a16="http://schemas.microsoft.com/office/drawing/2014/main" id="{B2C58263-6E2E-DF44-9ED7-4DACCEA20417}"/>
                </a:ext>
              </a:extLst>
            </p:cNvPr>
            <p:cNvSpPr txBox="1"/>
            <p:nvPr/>
          </p:nvSpPr>
          <p:spPr>
            <a:xfrm>
              <a:off x="3446865" y="2470617"/>
              <a:ext cx="1048038" cy="253916"/>
            </a:xfrm>
            <a:prstGeom prst="rect">
              <a:avLst/>
            </a:prstGeom>
            <a:noFill/>
          </p:spPr>
          <p:txBody>
            <a:bodyPr wrap="square" rtlCol="0">
              <a:spAutoFit/>
            </a:bodyPr>
            <a:lstStyle/>
            <a:p>
              <a:r>
                <a:rPr kumimoji="1" lang="en-US" altLang="ja-JP" sz="1050" dirty="0">
                  <a:latin typeface="Meiryo" panose="020B0604030504040204" pitchFamily="34" charset="-128"/>
                  <a:ea typeface="Meiryo" panose="020B0604030504040204" pitchFamily="34" charset="-128"/>
                </a:rPr>
                <a:t>a) </a:t>
              </a:r>
              <a:r>
                <a:rPr kumimoji="1" lang="ja-JP" altLang="en-US" sz="1050">
                  <a:latin typeface="Meiryo" panose="020B0604030504040204" pitchFamily="34" charset="-128"/>
                  <a:ea typeface="Meiryo" panose="020B0604030504040204" pitchFamily="34" charset="-128"/>
                </a:rPr>
                <a:t>直接互恵</a:t>
              </a:r>
            </a:p>
          </p:txBody>
        </p:sp>
      </p:grpSp>
      <p:grpSp>
        <p:nvGrpSpPr>
          <p:cNvPr id="91" name="グループ化 90">
            <a:extLst>
              <a:ext uri="{FF2B5EF4-FFF2-40B4-BE49-F238E27FC236}">
                <a16:creationId xmlns:a16="http://schemas.microsoft.com/office/drawing/2014/main" id="{1E3F987E-AB93-4075-87E5-44ABF44351F6}"/>
              </a:ext>
            </a:extLst>
          </p:cNvPr>
          <p:cNvGrpSpPr/>
          <p:nvPr/>
        </p:nvGrpSpPr>
        <p:grpSpPr>
          <a:xfrm>
            <a:off x="5723838" y="1013022"/>
            <a:ext cx="2241456" cy="1481783"/>
            <a:chOff x="5723838" y="1013022"/>
            <a:chExt cx="2241456" cy="1481783"/>
          </a:xfrm>
        </p:grpSpPr>
        <p:pic>
          <p:nvPicPr>
            <p:cNvPr id="27" name="図 26">
              <a:extLst>
                <a:ext uri="{FF2B5EF4-FFF2-40B4-BE49-F238E27FC236}">
                  <a16:creationId xmlns:a16="http://schemas.microsoft.com/office/drawing/2014/main" id="{7173773D-7584-F04E-937B-9758A0882FBD}"/>
                </a:ext>
              </a:extLst>
            </p:cNvPr>
            <p:cNvPicPr>
              <a:picLocks noChangeAspect="1"/>
            </p:cNvPicPr>
            <p:nvPr/>
          </p:nvPicPr>
          <p:blipFill>
            <a:blip r:embed="rId3"/>
            <a:stretch>
              <a:fillRect/>
            </a:stretch>
          </p:blipFill>
          <p:spPr>
            <a:xfrm>
              <a:off x="6609334" y="1599897"/>
              <a:ext cx="149502" cy="149502"/>
            </a:xfrm>
            <a:prstGeom prst="rect">
              <a:avLst/>
            </a:prstGeom>
          </p:spPr>
        </p:pic>
        <p:grpSp>
          <p:nvGrpSpPr>
            <p:cNvPr id="38" name="グループ化 37">
              <a:extLst>
                <a:ext uri="{FF2B5EF4-FFF2-40B4-BE49-F238E27FC236}">
                  <a16:creationId xmlns:a16="http://schemas.microsoft.com/office/drawing/2014/main" id="{11C20E58-A363-4542-AFC0-D0338C6DA710}"/>
                </a:ext>
              </a:extLst>
            </p:cNvPr>
            <p:cNvGrpSpPr/>
            <p:nvPr/>
          </p:nvGrpSpPr>
          <p:grpSpPr>
            <a:xfrm>
              <a:off x="6448331" y="1739555"/>
              <a:ext cx="484748" cy="484748"/>
              <a:chOff x="10994238" y="5196655"/>
              <a:chExt cx="646331" cy="646331"/>
            </a:xfrm>
          </p:grpSpPr>
          <p:pic>
            <p:nvPicPr>
              <p:cNvPr id="77" name="図 76">
                <a:extLst>
                  <a:ext uri="{FF2B5EF4-FFF2-40B4-BE49-F238E27FC236}">
                    <a16:creationId xmlns:a16="http://schemas.microsoft.com/office/drawing/2014/main" id="{AA0834C3-FF0B-DE48-AD7D-4031AEC20406}"/>
                  </a:ext>
                </a:extLst>
              </p:cNvPr>
              <p:cNvPicPr>
                <a:picLocks noChangeAspect="1"/>
              </p:cNvPicPr>
              <p:nvPr/>
            </p:nvPicPr>
            <p:blipFill>
              <a:blip r:embed="rId2"/>
              <a:stretch>
                <a:fillRect/>
              </a:stretch>
            </p:blipFill>
            <p:spPr>
              <a:xfrm>
                <a:off x="10994238" y="5196655"/>
                <a:ext cx="646331" cy="646331"/>
              </a:xfrm>
              <a:prstGeom prst="rect">
                <a:avLst/>
              </a:prstGeom>
            </p:spPr>
          </p:pic>
          <p:sp>
            <p:nvSpPr>
              <p:cNvPr id="78" name="テキスト ボックス 77">
                <a:extLst>
                  <a:ext uri="{FF2B5EF4-FFF2-40B4-BE49-F238E27FC236}">
                    <a16:creationId xmlns:a16="http://schemas.microsoft.com/office/drawing/2014/main" id="{ED0F0A75-C496-D141-A58A-E329A32D892C}"/>
                  </a:ext>
                </a:extLst>
              </p:cNvPr>
              <p:cNvSpPr txBox="1"/>
              <p:nvPr/>
            </p:nvSpPr>
            <p:spPr>
              <a:xfrm>
                <a:off x="11147571" y="5229182"/>
                <a:ext cx="332270" cy="400110"/>
              </a:xfrm>
              <a:prstGeom prst="rect">
                <a:avLst/>
              </a:prstGeom>
              <a:noFill/>
            </p:spPr>
            <p:txBody>
              <a:bodyPr wrap="square" rtlCol="0">
                <a:spAutoFit/>
              </a:bodyPr>
              <a:lstStyle/>
              <a:p>
                <a:r>
                  <a:rPr kumimoji="1" lang="en-US" altLang="ja-JP" sz="1350" b="1" dirty="0">
                    <a:solidFill>
                      <a:schemeClr val="bg1"/>
                    </a:solidFill>
                  </a:rPr>
                  <a:t>C</a:t>
                </a:r>
                <a:endParaRPr kumimoji="1" lang="ja-JP" altLang="en-US" sz="1350" b="1">
                  <a:solidFill>
                    <a:schemeClr val="bg1"/>
                  </a:solidFill>
                </a:endParaRPr>
              </a:p>
            </p:txBody>
          </p:sp>
        </p:grpSp>
        <p:grpSp>
          <p:nvGrpSpPr>
            <p:cNvPr id="39" name="グループ化 38">
              <a:extLst>
                <a:ext uri="{FF2B5EF4-FFF2-40B4-BE49-F238E27FC236}">
                  <a16:creationId xmlns:a16="http://schemas.microsoft.com/office/drawing/2014/main" id="{56ED5044-D47C-A94A-BB8F-1ED45736E4E3}"/>
                </a:ext>
              </a:extLst>
            </p:cNvPr>
            <p:cNvGrpSpPr/>
            <p:nvPr/>
          </p:nvGrpSpPr>
          <p:grpSpPr>
            <a:xfrm>
              <a:off x="6052071" y="1159133"/>
              <a:ext cx="484748" cy="484748"/>
              <a:chOff x="10336123" y="4372194"/>
              <a:chExt cx="646331" cy="646331"/>
            </a:xfrm>
          </p:grpSpPr>
          <p:pic>
            <p:nvPicPr>
              <p:cNvPr id="75" name="図 74">
                <a:extLst>
                  <a:ext uri="{FF2B5EF4-FFF2-40B4-BE49-F238E27FC236}">
                    <a16:creationId xmlns:a16="http://schemas.microsoft.com/office/drawing/2014/main" id="{0A895707-B9A9-9746-8385-663F68D405D7}"/>
                  </a:ext>
                </a:extLst>
              </p:cNvPr>
              <p:cNvPicPr>
                <a:picLocks noChangeAspect="1"/>
              </p:cNvPicPr>
              <p:nvPr/>
            </p:nvPicPr>
            <p:blipFill>
              <a:blip r:embed="rId2"/>
              <a:stretch>
                <a:fillRect/>
              </a:stretch>
            </p:blipFill>
            <p:spPr>
              <a:xfrm>
                <a:off x="10336123" y="4372194"/>
                <a:ext cx="646331" cy="646331"/>
              </a:xfrm>
              <a:prstGeom prst="rect">
                <a:avLst/>
              </a:prstGeom>
            </p:spPr>
          </p:pic>
          <p:sp>
            <p:nvSpPr>
              <p:cNvPr id="76" name="テキスト ボックス 75">
                <a:extLst>
                  <a:ext uri="{FF2B5EF4-FFF2-40B4-BE49-F238E27FC236}">
                    <a16:creationId xmlns:a16="http://schemas.microsoft.com/office/drawing/2014/main" id="{44AE44E4-4A78-8B43-A28D-6B6AF5EB128F}"/>
                  </a:ext>
                </a:extLst>
              </p:cNvPr>
              <p:cNvSpPr txBox="1"/>
              <p:nvPr/>
            </p:nvSpPr>
            <p:spPr>
              <a:xfrm>
                <a:off x="10489456" y="4396770"/>
                <a:ext cx="332270" cy="400110"/>
              </a:xfrm>
              <a:prstGeom prst="rect">
                <a:avLst/>
              </a:prstGeom>
              <a:noFill/>
            </p:spPr>
            <p:txBody>
              <a:bodyPr wrap="square" rtlCol="0">
                <a:spAutoFit/>
              </a:bodyPr>
              <a:lstStyle/>
              <a:p>
                <a:r>
                  <a:rPr kumimoji="1" lang="en-US" altLang="ja-JP" sz="1350" b="1" dirty="0">
                    <a:solidFill>
                      <a:schemeClr val="bg1"/>
                    </a:solidFill>
                  </a:rPr>
                  <a:t>A</a:t>
                </a:r>
                <a:endParaRPr kumimoji="1" lang="ja-JP" altLang="en-US" sz="1350" b="1">
                  <a:solidFill>
                    <a:schemeClr val="bg1"/>
                  </a:solidFill>
                </a:endParaRPr>
              </a:p>
            </p:txBody>
          </p:sp>
        </p:grpSp>
        <p:grpSp>
          <p:nvGrpSpPr>
            <p:cNvPr id="40" name="グループ化 39">
              <a:extLst>
                <a:ext uri="{FF2B5EF4-FFF2-40B4-BE49-F238E27FC236}">
                  <a16:creationId xmlns:a16="http://schemas.microsoft.com/office/drawing/2014/main" id="{C9E1731E-A0C5-2E47-A23B-9BB35CA934C4}"/>
                </a:ext>
              </a:extLst>
            </p:cNvPr>
            <p:cNvGrpSpPr/>
            <p:nvPr/>
          </p:nvGrpSpPr>
          <p:grpSpPr>
            <a:xfrm>
              <a:off x="6818920" y="1166044"/>
              <a:ext cx="484748" cy="484748"/>
              <a:chOff x="10994238" y="4379890"/>
              <a:chExt cx="646331" cy="646331"/>
            </a:xfrm>
          </p:grpSpPr>
          <p:pic>
            <p:nvPicPr>
              <p:cNvPr id="73" name="図 72">
                <a:extLst>
                  <a:ext uri="{FF2B5EF4-FFF2-40B4-BE49-F238E27FC236}">
                    <a16:creationId xmlns:a16="http://schemas.microsoft.com/office/drawing/2014/main" id="{CDF17AE9-FCE5-1E45-886A-538A846F43F0}"/>
                  </a:ext>
                </a:extLst>
              </p:cNvPr>
              <p:cNvPicPr>
                <a:picLocks noChangeAspect="1"/>
              </p:cNvPicPr>
              <p:nvPr/>
            </p:nvPicPr>
            <p:blipFill>
              <a:blip r:embed="rId2"/>
              <a:stretch>
                <a:fillRect/>
              </a:stretch>
            </p:blipFill>
            <p:spPr>
              <a:xfrm>
                <a:off x="10994238" y="4379890"/>
                <a:ext cx="646331" cy="646331"/>
              </a:xfrm>
              <a:prstGeom prst="rect">
                <a:avLst/>
              </a:prstGeom>
            </p:spPr>
          </p:pic>
          <p:sp>
            <p:nvSpPr>
              <p:cNvPr id="74" name="テキスト ボックス 73">
                <a:extLst>
                  <a:ext uri="{FF2B5EF4-FFF2-40B4-BE49-F238E27FC236}">
                    <a16:creationId xmlns:a16="http://schemas.microsoft.com/office/drawing/2014/main" id="{1C951047-7EEE-AA4E-BB52-03FC56257F8B}"/>
                  </a:ext>
                </a:extLst>
              </p:cNvPr>
              <p:cNvSpPr txBox="1"/>
              <p:nvPr/>
            </p:nvSpPr>
            <p:spPr>
              <a:xfrm>
                <a:off x="11147571" y="4404466"/>
                <a:ext cx="332270" cy="400110"/>
              </a:xfrm>
              <a:prstGeom prst="rect">
                <a:avLst/>
              </a:prstGeom>
              <a:noFill/>
            </p:spPr>
            <p:txBody>
              <a:bodyPr wrap="square" rtlCol="0">
                <a:spAutoFit/>
              </a:bodyPr>
              <a:lstStyle/>
              <a:p>
                <a:r>
                  <a:rPr lang="en-US" altLang="ja-JP" sz="1350" b="1" dirty="0">
                    <a:solidFill>
                      <a:schemeClr val="bg1"/>
                    </a:solidFill>
                  </a:rPr>
                  <a:t>B</a:t>
                </a:r>
                <a:endParaRPr kumimoji="1" lang="ja-JP" altLang="en-US" sz="1350" b="1">
                  <a:solidFill>
                    <a:schemeClr val="bg1"/>
                  </a:solidFill>
                </a:endParaRPr>
              </a:p>
            </p:txBody>
          </p:sp>
        </p:grpSp>
        <p:cxnSp>
          <p:nvCxnSpPr>
            <p:cNvPr id="41" name="直線矢印コネクタ 40">
              <a:extLst>
                <a:ext uri="{FF2B5EF4-FFF2-40B4-BE49-F238E27FC236}">
                  <a16:creationId xmlns:a16="http://schemas.microsoft.com/office/drawing/2014/main" id="{DCC3079E-F180-3E46-A758-4A1C1A975240}"/>
                </a:ext>
              </a:extLst>
            </p:cNvPr>
            <p:cNvCxnSpPr>
              <a:cxnSpLocks/>
            </p:cNvCxnSpPr>
            <p:nvPr/>
          </p:nvCxnSpPr>
          <p:spPr>
            <a:xfrm flipV="1">
              <a:off x="6495259" y="1361633"/>
              <a:ext cx="377651" cy="5603"/>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33037956-D264-F345-8A6E-233307BF34CE}"/>
                </a:ext>
              </a:extLst>
            </p:cNvPr>
            <p:cNvCxnSpPr>
              <a:cxnSpLocks/>
            </p:cNvCxnSpPr>
            <p:nvPr/>
          </p:nvCxnSpPr>
          <p:spPr>
            <a:xfrm flipH="1" flipV="1">
              <a:off x="6294734" y="1682522"/>
              <a:ext cx="225182" cy="234417"/>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C3C4DF26-EAD5-4848-8F92-07829F91EF9C}"/>
                </a:ext>
              </a:extLst>
            </p:cNvPr>
            <p:cNvSpPr txBox="1"/>
            <p:nvPr/>
          </p:nvSpPr>
          <p:spPr>
            <a:xfrm>
              <a:off x="6387538" y="1013022"/>
              <a:ext cx="626385" cy="346249"/>
            </a:xfrm>
            <a:prstGeom prst="rect">
              <a:avLst/>
            </a:prstGeom>
            <a:noFill/>
          </p:spPr>
          <p:txBody>
            <a:bodyPr wrap="square" rtlCol="0">
              <a:spAutoFit/>
            </a:bodyPr>
            <a:lstStyle/>
            <a:p>
              <a:r>
                <a:rPr kumimoji="1" lang="en-US" altLang="ja-JP" sz="825" dirty="0"/>
                <a:t>A</a:t>
              </a:r>
              <a:r>
                <a:rPr kumimoji="1" lang="ja-JP" altLang="en-US" sz="825" dirty="0"/>
                <a:t>が</a:t>
              </a:r>
              <a:r>
                <a:rPr kumimoji="1" lang="en-US" altLang="ja-JP" sz="825" dirty="0"/>
                <a:t>B</a:t>
              </a:r>
              <a:r>
                <a:rPr kumimoji="1" lang="ja-JP" altLang="en-US" sz="825" dirty="0"/>
                <a:t>を</a:t>
              </a:r>
              <a:endParaRPr kumimoji="1" lang="en-US" altLang="ja-JP" sz="825" dirty="0"/>
            </a:p>
            <a:p>
              <a:r>
                <a:rPr kumimoji="1" lang="ja-JP" altLang="en-US" sz="825" dirty="0"/>
                <a:t>助けた後</a:t>
              </a:r>
            </a:p>
          </p:txBody>
        </p:sp>
        <p:sp>
          <p:nvSpPr>
            <p:cNvPr id="51" name="テキスト ボックス 50">
              <a:extLst>
                <a:ext uri="{FF2B5EF4-FFF2-40B4-BE49-F238E27FC236}">
                  <a16:creationId xmlns:a16="http://schemas.microsoft.com/office/drawing/2014/main" id="{7A145E98-5BF3-9D48-8AED-90792BD0B28D}"/>
                </a:ext>
              </a:extLst>
            </p:cNvPr>
            <p:cNvSpPr txBox="1"/>
            <p:nvPr/>
          </p:nvSpPr>
          <p:spPr>
            <a:xfrm>
              <a:off x="5818675" y="1847144"/>
              <a:ext cx="715272" cy="473206"/>
            </a:xfrm>
            <a:prstGeom prst="rect">
              <a:avLst/>
            </a:prstGeom>
            <a:noFill/>
          </p:spPr>
          <p:txBody>
            <a:bodyPr wrap="square" rtlCol="0">
              <a:spAutoFit/>
            </a:bodyPr>
            <a:lstStyle/>
            <a:p>
              <a:r>
                <a:rPr kumimoji="1" lang="en-US" altLang="ja-JP" sz="825" dirty="0"/>
                <a:t>A</a:t>
              </a:r>
              <a:r>
                <a:rPr kumimoji="1" lang="ja-JP" altLang="en-US" sz="825" dirty="0"/>
                <a:t>の印象が上がり</a:t>
              </a:r>
              <a:r>
                <a:rPr kumimoji="1" lang="en-US" altLang="ja-JP" sz="825" dirty="0"/>
                <a:t>C</a:t>
              </a:r>
              <a:r>
                <a:rPr kumimoji="1" lang="ja-JP" altLang="en-US" sz="825" dirty="0"/>
                <a:t>が</a:t>
              </a:r>
              <a:r>
                <a:rPr kumimoji="1" lang="en-US" altLang="ja-JP" sz="825" dirty="0"/>
                <a:t>A</a:t>
              </a:r>
              <a:r>
                <a:rPr kumimoji="1" lang="ja-JP" altLang="en-US" sz="825" dirty="0"/>
                <a:t>を助ける</a:t>
              </a:r>
            </a:p>
          </p:txBody>
        </p:sp>
        <p:cxnSp>
          <p:nvCxnSpPr>
            <p:cNvPr id="56" name="直線矢印コネクタ 55">
              <a:extLst>
                <a:ext uri="{FF2B5EF4-FFF2-40B4-BE49-F238E27FC236}">
                  <a16:creationId xmlns:a16="http://schemas.microsoft.com/office/drawing/2014/main" id="{693CB349-7DC2-2049-89F2-F26FD6D1C280}"/>
                </a:ext>
              </a:extLst>
            </p:cNvPr>
            <p:cNvCxnSpPr>
              <a:cxnSpLocks/>
              <a:stCxn id="27" idx="0"/>
            </p:cNvCxnSpPr>
            <p:nvPr/>
          </p:nvCxnSpPr>
          <p:spPr>
            <a:xfrm flipV="1">
              <a:off x="6684085" y="1396134"/>
              <a:ext cx="0" cy="20376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pic>
          <p:nvPicPr>
            <p:cNvPr id="57" name="図 56">
              <a:extLst>
                <a:ext uri="{FF2B5EF4-FFF2-40B4-BE49-F238E27FC236}">
                  <a16:creationId xmlns:a16="http://schemas.microsoft.com/office/drawing/2014/main" id="{4E499D55-88C9-9645-84A1-F77DA29D8D56}"/>
                </a:ext>
              </a:extLst>
            </p:cNvPr>
            <p:cNvPicPr>
              <a:picLocks noChangeAspect="1"/>
            </p:cNvPicPr>
            <p:nvPr/>
          </p:nvPicPr>
          <p:blipFill>
            <a:blip r:embed="rId4"/>
            <a:stretch>
              <a:fillRect/>
            </a:stretch>
          </p:blipFill>
          <p:spPr>
            <a:xfrm>
              <a:off x="6844022" y="1701209"/>
              <a:ext cx="508052" cy="394208"/>
            </a:xfrm>
            <a:prstGeom prst="rect">
              <a:avLst/>
            </a:prstGeom>
          </p:spPr>
        </p:pic>
        <p:grpSp>
          <p:nvGrpSpPr>
            <p:cNvPr id="58" name="グループ化 57">
              <a:extLst>
                <a:ext uri="{FF2B5EF4-FFF2-40B4-BE49-F238E27FC236}">
                  <a16:creationId xmlns:a16="http://schemas.microsoft.com/office/drawing/2014/main" id="{7ECF6CC2-E42C-AA43-8C32-BB92CBFDBFD0}"/>
                </a:ext>
              </a:extLst>
            </p:cNvPr>
            <p:cNvGrpSpPr/>
            <p:nvPr/>
          </p:nvGrpSpPr>
          <p:grpSpPr>
            <a:xfrm>
              <a:off x="6950149" y="1774566"/>
              <a:ext cx="249203" cy="230831"/>
              <a:chOff x="6440241" y="5714940"/>
              <a:chExt cx="332270" cy="307775"/>
            </a:xfrm>
          </p:grpSpPr>
          <p:sp>
            <p:nvSpPr>
              <p:cNvPr id="65" name="円/楕円 64">
                <a:extLst>
                  <a:ext uri="{FF2B5EF4-FFF2-40B4-BE49-F238E27FC236}">
                    <a16:creationId xmlns:a16="http://schemas.microsoft.com/office/drawing/2014/main" id="{FCB8890E-8672-7243-A053-7F2CFD831908}"/>
                  </a:ext>
                </a:extLst>
              </p:cNvPr>
              <p:cNvSpPr/>
              <p:nvPr/>
            </p:nvSpPr>
            <p:spPr>
              <a:xfrm>
                <a:off x="6452131" y="5717361"/>
                <a:ext cx="237912" cy="2480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66" name="テキスト ボックス 65">
                <a:extLst>
                  <a:ext uri="{FF2B5EF4-FFF2-40B4-BE49-F238E27FC236}">
                    <a16:creationId xmlns:a16="http://schemas.microsoft.com/office/drawing/2014/main" id="{0CA7756C-E6E6-5940-87E1-FC8FBFF5E9C1}"/>
                  </a:ext>
                </a:extLst>
              </p:cNvPr>
              <p:cNvSpPr txBox="1"/>
              <p:nvPr/>
            </p:nvSpPr>
            <p:spPr>
              <a:xfrm>
                <a:off x="6440241" y="5714940"/>
                <a:ext cx="332270" cy="307775"/>
              </a:xfrm>
              <a:prstGeom prst="rect">
                <a:avLst/>
              </a:prstGeom>
              <a:noFill/>
            </p:spPr>
            <p:txBody>
              <a:bodyPr wrap="square" rtlCol="0">
                <a:spAutoFit/>
              </a:bodyPr>
              <a:lstStyle/>
              <a:p>
                <a:r>
                  <a:rPr lang="en-US" altLang="ja-JP" sz="900" b="1" dirty="0">
                    <a:solidFill>
                      <a:schemeClr val="bg1"/>
                    </a:solidFill>
                  </a:rPr>
                  <a:t>A</a:t>
                </a:r>
                <a:endParaRPr kumimoji="1" lang="ja-JP" altLang="en-US" sz="900" b="1">
                  <a:solidFill>
                    <a:schemeClr val="bg1"/>
                  </a:solidFill>
                </a:endParaRPr>
              </a:p>
            </p:txBody>
          </p:sp>
        </p:grpSp>
        <p:pic>
          <p:nvPicPr>
            <p:cNvPr id="59" name="図 58">
              <a:extLst>
                <a:ext uri="{FF2B5EF4-FFF2-40B4-BE49-F238E27FC236}">
                  <a16:creationId xmlns:a16="http://schemas.microsoft.com/office/drawing/2014/main" id="{D2A54C5A-2569-6D4B-9534-84B020317E07}"/>
                </a:ext>
              </a:extLst>
            </p:cNvPr>
            <p:cNvPicPr>
              <a:picLocks noChangeAspect="1"/>
            </p:cNvPicPr>
            <p:nvPr/>
          </p:nvPicPr>
          <p:blipFill>
            <a:blip r:embed="rId5"/>
            <a:stretch>
              <a:fillRect/>
            </a:stretch>
          </p:blipFill>
          <p:spPr>
            <a:xfrm rot="5965358" flipH="1">
              <a:off x="7141780" y="1789686"/>
              <a:ext cx="137354" cy="152400"/>
            </a:xfrm>
            <a:prstGeom prst="rect">
              <a:avLst/>
            </a:prstGeom>
          </p:spPr>
        </p:pic>
        <p:sp>
          <p:nvSpPr>
            <p:cNvPr id="61" name="テキスト ボックス 60">
              <a:extLst>
                <a:ext uri="{FF2B5EF4-FFF2-40B4-BE49-F238E27FC236}">
                  <a16:creationId xmlns:a16="http://schemas.microsoft.com/office/drawing/2014/main" id="{05E3717B-707C-3F43-89CB-5E15B8BEC87C}"/>
                </a:ext>
              </a:extLst>
            </p:cNvPr>
            <p:cNvSpPr txBox="1"/>
            <p:nvPr/>
          </p:nvSpPr>
          <p:spPr>
            <a:xfrm>
              <a:off x="5723838" y="2240889"/>
              <a:ext cx="2241456" cy="253916"/>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b</a:t>
              </a:r>
              <a:r>
                <a:rPr kumimoji="1" lang="en-US" altLang="ja-JP" sz="1050" dirty="0">
                  <a:latin typeface="Meiryo" panose="020B0604030504040204" pitchFamily="34" charset="-128"/>
                  <a:ea typeface="Meiryo" panose="020B0604030504040204" pitchFamily="34" charset="-128"/>
                </a:rPr>
                <a:t>) </a:t>
              </a:r>
              <a:r>
                <a:rPr kumimoji="1" lang="ja-JP" altLang="en-US" sz="1050" dirty="0">
                  <a:latin typeface="Meiryo" panose="020B0604030504040204" pitchFamily="34" charset="-128"/>
                  <a:ea typeface="Meiryo" panose="020B0604030504040204" pitchFamily="34" charset="-128"/>
                </a:rPr>
                <a:t>間接互恵</a:t>
              </a:r>
              <a:r>
                <a:rPr kumimoji="1" lang="en-US" altLang="ja-JP" sz="1050" dirty="0">
                  <a:latin typeface="Meiryo" panose="020B0604030504040204" pitchFamily="34" charset="-128"/>
                  <a:ea typeface="Meiryo" panose="020B0604030504040204" pitchFamily="34" charset="-128"/>
                </a:rPr>
                <a:t>(</a:t>
              </a:r>
              <a:r>
                <a:rPr kumimoji="1" lang="ja-JP" altLang="en-US" sz="1050" dirty="0">
                  <a:latin typeface="Meiryo" panose="020B0604030504040204" pitchFamily="34" charset="-128"/>
                  <a:ea typeface="Meiryo" panose="020B0604030504040204" pitchFamily="34" charset="-128"/>
                </a:rPr>
                <a:t>イメージスコア</a:t>
              </a:r>
              <a:r>
                <a:rPr kumimoji="1" lang="en-US" altLang="ja-JP" sz="1050" dirty="0">
                  <a:latin typeface="Meiryo" panose="020B0604030504040204" pitchFamily="34" charset="-128"/>
                  <a:ea typeface="Meiryo" panose="020B0604030504040204" pitchFamily="34" charset="-128"/>
                </a:rPr>
                <a:t>)</a:t>
              </a:r>
              <a:endParaRPr kumimoji="1" lang="ja-JP" altLang="en-US" sz="1050" dirty="0">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254158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1026" name="Picture 2">
            <a:extLst>
              <a:ext uri="{FF2B5EF4-FFF2-40B4-BE49-F238E27FC236}">
                <a16:creationId xmlns:a16="http://schemas.microsoft.com/office/drawing/2014/main" id="{2EDFD6EF-7CD6-44BF-9D92-60C4B8E8A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4" y="2290870"/>
            <a:ext cx="6051995" cy="3209869"/>
          </a:xfrm>
          <a:prstGeom prst="rect">
            <a:avLst/>
          </a:prstGeom>
          <a:noFill/>
          <a:extLst>
            <a:ext uri="{909E8E84-426E-40DD-AFC4-6F175D3DCCD1}">
              <a14:hiddenFill xmlns:a14="http://schemas.microsoft.com/office/drawing/2010/main">
                <a:solidFill>
                  <a:srgbClr val="FFFFFF"/>
                </a:solidFill>
              </a14:hiddenFill>
            </a:ext>
          </a:extLst>
        </p:spPr>
      </p:pic>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a:buClr>
                <a:srgbClr val="000000"/>
              </a:buClr>
              <a:buSzPts val="3600"/>
            </a:pPr>
            <a:r>
              <a:rPr lang="en-US" alt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3" name="四角形: 角を丸くする 32">
            <a:extLst>
              <a:ext uri="{FF2B5EF4-FFF2-40B4-BE49-F238E27FC236}">
                <a16:creationId xmlns:a16="http://schemas.microsoft.com/office/drawing/2014/main" id="{0E66A3AD-A77D-4C18-BF03-FAD71D1B0635}"/>
              </a:ext>
            </a:extLst>
          </p:cNvPr>
          <p:cNvSpPr/>
          <p:nvPr/>
        </p:nvSpPr>
        <p:spPr>
          <a:xfrm>
            <a:off x="-1743919" y="-34724"/>
            <a:ext cx="12783149" cy="1085893"/>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4000" b="1" dirty="0">
                <a:solidFill>
                  <a:schemeClr val="tx1"/>
                </a:solidFill>
              </a:rPr>
              <a:t>ポイントの遷移</a:t>
            </a:r>
          </a:p>
        </p:txBody>
      </p:sp>
      <p:grpSp>
        <p:nvGrpSpPr>
          <p:cNvPr id="6" name="グループ化 5">
            <a:extLst>
              <a:ext uri="{FF2B5EF4-FFF2-40B4-BE49-F238E27FC236}">
                <a16:creationId xmlns:a16="http://schemas.microsoft.com/office/drawing/2014/main" id="{790033D9-8879-4B1F-A024-9F64FF9BFE3E}"/>
              </a:ext>
            </a:extLst>
          </p:cNvPr>
          <p:cNvGrpSpPr/>
          <p:nvPr/>
        </p:nvGrpSpPr>
        <p:grpSpPr>
          <a:xfrm>
            <a:off x="822982" y="2050697"/>
            <a:ext cx="6270876" cy="3357709"/>
            <a:chOff x="955711" y="2430704"/>
            <a:chExt cx="6270876" cy="3357709"/>
          </a:xfrm>
        </p:grpSpPr>
        <p:sp>
          <p:nvSpPr>
            <p:cNvPr id="10" name="テキスト ボックス 9">
              <a:extLst>
                <a:ext uri="{FF2B5EF4-FFF2-40B4-BE49-F238E27FC236}">
                  <a16:creationId xmlns:a16="http://schemas.microsoft.com/office/drawing/2014/main" id="{D5CE8754-1D0F-477C-8ED7-3B3BF70F94B9}"/>
                </a:ext>
              </a:extLst>
            </p:cNvPr>
            <p:cNvSpPr txBox="1"/>
            <p:nvPr/>
          </p:nvSpPr>
          <p:spPr>
            <a:xfrm>
              <a:off x="955711" y="2430704"/>
              <a:ext cx="500275" cy="369332"/>
            </a:xfrm>
            <a:prstGeom prst="rect">
              <a:avLst/>
            </a:prstGeom>
            <a:noFill/>
          </p:spPr>
          <p:txBody>
            <a:bodyPr wrap="square" rtlCol="0">
              <a:spAutoFit/>
            </a:bodyPr>
            <a:lstStyle/>
            <a:p>
              <a:r>
                <a:rPr kumimoji="1" lang="en-US" altLang="ja-JP" b="1" dirty="0"/>
                <a:t>Pt</a:t>
              </a:r>
              <a:endParaRPr kumimoji="1" lang="ja-JP" altLang="en-US" b="1" dirty="0"/>
            </a:p>
          </p:txBody>
        </p:sp>
        <p:sp>
          <p:nvSpPr>
            <p:cNvPr id="3" name="テキスト ボックス 2">
              <a:extLst>
                <a:ext uri="{FF2B5EF4-FFF2-40B4-BE49-F238E27FC236}">
                  <a16:creationId xmlns:a16="http://schemas.microsoft.com/office/drawing/2014/main" id="{FD082F3B-BC32-41B3-8936-06A1C41D1974}"/>
                </a:ext>
              </a:extLst>
            </p:cNvPr>
            <p:cNvSpPr txBox="1"/>
            <p:nvPr/>
          </p:nvSpPr>
          <p:spPr>
            <a:xfrm>
              <a:off x="6468598" y="5419081"/>
              <a:ext cx="757989" cy="369332"/>
            </a:xfrm>
            <a:prstGeom prst="rect">
              <a:avLst/>
            </a:prstGeom>
            <a:noFill/>
          </p:spPr>
          <p:txBody>
            <a:bodyPr wrap="square" rtlCol="0">
              <a:spAutoFit/>
            </a:bodyPr>
            <a:lstStyle/>
            <a:p>
              <a:r>
                <a:rPr kumimoji="1" lang="en-US" altLang="ja-JP" b="1" dirty="0"/>
                <a:t>days</a:t>
              </a:r>
              <a:endParaRPr kumimoji="1" lang="ja-JP" altLang="en-US" b="1" dirty="0"/>
            </a:p>
          </p:txBody>
        </p:sp>
      </p:grpSp>
      <p:sp>
        <p:nvSpPr>
          <p:cNvPr id="17" name="テキスト ボックス 16">
            <a:extLst>
              <a:ext uri="{FF2B5EF4-FFF2-40B4-BE49-F238E27FC236}">
                <a16:creationId xmlns:a16="http://schemas.microsoft.com/office/drawing/2014/main" id="{7072182B-7B63-4F6F-A67F-4867B4EC67DA}"/>
              </a:ext>
            </a:extLst>
          </p:cNvPr>
          <p:cNvSpPr txBox="1"/>
          <p:nvPr/>
        </p:nvSpPr>
        <p:spPr>
          <a:xfrm>
            <a:off x="1913613" y="1599322"/>
            <a:ext cx="1234687" cy="369332"/>
          </a:xfrm>
          <a:prstGeom prst="rect">
            <a:avLst/>
          </a:prstGeom>
          <a:noFill/>
        </p:spPr>
        <p:txBody>
          <a:bodyPr wrap="square" rtlCol="0">
            <a:spAutoFit/>
          </a:bodyPr>
          <a:lstStyle/>
          <a:p>
            <a:r>
              <a:rPr kumimoji="1" lang="ja-JP" altLang="en-US" dirty="0"/>
              <a:t>今回実験</a:t>
            </a:r>
            <a:endParaRPr kumimoji="1" lang="en-US" altLang="ja-JP" dirty="0"/>
          </a:p>
        </p:txBody>
      </p:sp>
      <p:sp>
        <p:nvSpPr>
          <p:cNvPr id="18" name="テキスト ボックス 17">
            <a:extLst>
              <a:ext uri="{FF2B5EF4-FFF2-40B4-BE49-F238E27FC236}">
                <a16:creationId xmlns:a16="http://schemas.microsoft.com/office/drawing/2014/main" id="{2AA57FF8-74BB-40A2-A81D-818C59DDDBDC}"/>
              </a:ext>
            </a:extLst>
          </p:cNvPr>
          <p:cNvSpPr txBox="1"/>
          <p:nvPr/>
        </p:nvSpPr>
        <p:spPr>
          <a:xfrm>
            <a:off x="5105788" y="6034044"/>
            <a:ext cx="3798607" cy="646331"/>
          </a:xfrm>
          <a:prstGeom prst="rect">
            <a:avLst/>
          </a:prstGeom>
          <a:noFill/>
        </p:spPr>
        <p:txBody>
          <a:bodyPr wrap="square" rtlCol="0">
            <a:spAutoFit/>
          </a:bodyPr>
          <a:lstStyle/>
          <a:p>
            <a:r>
              <a:rPr kumimoji="1" lang="ja-JP" altLang="en-US" b="1" dirty="0"/>
              <a:t>高ポイント保持者と低ポイント保持者の差が開いた。</a:t>
            </a:r>
            <a:endParaRPr kumimoji="1" lang="en-US" altLang="ja-JP" b="1" dirty="0"/>
          </a:p>
        </p:txBody>
      </p:sp>
      <p:sp>
        <p:nvSpPr>
          <p:cNvPr id="19" name="テキスト ボックス 18">
            <a:extLst>
              <a:ext uri="{FF2B5EF4-FFF2-40B4-BE49-F238E27FC236}">
                <a16:creationId xmlns:a16="http://schemas.microsoft.com/office/drawing/2014/main" id="{B6F50B80-4EED-4B30-A43B-C1E094D2A3F5}"/>
              </a:ext>
            </a:extLst>
          </p:cNvPr>
          <p:cNvSpPr txBox="1"/>
          <p:nvPr/>
        </p:nvSpPr>
        <p:spPr>
          <a:xfrm>
            <a:off x="2716266" y="5304482"/>
            <a:ext cx="864067" cy="369332"/>
          </a:xfrm>
          <a:prstGeom prst="rect">
            <a:avLst/>
          </a:prstGeom>
          <a:noFill/>
        </p:spPr>
        <p:txBody>
          <a:bodyPr wrap="square" rtlCol="0">
            <a:spAutoFit/>
          </a:bodyPr>
          <a:lstStyle/>
          <a:p>
            <a:r>
              <a:rPr kumimoji="1" lang="en-US" altLang="ja-JP" b="1" dirty="0"/>
              <a:t>5day</a:t>
            </a:r>
            <a:endParaRPr kumimoji="1" lang="ja-JP" altLang="en-US" b="1" dirty="0"/>
          </a:p>
        </p:txBody>
      </p:sp>
      <p:sp>
        <p:nvSpPr>
          <p:cNvPr id="20" name="テキスト ボックス 19">
            <a:extLst>
              <a:ext uri="{FF2B5EF4-FFF2-40B4-BE49-F238E27FC236}">
                <a16:creationId xmlns:a16="http://schemas.microsoft.com/office/drawing/2014/main" id="{23A1CE97-90A1-48D5-AC59-0A40DD024D44}"/>
              </a:ext>
            </a:extLst>
          </p:cNvPr>
          <p:cNvSpPr txBox="1"/>
          <p:nvPr/>
        </p:nvSpPr>
        <p:spPr>
          <a:xfrm>
            <a:off x="4412309" y="5316073"/>
            <a:ext cx="864067" cy="369332"/>
          </a:xfrm>
          <a:prstGeom prst="rect">
            <a:avLst/>
          </a:prstGeom>
          <a:noFill/>
        </p:spPr>
        <p:txBody>
          <a:bodyPr wrap="square" rtlCol="0">
            <a:spAutoFit/>
          </a:bodyPr>
          <a:lstStyle/>
          <a:p>
            <a:r>
              <a:rPr kumimoji="1" lang="en-US" altLang="ja-JP" b="1" dirty="0"/>
              <a:t>10day</a:t>
            </a:r>
            <a:endParaRPr kumimoji="1" lang="ja-JP" altLang="en-US" b="1" dirty="0"/>
          </a:p>
        </p:txBody>
      </p:sp>
    </p:spTree>
    <p:extLst>
      <p:ext uri="{BB962C8B-B14F-4D97-AF65-F5344CB8AC3E}">
        <p14:creationId xmlns:p14="http://schemas.microsoft.com/office/powerpoint/2010/main" val="1973478960"/>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グループ化 14">
            <a:extLst>
              <a:ext uri="{FF2B5EF4-FFF2-40B4-BE49-F238E27FC236}">
                <a16:creationId xmlns:a16="http://schemas.microsoft.com/office/drawing/2014/main" id="{EA47A86B-238B-464D-9ED4-1D4F1F7777EB}"/>
              </a:ext>
            </a:extLst>
          </p:cNvPr>
          <p:cNvGrpSpPr/>
          <p:nvPr/>
        </p:nvGrpSpPr>
        <p:grpSpPr>
          <a:xfrm>
            <a:off x="4440608" y="4671763"/>
            <a:ext cx="4525121" cy="1992176"/>
            <a:chOff x="3806079" y="4476200"/>
            <a:chExt cx="5039228" cy="2218510"/>
          </a:xfrm>
        </p:grpSpPr>
        <p:grpSp>
          <p:nvGrpSpPr>
            <p:cNvPr id="16" name="グループ化 15">
              <a:extLst>
                <a:ext uri="{FF2B5EF4-FFF2-40B4-BE49-F238E27FC236}">
                  <a16:creationId xmlns:a16="http://schemas.microsoft.com/office/drawing/2014/main" id="{61E4A52F-0E2B-47A6-913F-4A50C80A7990}"/>
                </a:ext>
              </a:extLst>
            </p:cNvPr>
            <p:cNvGrpSpPr/>
            <p:nvPr/>
          </p:nvGrpSpPr>
          <p:grpSpPr>
            <a:xfrm>
              <a:off x="3806079" y="4476200"/>
              <a:ext cx="5039228" cy="2218510"/>
              <a:chOff x="3806079" y="4425400"/>
              <a:chExt cx="5039228" cy="2218510"/>
            </a:xfrm>
          </p:grpSpPr>
          <p:grpSp>
            <p:nvGrpSpPr>
              <p:cNvPr id="19" name="グループ化 18">
                <a:extLst>
                  <a:ext uri="{FF2B5EF4-FFF2-40B4-BE49-F238E27FC236}">
                    <a16:creationId xmlns:a16="http://schemas.microsoft.com/office/drawing/2014/main" id="{549BBC09-B22E-4310-B5D3-27B29BD00A41}"/>
                  </a:ext>
                </a:extLst>
              </p:cNvPr>
              <p:cNvGrpSpPr/>
              <p:nvPr/>
            </p:nvGrpSpPr>
            <p:grpSpPr>
              <a:xfrm>
                <a:off x="3806079" y="4425400"/>
                <a:ext cx="5039228" cy="2218510"/>
                <a:chOff x="1695574" y="4458749"/>
                <a:chExt cx="5039228" cy="2218510"/>
              </a:xfrm>
            </p:grpSpPr>
            <p:grpSp>
              <p:nvGrpSpPr>
                <p:cNvPr id="21" name="グループ化 20">
                  <a:extLst>
                    <a:ext uri="{FF2B5EF4-FFF2-40B4-BE49-F238E27FC236}">
                      <a16:creationId xmlns:a16="http://schemas.microsoft.com/office/drawing/2014/main" id="{F8EEB485-B640-4D25-A505-7FDADA041F18}"/>
                    </a:ext>
                  </a:extLst>
                </p:cNvPr>
                <p:cNvGrpSpPr>
                  <a:grpSpLocks noChangeAspect="1"/>
                </p:cNvGrpSpPr>
                <p:nvPr/>
              </p:nvGrpSpPr>
              <p:grpSpPr>
                <a:xfrm>
                  <a:off x="1775851" y="4531844"/>
                  <a:ext cx="4857338" cy="2003354"/>
                  <a:chOff x="714514" y="1170609"/>
                  <a:chExt cx="7514516" cy="3099277"/>
                </a:xfrm>
              </p:grpSpPr>
              <p:sp>
                <p:nvSpPr>
                  <p:cNvPr id="26" name="テキスト ボックス 25">
                    <a:extLst>
                      <a:ext uri="{FF2B5EF4-FFF2-40B4-BE49-F238E27FC236}">
                        <a16:creationId xmlns:a16="http://schemas.microsoft.com/office/drawing/2014/main" id="{04B04FDD-F01C-44F0-97EB-F07608AFBCA0}"/>
                      </a:ext>
                    </a:extLst>
                  </p:cNvPr>
                  <p:cNvSpPr txBox="1"/>
                  <p:nvPr/>
                </p:nvSpPr>
                <p:spPr>
                  <a:xfrm>
                    <a:off x="2632768" y="3604588"/>
                    <a:ext cx="318052" cy="344656"/>
                  </a:xfrm>
                  <a:prstGeom prst="rect">
                    <a:avLst/>
                  </a:prstGeom>
                  <a:noFill/>
                </p:spPr>
                <p:txBody>
                  <a:bodyPr wrap="square" rtlCol="0">
                    <a:spAutoFit/>
                  </a:bodyPr>
                  <a:lstStyle/>
                  <a:p>
                    <a:r>
                      <a:rPr kumimoji="1" lang="en-US" altLang="ja-JP" sz="700" dirty="0"/>
                      <a:t>0</a:t>
                    </a:r>
                    <a:endParaRPr kumimoji="1" lang="ja-JP" altLang="en-US" sz="700" dirty="0"/>
                  </a:p>
                </p:txBody>
              </p:sp>
              <p:sp>
                <p:nvSpPr>
                  <p:cNvPr id="27" name="テキスト ボックス 26">
                    <a:extLst>
                      <a:ext uri="{FF2B5EF4-FFF2-40B4-BE49-F238E27FC236}">
                        <a16:creationId xmlns:a16="http://schemas.microsoft.com/office/drawing/2014/main" id="{32BE20DF-6364-4A9C-8DEA-E3677EE35789}"/>
                      </a:ext>
                    </a:extLst>
                  </p:cNvPr>
                  <p:cNvSpPr txBox="1"/>
                  <p:nvPr/>
                </p:nvSpPr>
                <p:spPr>
                  <a:xfrm>
                    <a:off x="4737653" y="3620860"/>
                    <a:ext cx="318052" cy="344656"/>
                  </a:xfrm>
                  <a:prstGeom prst="rect">
                    <a:avLst/>
                  </a:prstGeom>
                  <a:noFill/>
                </p:spPr>
                <p:txBody>
                  <a:bodyPr wrap="square" rtlCol="0">
                    <a:spAutoFit/>
                  </a:bodyPr>
                  <a:lstStyle/>
                  <a:p>
                    <a:r>
                      <a:rPr kumimoji="1" lang="en-US" altLang="ja-JP" sz="700" dirty="0"/>
                      <a:t>0</a:t>
                    </a:r>
                    <a:endParaRPr kumimoji="1" lang="ja-JP" altLang="en-US" sz="700" dirty="0"/>
                  </a:p>
                </p:txBody>
              </p:sp>
              <p:pic>
                <p:nvPicPr>
                  <p:cNvPr id="28" name="Picture 10">
                    <a:extLst>
                      <a:ext uri="{FF2B5EF4-FFF2-40B4-BE49-F238E27FC236}">
                        <a16:creationId xmlns:a16="http://schemas.microsoft.com/office/drawing/2014/main" id="{828167F4-CD4C-423C-8E6C-DCB88F993C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043" t="10012" r="17778" b="8646"/>
                  <a:stretch/>
                </p:blipFill>
                <p:spPr bwMode="auto">
                  <a:xfrm>
                    <a:off x="4331251" y="1170609"/>
                    <a:ext cx="1753705" cy="272724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a:extLst>
                      <a:ext uri="{FF2B5EF4-FFF2-40B4-BE49-F238E27FC236}">
                        <a16:creationId xmlns:a16="http://schemas.microsoft.com/office/drawing/2014/main" id="{356F78E4-4DE6-4763-A2AE-DA0951689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7" t="10012" r="13897" b="8646"/>
                  <a:stretch/>
                </p:blipFill>
                <p:spPr bwMode="auto">
                  <a:xfrm>
                    <a:off x="817215" y="1170609"/>
                    <a:ext cx="7411815" cy="2727249"/>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8F033684-8D97-4A6A-A6C6-B123A2E6FA64}"/>
                      </a:ext>
                    </a:extLst>
                  </p:cNvPr>
                  <p:cNvSpPr txBox="1"/>
                  <p:nvPr/>
                </p:nvSpPr>
                <p:spPr>
                  <a:xfrm>
                    <a:off x="714514" y="3822818"/>
                    <a:ext cx="460516" cy="424191"/>
                  </a:xfrm>
                  <a:prstGeom prst="rect">
                    <a:avLst/>
                  </a:prstGeom>
                  <a:noFill/>
                </p:spPr>
                <p:txBody>
                  <a:bodyPr wrap="square" rtlCol="0">
                    <a:spAutoFit/>
                  </a:bodyPr>
                  <a:lstStyle/>
                  <a:p>
                    <a:r>
                      <a:rPr kumimoji="1" lang="en-US" altLang="ja-JP" sz="1000" b="1" dirty="0"/>
                      <a:t>0</a:t>
                    </a:r>
                    <a:endParaRPr kumimoji="1" lang="ja-JP" altLang="en-US" sz="1000" b="1" dirty="0"/>
                  </a:p>
                </p:txBody>
              </p:sp>
              <p:sp>
                <p:nvSpPr>
                  <p:cNvPr id="31" name="テキスト ボックス 30">
                    <a:extLst>
                      <a:ext uri="{FF2B5EF4-FFF2-40B4-BE49-F238E27FC236}">
                        <a16:creationId xmlns:a16="http://schemas.microsoft.com/office/drawing/2014/main" id="{DC12A8A8-5245-42A0-87AC-F0CCD40A8F1B}"/>
                      </a:ext>
                    </a:extLst>
                  </p:cNvPr>
                  <p:cNvSpPr txBox="1"/>
                  <p:nvPr/>
                </p:nvSpPr>
                <p:spPr>
                  <a:xfrm>
                    <a:off x="2094947" y="3834721"/>
                    <a:ext cx="921029" cy="424191"/>
                  </a:xfrm>
                  <a:prstGeom prst="rect">
                    <a:avLst/>
                  </a:prstGeom>
                  <a:noFill/>
                </p:spPr>
                <p:txBody>
                  <a:bodyPr wrap="square" rtlCol="0">
                    <a:spAutoFit/>
                  </a:bodyPr>
                  <a:lstStyle/>
                  <a:p>
                    <a:r>
                      <a:rPr kumimoji="1" lang="en-US" altLang="ja-JP" sz="1000" b="1" dirty="0"/>
                      <a:t>50000</a:t>
                    </a:r>
                    <a:endParaRPr kumimoji="1" lang="ja-JP" altLang="en-US" sz="1000" b="1" dirty="0"/>
                  </a:p>
                </p:txBody>
              </p:sp>
              <p:sp>
                <p:nvSpPr>
                  <p:cNvPr id="32" name="テキスト ボックス 31">
                    <a:extLst>
                      <a:ext uri="{FF2B5EF4-FFF2-40B4-BE49-F238E27FC236}">
                        <a16:creationId xmlns:a16="http://schemas.microsoft.com/office/drawing/2014/main" id="{5D8F34AC-45F2-418D-8214-4589806AF58E}"/>
                      </a:ext>
                    </a:extLst>
                  </p:cNvPr>
                  <p:cNvSpPr txBox="1"/>
                  <p:nvPr/>
                </p:nvSpPr>
                <p:spPr>
                  <a:xfrm>
                    <a:off x="3791505" y="3845695"/>
                    <a:ext cx="996755" cy="424191"/>
                  </a:xfrm>
                  <a:prstGeom prst="rect">
                    <a:avLst/>
                  </a:prstGeom>
                  <a:noFill/>
                </p:spPr>
                <p:txBody>
                  <a:bodyPr wrap="square" rtlCol="0">
                    <a:spAutoFit/>
                  </a:bodyPr>
                  <a:lstStyle/>
                  <a:p>
                    <a:r>
                      <a:rPr kumimoji="1" lang="en-US" altLang="ja-JP" sz="1000" b="1" dirty="0"/>
                      <a:t>100000</a:t>
                    </a:r>
                    <a:endParaRPr kumimoji="1" lang="ja-JP" altLang="en-US" sz="1000" b="1" dirty="0"/>
                  </a:p>
                </p:txBody>
              </p:sp>
              <p:sp>
                <p:nvSpPr>
                  <p:cNvPr id="33" name="テキスト ボックス 32">
                    <a:extLst>
                      <a:ext uri="{FF2B5EF4-FFF2-40B4-BE49-F238E27FC236}">
                        <a16:creationId xmlns:a16="http://schemas.microsoft.com/office/drawing/2014/main" id="{DF5EC69F-C53A-4626-B8C9-21247FEED342}"/>
                      </a:ext>
                    </a:extLst>
                  </p:cNvPr>
                  <p:cNvSpPr txBox="1"/>
                  <p:nvPr/>
                </p:nvSpPr>
                <p:spPr>
                  <a:xfrm>
                    <a:off x="7143355" y="3834721"/>
                    <a:ext cx="1046234" cy="424191"/>
                  </a:xfrm>
                  <a:prstGeom prst="rect">
                    <a:avLst/>
                  </a:prstGeom>
                  <a:noFill/>
                </p:spPr>
                <p:txBody>
                  <a:bodyPr wrap="square" rtlCol="0">
                    <a:spAutoFit/>
                  </a:bodyPr>
                  <a:lstStyle/>
                  <a:p>
                    <a:r>
                      <a:rPr kumimoji="1" lang="en-US" altLang="ja-JP" sz="1000" b="1" dirty="0"/>
                      <a:t>200000</a:t>
                    </a:r>
                    <a:endParaRPr kumimoji="1" lang="ja-JP" altLang="en-US" sz="1000" b="1" dirty="0"/>
                  </a:p>
                </p:txBody>
              </p:sp>
            </p:grpSp>
            <p:grpSp>
              <p:nvGrpSpPr>
                <p:cNvPr id="22" name="グループ化 21">
                  <a:extLst>
                    <a:ext uri="{FF2B5EF4-FFF2-40B4-BE49-F238E27FC236}">
                      <a16:creationId xmlns:a16="http://schemas.microsoft.com/office/drawing/2014/main" id="{B046B66C-CAA9-4B44-BBD5-BEE4BD2E9048}"/>
                    </a:ext>
                  </a:extLst>
                </p:cNvPr>
                <p:cNvGrpSpPr/>
                <p:nvPr/>
              </p:nvGrpSpPr>
              <p:grpSpPr>
                <a:xfrm>
                  <a:off x="4389311" y="4538197"/>
                  <a:ext cx="2181724" cy="1029808"/>
                  <a:chOff x="1794092" y="1119090"/>
                  <a:chExt cx="2181724" cy="1029808"/>
                </a:xfrm>
              </p:grpSpPr>
              <p:pic>
                <p:nvPicPr>
                  <p:cNvPr id="24" name="Picture 10">
                    <a:extLst>
                      <a:ext uri="{FF2B5EF4-FFF2-40B4-BE49-F238E27FC236}">
                        <a16:creationId xmlns:a16="http://schemas.microsoft.com/office/drawing/2014/main" id="{81247B6E-5EDC-491E-B821-9D5959064D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56" t="1589" r="46328" b="90150"/>
                  <a:stretch/>
                </p:blipFill>
                <p:spPr bwMode="auto">
                  <a:xfrm rot="5400000">
                    <a:off x="1586195" y="1326987"/>
                    <a:ext cx="1029808" cy="614013"/>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214D4EBC-FBF6-44EF-B731-0F29E1B8AE68}"/>
                      </a:ext>
                    </a:extLst>
                  </p:cNvPr>
                  <p:cNvSpPr txBox="1"/>
                  <p:nvPr/>
                </p:nvSpPr>
                <p:spPr>
                  <a:xfrm>
                    <a:off x="2184316" y="1710720"/>
                    <a:ext cx="1791500" cy="377018"/>
                  </a:xfrm>
                  <a:prstGeom prst="rect">
                    <a:avLst/>
                  </a:prstGeom>
                  <a:noFill/>
                </p:spPr>
                <p:txBody>
                  <a:bodyPr wrap="square" rtlCol="0">
                    <a:spAutoFit/>
                  </a:bodyPr>
                  <a:lstStyle/>
                  <a:p>
                    <a:r>
                      <a:rPr kumimoji="1" lang="ja-JP" altLang="en-US" sz="1600" b="1" dirty="0"/>
                      <a:t>ヘルスケア</a:t>
                    </a:r>
                  </a:p>
                </p:txBody>
              </p:sp>
            </p:grpSp>
            <p:sp>
              <p:nvSpPr>
                <p:cNvPr id="23" name="四角形: 角を丸くする 22">
                  <a:extLst>
                    <a:ext uri="{FF2B5EF4-FFF2-40B4-BE49-F238E27FC236}">
                      <a16:creationId xmlns:a16="http://schemas.microsoft.com/office/drawing/2014/main" id="{1E024BDC-D4BD-45A1-806A-A99312C234C1}"/>
                    </a:ext>
                  </a:extLst>
                </p:cNvPr>
                <p:cNvSpPr/>
                <p:nvPr/>
              </p:nvSpPr>
              <p:spPr>
                <a:xfrm>
                  <a:off x="1695574" y="4458749"/>
                  <a:ext cx="5039228" cy="2218510"/>
                </a:xfrm>
                <a:prstGeom prst="roundRect">
                  <a:avLst>
                    <a:gd name="adj" fmla="val 986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20" name="テキスト ボックス 19">
                <a:extLst>
                  <a:ext uri="{FF2B5EF4-FFF2-40B4-BE49-F238E27FC236}">
                    <a16:creationId xmlns:a16="http://schemas.microsoft.com/office/drawing/2014/main" id="{F0FB3FCA-3F5E-4E6B-8047-E397481F5E70}"/>
                  </a:ext>
                </a:extLst>
              </p:cNvPr>
              <p:cNvSpPr txBox="1"/>
              <p:nvPr/>
            </p:nvSpPr>
            <p:spPr>
              <a:xfrm>
                <a:off x="6941667" y="6220562"/>
                <a:ext cx="644297" cy="274195"/>
              </a:xfrm>
              <a:prstGeom prst="rect">
                <a:avLst/>
              </a:prstGeom>
              <a:noFill/>
            </p:spPr>
            <p:txBody>
              <a:bodyPr wrap="square" rtlCol="0">
                <a:spAutoFit/>
              </a:bodyPr>
              <a:lstStyle/>
              <a:p>
                <a:r>
                  <a:rPr kumimoji="1" lang="en-US" altLang="ja-JP" sz="1000" b="1" dirty="0"/>
                  <a:t>150000</a:t>
                </a:r>
                <a:endParaRPr kumimoji="1" lang="ja-JP" altLang="en-US" sz="1000" b="1" dirty="0"/>
              </a:p>
            </p:txBody>
          </p:sp>
        </p:grpSp>
        <p:sp>
          <p:nvSpPr>
            <p:cNvPr id="17" name="テキスト ボックス 16">
              <a:extLst>
                <a:ext uri="{FF2B5EF4-FFF2-40B4-BE49-F238E27FC236}">
                  <a16:creationId xmlns:a16="http://schemas.microsoft.com/office/drawing/2014/main" id="{46ADA463-2498-4E8E-A529-FE877AFFE4E0}"/>
                </a:ext>
              </a:extLst>
            </p:cNvPr>
            <p:cNvSpPr txBox="1"/>
            <p:nvPr/>
          </p:nvSpPr>
          <p:spPr>
            <a:xfrm>
              <a:off x="6903441" y="4533523"/>
              <a:ext cx="857961" cy="377018"/>
            </a:xfrm>
            <a:prstGeom prst="rect">
              <a:avLst/>
            </a:prstGeom>
            <a:noFill/>
          </p:spPr>
          <p:txBody>
            <a:bodyPr wrap="square" rtlCol="0">
              <a:spAutoFit/>
            </a:bodyPr>
            <a:lstStyle/>
            <a:p>
              <a:r>
                <a:rPr kumimoji="1" lang="ja-JP" altLang="en-US" sz="1600" b="1" dirty="0"/>
                <a:t>議論</a:t>
              </a:r>
              <a:endParaRPr kumimoji="1" lang="en-US" altLang="ja-JP" sz="1600" b="1" dirty="0"/>
            </a:p>
          </p:txBody>
        </p:sp>
        <p:sp>
          <p:nvSpPr>
            <p:cNvPr id="18" name="テキスト ボックス 17">
              <a:extLst>
                <a:ext uri="{FF2B5EF4-FFF2-40B4-BE49-F238E27FC236}">
                  <a16:creationId xmlns:a16="http://schemas.microsoft.com/office/drawing/2014/main" id="{57CBA254-E44C-4B54-AA3D-4B9E02D6A548}"/>
                </a:ext>
              </a:extLst>
            </p:cNvPr>
            <p:cNvSpPr txBox="1"/>
            <p:nvPr/>
          </p:nvSpPr>
          <p:spPr>
            <a:xfrm>
              <a:off x="6890040" y="4858481"/>
              <a:ext cx="1791500" cy="377018"/>
            </a:xfrm>
            <a:prstGeom prst="rect">
              <a:avLst/>
            </a:prstGeom>
            <a:noFill/>
          </p:spPr>
          <p:txBody>
            <a:bodyPr wrap="square" rtlCol="0">
              <a:spAutoFit/>
            </a:bodyPr>
            <a:lstStyle/>
            <a:p>
              <a:r>
                <a:rPr kumimoji="1" lang="ja-JP" altLang="en-US" sz="1600" b="1" dirty="0"/>
                <a:t>日常生活</a:t>
              </a:r>
              <a:endParaRPr kumimoji="1" lang="ja-JP" altLang="en-US" sz="2000" b="1" dirty="0"/>
            </a:p>
          </p:txBody>
        </p:sp>
      </p:grpSp>
      <p:graphicFrame>
        <p:nvGraphicFramePr>
          <p:cNvPr id="34" name="表 7">
            <a:extLst>
              <a:ext uri="{FF2B5EF4-FFF2-40B4-BE49-F238E27FC236}">
                <a16:creationId xmlns:a16="http://schemas.microsoft.com/office/drawing/2014/main" id="{0143188D-E30F-4138-A6E8-25106EBFD72A}"/>
              </a:ext>
            </a:extLst>
          </p:cNvPr>
          <p:cNvGraphicFramePr>
            <a:graphicFrameLocks noGrp="1"/>
          </p:cNvGraphicFramePr>
          <p:nvPr>
            <p:extLst>
              <p:ext uri="{D42A27DB-BD31-4B8C-83A1-F6EECF244321}">
                <p14:modId xmlns:p14="http://schemas.microsoft.com/office/powerpoint/2010/main" val="1798098632"/>
              </p:ext>
            </p:extLst>
          </p:nvPr>
        </p:nvGraphicFramePr>
        <p:xfrm>
          <a:off x="579548" y="939743"/>
          <a:ext cx="2531514" cy="1112520"/>
        </p:xfrm>
        <a:graphic>
          <a:graphicData uri="http://schemas.openxmlformats.org/drawingml/2006/table">
            <a:tbl>
              <a:tblPr firstCol="1" bandRow="1">
                <a:tableStyleId>{21E4AEA4-8DFA-4A89-87EB-49C32662AFE0}</a:tableStyleId>
              </a:tblPr>
              <a:tblGrid>
                <a:gridCol w="1342684">
                  <a:extLst>
                    <a:ext uri="{9D8B030D-6E8A-4147-A177-3AD203B41FA5}">
                      <a16:colId xmlns:a16="http://schemas.microsoft.com/office/drawing/2014/main" val="3972275767"/>
                    </a:ext>
                  </a:extLst>
                </a:gridCol>
                <a:gridCol w="1188830">
                  <a:extLst>
                    <a:ext uri="{9D8B030D-6E8A-4147-A177-3AD203B41FA5}">
                      <a16:colId xmlns:a16="http://schemas.microsoft.com/office/drawing/2014/main" val="615079803"/>
                    </a:ext>
                  </a:extLst>
                </a:gridCol>
              </a:tblGrid>
              <a:tr h="370840">
                <a:tc>
                  <a:txBody>
                    <a:bodyPr/>
                    <a:lstStyle/>
                    <a:p>
                      <a:pPr algn="ctr"/>
                      <a:r>
                        <a:rPr kumimoji="1" lang="ja-JP" altLang="en-US" b="1" dirty="0">
                          <a:solidFill>
                            <a:schemeClr val="tx1"/>
                          </a:solidFill>
                        </a:rPr>
                        <a:t>議論</a:t>
                      </a:r>
                    </a:p>
                  </a:txBody>
                  <a:tcPr/>
                </a:tc>
                <a:tc>
                  <a:txBody>
                    <a:bodyPr/>
                    <a:lstStyle/>
                    <a:p>
                      <a:pPr marL="0" indent="0" algn="r">
                        <a:tabLst/>
                      </a:pPr>
                      <a:r>
                        <a:rPr kumimoji="1" lang="en-US" altLang="ja-JP" b="1" dirty="0"/>
                        <a:t>6928 </a:t>
                      </a:r>
                    </a:p>
                  </a:txBody>
                  <a:tcPr/>
                </a:tc>
                <a:extLst>
                  <a:ext uri="{0D108BD9-81ED-4DB2-BD59-A6C34878D82A}">
                    <a16:rowId xmlns:a16="http://schemas.microsoft.com/office/drawing/2014/main" val="2351408794"/>
                  </a:ext>
                </a:extLst>
              </a:tr>
              <a:tr h="370840">
                <a:tc>
                  <a:txBody>
                    <a:bodyPr/>
                    <a:lstStyle/>
                    <a:p>
                      <a:pPr algn="ctr"/>
                      <a:r>
                        <a:rPr kumimoji="1" lang="ja-JP" altLang="en-US" b="1" dirty="0">
                          <a:solidFill>
                            <a:schemeClr val="tx1"/>
                          </a:solidFill>
                        </a:rPr>
                        <a:t>日常生活</a:t>
                      </a:r>
                    </a:p>
                  </a:txBody>
                  <a:tcPr/>
                </a:tc>
                <a:tc>
                  <a:txBody>
                    <a:bodyPr/>
                    <a:lstStyle/>
                    <a:p>
                      <a:pPr algn="r"/>
                      <a:r>
                        <a:rPr kumimoji="1" lang="en-US" altLang="ja-JP" b="1" dirty="0"/>
                        <a:t>7710</a:t>
                      </a:r>
                      <a:endParaRPr kumimoji="1" lang="ja-JP" altLang="en-US" b="1" dirty="0"/>
                    </a:p>
                  </a:txBody>
                  <a:tcPr/>
                </a:tc>
                <a:extLst>
                  <a:ext uri="{0D108BD9-81ED-4DB2-BD59-A6C34878D82A}">
                    <a16:rowId xmlns:a16="http://schemas.microsoft.com/office/drawing/2014/main" val="1932650458"/>
                  </a:ext>
                </a:extLst>
              </a:tr>
              <a:tr h="370840">
                <a:tc>
                  <a:txBody>
                    <a:bodyPr/>
                    <a:lstStyle/>
                    <a:p>
                      <a:pPr algn="ctr"/>
                      <a:r>
                        <a:rPr kumimoji="1" lang="ja-JP" altLang="en-US" b="1" dirty="0">
                          <a:solidFill>
                            <a:schemeClr val="tx1"/>
                          </a:solidFill>
                        </a:rPr>
                        <a:t>ヘルスケア</a:t>
                      </a:r>
                      <a:endParaRPr kumimoji="1" lang="en-US" altLang="ja-JP" b="1" dirty="0">
                        <a:solidFill>
                          <a:schemeClr val="tx1"/>
                        </a:solidFill>
                      </a:endParaRPr>
                    </a:p>
                  </a:txBody>
                  <a:tcPr/>
                </a:tc>
                <a:tc>
                  <a:txBody>
                    <a:bodyPr/>
                    <a:lstStyle/>
                    <a:p>
                      <a:pPr algn="r"/>
                      <a:r>
                        <a:rPr kumimoji="1" lang="en-US" altLang="ja-JP" b="1" dirty="0"/>
                        <a:t>48621 </a:t>
                      </a:r>
                    </a:p>
                  </a:txBody>
                  <a:tcPr/>
                </a:tc>
                <a:extLst>
                  <a:ext uri="{0D108BD9-81ED-4DB2-BD59-A6C34878D82A}">
                    <a16:rowId xmlns:a16="http://schemas.microsoft.com/office/drawing/2014/main" val="3230588046"/>
                  </a:ext>
                </a:extLst>
              </a:tr>
            </a:tbl>
          </a:graphicData>
        </a:graphic>
      </p:graphicFrame>
      <p:sp>
        <p:nvSpPr>
          <p:cNvPr id="35" name="テキスト ボックス 34">
            <a:extLst>
              <a:ext uri="{FF2B5EF4-FFF2-40B4-BE49-F238E27FC236}">
                <a16:creationId xmlns:a16="http://schemas.microsoft.com/office/drawing/2014/main" id="{40AE2266-2E4E-47FE-BA8F-46842FE9D0A5}"/>
              </a:ext>
            </a:extLst>
          </p:cNvPr>
          <p:cNvSpPr txBox="1"/>
          <p:nvPr/>
        </p:nvSpPr>
        <p:spPr>
          <a:xfrm>
            <a:off x="305209" y="2228671"/>
            <a:ext cx="3666769" cy="1200329"/>
          </a:xfrm>
          <a:prstGeom prst="rect">
            <a:avLst/>
          </a:prstGeom>
          <a:noFill/>
        </p:spPr>
        <p:txBody>
          <a:bodyPr wrap="square" rtlCol="0">
            <a:spAutoFit/>
          </a:bodyPr>
          <a:lstStyle/>
          <a:p>
            <a:r>
              <a:rPr kumimoji="1" lang="ja-JP" altLang="en-US" dirty="0"/>
              <a:t>有田先生、</a:t>
            </a:r>
            <a:endParaRPr kumimoji="1" lang="en-US" altLang="ja-JP" dirty="0"/>
          </a:p>
          <a:p>
            <a:r>
              <a:rPr kumimoji="1" lang="ja-JP" altLang="en-US" dirty="0"/>
              <a:t>こちら、「利他行為」が変わっていなかったので、「日常生活」に直しました。</a:t>
            </a:r>
          </a:p>
        </p:txBody>
      </p:sp>
    </p:spTree>
    <p:extLst>
      <p:ext uri="{BB962C8B-B14F-4D97-AF65-F5344CB8AC3E}">
        <p14:creationId xmlns:p14="http://schemas.microsoft.com/office/powerpoint/2010/main" val="343552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0A99CCB5-EB7B-44FC-A2B9-FB3F9DA34488}"/>
              </a:ext>
            </a:extLst>
          </p:cNvPr>
          <p:cNvGraphicFramePr>
            <a:graphicFrameLocks noGrp="1"/>
          </p:cNvGraphicFramePr>
          <p:nvPr/>
        </p:nvGraphicFramePr>
        <p:xfrm>
          <a:off x="439622" y="4703312"/>
          <a:ext cx="1903896" cy="741680"/>
        </p:xfrm>
        <a:graphic>
          <a:graphicData uri="http://schemas.openxmlformats.org/drawingml/2006/table">
            <a:tbl>
              <a:tblPr firstCol="1" bandRow="1">
                <a:tableStyleId>{F5AB1C69-6EDB-4FF4-983F-18BD219EF322}</a:tableStyleId>
              </a:tblPr>
              <a:tblGrid>
                <a:gridCol w="1281043">
                  <a:extLst>
                    <a:ext uri="{9D8B030D-6E8A-4147-A177-3AD203B41FA5}">
                      <a16:colId xmlns:a16="http://schemas.microsoft.com/office/drawing/2014/main" val="3538214606"/>
                    </a:ext>
                  </a:extLst>
                </a:gridCol>
                <a:gridCol w="622853">
                  <a:extLst>
                    <a:ext uri="{9D8B030D-6E8A-4147-A177-3AD203B41FA5}">
                      <a16:colId xmlns:a16="http://schemas.microsoft.com/office/drawing/2014/main" val="3524227201"/>
                    </a:ext>
                  </a:extLst>
                </a:gridCol>
              </a:tblGrid>
              <a:tr h="370840">
                <a:tc>
                  <a:txBody>
                    <a:bodyPr/>
                    <a:lstStyle/>
                    <a:p>
                      <a:pPr algn="ctr"/>
                      <a:r>
                        <a:rPr kumimoji="1" lang="ja-JP" altLang="en-US" dirty="0">
                          <a:solidFill>
                            <a:schemeClr val="tx1"/>
                          </a:solidFill>
                        </a:rPr>
                        <a:t>レベル</a:t>
                      </a:r>
                      <a:r>
                        <a:rPr kumimoji="1" lang="en-US" altLang="ja-JP" dirty="0">
                          <a:solidFill>
                            <a:schemeClr val="tx1"/>
                          </a:solidFill>
                        </a:rPr>
                        <a:t>1</a:t>
                      </a:r>
                    </a:p>
                  </a:txBody>
                  <a:tcPr/>
                </a:tc>
                <a:tc>
                  <a:txBody>
                    <a:bodyPr/>
                    <a:lstStyle/>
                    <a:p>
                      <a:pPr algn="ctr"/>
                      <a:r>
                        <a:rPr kumimoji="1" lang="en-US" altLang="ja-JP" dirty="0">
                          <a:solidFill>
                            <a:schemeClr val="tx1"/>
                          </a:solidFill>
                        </a:rPr>
                        <a:t>5</a:t>
                      </a:r>
                      <a:endParaRPr kumimoji="1" lang="ja-JP" altLang="en-US" dirty="0">
                        <a:solidFill>
                          <a:schemeClr val="tx1"/>
                        </a:solidFill>
                      </a:endParaRPr>
                    </a:p>
                  </a:txBody>
                  <a:tcPr/>
                </a:tc>
                <a:extLst>
                  <a:ext uri="{0D108BD9-81ED-4DB2-BD59-A6C34878D82A}">
                    <a16:rowId xmlns:a16="http://schemas.microsoft.com/office/drawing/2014/main" val="4085783698"/>
                  </a:ext>
                </a:extLst>
              </a:tr>
              <a:tr h="370840">
                <a:tc>
                  <a:txBody>
                    <a:bodyPr/>
                    <a:lstStyle/>
                    <a:p>
                      <a:pPr algn="ctr"/>
                      <a:r>
                        <a:rPr kumimoji="1" lang="ja-JP" altLang="en-US" dirty="0">
                          <a:solidFill>
                            <a:schemeClr val="tx1"/>
                          </a:solidFill>
                        </a:rPr>
                        <a:t>レベル</a:t>
                      </a:r>
                      <a:r>
                        <a:rPr kumimoji="1" lang="en-US" altLang="ja-JP" dirty="0">
                          <a:solidFill>
                            <a:schemeClr val="tx1"/>
                          </a:solidFill>
                        </a:rPr>
                        <a:t>2</a:t>
                      </a:r>
                      <a:endParaRPr kumimoji="1" lang="ja-JP" altLang="en-US" dirty="0">
                        <a:solidFill>
                          <a:schemeClr val="tx1"/>
                        </a:solidFill>
                      </a:endParaRPr>
                    </a:p>
                  </a:txBody>
                  <a:tcPr/>
                </a:tc>
                <a:tc>
                  <a:txBody>
                    <a:bodyPr/>
                    <a:lstStyle/>
                    <a:p>
                      <a:pPr algn="ctr"/>
                      <a:r>
                        <a:rPr kumimoji="1" lang="en-US" altLang="ja-JP" dirty="0">
                          <a:solidFill>
                            <a:schemeClr val="tx1"/>
                          </a:solidFill>
                        </a:rPr>
                        <a:t>5</a:t>
                      </a:r>
                      <a:endParaRPr kumimoji="1" lang="ja-JP" altLang="en-US" dirty="0">
                        <a:solidFill>
                          <a:schemeClr val="tx1"/>
                        </a:solidFill>
                      </a:endParaRPr>
                    </a:p>
                  </a:txBody>
                  <a:tcPr/>
                </a:tc>
                <a:extLst>
                  <a:ext uri="{0D108BD9-81ED-4DB2-BD59-A6C34878D82A}">
                    <a16:rowId xmlns:a16="http://schemas.microsoft.com/office/drawing/2014/main" val="3137121757"/>
                  </a:ext>
                </a:extLst>
              </a:tr>
            </a:tbl>
          </a:graphicData>
        </a:graphic>
      </p:graphicFrame>
      <p:graphicFrame>
        <p:nvGraphicFramePr>
          <p:cNvPr id="28" name="表 6">
            <a:extLst>
              <a:ext uri="{FF2B5EF4-FFF2-40B4-BE49-F238E27FC236}">
                <a16:creationId xmlns:a16="http://schemas.microsoft.com/office/drawing/2014/main" id="{8FB52798-872F-407C-BB14-87023DEB3AF0}"/>
              </a:ext>
            </a:extLst>
          </p:cNvPr>
          <p:cNvGraphicFramePr>
            <a:graphicFrameLocks noGrp="1"/>
          </p:cNvGraphicFramePr>
          <p:nvPr>
            <p:extLst>
              <p:ext uri="{D42A27DB-BD31-4B8C-83A1-F6EECF244321}">
                <p14:modId xmlns:p14="http://schemas.microsoft.com/office/powerpoint/2010/main" val="382720854"/>
              </p:ext>
            </p:extLst>
          </p:nvPr>
        </p:nvGraphicFramePr>
        <p:xfrm>
          <a:off x="6549612" y="4703312"/>
          <a:ext cx="1903896" cy="741680"/>
        </p:xfrm>
        <a:graphic>
          <a:graphicData uri="http://schemas.openxmlformats.org/drawingml/2006/table">
            <a:tbl>
              <a:tblPr firstCol="1" bandRow="1">
                <a:tableStyleId>{F5AB1C69-6EDB-4FF4-983F-18BD219EF322}</a:tableStyleId>
              </a:tblPr>
              <a:tblGrid>
                <a:gridCol w="1281043">
                  <a:extLst>
                    <a:ext uri="{9D8B030D-6E8A-4147-A177-3AD203B41FA5}">
                      <a16:colId xmlns:a16="http://schemas.microsoft.com/office/drawing/2014/main" val="3538214606"/>
                    </a:ext>
                  </a:extLst>
                </a:gridCol>
                <a:gridCol w="622853">
                  <a:extLst>
                    <a:ext uri="{9D8B030D-6E8A-4147-A177-3AD203B41FA5}">
                      <a16:colId xmlns:a16="http://schemas.microsoft.com/office/drawing/2014/main" val="3524227201"/>
                    </a:ext>
                  </a:extLst>
                </a:gridCol>
              </a:tblGrid>
              <a:tr h="370840">
                <a:tc>
                  <a:txBody>
                    <a:bodyPr/>
                    <a:lstStyle/>
                    <a:p>
                      <a:pPr algn="ctr"/>
                      <a:r>
                        <a:rPr kumimoji="1" lang="ja-JP" altLang="en-US" dirty="0">
                          <a:solidFill>
                            <a:schemeClr val="tx1"/>
                          </a:solidFill>
                        </a:rPr>
                        <a:t>レベル</a:t>
                      </a:r>
                      <a:r>
                        <a:rPr kumimoji="1" lang="en-US" altLang="ja-JP" dirty="0">
                          <a:solidFill>
                            <a:schemeClr val="tx1"/>
                          </a:solidFill>
                        </a:rPr>
                        <a:t>1</a:t>
                      </a:r>
                    </a:p>
                  </a:txBody>
                  <a:tcPr/>
                </a:tc>
                <a:tc>
                  <a:txBody>
                    <a:bodyPr/>
                    <a:lstStyle/>
                    <a:p>
                      <a:pPr algn="ctr"/>
                      <a:r>
                        <a:rPr kumimoji="1" lang="en-US" altLang="ja-JP" dirty="0">
                          <a:solidFill>
                            <a:schemeClr val="tx1"/>
                          </a:solidFill>
                        </a:rPr>
                        <a:t>5</a:t>
                      </a:r>
                      <a:endParaRPr kumimoji="1" lang="ja-JP" altLang="en-US" dirty="0">
                        <a:solidFill>
                          <a:schemeClr val="tx1"/>
                        </a:solidFill>
                      </a:endParaRPr>
                    </a:p>
                  </a:txBody>
                  <a:tcPr/>
                </a:tc>
                <a:extLst>
                  <a:ext uri="{0D108BD9-81ED-4DB2-BD59-A6C34878D82A}">
                    <a16:rowId xmlns:a16="http://schemas.microsoft.com/office/drawing/2014/main" val="4085783698"/>
                  </a:ext>
                </a:extLst>
              </a:tr>
              <a:tr h="370840">
                <a:tc>
                  <a:txBody>
                    <a:bodyPr/>
                    <a:lstStyle/>
                    <a:p>
                      <a:pPr algn="ctr"/>
                      <a:r>
                        <a:rPr kumimoji="1" lang="ja-JP" altLang="en-US" dirty="0">
                          <a:solidFill>
                            <a:schemeClr val="tx1"/>
                          </a:solidFill>
                        </a:rPr>
                        <a:t>レベル</a:t>
                      </a:r>
                      <a:r>
                        <a:rPr kumimoji="1" lang="en-US" altLang="ja-JP" dirty="0">
                          <a:solidFill>
                            <a:schemeClr val="tx1"/>
                          </a:solidFill>
                        </a:rPr>
                        <a:t>2</a:t>
                      </a:r>
                      <a:endParaRPr kumimoji="1" lang="ja-JP" altLang="en-US" dirty="0">
                        <a:solidFill>
                          <a:schemeClr val="tx1"/>
                        </a:solidFill>
                      </a:endParaRPr>
                    </a:p>
                  </a:txBody>
                  <a:tcPr/>
                </a:tc>
                <a:tc>
                  <a:txBody>
                    <a:bodyPr/>
                    <a:lstStyle/>
                    <a:p>
                      <a:pPr algn="ctr"/>
                      <a:r>
                        <a:rPr kumimoji="1" lang="en-US" altLang="ja-JP" dirty="0">
                          <a:solidFill>
                            <a:schemeClr val="tx1"/>
                          </a:solidFill>
                        </a:rPr>
                        <a:t>5</a:t>
                      </a:r>
                      <a:endParaRPr kumimoji="1" lang="ja-JP" altLang="en-US" dirty="0">
                        <a:solidFill>
                          <a:schemeClr val="tx1"/>
                        </a:solidFill>
                      </a:endParaRPr>
                    </a:p>
                  </a:txBody>
                  <a:tcPr/>
                </a:tc>
                <a:extLst>
                  <a:ext uri="{0D108BD9-81ED-4DB2-BD59-A6C34878D82A}">
                    <a16:rowId xmlns:a16="http://schemas.microsoft.com/office/drawing/2014/main" val="3137121757"/>
                  </a:ext>
                </a:extLst>
              </a:tr>
            </a:tbl>
          </a:graphicData>
        </a:graphic>
      </p:graphicFrame>
      <p:graphicFrame>
        <p:nvGraphicFramePr>
          <p:cNvPr id="29" name="表 6">
            <a:extLst>
              <a:ext uri="{FF2B5EF4-FFF2-40B4-BE49-F238E27FC236}">
                <a16:creationId xmlns:a16="http://schemas.microsoft.com/office/drawing/2014/main" id="{FCACC132-9AAA-4638-8EFF-5A28FCA792EF}"/>
              </a:ext>
            </a:extLst>
          </p:cNvPr>
          <p:cNvGraphicFramePr>
            <a:graphicFrameLocks noGrp="1"/>
          </p:cNvGraphicFramePr>
          <p:nvPr>
            <p:extLst>
              <p:ext uri="{D42A27DB-BD31-4B8C-83A1-F6EECF244321}">
                <p14:modId xmlns:p14="http://schemas.microsoft.com/office/powerpoint/2010/main" val="4125554020"/>
              </p:ext>
            </p:extLst>
          </p:nvPr>
        </p:nvGraphicFramePr>
        <p:xfrm>
          <a:off x="3603451" y="4706362"/>
          <a:ext cx="1903896" cy="741680"/>
        </p:xfrm>
        <a:graphic>
          <a:graphicData uri="http://schemas.openxmlformats.org/drawingml/2006/table">
            <a:tbl>
              <a:tblPr firstCol="1" bandRow="1">
                <a:tableStyleId>{F5AB1C69-6EDB-4FF4-983F-18BD219EF322}</a:tableStyleId>
              </a:tblPr>
              <a:tblGrid>
                <a:gridCol w="1281043">
                  <a:extLst>
                    <a:ext uri="{9D8B030D-6E8A-4147-A177-3AD203B41FA5}">
                      <a16:colId xmlns:a16="http://schemas.microsoft.com/office/drawing/2014/main" val="3538214606"/>
                    </a:ext>
                  </a:extLst>
                </a:gridCol>
                <a:gridCol w="622853">
                  <a:extLst>
                    <a:ext uri="{9D8B030D-6E8A-4147-A177-3AD203B41FA5}">
                      <a16:colId xmlns:a16="http://schemas.microsoft.com/office/drawing/2014/main" val="3524227201"/>
                    </a:ext>
                  </a:extLst>
                </a:gridCol>
              </a:tblGrid>
              <a:tr h="370840">
                <a:tc>
                  <a:txBody>
                    <a:bodyPr/>
                    <a:lstStyle/>
                    <a:p>
                      <a:pPr algn="ctr"/>
                      <a:r>
                        <a:rPr kumimoji="1" lang="ja-JP" altLang="en-US" dirty="0">
                          <a:solidFill>
                            <a:schemeClr val="tx1"/>
                          </a:solidFill>
                        </a:rPr>
                        <a:t>レベル</a:t>
                      </a:r>
                      <a:r>
                        <a:rPr kumimoji="1" lang="en-US" altLang="ja-JP" dirty="0">
                          <a:solidFill>
                            <a:schemeClr val="tx1"/>
                          </a:solidFill>
                        </a:rPr>
                        <a:t>1</a:t>
                      </a:r>
                    </a:p>
                  </a:txBody>
                  <a:tcPr/>
                </a:tc>
                <a:tc>
                  <a:txBody>
                    <a:bodyPr/>
                    <a:lstStyle/>
                    <a:p>
                      <a:pPr algn="ctr"/>
                      <a:r>
                        <a:rPr kumimoji="1" lang="en-US" altLang="ja-JP" dirty="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val="4085783698"/>
                  </a:ext>
                </a:extLst>
              </a:tr>
              <a:tr h="370840">
                <a:tc>
                  <a:txBody>
                    <a:bodyPr/>
                    <a:lstStyle/>
                    <a:p>
                      <a:pPr algn="ctr"/>
                      <a:r>
                        <a:rPr kumimoji="1" lang="ja-JP" altLang="en-US" dirty="0">
                          <a:solidFill>
                            <a:schemeClr val="tx1"/>
                          </a:solidFill>
                        </a:rPr>
                        <a:t>レベル</a:t>
                      </a:r>
                      <a:r>
                        <a:rPr kumimoji="1" lang="en-US" altLang="ja-JP" dirty="0">
                          <a:solidFill>
                            <a:schemeClr val="tx1"/>
                          </a:solidFill>
                        </a:rPr>
                        <a:t>2</a:t>
                      </a:r>
                      <a:endParaRPr kumimoji="1" lang="ja-JP" altLang="en-US" dirty="0">
                        <a:solidFill>
                          <a:schemeClr val="tx1"/>
                        </a:solidFill>
                      </a:endParaRPr>
                    </a:p>
                  </a:txBody>
                  <a:tcPr/>
                </a:tc>
                <a:tc>
                  <a:txBody>
                    <a:bodyPr/>
                    <a:lstStyle/>
                    <a:p>
                      <a:pPr algn="ctr"/>
                      <a:r>
                        <a:rPr kumimoji="1" lang="en-US" altLang="ja-JP" dirty="0">
                          <a:solidFill>
                            <a:schemeClr val="tx1"/>
                          </a:solidFill>
                        </a:rPr>
                        <a:t>8</a:t>
                      </a:r>
                      <a:endParaRPr kumimoji="1" lang="ja-JP" altLang="en-US" dirty="0">
                        <a:solidFill>
                          <a:schemeClr val="tx1"/>
                        </a:solidFill>
                      </a:endParaRPr>
                    </a:p>
                  </a:txBody>
                  <a:tcPr/>
                </a:tc>
                <a:extLst>
                  <a:ext uri="{0D108BD9-81ED-4DB2-BD59-A6C34878D82A}">
                    <a16:rowId xmlns:a16="http://schemas.microsoft.com/office/drawing/2014/main" val="3137121757"/>
                  </a:ext>
                </a:extLst>
              </a:tr>
            </a:tbl>
          </a:graphicData>
        </a:graphic>
      </p:graphicFrame>
      <p:sp>
        <p:nvSpPr>
          <p:cNvPr id="7" name="テキスト ボックス 6">
            <a:extLst>
              <a:ext uri="{FF2B5EF4-FFF2-40B4-BE49-F238E27FC236}">
                <a16:creationId xmlns:a16="http://schemas.microsoft.com/office/drawing/2014/main" id="{71845ADC-7AC6-421F-B817-71CC0EE9506C}"/>
              </a:ext>
            </a:extLst>
          </p:cNvPr>
          <p:cNvSpPr txBox="1"/>
          <p:nvPr/>
        </p:nvSpPr>
        <p:spPr>
          <a:xfrm>
            <a:off x="278295" y="5956340"/>
            <a:ext cx="8587409" cy="646331"/>
          </a:xfrm>
          <a:prstGeom prst="rect">
            <a:avLst/>
          </a:prstGeom>
          <a:solidFill>
            <a:schemeClr val="accent6">
              <a:lumMod val="60000"/>
              <a:lumOff val="40000"/>
            </a:schemeClr>
          </a:solidFill>
        </p:spPr>
        <p:txBody>
          <a:bodyPr wrap="square" rtlCol="0">
            <a:spAutoFit/>
          </a:bodyPr>
          <a:lstStyle/>
          <a:p>
            <a:r>
              <a:rPr kumimoji="1" lang="ja-JP" altLang="en-US" b="1" dirty="0"/>
              <a:t>獲得できるポイント数に偏りはあったが、被験者の獲得しようとするアクションレベルは分散し、被験者ごとにポイント獲得の戦略が生まれた</a:t>
            </a:r>
          </a:p>
        </p:txBody>
      </p:sp>
      <p:grpSp>
        <p:nvGrpSpPr>
          <p:cNvPr id="2" name="グループ化 1">
            <a:extLst>
              <a:ext uri="{FF2B5EF4-FFF2-40B4-BE49-F238E27FC236}">
                <a16:creationId xmlns:a16="http://schemas.microsoft.com/office/drawing/2014/main" id="{7B30596D-260E-4201-92D1-3BFB1B2EA0C0}"/>
              </a:ext>
            </a:extLst>
          </p:cNvPr>
          <p:cNvGrpSpPr/>
          <p:nvPr/>
        </p:nvGrpSpPr>
        <p:grpSpPr>
          <a:xfrm>
            <a:off x="637280" y="1177874"/>
            <a:ext cx="7688968" cy="2529143"/>
            <a:chOff x="1159067" y="1350121"/>
            <a:chExt cx="7688968" cy="2529143"/>
          </a:xfrm>
        </p:grpSpPr>
        <p:sp>
          <p:nvSpPr>
            <p:cNvPr id="4" name="テキスト ボックス 3">
              <a:extLst>
                <a:ext uri="{FF2B5EF4-FFF2-40B4-BE49-F238E27FC236}">
                  <a16:creationId xmlns:a16="http://schemas.microsoft.com/office/drawing/2014/main" id="{6C10FE4A-5BE5-4766-9C13-29FDD7C65528}"/>
                </a:ext>
              </a:extLst>
            </p:cNvPr>
            <p:cNvSpPr txBox="1"/>
            <p:nvPr/>
          </p:nvSpPr>
          <p:spPr>
            <a:xfrm>
              <a:off x="1189072" y="1503985"/>
              <a:ext cx="3352466" cy="1077218"/>
            </a:xfrm>
            <a:prstGeom prst="rect">
              <a:avLst/>
            </a:prstGeom>
            <a:noFill/>
          </p:spPr>
          <p:txBody>
            <a:bodyPr wrap="square" rtlCol="0">
              <a:spAutoFit/>
            </a:bodyPr>
            <a:lstStyle/>
            <a:p>
              <a:r>
                <a:rPr lang="ja-JP" altLang="en-US" sz="1600" b="1" i="0" dirty="0">
                  <a:solidFill>
                    <a:srgbClr val="000000"/>
                  </a:solidFill>
                  <a:effectLst/>
                  <a:latin typeface="Roboto" panose="02000000000000000000" pitchFamily="2" charset="0"/>
                </a:rPr>
                <a:t>獲得できたできなかったは別として、あなたは主にどのアクションでポイントを獲得しようと思いましたか？</a:t>
              </a:r>
              <a:endParaRPr kumimoji="1" lang="ja-JP" altLang="en-US" sz="1600" b="1" dirty="0"/>
            </a:p>
          </p:txBody>
        </p:sp>
        <p:pic>
          <p:nvPicPr>
            <p:cNvPr id="2050" name="Picture 2">
              <a:extLst>
                <a:ext uri="{FF2B5EF4-FFF2-40B4-BE49-F238E27FC236}">
                  <a16:creationId xmlns:a16="http://schemas.microsoft.com/office/drawing/2014/main" id="{0BA6373E-1079-432A-A8C2-04F47042BC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393" t="17719" r="28592" b="3999"/>
            <a:stretch/>
          </p:blipFill>
          <p:spPr bwMode="auto">
            <a:xfrm>
              <a:off x="5234608" y="1409958"/>
              <a:ext cx="2562087" cy="2400083"/>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5C6B8B0E-9236-4AE8-AEC7-F1405277444D}"/>
                </a:ext>
              </a:extLst>
            </p:cNvPr>
            <p:cNvSpPr txBox="1"/>
            <p:nvPr/>
          </p:nvSpPr>
          <p:spPr>
            <a:xfrm>
              <a:off x="4417647" y="1499410"/>
              <a:ext cx="1462769" cy="461665"/>
            </a:xfrm>
            <a:prstGeom prst="rect">
              <a:avLst/>
            </a:prstGeom>
            <a:noFill/>
          </p:spPr>
          <p:txBody>
            <a:bodyPr wrap="square" rtlCol="0">
              <a:spAutoFit/>
            </a:bodyPr>
            <a:lstStyle/>
            <a:p>
              <a:r>
                <a:rPr kumimoji="1" lang="ja-JP" altLang="en-US" sz="2400" b="1" dirty="0"/>
                <a:t>日常生活</a:t>
              </a:r>
              <a:endParaRPr kumimoji="1" lang="en-US" altLang="ja-JP" sz="2400" b="1" dirty="0"/>
            </a:p>
          </p:txBody>
        </p:sp>
        <p:sp>
          <p:nvSpPr>
            <p:cNvPr id="14" name="テキスト ボックス 13">
              <a:extLst>
                <a:ext uri="{FF2B5EF4-FFF2-40B4-BE49-F238E27FC236}">
                  <a16:creationId xmlns:a16="http://schemas.microsoft.com/office/drawing/2014/main" id="{3F604C8C-3B4B-4C44-81AD-06D3A40C5F04}"/>
                </a:ext>
              </a:extLst>
            </p:cNvPr>
            <p:cNvSpPr txBox="1"/>
            <p:nvPr/>
          </p:nvSpPr>
          <p:spPr>
            <a:xfrm>
              <a:off x="7882271" y="2531680"/>
              <a:ext cx="965763" cy="461665"/>
            </a:xfrm>
            <a:prstGeom prst="rect">
              <a:avLst/>
            </a:prstGeom>
            <a:noFill/>
          </p:spPr>
          <p:txBody>
            <a:bodyPr wrap="square" rtlCol="0">
              <a:spAutoFit/>
            </a:bodyPr>
            <a:lstStyle/>
            <a:p>
              <a:r>
                <a:rPr kumimoji="1" lang="ja-JP" altLang="en-US" sz="2400" b="1" dirty="0"/>
                <a:t>議論</a:t>
              </a:r>
              <a:endParaRPr kumimoji="1" lang="en-US" altLang="ja-JP" sz="2400" b="1" dirty="0"/>
            </a:p>
          </p:txBody>
        </p:sp>
        <p:sp>
          <p:nvSpPr>
            <p:cNvPr id="15" name="テキスト ボックス 14">
              <a:extLst>
                <a:ext uri="{FF2B5EF4-FFF2-40B4-BE49-F238E27FC236}">
                  <a16:creationId xmlns:a16="http://schemas.microsoft.com/office/drawing/2014/main" id="{2551CCCF-29A3-4CEF-B04E-FBB86E07060C}"/>
                </a:ext>
              </a:extLst>
            </p:cNvPr>
            <p:cNvSpPr txBox="1"/>
            <p:nvPr/>
          </p:nvSpPr>
          <p:spPr>
            <a:xfrm>
              <a:off x="4393095" y="3247468"/>
              <a:ext cx="925671" cy="461665"/>
            </a:xfrm>
            <a:prstGeom prst="rect">
              <a:avLst/>
            </a:prstGeom>
            <a:noFill/>
          </p:spPr>
          <p:txBody>
            <a:bodyPr wrap="square" rtlCol="0">
              <a:spAutoFit/>
            </a:bodyPr>
            <a:lstStyle/>
            <a:p>
              <a:r>
                <a:rPr kumimoji="1" lang="ja-JP" altLang="en-US" sz="2400" b="1" dirty="0"/>
                <a:t>歩数</a:t>
              </a:r>
              <a:endParaRPr kumimoji="1" lang="en-US" altLang="ja-JP" sz="2400" b="1" dirty="0"/>
            </a:p>
          </p:txBody>
        </p:sp>
        <p:sp>
          <p:nvSpPr>
            <p:cNvPr id="16" name="四角形: 角を丸くする 15">
              <a:extLst>
                <a:ext uri="{FF2B5EF4-FFF2-40B4-BE49-F238E27FC236}">
                  <a16:creationId xmlns:a16="http://schemas.microsoft.com/office/drawing/2014/main" id="{568B318A-5FE1-4C6B-A823-C1FC67B1BE75}"/>
                </a:ext>
              </a:extLst>
            </p:cNvPr>
            <p:cNvSpPr/>
            <p:nvPr/>
          </p:nvSpPr>
          <p:spPr>
            <a:xfrm>
              <a:off x="1159067" y="1350121"/>
              <a:ext cx="7688968" cy="2529143"/>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grpSp>
        <p:nvGrpSpPr>
          <p:cNvPr id="8" name="グループ化 7">
            <a:extLst>
              <a:ext uri="{FF2B5EF4-FFF2-40B4-BE49-F238E27FC236}">
                <a16:creationId xmlns:a16="http://schemas.microsoft.com/office/drawing/2014/main" id="{7C4AA9E3-EC2A-41AA-8CBD-3A359E07BB14}"/>
              </a:ext>
            </a:extLst>
          </p:cNvPr>
          <p:cNvGrpSpPr/>
          <p:nvPr/>
        </p:nvGrpSpPr>
        <p:grpSpPr>
          <a:xfrm>
            <a:off x="133788" y="3809580"/>
            <a:ext cx="2828163" cy="1810709"/>
            <a:chOff x="188915" y="3812630"/>
            <a:chExt cx="2828163" cy="1810709"/>
          </a:xfrm>
        </p:grpSpPr>
        <p:sp>
          <p:nvSpPr>
            <p:cNvPr id="22" name="テキスト ボックス 21">
              <a:extLst>
                <a:ext uri="{FF2B5EF4-FFF2-40B4-BE49-F238E27FC236}">
                  <a16:creationId xmlns:a16="http://schemas.microsoft.com/office/drawing/2014/main" id="{64116505-7F3F-446E-95D9-4AC8C3AD8839}"/>
                </a:ext>
              </a:extLst>
            </p:cNvPr>
            <p:cNvSpPr txBox="1"/>
            <p:nvPr/>
          </p:nvSpPr>
          <p:spPr>
            <a:xfrm>
              <a:off x="264830" y="3879264"/>
              <a:ext cx="2752248" cy="677108"/>
            </a:xfrm>
            <a:prstGeom prst="rect">
              <a:avLst/>
            </a:prstGeom>
            <a:noFill/>
          </p:spPr>
          <p:txBody>
            <a:bodyPr wrap="square" rtlCol="0">
              <a:spAutoFit/>
            </a:bodyPr>
            <a:lstStyle/>
            <a:p>
              <a:r>
                <a:rPr lang="ja-JP" altLang="en-US" sz="1400" b="1" i="0" dirty="0">
                  <a:solidFill>
                    <a:srgbClr val="000000"/>
                  </a:solidFill>
                  <a:effectLst/>
                  <a:latin typeface="Roboto" panose="02000000000000000000" pitchFamily="2" charset="0"/>
                </a:rPr>
                <a:t>議論</a:t>
              </a:r>
              <a:r>
                <a:rPr lang="ja-JP" altLang="en-US" sz="1200" b="1" i="0" dirty="0">
                  <a:solidFill>
                    <a:srgbClr val="000000"/>
                  </a:solidFill>
                  <a:effectLst/>
                  <a:latin typeface="Roboto" panose="02000000000000000000" pitchFamily="2" charset="0"/>
                </a:rPr>
                <a:t>ではどちらかというとレベル</a:t>
              </a:r>
              <a:r>
                <a:rPr lang="en-US" altLang="ja-JP" sz="1200" b="1" i="0" dirty="0">
                  <a:solidFill>
                    <a:srgbClr val="000000"/>
                  </a:solidFill>
                  <a:effectLst/>
                  <a:latin typeface="Roboto" panose="02000000000000000000" pitchFamily="2" charset="0"/>
                </a:rPr>
                <a:t>1</a:t>
              </a:r>
              <a:r>
                <a:rPr lang="ja-JP" altLang="en-US" sz="1200" b="1" i="0" dirty="0">
                  <a:solidFill>
                    <a:srgbClr val="000000"/>
                  </a:solidFill>
                  <a:effectLst/>
                  <a:latin typeface="Roboto" panose="02000000000000000000" pitchFamily="2" charset="0"/>
                </a:rPr>
                <a:t>とレベル</a:t>
              </a:r>
              <a:r>
                <a:rPr lang="en-US" altLang="ja-JP" sz="1200" b="1" i="0" dirty="0">
                  <a:solidFill>
                    <a:srgbClr val="000000"/>
                  </a:solidFill>
                  <a:effectLst/>
                  <a:latin typeface="Roboto" panose="02000000000000000000" pitchFamily="2" charset="0"/>
                </a:rPr>
                <a:t>2</a:t>
              </a:r>
              <a:r>
                <a:rPr lang="ja-JP" altLang="en-US" sz="1200" b="1" i="0" dirty="0">
                  <a:solidFill>
                    <a:srgbClr val="000000"/>
                  </a:solidFill>
                  <a:effectLst/>
                  <a:latin typeface="Roboto" panose="02000000000000000000" pitchFamily="2" charset="0"/>
                </a:rPr>
                <a:t>のどちらでポイントを獲得しようと思いましたか。</a:t>
              </a:r>
              <a:endParaRPr kumimoji="1" lang="ja-JP" altLang="en-US" sz="1200" b="1" dirty="0"/>
            </a:p>
          </p:txBody>
        </p:sp>
        <p:sp>
          <p:nvSpPr>
            <p:cNvPr id="18" name="四角形: 角を丸くする 17">
              <a:extLst>
                <a:ext uri="{FF2B5EF4-FFF2-40B4-BE49-F238E27FC236}">
                  <a16:creationId xmlns:a16="http://schemas.microsoft.com/office/drawing/2014/main" id="{E5B9B11C-CC35-43FE-95C8-0164A1884FE3}"/>
                </a:ext>
              </a:extLst>
            </p:cNvPr>
            <p:cNvSpPr/>
            <p:nvPr/>
          </p:nvSpPr>
          <p:spPr>
            <a:xfrm>
              <a:off x="188915" y="3812630"/>
              <a:ext cx="2828163" cy="1810709"/>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grpSp>
        <p:nvGrpSpPr>
          <p:cNvPr id="5" name="グループ化 4">
            <a:extLst>
              <a:ext uri="{FF2B5EF4-FFF2-40B4-BE49-F238E27FC236}">
                <a16:creationId xmlns:a16="http://schemas.microsoft.com/office/drawing/2014/main" id="{B7C136C9-F365-4078-A3AC-AB32EEB569B4}"/>
              </a:ext>
            </a:extLst>
          </p:cNvPr>
          <p:cNvGrpSpPr/>
          <p:nvPr/>
        </p:nvGrpSpPr>
        <p:grpSpPr>
          <a:xfrm>
            <a:off x="6089473" y="3813387"/>
            <a:ext cx="2828163" cy="1810709"/>
            <a:chOff x="3069677" y="3816437"/>
            <a:chExt cx="2828163" cy="1810709"/>
          </a:xfrm>
        </p:grpSpPr>
        <p:sp>
          <p:nvSpPr>
            <p:cNvPr id="24" name="テキスト ボックス 23">
              <a:extLst>
                <a:ext uri="{FF2B5EF4-FFF2-40B4-BE49-F238E27FC236}">
                  <a16:creationId xmlns:a16="http://schemas.microsoft.com/office/drawing/2014/main" id="{FC1A9079-DD9B-4465-906B-0FA34E9C7C8E}"/>
                </a:ext>
              </a:extLst>
            </p:cNvPr>
            <p:cNvSpPr txBox="1"/>
            <p:nvPr/>
          </p:nvSpPr>
          <p:spPr>
            <a:xfrm>
              <a:off x="3105641" y="3886766"/>
              <a:ext cx="2752247" cy="677108"/>
            </a:xfrm>
            <a:prstGeom prst="rect">
              <a:avLst/>
            </a:prstGeom>
            <a:noFill/>
          </p:spPr>
          <p:txBody>
            <a:bodyPr wrap="square" rtlCol="0">
              <a:spAutoFit/>
            </a:bodyPr>
            <a:lstStyle/>
            <a:p>
              <a:r>
                <a:rPr lang="ja-JP" altLang="en-US" sz="1400" b="1" i="0" dirty="0">
                  <a:solidFill>
                    <a:srgbClr val="000000"/>
                  </a:solidFill>
                  <a:effectLst/>
                  <a:latin typeface="Roboto" panose="02000000000000000000" pitchFamily="2" charset="0"/>
                </a:rPr>
                <a:t>歩数</a:t>
              </a:r>
              <a:r>
                <a:rPr lang="ja-JP" altLang="en-US" sz="1200" b="1" i="0" dirty="0">
                  <a:solidFill>
                    <a:srgbClr val="000000"/>
                  </a:solidFill>
                  <a:effectLst/>
                  <a:latin typeface="Roboto" panose="02000000000000000000" pitchFamily="2" charset="0"/>
                </a:rPr>
                <a:t>ではどちらかというとレベル</a:t>
              </a:r>
              <a:r>
                <a:rPr lang="en-US" altLang="ja-JP" sz="1200" b="1" i="0" dirty="0">
                  <a:solidFill>
                    <a:srgbClr val="000000"/>
                  </a:solidFill>
                  <a:effectLst/>
                  <a:latin typeface="Roboto" panose="02000000000000000000" pitchFamily="2" charset="0"/>
                </a:rPr>
                <a:t>1</a:t>
              </a:r>
              <a:r>
                <a:rPr lang="ja-JP" altLang="en-US" sz="1200" b="1" i="0" dirty="0">
                  <a:solidFill>
                    <a:srgbClr val="000000"/>
                  </a:solidFill>
                  <a:effectLst/>
                  <a:latin typeface="Roboto" panose="02000000000000000000" pitchFamily="2" charset="0"/>
                </a:rPr>
                <a:t>とレベル</a:t>
              </a:r>
              <a:r>
                <a:rPr lang="en-US" altLang="ja-JP" sz="1200" b="1" i="0" dirty="0">
                  <a:solidFill>
                    <a:srgbClr val="000000"/>
                  </a:solidFill>
                  <a:effectLst/>
                  <a:latin typeface="Roboto" panose="02000000000000000000" pitchFamily="2" charset="0"/>
                </a:rPr>
                <a:t>2</a:t>
              </a:r>
              <a:r>
                <a:rPr lang="ja-JP" altLang="en-US" sz="1200" b="1" i="0" dirty="0">
                  <a:solidFill>
                    <a:srgbClr val="000000"/>
                  </a:solidFill>
                  <a:effectLst/>
                  <a:latin typeface="Roboto" panose="02000000000000000000" pitchFamily="2" charset="0"/>
                </a:rPr>
                <a:t>のどちらでポイントを獲得しようと思いましたか。</a:t>
              </a:r>
              <a:endParaRPr kumimoji="1" lang="ja-JP" altLang="en-US" sz="1200" b="1" dirty="0"/>
            </a:p>
          </p:txBody>
        </p:sp>
        <p:sp>
          <p:nvSpPr>
            <p:cNvPr id="20" name="四角形: 角を丸くする 19">
              <a:extLst>
                <a:ext uri="{FF2B5EF4-FFF2-40B4-BE49-F238E27FC236}">
                  <a16:creationId xmlns:a16="http://schemas.microsoft.com/office/drawing/2014/main" id="{7A895D2D-72E7-482C-B0EA-F5E5E6086943}"/>
                </a:ext>
              </a:extLst>
            </p:cNvPr>
            <p:cNvSpPr/>
            <p:nvPr/>
          </p:nvSpPr>
          <p:spPr>
            <a:xfrm>
              <a:off x="3069677" y="3816437"/>
              <a:ext cx="2828163" cy="1810709"/>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grpSp>
        <p:nvGrpSpPr>
          <p:cNvPr id="3" name="グループ化 2">
            <a:extLst>
              <a:ext uri="{FF2B5EF4-FFF2-40B4-BE49-F238E27FC236}">
                <a16:creationId xmlns:a16="http://schemas.microsoft.com/office/drawing/2014/main" id="{3601E119-4A71-4665-9AA3-B89D0F4BE340}"/>
              </a:ext>
            </a:extLst>
          </p:cNvPr>
          <p:cNvGrpSpPr/>
          <p:nvPr/>
        </p:nvGrpSpPr>
        <p:grpSpPr>
          <a:xfrm>
            <a:off x="3077675" y="3809580"/>
            <a:ext cx="2959866" cy="1810709"/>
            <a:chOff x="6064864" y="3809580"/>
            <a:chExt cx="2959866" cy="1810709"/>
          </a:xfrm>
        </p:grpSpPr>
        <p:sp>
          <p:nvSpPr>
            <p:cNvPr id="26" name="テキスト ボックス 25">
              <a:extLst>
                <a:ext uri="{FF2B5EF4-FFF2-40B4-BE49-F238E27FC236}">
                  <a16:creationId xmlns:a16="http://schemas.microsoft.com/office/drawing/2014/main" id="{54D97481-6FEB-4AD0-A369-79A6910E57DD}"/>
                </a:ext>
              </a:extLst>
            </p:cNvPr>
            <p:cNvSpPr txBox="1"/>
            <p:nvPr/>
          </p:nvSpPr>
          <p:spPr>
            <a:xfrm>
              <a:off x="6064864" y="3886766"/>
              <a:ext cx="2959866" cy="677108"/>
            </a:xfrm>
            <a:prstGeom prst="rect">
              <a:avLst/>
            </a:prstGeom>
            <a:noFill/>
          </p:spPr>
          <p:txBody>
            <a:bodyPr wrap="square" rtlCol="0">
              <a:spAutoFit/>
            </a:bodyPr>
            <a:lstStyle/>
            <a:p>
              <a:r>
                <a:rPr lang="ja-JP" altLang="en-US" sz="1400" b="1" dirty="0">
                  <a:solidFill>
                    <a:srgbClr val="000000"/>
                  </a:solidFill>
                  <a:latin typeface="Roboto" panose="02000000000000000000" pitchFamily="2" charset="0"/>
                </a:rPr>
                <a:t>日常生活</a:t>
              </a:r>
              <a:r>
                <a:rPr lang="ja-JP" altLang="en-US" sz="1200" b="1" i="0" dirty="0">
                  <a:solidFill>
                    <a:srgbClr val="000000"/>
                  </a:solidFill>
                  <a:effectLst/>
                  <a:latin typeface="Roboto" panose="02000000000000000000" pitchFamily="2" charset="0"/>
                </a:rPr>
                <a:t>ではどちらかというとレベル</a:t>
              </a:r>
              <a:r>
                <a:rPr lang="en-US" altLang="ja-JP" sz="1200" b="1" i="0" dirty="0">
                  <a:solidFill>
                    <a:srgbClr val="000000"/>
                  </a:solidFill>
                  <a:effectLst/>
                  <a:latin typeface="Roboto" panose="02000000000000000000" pitchFamily="2" charset="0"/>
                </a:rPr>
                <a:t>1</a:t>
              </a:r>
              <a:r>
                <a:rPr lang="ja-JP" altLang="en-US" sz="1200" b="1" i="0" dirty="0">
                  <a:solidFill>
                    <a:srgbClr val="000000"/>
                  </a:solidFill>
                  <a:effectLst/>
                  <a:latin typeface="Roboto" panose="02000000000000000000" pitchFamily="2" charset="0"/>
                </a:rPr>
                <a:t>とレベル</a:t>
              </a:r>
              <a:r>
                <a:rPr lang="en-US" altLang="ja-JP" sz="1200" b="1" i="0" dirty="0">
                  <a:solidFill>
                    <a:srgbClr val="000000"/>
                  </a:solidFill>
                  <a:effectLst/>
                  <a:latin typeface="Roboto" panose="02000000000000000000" pitchFamily="2" charset="0"/>
                </a:rPr>
                <a:t>2</a:t>
              </a:r>
              <a:r>
                <a:rPr lang="ja-JP" altLang="en-US" sz="1200" b="1" i="0" dirty="0">
                  <a:solidFill>
                    <a:srgbClr val="000000"/>
                  </a:solidFill>
                  <a:effectLst/>
                  <a:latin typeface="Roboto" panose="02000000000000000000" pitchFamily="2" charset="0"/>
                </a:rPr>
                <a:t>のどちらでポイントを獲得しようと思いましたか。</a:t>
              </a:r>
              <a:endParaRPr kumimoji="1" lang="ja-JP" altLang="en-US" sz="1200" b="1" dirty="0"/>
            </a:p>
          </p:txBody>
        </p:sp>
        <p:sp>
          <p:nvSpPr>
            <p:cNvPr id="21" name="四角形: 角を丸くする 20">
              <a:extLst>
                <a:ext uri="{FF2B5EF4-FFF2-40B4-BE49-F238E27FC236}">
                  <a16:creationId xmlns:a16="http://schemas.microsoft.com/office/drawing/2014/main" id="{B5BAAAAA-9DEC-4624-B612-B8297F94DF2D}"/>
                </a:ext>
              </a:extLst>
            </p:cNvPr>
            <p:cNvSpPr/>
            <p:nvPr/>
          </p:nvSpPr>
          <p:spPr>
            <a:xfrm>
              <a:off x="6074127" y="3809580"/>
              <a:ext cx="2877548" cy="1810709"/>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sp>
        <p:nvSpPr>
          <p:cNvPr id="23" name="Google Shape;250;p6">
            <a:extLst>
              <a:ext uri="{FF2B5EF4-FFF2-40B4-BE49-F238E27FC236}">
                <a16:creationId xmlns:a16="http://schemas.microsoft.com/office/drawing/2014/main" id="{5495F7D4-316D-4B02-9AAA-A27657BF042C}"/>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4000" b="1" dirty="0">
                <a:solidFill>
                  <a:schemeClr val="lt1"/>
                </a:solidFill>
                <a:latin typeface="Calibri"/>
                <a:cs typeface="Calibri"/>
                <a:sym typeface="Calibri"/>
              </a:rPr>
              <a:t>ポイント獲得方法（アクション別）</a:t>
            </a:r>
            <a:endParaRPr b="1" dirty="0"/>
          </a:p>
        </p:txBody>
      </p:sp>
    </p:spTree>
    <p:extLst>
      <p:ext uri="{BB962C8B-B14F-4D97-AF65-F5344CB8AC3E}">
        <p14:creationId xmlns:p14="http://schemas.microsoft.com/office/powerpoint/2010/main" val="307123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797F7876-6C2E-4252-8417-F058112A62E4}"/>
              </a:ext>
            </a:extLst>
          </p:cNvPr>
          <p:cNvGraphicFramePr>
            <a:graphicFrameLocks noGrp="1"/>
          </p:cNvGraphicFramePr>
          <p:nvPr>
            <p:extLst>
              <p:ext uri="{D42A27DB-BD31-4B8C-83A1-F6EECF244321}">
                <p14:modId xmlns:p14="http://schemas.microsoft.com/office/powerpoint/2010/main" val="1395689960"/>
              </p:ext>
            </p:extLst>
          </p:nvPr>
        </p:nvGraphicFramePr>
        <p:xfrm>
          <a:off x="0" y="-223448"/>
          <a:ext cx="8632116" cy="7096280"/>
        </p:xfrm>
        <a:graphic>
          <a:graphicData uri="http://schemas.openxmlformats.org/drawingml/2006/table">
            <a:tbl>
              <a:tblPr firstRow="1" bandCol="1">
                <a:tableStyleId>{10A1B5D5-9B99-4C35-A422-299274C87663}</a:tableStyleId>
              </a:tblPr>
              <a:tblGrid>
                <a:gridCol w="8632116">
                  <a:extLst>
                    <a:ext uri="{9D8B030D-6E8A-4147-A177-3AD203B41FA5}">
                      <a16:colId xmlns:a16="http://schemas.microsoft.com/office/drawing/2014/main" val="2323075299"/>
                    </a:ext>
                  </a:extLst>
                </a:gridCol>
              </a:tblGrid>
              <a:tr h="353420">
                <a:tc>
                  <a:txBody>
                    <a:bodyPr/>
                    <a:lstStyle/>
                    <a:p>
                      <a:pPr algn="ctr" rtl="0" fontAlgn="b">
                        <a:lnSpc>
                          <a:spcPct val="100000"/>
                        </a:lnSpc>
                        <a:spcBef>
                          <a:spcPts val="0"/>
                        </a:spcBef>
                      </a:pPr>
                      <a:r>
                        <a:rPr lang="ja-JP" altLang="en-US" sz="2400" b="1" dirty="0">
                          <a:effectLst/>
                        </a:rPr>
                        <a:t>議題</a:t>
                      </a:r>
                      <a:endParaRPr lang="en-US" altLang="ja-JP" sz="2400" b="1" dirty="0">
                        <a:effectLst/>
                      </a:endParaRPr>
                    </a:p>
                  </a:txBody>
                  <a:tcPr marL="1869" marR="1869" marT="1246" marB="1246" anchor="b"/>
                </a:tc>
                <a:extLst>
                  <a:ext uri="{0D108BD9-81ED-4DB2-BD59-A6C34878D82A}">
                    <a16:rowId xmlns:a16="http://schemas.microsoft.com/office/drawing/2014/main" val="467845798"/>
                  </a:ext>
                </a:extLst>
              </a:tr>
              <a:tr h="478379">
                <a:tc>
                  <a:txBody>
                    <a:bodyPr/>
                    <a:lstStyle/>
                    <a:p>
                      <a:pPr rtl="0" fontAlgn="b">
                        <a:lnSpc>
                          <a:spcPct val="100000"/>
                        </a:lnSpc>
                        <a:spcBef>
                          <a:spcPts val="0"/>
                        </a:spcBef>
                      </a:pPr>
                      <a:r>
                        <a:rPr lang="ja-JP" altLang="en-US" sz="2000" b="1" dirty="0">
                          <a:effectLst/>
                        </a:rPr>
                        <a:t>研究室のメンバーがさらに親睦を深めるにはどのようにすれば良いだろうか（本実験で行っていることに類似するアイディアは除外</a:t>
                      </a:r>
                      <a:r>
                        <a:rPr lang="en-US" altLang="ja-JP" sz="2000" b="1" dirty="0">
                          <a:effectLst/>
                        </a:rPr>
                        <a:t>)</a:t>
                      </a:r>
                      <a:r>
                        <a:rPr lang="ja-JP" altLang="en-US" sz="2000" b="1" dirty="0">
                          <a:effectLst/>
                        </a:rPr>
                        <a:t>。</a:t>
                      </a:r>
                      <a:endParaRPr lang="en-US" altLang="ja-JP" sz="2000" b="1" dirty="0">
                        <a:effectLst/>
                      </a:endParaRPr>
                    </a:p>
                  </a:txBody>
                  <a:tcPr marL="1869" marR="1869" marT="1246" marB="1246" anchor="b"/>
                </a:tc>
                <a:extLst>
                  <a:ext uri="{0D108BD9-81ED-4DB2-BD59-A6C34878D82A}">
                    <a16:rowId xmlns:a16="http://schemas.microsoft.com/office/drawing/2014/main" val="4246410484"/>
                  </a:ext>
                </a:extLst>
              </a:tr>
              <a:tr h="240579">
                <a:tc>
                  <a:txBody>
                    <a:bodyPr/>
                    <a:lstStyle/>
                    <a:p>
                      <a:pPr rtl="0" fontAlgn="b">
                        <a:lnSpc>
                          <a:spcPct val="100000"/>
                        </a:lnSpc>
                        <a:spcBef>
                          <a:spcPts val="0"/>
                        </a:spcBef>
                      </a:pPr>
                      <a:r>
                        <a:rPr lang="ja-JP" altLang="en-US" sz="2000" b="1" dirty="0">
                          <a:effectLst/>
                        </a:rPr>
                        <a:t>再生回数を爆発的に増やしそうな</a:t>
                      </a:r>
                      <a:r>
                        <a:rPr lang="en-US" altLang="ja-JP" sz="2000" b="1" dirty="0">
                          <a:effectLst/>
                        </a:rPr>
                        <a:t>YouTube</a:t>
                      </a:r>
                      <a:r>
                        <a:rPr lang="ja-JP" altLang="en-US" sz="2000" b="1" dirty="0">
                          <a:effectLst/>
                        </a:rPr>
                        <a:t>の企画を皆で一つ考え出してください。</a:t>
                      </a:r>
                    </a:p>
                  </a:txBody>
                  <a:tcPr marL="1869" marR="1869" marT="1246" marB="1246" anchor="b"/>
                </a:tc>
                <a:extLst>
                  <a:ext uri="{0D108BD9-81ED-4DB2-BD59-A6C34878D82A}">
                    <a16:rowId xmlns:a16="http://schemas.microsoft.com/office/drawing/2014/main" val="2971961861"/>
                  </a:ext>
                </a:extLst>
              </a:tr>
              <a:tr h="240579">
                <a:tc>
                  <a:txBody>
                    <a:bodyPr/>
                    <a:lstStyle/>
                    <a:p>
                      <a:pPr rtl="0" fontAlgn="b">
                        <a:lnSpc>
                          <a:spcPct val="100000"/>
                        </a:lnSpc>
                        <a:spcBef>
                          <a:spcPts val="0"/>
                        </a:spcBef>
                      </a:pPr>
                      <a:r>
                        <a:rPr lang="ja-JP" altLang="en-US" sz="2000" b="1" dirty="0">
                          <a:effectLst/>
                        </a:rPr>
                        <a:t>リモートでなんでも片付く時代に突入しました。だからこそ逆に、移動の価値を見出してください。</a:t>
                      </a:r>
                    </a:p>
                  </a:txBody>
                  <a:tcPr marL="1869" marR="1869" marT="1246" marB="1246" anchor="b"/>
                </a:tc>
                <a:extLst>
                  <a:ext uri="{0D108BD9-81ED-4DB2-BD59-A6C34878D82A}">
                    <a16:rowId xmlns:a16="http://schemas.microsoft.com/office/drawing/2014/main" val="4164062575"/>
                  </a:ext>
                </a:extLst>
              </a:tr>
              <a:tr h="240579">
                <a:tc>
                  <a:txBody>
                    <a:bodyPr/>
                    <a:lstStyle/>
                    <a:p>
                      <a:pPr rtl="0" fontAlgn="b">
                        <a:lnSpc>
                          <a:spcPct val="100000"/>
                        </a:lnSpc>
                        <a:spcBef>
                          <a:spcPts val="0"/>
                        </a:spcBef>
                      </a:pPr>
                      <a:r>
                        <a:rPr lang="ja-JP" altLang="en-US" sz="2000" b="1" dirty="0">
                          <a:effectLst/>
                        </a:rPr>
                        <a:t>東京ドーム一つ分の広さの人工芝の屋内公園で行うユニークなスポーツを考案してください。</a:t>
                      </a:r>
                    </a:p>
                  </a:txBody>
                  <a:tcPr marL="1869" marR="1869" marT="1246" marB="1246" anchor="b"/>
                </a:tc>
                <a:extLst>
                  <a:ext uri="{0D108BD9-81ED-4DB2-BD59-A6C34878D82A}">
                    <a16:rowId xmlns:a16="http://schemas.microsoft.com/office/drawing/2014/main" val="2598897729"/>
                  </a:ext>
                </a:extLst>
              </a:tr>
              <a:tr h="716179">
                <a:tc>
                  <a:txBody>
                    <a:bodyPr/>
                    <a:lstStyle/>
                    <a:p>
                      <a:pPr rtl="0" fontAlgn="b">
                        <a:lnSpc>
                          <a:spcPct val="100000"/>
                        </a:lnSpc>
                        <a:spcBef>
                          <a:spcPts val="0"/>
                        </a:spcBef>
                      </a:pPr>
                      <a:r>
                        <a:rPr lang="ja-JP" altLang="en-US" sz="2000" b="1" dirty="0">
                          <a:effectLst/>
                        </a:rPr>
                        <a:t>被験者の皆さんがそのままの格好でこれから「どこでもドア」を一回だけ使って一緒に移動します。その際、皆さんが</a:t>
                      </a:r>
                      <a:r>
                        <a:rPr lang="en-US" altLang="ja-JP" sz="2000" b="1" dirty="0">
                          <a:effectLst/>
                        </a:rPr>
                        <a:t>30</a:t>
                      </a:r>
                      <a:r>
                        <a:rPr lang="ja-JP" altLang="en-US" sz="2000" b="1" dirty="0">
                          <a:effectLst/>
                        </a:rPr>
                        <a:t>分以内入手可能な</a:t>
                      </a:r>
                      <a:r>
                        <a:rPr lang="en-US" altLang="ja-JP" sz="2000" b="1" dirty="0">
                          <a:effectLst/>
                        </a:rPr>
                        <a:t>1Kg</a:t>
                      </a:r>
                      <a:r>
                        <a:rPr lang="ja-JP" altLang="en-US" sz="2000" b="1" dirty="0">
                          <a:effectLst/>
                        </a:rPr>
                        <a:t>以内のものをひとつずつ持っていくことは許されるとします。全人類にとって最も利益をもたらすような目的地や使い方を考えてください。</a:t>
                      </a:r>
                    </a:p>
                  </a:txBody>
                  <a:tcPr marL="1869" marR="1869" marT="1246" marB="1246" anchor="b"/>
                </a:tc>
                <a:extLst>
                  <a:ext uri="{0D108BD9-81ED-4DB2-BD59-A6C34878D82A}">
                    <a16:rowId xmlns:a16="http://schemas.microsoft.com/office/drawing/2014/main" val="3309199044"/>
                  </a:ext>
                </a:extLst>
              </a:tr>
              <a:tr h="240579">
                <a:tc>
                  <a:txBody>
                    <a:bodyPr/>
                    <a:lstStyle/>
                    <a:p>
                      <a:pPr rtl="0" fontAlgn="b">
                        <a:lnSpc>
                          <a:spcPct val="100000"/>
                        </a:lnSpc>
                        <a:spcBef>
                          <a:spcPts val="0"/>
                        </a:spcBef>
                      </a:pPr>
                      <a:r>
                        <a:rPr lang="ja-JP" altLang="en-US" sz="2000" b="1" dirty="0">
                          <a:effectLst/>
                        </a:rPr>
                        <a:t>１億円の予算で全人類の</a:t>
                      </a:r>
                      <a:r>
                        <a:rPr lang="en-US" altLang="ja-JP" sz="2000" b="1" dirty="0">
                          <a:effectLst/>
                        </a:rPr>
                        <a:t>IQ</a:t>
                      </a:r>
                      <a:r>
                        <a:rPr lang="ja-JP" altLang="en-US" sz="2000" b="1" dirty="0">
                          <a:effectLst/>
                        </a:rPr>
                        <a:t>平均値を最も効果的に上げる方法を考案してください。</a:t>
                      </a:r>
                    </a:p>
                  </a:txBody>
                  <a:tcPr marL="1869" marR="1869" marT="1246" marB="1246" anchor="b"/>
                </a:tc>
                <a:extLst>
                  <a:ext uri="{0D108BD9-81ED-4DB2-BD59-A6C34878D82A}">
                    <a16:rowId xmlns:a16="http://schemas.microsoft.com/office/drawing/2014/main" val="3033945918"/>
                  </a:ext>
                </a:extLst>
              </a:tr>
              <a:tr h="478379">
                <a:tc>
                  <a:txBody>
                    <a:bodyPr/>
                    <a:lstStyle/>
                    <a:p>
                      <a:pPr rtl="0" fontAlgn="b">
                        <a:lnSpc>
                          <a:spcPct val="100000"/>
                        </a:lnSpc>
                        <a:spcBef>
                          <a:spcPts val="0"/>
                        </a:spcBef>
                      </a:pPr>
                      <a:r>
                        <a:rPr lang="ja-JP" altLang="en-US" sz="2000" b="1" dirty="0">
                          <a:effectLst/>
                        </a:rPr>
                        <a:t>会社内で意思決定・合意形成を行う際に、暗黙のうちに多数意見に合わせるような力（同調圧力）が働かないようにしたい。どうしたらよいでしょうか？</a:t>
                      </a:r>
                    </a:p>
                  </a:txBody>
                  <a:tcPr marL="1869" marR="1869" marT="1246" marB="1246" anchor="b"/>
                </a:tc>
                <a:extLst>
                  <a:ext uri="{0D108BD9-81ED-4DB2-BD59-A6C34878D82A}">
                    <a16:rowId xmlns:a16="http://schemas.microsoft.com/office/drawing/2014/main" val="4115216483"/>
                  </a:ext>
                </a:extLst>
              </a:tr>
              <a:tr h="478379">
                <a:tc>
                  <a:txBody>
                    <a:bodyPr/>
                    <a:lstStyle/>
                    <a:p>
                      <a:pPr rtl="0" fontAlgn="b">
                        <a:lnSpc>
                          <a:spcPct val="100000"/>
                        </a:lnSpc>
                        <a:spcBef>
                          <a:spcPts val="0"/>
                        </a:spcBef>
                      </a:pPr>
                      <a:r>
                        <a:rPr lang="ja-JP" altLang="en-US" sz="2000" b="1" dirty="0">
                          <a:effectLst/>
                        </a:rPr>
                        <a:t>近未来においてインターネットを遮断することで世界的に合意が取れたと仮定する。そのように至った理由を考えてください。</a:t>
                      </a:r>
                    </a:p>
                  </a:txBody>
                  <a:tcPr marL="1869" marR="1869" marT="1246" marB="1246" anchor="b"/>
                </a:tc>
                <a:extLst>
                  <a:ext uri="{0D108BD9-81ED-4DB2-BD59-A6C34878D82A}">
                    <a16:rowId xmlns:a16="http://schemas.microsoft.com/office/drawing/2014/main" val="3188358956"/>
                  </a:ext>
                </a:extLst>
              </a:tr>
              <a:tr h="716179">
                <a:tc>
                  <a:txBody>
                    <a:bodyPr/>
                    <a:lstStyle/>
                    <a:p>
                      <a:pPr rtl="0" fontAlgn="b">
                        <a:lnSpc>
                          <a:spcPct val="100000"/>
                        </a:lnSpc>
                        <a:spcBef>
                          <a:spcPts val="0"/>
                        </a:spcBef>
                      </a:pPr>
                      <a:r>
                        <a:rPr lang="ja-JP" altLang="en-US" sz="2000" b="1" dirty="0">
                          <a:effectLst/>
                        </a:rPr>
                        <a:t>スライドを</a:t>
                      </a:r>
                      <a:r>
                        <a:rPr lang="en-US" altLang="ja-JP" sz="2000" b="1" dirty="0">
                          <a:effectLst/>
                        </a:rPr>
                        <a:t>1</a:t>
                      </a:r>
                      <a:r>
                        <a:rPr lang="ja-JP" altLang="en-US" sz="2000" b="1" dirty="0">
                          <a:effectLst/>
                        </a:rPr>
                        <a:t>枚</a:t>
                      </a:r>
                      <a:r>
                        <a:rPr lang="en-US" altLang="ja-JP" sz="2000" b="1" dirty="0">
                          <a:effectLst/>
                        </a:rPr>
                        <a:t>1</a:t>
                      </a:r>
                      <a:r>
                        <a:rPr lang="ja-JP" altLang="en-US" sz="2000" b="1" dirty="0">
                          <a:effectLst/>
                        </a:rPr>
                        <a:t>枚、順に見せていくのがプレゼンテーションの典型的な方法だが、先端的な技術を駆使することが許されるものとして、現在の手法に代わる革新的なプレゼンテーションソフト（手法）を考案してください。</a:t>
                      </a:r>
                    </a:p>
                  </a:txBody>
                  <a:tcPr marL="1869" marR="1869" marT="1246" marB="1246" anchor="b"/>
                </a:tc>
                <a:extLst>
                  <a:ext uri="{0D108BD9-81ED-4DB2-BD59-A6C34878D82A}">
                    <a16:rowId xmlns:a16="http://schemas.microsoft.com/office/drawing/2014/main" val="1820184443"/>
                  </a:ext>
                </a:extLst>
              </a:tr>
            </a:tbl>
          </a:graphicData>
        </a:graphic>
      </p:graphicFrame>
    </p:spTree>
    <p:extLst>
      <p:ext uri="{BB962C8B-B14F-4D97-AF65-F5344CB8AC3E}">
        <p14:creationId xmlns:p14="http://schemas.microsoft.com/office/powerpoint/2010/main" val="3957750319"/>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EE1D38AC-8703-457F-9584-722FA9DF3D15}"/>
              </a:ext>
            </a:extLst>
          </p:cNvPr>
          <p:cNvGrpSpPr/>
          <p:nvPr/>
        </p:nvGrpSpPr>
        <p:grpSpPr>
          <a:xfrm>
            <a:off x="145776" y="265705"/>
            <a:ext cx="4426224" cy="3672455"/>
            <a:chOff x="44177" y="1382642"/>
            <a:chExt cx="4426224" cy="3672455"/>
          </a:xfrm>
        </p:grpSpPr>
        <p:pic>
          <p:nvPicPr>
            <p:cNvPr id="1026" name="Picture 2">
              <a:extLst>
                <a:ext uri="{FF2B5EF4-FFF2-40B4-BE49-F238E27FC236}">
                  <a16:creationId xmlns:a16="http://schemas.microsoft.com/office/drawing/2014/main" id="{AFCCF6BE-CDE9-45E8-9496-3CAD20F5E5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05" t="17713" r="23390"/>
            <a:stretch/>
          </p:blipFill>
          <p:spPr bwMode="auto">
            <a:xfrm>
              <a:off x="1201533" y="2318895"/>
              <a:ext cx="2182190" cy="224852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00CD5D8-AFE4-4CED-87E1-5456DC1FB2AC}"/>
                </a:ext>
              </a:extLst>
            </p:cNvPr>
            <p:cNvSpPr txBox="1"/>
            <p:nvPr/>
          </p:nvSpPr>
          <p:spPr>
            <a:xfrm>
              <a:off x="153931" y="1489053"/>
              <a:ext cx="4060261" cy="830997"/>
            </a:xfrm>
            <a:prstGeom prst="rect">
              <a:avLst/>
            </a:prstGeom>
            <a:noFill/>
          </p:spPr>
          <p:txBody>
            <a:bodyPr wrap="square" rtlCol="0">
              <a:spAutoFit/>
            </a:bodyPr>
            <a:lstStyle/>
            <a:p>
              <a:pPr indent="126365" algn="just"/>
              <a:r>
                <a:rPr lang="en-US" altLang="ja-JP" sz="1600" b="1" kern="100" dirty="0">
                  <a:effectLst/>
                </a:rPr>
                <a:t>Q</a:t>
              </a:r>
              <a:r>
                <a:rPr lang="ja-JP" altLang="ja-JP" sz="1600" b="1" kern="100" dirty="0">
                  <a:effectLst/>
                </a:rPr>
                <a:t>今回の議論にゲームを導入したことで議論全体の発言量は増えたと思いますか</a:t>
              </a:r>
              <a:r>
                <a:rPr lang="ja-JP" altLang="en-US" sz="1600" b="1" kern="100" dirty="0">
                  <a:effectLst/>
                </a:rPr>
                <a:t>？（</a:t>
              </a:r>
              <a:r>
                <a:rPr lang="en-US" altLang="ja-JP" sz="1600" b="1" kern="100" dirty="0">
                  <a:effectLst/>
                </a:rPr>
                <a:t>71</a:t>
              </a:r>
              <a:r>
                <a:rPr lang="ja-JP" altLang="en-US" sz="1600" b="1" kern="100" dirty="0">
                  <a:effectLst/>
                </a:rPr>
                <a:t>回答）</a:t>
              </a:r>
              <a:endParaRPr lang="ja-JP" altLang="ja-JP" sz="1600" b="1"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sp>
          <p:nvSpPr>
            <p:cNvPr id="5" name="テキスト ボックス 4">
              <a:extLst>
                <a:ext uri="{FF2B5EF4-FFF2-40B4-BE49-F238E27FC236}">
                  <a16:creationId xmlns:a16="http://schemas.microsoft.com/office/drawing/2014/main" id="{42A51877-449D-46BE-B19F-45EFAAB20DB8}"/>
                </a:ext>
              </a:extLst>
            </p:cNvPr>
            <p:cNvSpPr txBox="1"/>
            <p:nvPr/>
          </p:nvSpPr>
          <p:spPr>
            <a:xfrm>
              <a:off x="3383723" y="2372868"/>
              <a:ext cx="1086678" cy="338554"/>
            </a:xfrm>
            <a:prstGeom prst="rect">
              <a:avLst/>
            </a:prstGeom>
            <a:noFill/>
          </p:spPr>
          <p:txBody>
            <a:bodyPr wrap="square" rtlCol="0">
              <a:spAutoFit/>
            </a:bodyPr>
            <a:lstStyle/>
            <a:p>
              <a:r>
                <a:rPr kumimoji="1" lang="ja-JP" altLang="en-US" sz="1600" b="1" dirty="0"/>
                <a:t>強く思う</a:t>
              </a:r>
              <a:endParaRPr kumimoji="1" lang="en-US" altLang="ja-JP" sz="1600" b="1" dirty="0"/>
            </a:p>
          </p:txBody>
        </p:sp>
        <p:sp>
          <p:nvSpPr>
            <p:cNvPr id="12" name="テキスト ボックス 11">
              <a:extLst>
                <a:ext uri="{FF2B5EF4-FFF2-40B4-BE49-F238E27FC236}">
                  <a16:creationId xmlns:a16="http://schemas.microsoft.com/office/drawing/2014/main" id="{799852F8-53CB-43CE-9A6A-034F3C9AE89E}"/>
                </a:ext>
              </a:extLst>
            </p:cNvPr>
            <p:cNvSpPr txBox="1"/>
            <p:nvPr/>
          </p:nvSpPr>
          <p:spPr>
            <a:xfrm>
              <a:off x="3401732" y="4197237"/>
              <a:ext cx="605181" cy="338554"/>
            </a:xfrm>
            <a:prstGeom prst="rect">
              <a:avLst/>
            </a:prstGeom>
            <a:noFill/>
          </p:spPr>
          <p:txBody>
            <a:bodyPr wrap="square" rtlCol="0">
              <a:spAutoFit/>
            </a:bodyPr>
            <a:lstStyle/>
            <a:p>
              <a:r>
                <a:rPr kumimoji="1" lang="ja-JP" altLang="en-US" sz="1600" b="1" dirty="0"/>
                <a:t>思う</a:t>
              </a:r>
              <a:endParaRPr kumimoji="1" lang="en-US" altLang="ja-JP" sz="1600" b="1" dirty="0"/>
            </a:p>
          </p:txBody>
        </p:sp>
        <p:sp>
          <p:nvSpPr>
            <p:cNvPr id="13" name="テキスト ボックス 12">
              <a:extLst>
                <a:ext uri="{FF2B5EF4-FFF2-40B4-BE49-F238E27FC236}">
                  <a16:creationId xmlns:a16="http://schemas.microsoft.com/office/drawing/2014/main" id="{7C1369AE-0216-4D1F-B4A2-A3A5A83699CE}"/>
                </a:ext>
              </a:extLst>
            </p:cNvPr>
            <p:cNvSpPr txBox="1"/>
            <p:nvPr/>
          </p:nvSpPr>
          <p:spPr>
            <a:xfrm>
              <a:off x="44177" y="2418481"/>
              <a:ext cx="1311963" cy="338554"/>
            </a:xfrm>
            <a:prstGeom prst="rect">
              <a:avLst/>
            </a:prstGeom>
            <a:noFill/>
          </p:spPr>
          <p:txBody>
            <a:bodyPr wrap="square" rtlCol="0">
              <a:spAutoFit/>
            </a:bodyPr>
            <a:lstStyle/>
            <a:p>
              <a:r>
                <a:rPr kumimoji="1" lang="ja-JP" altLang="en-US" sz="1600" b="1" dirty="0"/>
                <a:t>変わらない</a:t>
              </a:r>
              <a:endParaRPr kumimoji="1" lang="en-US" altLang="ja-JP" sz="1600" b="1" dirty="0"/>
            </a:p>
          </p:txBody>
        </p:sp>
        <p:sp>
          <p:nvSpPr>
            <p:cNvPr id="7" name="四角形: 角を丸くする 6">
              <a:extLst>
                <a:ext uri="{FF2B5EF4-FFF2-40B4-BE49-F238E27FC236}">
                  <a16:creationId xmlns:a16="http://schemas.microsoft.com/office/drawing/2014/main" id="{73931FFD-2B0B-454E-9DF6-059E96D3E207}"/>
                </a:ext>
              </a:extLst>
            </p:cNvPr>
            <p:cNvSpPr/>
            <p:nvPr/>
          </p:nvSpPr>
          <p:spPr>
            <a:xfrm>
              <a:off x="88348" y="1382642"/>
              <a:ext cx="4346713" cy="3672455"/>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grpSp>
        <p:nvGrpSpPr>
          <p:cNvPr id="10" name="グループ化 9">
            <a:extLst>
              <a:ext uri="{FF2B5EF4-FFF2-40B4-BE49-F238E27FC236}">
                <a16:creationId xmlns:a16="http://schemas.microsoft.com/office/drawing/2014/main" id="{910F9803-AED5-46F0-A7F9-CA0B7EA04BA7}"/>
              </a:ext>
            </a:extLst>
          </p:cNvPr>
          <p:cNvGrpSpPr/>
          <p:nvPr/>
        </p:nvGrpSpPr>
        <p:grpSpPr>
          <a:xfrm>
            <a:off x="4572000" y="265706"/>
            <a:ext cx="4462246" cy="3672454"/>
            <a:chOff x="4470401" y="1382643"/>
            <a:chExt cx="4462246" cy="3672454"/>
          </a:xfrm>
        </p:grpSpPr>
        <p:pic>
          <p:nvPicPr>
            <p:cNvPr id="1028" name="Picture 4">
              <a:extLst>
                <a:ext uri="{FF2B5EF4-FFF2-40B4-BE49-F238E27FC236}">
                  <a16:creationId xmlns:a16="http://schemas.microsoft.com/office/drawing/2014/main" id="{4E5CF3A8-C325-4C97-AC29-8527A79896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889" t="17713" r="23390"/>
            <a:stretch/>
          </p:blipFill>
          <p:spPr bwMode="auto">
            <a:xfrm>
              <a:off x="5636592" y="2198320"/>
              <a:ext cx="2252870" cy="2248522"/>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ECEE929A-BAC8-40A9-9603-D497273D9AEC}"/>
                </a:ext>
              </a:extLst>
            </p:cNvPr>
            <p:cNvSpPr txBox="1"/>
            <p:nvPr/>
          </p:nvSpPr>
          <p:spPr>
            <a:xfrm>
              <a:off x="4470401" y="1465797"/>
              <a:ext cx="4060261" cy="830997"/>
            </a:xfrm>
            <a:prstGeom prst="rect">
              <a:avLst/>
            </a:prstGeom>
            <a:noFill/>
          </p:spPr>
          <p:txBody>
            <a:bodyPr wrap="square" rtlCol="0">
              <a:spAutoFit/>
            </a:bodyPr>
            <a:lstStyle/>
            <a:p>
              <a:pPr indent="126365" algn="just"/>
              <a:r>
                <a:rPr lang="en-US" altLang="ja-JP" sz="1600" b="1" kern="100" dirty="0">
                  <a:effectLst/>
                </a:rPr>
                <a:t>Q</a:t>
              </a:r>
              <a:r>
                <a:rPr lang="ja-JP" altLang="ja-JP" sz="1600" b="1" kern="100" dirty="0">
                  <a:effectLst/>
                </a:rPr>
                <a:t>今回の議論にゲームを導入したことで議論全体の</a:t>
              </a:r>
              <a:r>
                <a:rPr lang="ja-JP" altLang="en-US" sz="1600" b="1" kern="100" dirty="0">
                  <a:effectLst/>
                </a:rPr>
                <a:t>質は向上したと思いますか</a:t>
              </a:r>
              <a:r>
                <a:rPr lang="ja-JP" altLang="ja-JP" sz="1600" b="1" kern="100" dirty="0">
                  <a:effectLst/>
                </a:rPr>
                <a:t>？</a:t>
              </a:r>
              <a:r>
                <a:rPr lang="ja-JP" altLang="en-US" sz="1600" b="1" kern="100" dirty="0">
                  <a:effectLst/>
                </a:rPr>
                <a:t> （</a:t>
              </a:r>
              <a:r>
                <a:rPr lang="en-US" altLang="ja-JP" sz="1600" b="1" kern="100" dirty="0">
                  <a:effectLst/>
                </a:rPr>
                <a:t>71</a:t>
              </a:r>
              <a:r>
                <a:rPr lang="ja-JP" altLang="en-US" sz="1600" b="1" kern="100" dirty="0">
                  <a:effectLst/>
                </a:rPr>
                <a:t>回答）</a:t>
              </a:r>
              <a:endParaRPr lang="ja-JP" altLang="ja-JP" sz="1600" b="1"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sp>
          <p:nvSpPr>
            <p:cNvPr id="14" name="テキスト ボックス 13">
              <a:extLst>
                <a:ext uri="{FF2B5EF4-FFF2-40B4-BE49-F238E27FC236}">
                  <a16:creationId xmlns:a16="http://schemas.microsoft.com/office/drawing/2014/main" id="{58F60DF9-8AD8-4672-B8D5-59319E5CA8C4}"/>
                </a:ext>
              </a:extLst>
            </p:cNvPr>
            <p:cNvSpPr txBox="1"/>
            <p:nvPr/>
          </p:nvSpPr>
          <p:spPr>
            <a:xfrm>
              <a:off x="7845969" y="2225430"/>
              <a:ext cx="1086678" cy="338554"/>
            </a:xfrm>
            <a:prstGeom prst="rect">
              <a:avLst/>
            </a:prstGeom>
            <a:noFill/>
          </p:spPr>
          <p:txBody>
            <a:bodyPr wrap="square" rtlCol="0">
              <a:spAutoFit/>
            </a:bodyPr>
            <a:lstStyle/>
            <a:p>
              <a:r>
                <a:rPr kumimoji="1" lang="ja-JP" altLang="en-US" sz="1600" b="1" dirty="0"/>
                <a:t>強く思う</a:t>
              </a:r>
              <a:endParaRPr kumimoji="1" lang="en-US" altLang="ja-JP" sz="1600" b="1" dirty="0"/>
            </a:p>
          </p:txBody>
        </p:sp>
        <p:sp>
          <p:nvSpPr>
            <p:cNvPr id="15" name="テキスト ボックス 14">
              <a:extLst>
                <a:ext uri="{FF2B5EF4-FFF2-40B4-BE49-F238E27FC236}">
                  <a16:creationId xmlns:a16="http://schemas.microsoft.com/office/drawing/2014/main" id="{7A04BC7E-E2EF-44B3-B74A-D096BF292BB8}"/>
                </a:ext>
              </a:extLst>
            </p:cNvPr>
            <p:cNvSpPr txBox="1"/>
            <p:nvPr/>
          </p:nvSpPr>
          <p:spPr>
            <a:xfrm>
              <a:off x="7911546" y="4040654"/>
              <a:ext cx="605181" cy="338554"/>
            </a:xfrm>
            <a:prstGeom prst="rect">
              <a:avLst/>
            </a:prstGeom>
            <a:noFill/>
          </p:spPr>
          <p:txBody>
            <a:bodyPr wrap="square" rtlCol="0">
              <a:spAutoFit/>
            </a:bodyPr>
            <a:lstStyle/>
            <a:p>
              <a:r>
                <a:rPr kumimoji="1" lang="ja-JP" altLang="en-US" sz="1600" b="1" dirty="0"/>
                <a:t>思う</a:t>
              </a:r>
              <a:endParaRPr kumimoji="1" lang="en-US" altLang="ja-JP" sz="1600" b="1" dirty="0"/>
            </a:p>
          </p:txBody>
        </p:sp>
        <p:sp>
          <p:nvSpPr>
            <p:cNvPr id="16" name="テキスト ボックス 15">
              <a:extLst>
                <a:ext uri="{FF2B5EF4-FFF2-40B4-BE49-F238E27FC236}">
                  <a16:creationId xmlns:a16="http://schemas.microsoft.com/office/drawing/2014/main" id="{9C1B15EB-A6E1-430F-9B36-273EC0B3DC09}"/>
                </a:ext>
              </a:extLst>
            </p:cNvPr>
            <p:cNvSpPr txBox="1"/>
            <p:nvPr/>
          </p:nvSpPr>
          <p:spPr>
            <a:xfrm>
              <a:off x="4505740" y="2372868"/>
              <a:ext cx="1311963" cy="338554"/>
            </a:xfrm>
            <a:prstGeom prst="rect">
              <a:avLst/>
            </a:prstGeom>
            <a:noFill/>
          </p:spPr>
          <p:txBody>
            <a:bodyPr wrap="square" rtlCol="0">
              <a:spAutoFit/>
            </a:bodyPr>
            <a:lstStyle/>
            <a:p>
              <a:r>
                <a:rPr kumimoji="1" lang="ja-JP" altLang="en-US" sz="1600" b="1" dirty="0"/>
                <a:t>変わらない</a:t>
              </a:r>
              <a:endParaRPr kumimoji="1" lang="en-US" altLang="ja-JP" sz="1600" b="1" dirty="0"/>
            </a:p>
          </p:txBody>
        </p:sp>
        <p:sp>
          <p:nvSpPr>
            <p:cNvPr id="18" name="四角形: 角を丸くする 17">
              <a:extLst>
                <a:ext uri="{FF2B5EF4-FFF2-40B4-BE49-F238E27FC236}">
                  <a16:creationId xmlns:a16="http://schemas.microsoft.com/office/drawing/2014/main" id="{2C87A693-BB38-4D68-A91D-46344110CD3D}"/>
                </a:ext>
              </a:extLst>
            </p:cNvPr>
            <p:cNvSpPr/>
            <p:nvPr/>
          </p:nvSpPr>
          <p:spPr>
            <a:xfrm>
              <a:off x="4506421" y="1382643"/>
              <a:ext cx="4346713" cy="3672454"/>
            </a:xfrm>
            <a:prstGeom prst="roundRect">
              <a:avLst>
                <a:gd name="adj" fmla="val 783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grpSp>
        <p:nvGrpSpPr>
          <p:cNvPr id="3" name="グループ化 2">
            <a:extLst>
              <a:ext uri="{FF2B5EF4-FFF2-40B4-BE49-F238E27FC236}">
                <a16:creationId xmlns:a16="http://schemas.microsoft.com/office/drawing/2014/main" id="{71EDB9F8-12FC-4118-ACFA-BCE836C3CD71}"/>
              </a:ext>
            </a:extLst>
          </p:cNvPr>
          <p:cNvGrpSpPr/>
          <p:nvPr/>
        </p:nvGrpSpPr>
        <p:grpSpPr>
          <a:xfrm>
            <a:off x="282690" y="2214169"/>
            <a:ext cx="1467831" cy="1173522"/>
            <a:chOff x="282690" y="3631489"/>
            <a:chExt cx="1467831" cy="1173522"/>
          </a:xfrm>
        </p:grpSpPr>
        <p:pic>
          <p:nvPicPr>
            <p:cNvPr id="24" name="Picture 6">
              <a:extLst>
                <a:ext uri="{FF2B5EF4-FFF2-40B4-BE49-F238E27FC236}">
                  <a16:creationId xmlns:a16="http://schemas.microsoft.com/office/drawing/2014/main" id="{6DE8513B-3CF7-4E38-B739-F8C6C295CB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8000" t="4607" r="7100" b="51135"/>
            <a:stretch/>
          </p:blipFill>
          <p:spPr bwMode="auto">
            <a:xfrm>
              <a:off x="282690" y="3689275"/>
              <a:ext cx="354646" cy="105795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9BBDE04B-BF58-4BF4-8C77-C840BBE94493}"/>
                </a:ext>
              </a:extLst>
            </p:cNvPr>
            <p:cNvSpPr txBox="1"/>
            <p:nvPr/>
          </p:nvSpPr>
          <p:spPr>
            <a:xfrm>
              <a:off x="502920" y="3631489"/>
              <a:ext cx="800212" cy="261610"/>
            </a:xfrm>
            <a:prstGeom prst="rect">
              <a:avLst/>
            </a:prstGeom>
            <a:noFill/>
          </p:spPr>
          <p:txBody>
            <a:bodyPr wrap="square" rtlCol="0">
              <a:spAutoFit/>
            </a:bodyPr>
            <a:lstStyle/>
            <a:p>
              <a:r>
                <a:rPr kumimoji="1" lang="ja-JP" altLang="en-US" sz="1100" b="1" dirty="0"/>
                <a:t>強く思う</a:t>
              </a:r>
            </a:p>
          </p:txBody>
        </p:sp>
        <p:sp>
          <p:nvSpPr>
            <p:cNvPr id="25" name="テキスト ボックス 24">
              <a:extLst>
                <a:ext uri="{FF2B5EF4-FFF2-40B4-BE49-F238E27FC236}">
                  <a16:creationId xmlns:a16="http://schemas.microsoft.com/office/drawing/2014/main" id="{19B0EB84-A0A4-43C4-A137-CBF654F0F813}"/>
                </a:ext>
              </a:extLst>
            </p:cNvPr>
            <p:cNvSpPr txBox="1"/>
            <p:nvPr/>
          </p:nvSpPr>
          <p:spPr>
            <a:xfrm>
              <a:off x="521024" y="3876678"/>
              <a:ext cx="497619" cy="261610"/>
            </a:xfrm>
            <a:prstGeom prst="rect">
              <a:avLst/>
            </a:prstGeom>
            <a:noFill/>
          </p:spPr>
          <p:txBody>
            <a:bodyPr wrap="square" rtlCol="0">
              <a:spAutoFit/>
            </a:bodyPr>
            <a:lstStyle/>
            <a:p>
              <a:r>
                <a:rPr kumimoji="1" lang="ja-JP" altLang="en-US" sz="1100" b="1" dirty="0"/>
                <a:t>思う</a:t>
              </a:r>
            </a:p>
          </p:txBody>
        </p:sp>
        <p:sp>
          <p:nvSpPr>
            <p:cNvPr id="26" name="テキスト ボックス 25">
              <a:extLst>
                <a:ext uri="{FF2B5EF4-FFF2-40B4-BE49-F238E27FC236}">
                  <a16:creationId xmlns:a16="http://schemas.microsoft.com/office/drawing/2014/main" id="{E9646E68-FABA-4117-A189-596643B17F78}"/>
                </a:ext>
              </a:extLst>
            </p:cNvPr>
            <p:cNvSpPr txBox="1"/>
            <p:nvPr/>
          </p:nvSpPr>
          <p:spPr>
            <a:xfrm>
              <a:off x="521089" y="4093256"/>
              <a:ext cx="932301" cy="261610"/>
            </a:xfrm>
            <a:prstGeom prst="rect">
              <a:avLst/>
            </a:prstGeom>
            <a:noFill/>
          </p:spPr>
          <p:txBody>
            <a:bodyPr wrap="square" rtlCol="0">
              <a:spAutoFit/>
            </a:bodyPr>
            <a:lstStyle/>
            <a:p>
              <a:r>
                <a:rPr kumimoji="1" lang="ja-JP" altLang="en-US" sz="1100" b="1" dirty="0"/>
                <a:t>変わらない</a:t>
              </a:r>
            </a:p>
          </p:txBody>
        </p:sp>
        <p:sp>
          <p:nvSpPr>
            <p:cNvPr id="27" name="テキスト ボックス 26">
              <a:extLst>
                <a:ext uri="{FF2B5EF4-FFF2-40B4-BE49-F238E27FC236}">
                  <a16:creationId xmlns:a16="http://schemas.microsoft.com/office/drawing/2014/main" id="{1A7BA59A-2B6D-41C8-AE99-BDFC5AAD68C8}"/>
                </a:ext>
              </a:extLst>
            </p:cNvPr>
            <p:cNvSpPr txBox="1"/>
            <p:nvPr/>
          </p:nvSpPr>
          <p:spPr>
            <a:xfrm>
              <a:off x="521719" y="4325691"/>
              <a:ext cx="800212" cy="261610"/>
            </a:xfrm>
            <a:prstGeom prst="rect">
              <a:avLst/>
            </a:prstGeom>
            <a:noFill/>
          </p:spPr>
          <p:txBody>
            <a:bodyPr wrap="square" rtlCol="0">
              <a:spAutoFit/>
            </a:bodyPr>
            <a:lstStyle/>
            <a:p>
              <a:r>
                <a:rPr kumimoji="1" lang="ja-JP" altLang="en-US" sz="1100" b="1" dirty="0"/>
                <a:t>思わない</a:t>
              </a:r>
            </a:p>
          </p:txBody>
        </p:sp>
        <p:sp>
          <p:nvSpPr>
            <p:cNvPr id="28" name="テキスト ボックス 27">
              <a:extLst>
                <a:ext uri="{FF2B5EF4-FFF2-40B4-BE49-F238E27FC236}">
                  <a16:creationId xmlns:a16="http://schemas.microsoft.com/office/drawing/2014/main" id="{2BA76F96-CA74-4E37-9264-CBE51A6320EB}"/>
                </a:ext>
              </a:extLst>
            </p:cNvPr>
            <p:cNvSpPr txBox="1"/>
            <p:nvPr/>
          </p:nvSpPr>
          <p:spPr>
            <a:xfrm>
              <a:off x="518713" y="4543401"/>
              <a:ext cx="1231808" cy="261610"/>
            </a:xfrm>
            <a:prstGeom prst="rect">
              <a:avLst/>
            </a:prstGeom>
            <a:noFill/>
          </p:spPr>
          <p:txBody>
            <a:bodyPr wrap="square" rtlCol="0">
              <a:spAutoFit/>
            </a:bodyPr>
            <a:lstStyle/>
            <a:p>
              <a:r>
                <a:rPr kumimoji="1" lang="ja-JP" altLang="en-US" sz="1100" b="1" dirty="0"/>
                <a:t>全く思わない</a:t>
              </a:r>
            </a:p>
          </p:txBody>
        </p:sp>
      </p:grpSp>
      <p:grpSp>
        <p:nvGrpSpPr>
          <p:cNvPr id="29" name="グループ化 28">
            <a:extLst>
              <a:ext uri="{FF2B5EF4-FFF2-40B4-BE49-F238E27FC236}">
                <a16:creationId xmlns:a16="http://schemas.microsoft.com/office/drawing/2014/main" id="{177365EB-3741-435D-AE7D-6FDB8894CF37}"/>
              </a:ext>
            </a:extLst>
          </p:cNvPr>
          <p:cNvGrpSpPr/>
          <p:nvPr/>
        </p:nvGrpSpPr>
        <p:grpSpPr>
          <a:xfrm>
            <a:off x="4749254" y="2194420"/>
            <a:ext cx="1467831" cy="1173522"/>
            <a:chOff x="282690" y="3631489"/>
            <a:chExt cx="1467831" cy="1173522"/>
          </a:xfrm>
        </p:grpSpPr>
        <p:pic>
          <p:nvPicPr>
            <p:cNvPr id="30" name="Picture 6">
              <a:extLst>
                <a:ext uri="{FF2B5EF4-FFF2-40B4-BE49-F238E27FC236}">
                  <a16:creationId xmlns:a16="http://schemas.microsoft.com/office/drawing/2014/main" id="{2E87D5C7-ECE1-4AFF-AA12-740D4376FC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8000" t="4607" r="7100" b="51135"/>
            <a:stretch/>
          </p:blipFill>
          <p:spPr bwMode="auto">
            <a:xfrm>
              <a:off x="282690" y="3689275"/>
              <a:ext cx="354646" cy="1057950"/>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CF67CEE-6D2D-4000-BCB0-51FF6D396561}"/>
                </a:ext>
              </a:extLst>
            </p:cNvPr>
            <p:cNvSpPr txBox="1"/>
            <p:nvPr/>
          </p:nvSpPr>
          <p:spPr>
            <a:xfrm>
              <a:off x="502920" y="3631489"/>
              <a:ext cx="800212" cy="261610"/>
            </a:xfrm>
            <a:prstGeom prst="rect">
              <a:avLst/>
            </a:prstGeom>
            <a:noFill/>
          </p:spPr>
          <p:txBody>
            <a:bodyPr wrap="square" rtlCol="0">
              <a:spAutoFit/>
            </a:bodyPr>
            <a:lstStyle/>
            <a:p>
              <a:r>
                <a:rPr kumimoji="1" lang="ja-JP" altLang="en-US" sz="1100" b="1" dirty="0"/>
                <a:t>強く思う</a:t>
              </a:r>
            </a:p>
          </p:txBody>
        </p:sp>
        <p:sp>
          <p:nvSpPr>
            <p:cNvPr id="32" name="テキスト ボックス 31">
              <a:extLst>
                <a:ext uri="{FF2B5EF4-FFF2-40B4-BE49-F238E27FC236}">
                  <a16:creationId xmlns:a16="http://schemas.microsoft.com/office/drawing/2014/main" id="{6EEF2279-8982-4EAB-AB50-93C495C76355}"/>
                </a:ext>
              </a:extLst>
            </p:cNvPr>
            <p:cNvSpPr txBox="1"/>
            <p:nvPr/>
          </p:nvSpPr>
          <p:spPr>
            <a:xfrm>
              <a:off x="521024" y="3876678"/>
              <a:ext cx="497619" cy="261610"/>
            </a:xfrm>
            <a:prstGeom prst="rect">
              <a:avLst/>
            </a:prstGeom>
            <a:noFill/>
          </p:spPr>
          <p:txBody>
            <a:bodyPr wrap="square" rtlCol="0">
              <a:spAutoFit/>
            </a:bodyPr>
            <a:lstStyle/>
            <a:p>
              <a:r>
                <a:rPr kumimoji="1" lang="ja-JP" altLang="en-US" sz="1100" b="1" dirty="0"/>
                <a:t>思う</a:t>
              </a:r>
            </a:p>
          </p:txBody>
        </p:sp>
        <p:sp>
          <p:nvSpPr>
            <p:cNvPr id="34" name="テキスト ボックス 33">
              <a:extLst>
                <a:ext uri="{FF2B5EF4-FFF2-40B4-BE49-F238E27FC236}">
                  <a16:creationId xmlns:a16="http://schemas.microsoft.com/office/drawing/2014/main" id="{BC4C625D-4CD2-4DCC-9177-4B910B149635}"/>
                </a:ext>
              </a:extLst>
            </p:cNvPr>
            <p:cNvSpPr txBox="1"/>
            <p:nvPr/>
          </p:nvSpPr>
          <p:spPr>
            <a:xfrm>
              <a:off x="521089" y="4093256"/>
              <a:ext cx="932301" cy="261610"/>
            </a:xfrm>
            <a:prstGeom prst="rect">
              <a:avLst/>
            </a:prstGeom>
            <a:noFill/>
          </p:spPr>
          <p:txBody>
            <a:bodyPr wrap="square" rtlCol="0">
              <a:spAutoFit/>
            </a:bodyPr>
            <a:lstStyle/>
            <a:p>
              <a:r>
                <a:rPr kumimoji="1" lang="ja-JP" altLang="en-US" sz="1100" b="1" dirty="0"/>
                <a:t>変わらない</a:t>
              </a:r>
            </a:p>
          </p:txBody>
        </p:sp>
        <p:sp>
          <p:nvSpPr>
            <p:cNvPr id="35" name="テキスト ボックス 34">
              <a:extLst>
                <a:ext uri="{FF2B5EF4-FFF2-40B4-BE49-F238E27FC236}">
                  <a16:creationId xmlns:a16="http://schemas.microsoft.com/office/drawing/2014/main" id="{7F7F4CE1-A4E2-4124-A9E4-59C22B73FE18}"/>
                </a:ext>
              </a:extLst>
            </p:cNvPr>
            <p:cNvSpPr txBox="1"/>
            <p:nvPr/>
          </p:nvSpPr>
          <p:spPr>
            <a:xfrm>
              <a:off x="521719" y="4325691"/>
              <a:ext cx="800212" cy="261610"/>
            </a:xfrm>
            <a:prstGeom prst="rect">
              <a:avLst/>
            </a:prstGeom>
            <a:noFill/>
          </p:spPr>
          <p:txBody>
            <a:bodyPr wrap="square" rtlCol="0">
              <a:spAutoFit/>
            </a:bodyPr>
            <a:lstStyle/>
            <a:p>
              <a:r>
                <a:rPr kumimoji="1" lang="ja-JP" altLang="en-US" sz="1100" b="1" dirty="0"/>
                <a:t>思わない</a:t>
              </a:r>
            </a:p>
          </p:txBody>
        </p:sp>
        <p:sp>
          <p:nvSpPr>
            <p:cNvPr id="36" name="テキスト ボックス 35">
              <a:extLst>
                <a:ext uri="{FF2B5EF4-FFF2-40B4-BE49-F238E27FC236}">
                  <a16:creationId xmlns:a16="http://schemas.microsoft.com/office/drawing/2014/main" id="{4E341F90-982E-48DC-9D16-8EC7C1BA061E}"/>
                </a:ext>
              </a:extLst>
            </p:cNvPr>
            <p:cNvSpPr txBox="1"/>
            <p:nvPr/>
          </p:nvSpPr>
          <p:spPr>
            <a:xfrm>
              <a:off x="518713" y="4543401"/>
              <a:ext cx="1231808" cy="261610"/>
            </a:xfrm>
            <a:prstGeom prst="rect">
              <a:avLst/>
            </a:prstGeom>
            <a:noFill/>
          </p:spPr>
          <p:txBody>
            <a:bodyPr wrap="square" rtlCol="0">
              <a:spAutoFit/>
            </a:bodyPr>
            <a:lstStyle/>
            <a:p>
              <a:r>
                <a:rPr kumimoji="1" lang="ja-JP" altLang="en-US" sz="1100" b="1" dirty="0"/>
                <a:t>全く思わない</a:t>
              </a:r>
            </a:p>
          </p:txBody>
        </p:sp>
      </p:grpSp>
      <p:sp>
        <p:nvSpPr>
          <p:cNvPr id="6" name="テキスト ボックス 5">
            <a:extLst>
              <a:ext uri="{FF2B5EF4-FFF2-40B4-BE49-F238E27FC236}">
                <a16:creationId xmlns:a16="http://schemas.microsoft.com/office/drawing/2014/main" id="{BCB795D5-B8CB-487C-9F28-F6347F09540F}"/>
              </a:ext>
            </a:extLst>
          </p:cNvPr>
          <p:cNvSpPr txBox="1"/>
          <p:nvPr/>
        </p:nvSpPr>
        <p:spPr>
          <a:xfrm>
            <a:off x="2393825" y="1368086"/>
            <a:ext cx="579120" cy="523220"/>
          </a:xfrm>
          <a:prstGeom prst="rect">
            <a:avLst/>
          </a:prstGeom>
          <a:noFill/>
        </p:spPr>
        <p:txBody>
          <a:bodyPr wrap="square" rtlCol="0">
            <a:spAutoFit/>
          </a:bodyPr>
          <a:lstStyle/>
          <a:p>
            <a:r>
              <a:rPr kumimoji="1" lang="en-US" altLang="ja-JP" sz="2800" b="1" dirty="0">
                <a:solidFill>
                  <a:schemeClr val="bg1"/>
                </a:solidFill>
              </a:rPr>
              <a:t>10</a:t>
            </a:r>
            <a:endParaRPr kumimoji="1" lang="ja-JP" altLang="en-US" sz="2800" b="1" dirty="0">
              <a:solidFill>
                <a:schemeClr val="bg1"/>
              </a:solidFill>
            </a:endParaRPr>
          </a:p>
        </p:txBody>
      </p:sp>
      <p:sp>
        <p:nvSpPr>
          <p:cNvPr id="37" name="テキスト ボックス 36">
            <a:extLst>
              <a:ext uri="{FF2B5EF4-FFF2-40B4-BE49-F238E27FC236}">
                <a16:creationId xmlns:a16="http://schemas.microsoft.com/office/drawing/2014/main" id="{883E484B-E055-4FFD-9EBF-B1C0691D7907}"/>
              </a:ext>
            </a:extLst>
          </p:cNvPr>
          <p:cNvSpPr txBox="1"/>
          <p:nvPr/>
        </p:nvSpPr>
        <p:spPr>
          <a:xfrm>
            <a:off x="2458559" y="2344974"/>
            <a:ext cx="579120" cy="523220"/>
          </a:xfrm>
          <a:prstGeom prst="rect">
            <a:avLst/>
          </a:prstGeom>
          <a:noFill/>
        </p:spPr>
        <p:txBody>
          <a:bodyPr wrap="square" rtlCol="0">
            <a:spAutoFit/>
          </a:bodyPr>
          <a:lstStyle/>
          <a:p>
            <a:r>
              <a:rPr kumimoji="1" lang="en-US" altLang="ja-JP" sz="2800" b="1" dirty="0">
                <a:solidFill>
                  <a:schemeClr val="bg1"/>
                </a:solidFill>
              </a:rPr>
              <a:t>46</a:t>
            </a:r>
            <a:endParaRPr kumimoji="1" lang="ja-JP" altLang="en-US" sz="2800" b="1" dirty="0">
              <a:solidFill>
                <a:schemeClr val="bg1"/>
              </a:solidFill>
            </a:endParaRPr>
          </a:p>
        </p:txBody>
      </p:sp>
      <p:sp>
        <p:nvSpPr>
          <p:cNvPr id="38" name="テキスト ボックス 37">
            <a:extLst>
              <a:ext uri="{FF2B5EF4-FFF2-40B4-BE49-F238E27FC236}">
                <a16:creationId xmlns:a16="http://schemas.microsoft.com/office/drawing/2014/main" id="{CECE1401-0BA9-4E5D-ADB9-2F6DC310098F}"/>
              </a:ext>
            </a:extLst>
          </p:cNvPr>
          <p:cNvSpPr txBox="1"/>
          <p:nvPr/>
        </p:nvSpPr>
        <p:spPr>
          <a:xfrm>
            <a:off x="1669252" y="1556817"/>
            <a:ext cx="579120" cy="523220"/>
          </a:xfrm>
          <a:prstGeom prst="rect">
            <a:avLst/>
          </a:prstGeom>
          <a:noFill/>
        </p:spPr>
        <p:txBody>
          <a:bodyPr wrap="square" rtlCol="0">
            <a:spAutoFit/>
          </a:bodyPr>
          <a:lstStyle/>
          <a:p>
            <a:r>
              <a:rPr kumimoji="1" lang="en-US" altLang="ja-JP" sz="2800" b="1" dirty="0">
                <a:solidFill>
                  <a:schemeClr val="bg1"/>
                </a:solidFill>
              </a:rPr>
              <a:t>15</a:t>
            </a:r>
            <a:endParaRPr kumimoji="1" lang="ja-JP" altLang="en-US" sz="2800" b="1" dirty="0">
              <a:solidFill>
                <a:schemeClr val="bg1"/>
              </a:solidFill>
            </a:endParaRPr>
          </a:p>
        </p:txBody>
      </p:sp>
      <p:sp>
        <p:nvSpPr>
          <p:cNvPr id="39" name="テキスト ボックス 38">
            <a:extLst>
              <a:ext uri="{FF2B5EF4-FFF2-40B4-BE49-F238E27FC236}">
                <a16:creationId xmlns:a16="http://schemas.microsoft.com/office/drawing/2014/main" id="{E8869D0D-15F0-4656-96BB-6D6729CD9AFB}"/>
              </a:ext>
            </a:extLst>
          </p:cNvPr>
          <p:cNvSpPr txBox="1"/>
          <p:nvPr/>
        </p:nvSpPr>
        <p:spPr>
          <a:xfrm>
            <a:off x="6917191" y="1271778"/>
            <a:ext cx="579120" cy="523220"/>
          </a:xfrm>
          <a:prstGeom prst="rect">
            <a:avLst/>
          </a:prstGeom>
          <a:noFill/>
        </p:spPr>
        <p:txBody>
          <a:bodyPr wrap="square" rtlCol="0">
            <a:spAutoFit/>
          </a:bodyPr>
          <a:lstStyle/>
          <a:p>
            <a:r>
              <a:rPr kumimoji="1" lang="en-US" altLang="ja-JP" sz="2800" b="1" dirty="0">
                <a:solidFill>
                  <a:schemeClr val="bg1"/>
                </a:solidFill>
              </a:rPr>
              <a:t>11</a:t>
            </a:r>
            <a:endParaRPr kumimoji="1" lang="ja-JP" altLang="en-US" sz="2800" b="1" dirty="0">
              <a:solidFill>
                <a:schemeClr val="bg1"/>
              </a:solidFill>
            </a:endParaRPr>
          </a:p>
        </p:txBody>
      </p:sp>
      <p:sp>
        <p:nvSpPr>
          <p:cNvPr id="40" name="テキスト ボックス 39">
            <a:extLst>
              <a:ext uri="{FF2B5EF4-FFF2-40B4-BE49-F238E27FC236}">
                <a16:creationId xmlns:a16="http://schemas.microsoft.com/office/drawing/2014/main" id="{B59123B7-6CCC-40AC-9831-A1DAC2909FA6}"/>
              </a:ext>
            </a:extLst>
          </p:cNvPr>
          <p:cNvSpPr txBox="1"/>
          <p:nvPr/>
        </p:nvSpPr>
        <p:spPr>
          <a:xfrm>
            <a:off x="6211579" y="1447047"/>
            <a:ext cx="579120" cy="523220"/>
          </a:xfrm>
          <a:prstGeom prst="rect">
            <a:avLst/>
          </a:prstGeom>
          <a:noFill/>
        </p:spPr>
        <p:txBody>
          <a:bodyPr wrap="square" rtlCol="0">
            <a:spAutoFit/>
          </a:bodyPr>
          <a:lstStyle/>
          <a:p>
            <a:r>
              <a:rPr kumimoji="1" lang="en-US" altLang="ja-JP" sz="2800" b="1" dirty="0">
                <a:solidFill>
                  <a:schemeClr val="bg1"/>
                </a:solidFill>
              </a:rPr>
              <a:t>17</a:t>
            </a:r>
            <a:endParaRPr kumimoji="1" lang="ja-JP" altLang="en-US" sz="2800" b="1" dirty="0">
              <a:solidFill>
                <a:schemeClr val="bg1"/>
              </a:solidFill>
            </a:endParaRPr>
          </a:p>
        </p:txBody>
      </p:sp>
      <p:sp>
        <p:nvSpPr>
          <p:cNvPr id="41" name="テキスト ボックス 40">
            <a:extLst>
              <a:ext uri="{FF2B5EF4-FFF2-40B4-BE49-F238E27FC236}">
                <a16:creationId xmlns:a16="http://schemas.microsoft.com/office/drawing/2014/main" id="{5A2F4003-6809-44F9-AB4C-BCAD63513163}"/>
              </a:ext>
            </a:extLst>
          </p:cNvPr>
          <p:cNvSpPr txBox="1"/>
          <p:nvPr/>
        </p:nvSpPr>
        <p:spPr>
          <a:xfrm>
            <a:off x="6924149" y="2205644"/>
            <a:ext cx="579120" cy="523220"/>
          </a:xfrm>
          <a:prstGeom prst="rect">
            <a:avLst/>
          </a:prstGeom>
          <a:noFill/>
        </p:spPr>
        <p:txBody>
          <a:bodyPr wrap="square" rtlCol="0">
            <a:spAutoFit/>
          </a:bodyPr>
          <a:lstStyle/>
          <a:p>
            <a:r>
              <a:rPr kumimoji="1" lang="en-US" altLang="ja-JP" sz="2800" b="1" dirty="0">
                <a:solidFill>
                  <a:schemeClr val="bg1"/>
                </a:solidFill>
              </a:rPr>
              <a:t>43</a:t>
            </a:r>
            <a:endParaRPr kumimoji="1" lang="ja-JP" altLang="en-US" sz="2800" b="1" dirty="0">
              <a:solidFill>
                <a:schemeClr val="bg1"/>
              </a:solidFill>
            </a:endParaRPr>
          </a:p>
        </p:txBody>
      </p:sp>
      <p:sp>
        <p:nvSpPr>
          <p:cNvPr id="48" name="テキスト ボックス 47">
            <a:extLst>
              <a:ext uri="{FF2B5EF4-FFF2-40B4-BE49-F238E27FC236}">
                <a16:creationId xmlns:a16="http://schemas.microsoft.com/office/drawing/2014/main" id="{5800F97C-6753-4B7A-A3CB-DFF3647EBFD7}"/>
              </a:ext>
            </a:extLst>
          </p:cNvPr>
          <p:cNvSpPr txBox="1"/>
          <p:nvPr/>
        </p:nvSpPr>
        <p:spPr>
          <a:xfrm>
            <a:off x="1217914" y="3462870"/>
            <a:ext cx="2481290" cy="400110"/>
          </a:xfrm>
          <a:prstGeom prst="rect">
            <a:avLst/>
          </a:prstGeom>
          <a:solidFill>
            <a:schemeClr val="accent1">
              <a:lumMod val="75000"/>
            </a:schemeClr>
          </a:solidFill>
        </p:spPr>
        <p:txBody>
          <a:bodyPr wrap="square" rtlCol="0">
            <a:spAutoFit/>
          </a:bodyPr>
          <a:lstStyle/>
          <a:p>
            <a:pPr algn="ctr"/>
            <a:r>
              <a:rPr kumimoji="1" lang="ja-JP" altLang="en-US" sz="2000" b="1" dirty="0">
                <a:solidFill>
                  <a:schemeClr val="bg1"/>
                </a:solidFill>
              </a:rPr>
              <a:t>肯定的な回答が</a:t>
            </a:r>
            <a:r>
              <a:rPr kumimoji="1" lang="en-US" altLang="ja-JP" sz="2000" b="1" dirty="0">
                <a:solidFill>
                  <a:schemeClr val="bg1"/>
                </a:solidFill>
              </a:rPr>
              <a:t>79%</a:t>
            </a:r>
            <a:endParaRPr kumimoji="1" lang="ja-JP" altLang="en-US" sz="2000" b="1" dirty="0">
              <a:solidFill>
                <a:schemeClr val="bg1"/>
              </a:solidFill>
            </a:endParaRPr>
          </a:p>
        </p:txBody>
      </p:sp>
      <p:sp>
        <p:nvSpPr>
          <p:cNvPr id="49" name="テキスト ボックス 48">
            <a:extLst>
              <a:ext uri="{FF2B5EF4-FFF2-40B4-BE49-F238E27FC236}">
                <a16:creationId xmlns:a16="http://schemas.microsoft.com/office/drawing/2014/main" id="{ABF16615-B784-4509-A521-8A014DD07153}"/>
              </a:ext>
            </a:extLst>
          </p:cNvPr>
          <p:cNvSpPr txBox="1"/>
          <p:nvPr/>
        </p:nvSpPr>
        <p:spPr>
          <a:xfrm>
            <a:off x="5564627" y="3478464"/>
            <a:ext cx="2824016" cy="400110"/>
          </a:xfrm>
          <a:prstGeom prst="rect">
            <a:avLst/>
          </a:prstGeom>
          <a:solidFill>
            <a:schemeClr val="accent1">
              <a:lumMod val="75000"/>
            </a:schemeClr>
          </a:solidFill>
        </p:spPr>
        <p:txBody>
          <a:bodyPr wrap="square" rtlCol="0">
            <a:spAutoFit/>
          </a:bodyPr>
          <a:lstStyle/>
          <a:p>
            <a:pPr algn="ctr"/>
            <a:r>
              <a:rPr kumimoji="1" lang="ja-JP" altLang="en-US" sz="2000" b="1" dirty="0">
                <a:solidFill>
                  <a:schemeClr val="bg1"/>
                </a:solidFill>
              </a:rPr>
              <a:t>肯定的な回答が</a:t>
            </a:r>
            <a:r>
              <a:rPr kumimoji="1" lang="en-US" altLang="ja-JP" sz="2000" b="1" dirty="0">
                <a:solidFill>
                  <a:schemeClr val="bg1"/>
                </a:solidFill>
              </a:rPr>
              <a:t>76%</a:t>
            </a:r>
            <a:endParaRPr kumimoji="1" lang="ja-JP" altLang="en-US" sz="2000" b="1" dirty="0">
              <a:solidFill>
                <a:schemeClr val="bg1"/>
              </a:solidFill>
            </a:endParaRPr>
          </a:p>
        </p:txBody>
      </p:sp>
      <p:grpSp>
        <p:nvGrpSpPr>
          <p:cNvPr id="17" name="グループ化 16">
            <a:extLst>
              <a:ext uri="{FF2B5EF4-FFF2-40B4-BE49-F238E27FC236}">
                <a16:creationId xmlns:a16="http://schemas.microsoft.com/office/drawing/2014/main" id="{FC0282D1-2974-4268-89BC-F6741BBFF1D8}"/>
              </a:ext>
            </a:extLst>
          </p:cNvPr>
          <p:cNvGrpSpPr/>
          <p:nvPr/>
        </p:nvGrpSpPr>
        <p:grpSpPr>
          <a:xfrm>
            <a:off x="649638" y="4046062"/>
            <a:ext cx="7982623" cy="2002025"/>
            <a:chOff x="762719" y="4858191"/>
            <a:chExt cx="7078378" cy="1775243"/>
          </a:xfrm>
        </p:grpSpPr>
        <p:grpSp>
          <p:nvGrpSpPr>
            <p:cNvPr id="42" name="グループ化 41">
              <a:extLst>
                <a:ext uri="{FF2B5EF4-FFF2-40B4-BE49-F238E27FC236}">
                  <a16:creationId xmlns:a16="http://schemas.microsoft.com/office/drawing/2014/main" id="{49F46A0F-7DDB-4A93-8B83-A67F07EE35F6}"/>
                </a:ext>
              </a:extLst>
            </p:cNvPr>
            <p:cNvGrpSpPr/>
            <p:nvPr/>
          </p:nvGrpSpPr>
          <p:grpSpPr>
            <a:xfrm>
              <a:off x="762719" y="4858191"/>
              <a:ext cx="7078378" cy="1775243"/>
              <a:chOff x="-2897018" y="1740700"/>
              <a:chExt cx="7078378" cy="1775243"/>
            </a:xfrm>
          </p:grpSpPr>
          <p:pic>
            <p:nvPicPr>
              <p:cNvPr id="43" name="Picture 2">
                <a:extLst>
                  <a:ext uri="{FF2B5EF4-FFF2-40B4-BE49-F238E27FC236}">
                    <a16:creationId xmlns:a16="http://schemas.microsoft.com/office/drawing/2014/main" id="{0FA2145C-DCB8-4091-9C78-87D6C019261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656" t="12662" r="17983" b="2853"/>
              <a:stretch/>
            </p:blipFill>
            <p:spPr bwMode="auto">
              <a:xfrm>
                <a:off x="1104347" y="1874642"/>
                <a:ext cx="1855304" cy="1554358"/>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5518E571-D538-4EC0-9220-EF081C705560}"/>
                  </a:ext>
                </a:extLst>
              </p:cNvPr>
              <p:cNvSpPr txBox="1"/>
              <p:nvPr/>
            </p:nvSpPr>
            <p:spPr>
              <a:xfrm>
                <a:off x="-2667186" y="2208631"/>
                <a:ext cx="3236473" cy="518534"/>
              </a:xfrm>
              <a:prstGeom prst="rect">
                <a:avLst/>
              </a:prstGeom>
              <a:noFill/>
            </p:spPr>
            <p:txBody>
              <a:bodyPr wrap="square" rtlCol="0">
                <a:spAutoFit/>
              </a:bodyPr>
              <a:lstStyle/>
              <a:p>
                <a:pPr indent="126365" algn="just"/>
                <a:r>
                  <a:rPr lang="en-US" altLang="ja-JP" sz="1600" b="1" kern="100" dirty="0">
                    <a:effectLst/>
                  </a:rPr>
                  <a:t>Q.</a:t>
                </a:r>
                <a:r>
                  <a:rPr lang="ja-JP" altLang="en-US" sz="1600" b="1" kern="100" dirty="0"/>
                  <a:t>賭けた人に何か意識的にふるまいを起こしましたか？</a:t>
                </a:r>
                <a:r>
                  <a:rPr lang="ja-JP" altLang="en-US" sz="1600" b="1" kern="100" dirty="0">
                    <a:effectLst/>
                  </a:rPr>
                  <a:t> （</a:t>
                </a:r>
                <a:r>
                  <a:rPr lang="en-US" altLang="ja-JP" sz="1600" b="1" kern="100" dirty="0">
                    <a:effectLst/>
                  </a:rPr>
                  <a:t>71</a:t>
                </a:r>
                <a:r>
                  <a:rPr lang="ja-JP" altLang="en-US" sz="1600" b="1" kern="100" dirty="0">
                    <a:effectLst/>
                  </a:rPr>
                  <a:t>回答）</a:t>
                </a:r>
                <a:endParaRPr lang="ja-JP" altLang="ja-JP" sz="1600" b="1"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sp>
            <p:nvSpPr>
              <p:cNvPr id="45" name="テキスト ボックス 44">
                <a:extLst>
                  <a:ext uri="{FF2B5EF4-FFF2-40B4-BE49-F238E27FC236}">
                    <a16:creationId xmlns:a16="http://schemas.microsoft.com/office/drawing/2014/main" id="{E2E1D3C0-E5D1-4C17-A355-5F740190361C}"/>
                  </a:ext>
                </a:extLst>
              </p:cNvPr>
              <p:cNvSpPr txBox="1"/>
              <p:nvPr/>
            </p:nvSpPr>
            <p:spPr>
              <a:xfrm>
                <a:off x="2884556" y="2482544"/>
                <a:ext cx="636104" cy="518534"/>
              </a:xfrm>
              <a:prstGeom prst="rect">
                <a:avLst/>
              </a:prstGeom>
              <a:noFill/>
            </p:spPr>
            <p:txBody>
              <a:bodyPr wrap="square" rtlCol="0">
                <a:spAutoFit/>
              </a:bodyPr>
              <a:lstStyle/>
              <a:p>
                <a:r>
                  <a:rPr kumimoji="1" lang="ja-JP" altLang="en-US" sz="1600" b="1" dirty="0"/>
                  <a:t>はい</a:t>
                </a:r>
                <a:endParaRPr kumimoji="1" lang="en-US" altLang="ja-JP" sz="1600" b="1" dirty="0"/>
              </a:p>
              <a:p>
                <a:r>
                  <a:rPr kumimoji="1" lang="en-US" altLang="ja-JP" sz="1600" b="1" dirty="0"/>
                  <a:t>51%</a:t>
                </a:r>
              </a:p>
            </p:txBody>
          </p:sp>
          <p:sp>
            <p:nvSpPr>
              <p:cNvPr id="46" name="テキスト ボックス 45">
                <a:extLst>
                  <a:ext uri="{FF2B5EF4-FFF2-40B4-BE49-F238E27FC236}">
                    <a16:creationId xmlns:a16="http://schemas.microsoft.com/office/drawing/2014/main" id="{2308E9DC-6DE2-4FEE-A2BB-1E89279FD528}"/>
                  </a:ext>
                </a:extLst>
              </p:cNvPr>
              <p:cNvSpPr txBox="1"/>
              <p:nvPr/>
            </p:nvSpPr>
            <p:spPr>
              <a:xfrm>
                <a:off x="374169" y="2468295"/>
                <a:ext cx="832520" cy="518534"/>
              </a:xfrm>
              <a:prstGeom prst="rect">
                <a:avLst/>
              </a:prstGeom>
              <a:noFill/>
            </p:spPr>
            <p:txBody>
              <a:bodyPr wrap="square" rtlCol="0">
                <a:spAutoFit/>
              </a:bodyPr>
              <a:lstStyle/>
              <a:p>
                <a:r>
                  <a:rPr kumimoji="1" lang="ja-JP" altLang="en-US" sz="1600" b="1" dirty="0"/>
                  <a:t>いいえ</a:t>
                </a:r>
                <a:endParaRPr kumimoji="1" lang="en-US" altLang="ja-JP" sz="1600" b="1" dirty="0"/>
              </a:p>
              <a:p>
                <a:r>
                  <a:rPr kumimoji="1" lang="en-US" altLang="ja-JP" sz="1600" b="1" dirty="0"/>
                  <a:t>49%</a:t>
                </a:r>
              </a:p>
            </p:txBody>
          </p:sp>
          <p:sp>
            <p:nvSpPr>
              <p:cNvPr id="47" name="四角形: 角を丸くする 46">
                <a:extLst>
                  <a:ext uri="{FF2B5EF4-FFF2-40B4-BE49-F238E27FC236}">
                    <a16:creationId xmlns:a16="http://schemas.microsoft.com/office/drawing/2014/main" id="{75B0A8BE-8B6B-4263-9277-6B4E53938C02}"/>
                  </a:ext>
                </a:extLst>
              </p:cNvPr>
              <p:cNvSpPr/>
              <p:nvPr/>
            </p:nvSpPr>
            <p:spPr>
              <a:xfrm>
                <a:off x="-2897018" y="1740700"/>
                <a:ext cx="7078378" cy="1775243"/>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sp>
          <p:nvSpPr>
            <p:cNvPr id="57" name="テキスト ボックス 56">
              <a:extLst>
                <a:ext uri="{FF2B5EF4-FFF2-40B4-BE49-F238E27FC236}">
                  <a16:creationId xmlns:a16="http://schemas.microsoft.com/office/drawing/2014/main" id="{93EC7079-603A-4EB0-8D1D-65B396CCE091}"/>
                </a:ext>
              </a:extLst>
            </p:cNvPr>
            <p:cNvSpPr txBox="1"/>
            <p:nvPr/>
          </p:nvSpPr>
          <p:spPr>
            <a:xfrm>
              <a:off x="5738191" y="5603025"/>
              <a:ext cx="579120" cy="463952"/>
            </a:xfrm>
            <a:prstGeom prst="rect">
              <a:avLst/>
            </a:prstGeom>
            <a:noFill/>
          </p:spPr>
          <p:txBody>
            <a:bodyPr wrap="square" rtlCol="0">
              <a:spAutoFit/>
            </a:bodyPr>
            <a:lstStyle/>
            <a:p>
              <a:r>
                <a:rPr kumimoji="1" lang="en-US" altLang="ja-JP" sz="2800" b="1" dirty="0">
                  <a:solidFill>
                    <a:schemeClr val="bg1"/>
                  </a:solidFill>
                </a:rPr>
                <a:t>35</a:t>
              </a:r>
            </a:p>
          </p:txBody>
        </p:sp>
        <p:sp>
          <p:nvSpPr>
            <p:cNvPr id="58" name="テキスト ボックス 57">
              <a:extLst>
                <a:ext uri="{FF2B5EF4-FFF2-40B4-BE49-F238E27FC236}">
                  <a16:creationId xmlns:a16="http://schemas.microsoft.com/office/drawing/2014/main" id="{FA0BD09C-BAD0-48E7-8214-12EB5ED53FCE}"/>
                </a:ext>
              </a:extLst>
            </p:cNvPr>
            <p:cNvSpPr txBox="1"/>
            <p:nvPr/>
          </p:nvSpPr>
          <p:spPr>
            <a:xfrm>
              <a:off x="5075069" y="5429882"/>
              <a:ext cx="579120" cy="463952"/>
            </a:xfrm>
            <a:prstGeom prst="rect">
              <a:avLst/>
            </a:prstGeom>
            <a:noFill/>
          </p:spPr>
          <p:txBody>
            <a:bodyPr wrap="square" rtlCol="0">
              <a:spAutoFit/>
            </a:bodyPr>
            <a:lstStyle/>
            <a:p>
              <a:r>
                <a:rPr kumimoji="1" lang="en-US" altLang="ja-JP" sz="2800" b="1" dirty="0">
                  <a:solidFill>
                    <a:schemeClr val="bg1"/>
                  </a:solidFill>
                </a:rPr>
                <a:t>35</a:t>
              </a:r>
              <a:endParaRPr kumimoji="1" lang="ja-JP" altLang="en-US" sz="2800" b="1" dirty="0">
                <a:solidFill>
                  <a:schemeClr val="bg1"/>
                </a:solidFill>
              </a:endParaRPr>
            </a:p>
          </p:txBody>
        </p:sp>
      </p:grpSp>
    </p:spTree>
    <p:extLst>
      <p:ext uri="{BB962C8B-B14F-4D97-AF65-F5344CB8AC3E}">
        <p14:creationId xmlns:p14="http://schemas.microsoft.com/office/powerpoint/2010/main" val="3729857405"/>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aphicFrame>
        <p:nvGraphicFramePr>
          <p:cNvPr id="27" name="表 2">
            <a:extLst>
              <a:ext uri="{FF2B5EF4-FFF2-40B4-BE49-F238E27FC236}">
                <a16:creationId xmlns:a16="http://schemas.microsoft.com/office/drawing/2014/main" id="{59F6A5B1-D88C-4017-8222-1232E3317BB2}"/>
              </a:ext>
            </a:extLst>
          </p:cNvPr>
          <p:cNvGraphicFramePr>
            <a:graphicFrameLocks noGrp="1"/>
          </p:cNvGraphicFramePr>
          <p:nvPr>
            <p:extLst>
              <p:ext uri="{D42A27DB-BD31-4B8C-83A1-F6EECF244321}">
                <p14:modId xmlns:p14="http://schemas.microsoft.com/office/powerpoint/2010/main" val="1530212853"/>
              </p:ext>
            </p:extLst>
          </p:nvPr>
        </p:nvGraphicFramePr>
        <p:xfrm>
          <a:off x="311426" y="1617065"/>
          <a:ext cx="6065078" cy="3352800"/>
        </p:xfrm>
        <a:graphic>
          <a:graphicData uri="http://schemas.openxmlformats.org/drawingml/2006/table">
            <a:tbl>
              <a:tblPr bandCol="1">
                <a:tableStyleId>{5C22544A-7EE6-4342-B048-85BDC9FD1C3A}</a:tableStyleId>
              </a:tblPr>
              <a:tblGrid>
                <a:gridCol w="6065078">
                  <a:extLst>
                    <a:ext uri="{9D8B030D-6E8A-4147-A177-3AD203B41FA5}">
                      <a16:colId xmlns:a16="http://schemas.microsoft.com/office/drawing/2014/main" val="1639414916"/>
                    </a:ext>
                  </a:extLst>
                </a:gridCol>
              </a:tblGrid>
              <a:tr h="265837">
                <a:tc>
                  <a:txBody>
                    <a:bodyPr/>
                    <a:lstStyle/>
                    <a:p>
                      <a:pPr marL="0" indent="0">
                        <a:buFont typeface="Arial" panose="020B0604020202020204" pitchFamily="34" charset="0"/>
                        <a:buNone/>
                      </a:pPr>
                      <a:r>
                        <a:rPr lang="ja-JP" altLang="en-US" sz="1600" b="1" i="0" dirty="0">
                          <a:solidFill>
                            <a:srgbClr val="000000"/>
                          </a:solidFill>
                          <a:effectLst/>
                          <a:latin typeface="Inconsolata" pitchFamily="2" charset="0"/>
                        </a:rPr>
                        <a:t>新環境の構築を手伝ってもらった。</a:t>
                      </a:r>
                      <a:endParaRPr lang="en-US" altLang="ja-JP" sz="1600" b="1" i="0" dirty="0">
                        <a:solidFill>
                          <a:srgbClr val="000000"/>
                        </a:solidFill>
                        <a:effectLst/>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067072"/>
                  </a:ext>
                </a:extLst>
              </a:tr>
              <a:tr h="265837">
                <a:tc>
                  <a:txBody>
                    <a:bodyPr/>
                    <a:lstStyle/>
                    <a:p>
                      <a:pPr marL="0" indent="0">
                        <a:buFont typeface="Arial" panose="020B0604020202020204" pitchFamily="34" charset="0"/>
                        <a:buNone/>
                      </a:pPr>
                      <a:r>
                        <a:rPr lang="ja-JP" altLang="en-US" sz="1600" b="1" i="0" dirty="0">
                          <a:solidFill>
                            <a:srgbClr val="000000"/>
                          </a:solidFill>
                          <a:effectLst/>
                          <a:latin typeface="Inconsolata" pitchFamily="1" charset="0"/>
                        </a:rPr>
                        <a:t>紅茶を頂きました</a:t>
                      </a:r>
                      <a:r>
                        <a:rPr lang="ja-JP" altLang="en-US" sz="1600" b="1" dirty="0">
                          <a:solidFill>
                            <a:srgbClr val="000000"/>
                          </a:solidFill>
                          <a:latin typeface="Inconsolata" pitchFamily="2" charset="0"/>
                        </a:rPr>
                        <a:t>。</a:t>
                      </a:r>
                      <a:endParaRPr lang="en-US" altLang="ja-JP" sz="1600" b="1" dirty="0">
                        <a:solidFill>
                          <a:srgbClr val="000000"/>
                        </a:solidFill>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838451"/>
                  </a:ext>
                </a:extLst>
              </a:tr>
              <a:tr h="265837">
                <a:tc>
                  <a:txBody>
                    <a:bodyPr/>
                    <a:lstStyle/>
                    <a:p>
                      <a:r>
                        <a:rPr lang="ja-JP" altLang="en-US" sz="1600" b="1" i="0" dirty="0">
                          <a:solidFill>
                            <a:srgbClr val="000000"/>
                          </a:solidFill>
                          <a:effectLst/>
                          <a:latin typeface="Inconsolata" pitchFamily="1" charset="0"/>
                        </a:rPr>
                        <a:t>研究の相談に乗ってもらった</a:t>
                      </a:r>
                      <a:endParaRPr lang="en-US" altLang="ja-JP" sz="1600" b="1" i="0" dirty="0">
                        <a:solidFill>
                          <a:srgbClr val="000000"/>
                        </a:solidFill>
                        <a:effectLst/>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0721587"/>
                  </a:ext>
                </a:extLst>
              </a:tr>
              <a:tr h="265837">
                <a:tc>
                  <a:txBody>
                    <a:bodyPr/>
                    <a:lstStyle/>
                    <a:p>
                      <a:r>
                        <a:rPr lang="ja-JP" altLang="en-US" sz="1600" b="1" i="0" dirty="0">
                          <a:solidFill>
                            <a:srgbClr val="000000"/>
                          </a:solidFill>
                          <a:effectLst/>
                          <a:latin typeface="Inconsolata" pitchFamily="1" charset="0"/>
                        </a:rPr>
                        <a:t>人生相談に乗ってくれた</a:t>
                      </a:r>
                      <a:endParaRPr lang="en-US" altLang="ja-JP" sz="1600" b="1" dirty="0">
                        <a:solidFill>
                          <a:srgbClr val="000000"/>
                        </a:solidFill>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7204019"/>
                  </a:ext>
                </a:extLst>
              </a:tr>
              <a:tr h="265837">
                <a:tc>
                  <a:txBody>
                    <a:bodyPr/>
                    <a:lstStyle/>
                    <a:p>
                      <a:r>
                        <a:rPr lang="ja-JP" altLang="en-US" sz="1600" b="1" i="0" dirty="0">
                          <a:solidFill>
                            <a:srgbClr val="000000"/>
                          </a:solidFill>
                          <a:effectLst/>
                          <a:latin typeface="Inconsolata" pitchFamily="1" charset="0"/>
                        </a:rPr>
                        <a:t>エレベーターで待ってくれた．</a:t>
                      </a:r>
                      <a:endParaRPr lang="en-US" altLang="ja-JP" sz="1600" b="1" i="0" dirty="0">
                        <a:solidFill>
                          <a:srgbClr val="000000"/>
                        </a:solidFill>
                        <a:effectLst/>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3274459"/>
                  </a:ext>
                </a:extLst>
              </a:tr>
              <a:tr h="265837">
                <a:tc>
                  <a:txBody>
                    <a:bodyPr/>
                    <a:lstStyle/>
                    <a:p>
                      <a:r>
                        <a:rPr lang="ja-JP" altLang="en-US" sz="1600" b="1" i="0" dirty="0">
                          <a:solidFill>
                            <a:srgbClr val="000000"/>
                          </a:solidFill>
                          <a:effectLst/>
                          <a:latin typeface="Inconsolata" pitchFamily="1" charset="0"/>
                        </a:rPr>
                        <a:t>部屋を掃除してくれた</a:t>
                      </a:r>
                      <a:endParaRPr lang="en-US" altLang="ja-JP" sz="1600" b="1" dirty="0">
                        <a:solidFill>
                          <a:srgbClr val="000000"/>
                        </a:solidFill>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6948934"/>
                  </a:ext>
                </a:extLst>
              </a:tr>
              <a:tr h="265837">
                <a:tc>
                  <a:txBody>
                    <a:bodyPr/>
                    <a:lstStyle/>
                    <a:p>
                      <a:r>
                        <a:rPr lang="ja-JP" altLang="en-US" sz="1600" b="1" i="0" dirty="0">
                          <a:solidFill>
                            <a:srgbClr val="000000"/>
                          </a:solidFill>
                          <a:effectLst/>
                          <a:latin typeface="Inconsolata" pitchFamily="1" charset="0"/>
                        </a:rPr>
                        <a:t>部屋のごみ袋の入れ替え</a:t>
                      </a:r>
                      <a:endParaRPr lang="en-US" altLang="ja-JP" sz="1600" b="1" i="0" dirty="0">
                        <a:solidFill>
                          <a:srgbClr val="000000"/>
                        </a:solidFill>
                        <a:effectLst/>
                        <a:latin typeface="Inconsolat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7843372"/>
                  </a:ext>
                </a:extLst>
              </a:tr>
              <a:tr h="265837">
                <a:tc>
                  <a:txBody>
                    <a:bodyPr/>
                    <a:lstStyle/>
                    <a:p>
                      <a:r>
                        <a:rPr lang="ja-JP" altLang="en-US" sz="1600" b="1" i="0" dirty="0">
                          <a:solidFill>
                            <a:srgbClr val="000000"/>
                          </a:solidFill>
                          <a:effectLst/>
                          <a:latin typeface="Inconsolata" pitchFamily="1" charset="0"/>
                        </a:rPr>
                        <a:t>コーヒー淹れてくれた</a:t>
                      </a:r>
                      <a:endParaRPr lang="en-US" altLang="ja-JP" sz="1600" b="1" i="0" dirty="0">
                        <a:solidFill>
                          <a:srgbClr val="000000"/>
                        </a:solidFill>
                        <a:effectLst/>
                        <a:latin typeface="Inconsolata" pitchFamily="1"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7275125"/>
                  </a:ext>
                </a:extLst>
              </a:tr>
              <a:tr h="265837">
                <a:tc>
                  <a:txBody>
                    <a:bodyPr/>
                    <a:lstStyle/>
                    <a:p>
                      <a:r>
                        <a:rPr lang="ja-JP" altLang="en-US" sz="1600" b="1" i="0" dirty="0">
                          <a:effectLst/>
                          <a:latin typeface="Roboto" panose="02000000000000000000" pitchFamily="2" charset="0"/>
                        </a:rPr>
                        <a:t>学生部屋が暗くなったとき電気をつけてくれた</a:t>
                      </a:r>
                      <a:endParaRPr lang="en-US" altLang="ja-JP" sz="1600" b="1" i="0" dirty="0">
                        <a:effectLst/>
                        <a:latin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5406590"/>
                  </a:ext>
                </a:extLst>
              </a:tr>
              <a:tr h="265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dirty="0">
                          <a:solidFill>
                            <a:srgbClr val="000000"/>
                          </a:solidFill>
                          <a:effectLst/>
                          <a:latin typeface="Inconsolata" pitchFamily="1" charset="0"/>
                        </a:rPr>
                        <a:t>机の上の掃除をしてくれた</a:t>
                      </a:r>
                      <a:endParaRPr lang="en-US" altLang="ja-JP" sz="1600" b="1" i="0" dirty="0">
                        <a:solidFill>
                          <a:srgbClr val="000000"/>
                        </a:solidFill>
                        <a:effectLst/>
                        <a:latin typeface="Inconsolata" pitchFamily="1"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9777809"/>
                  </a:ext>
                </a:extLst>
              </a:tr>
            </a:tbl>
          </a:graphicData>
        </a:graphic>
      </p:graphicFrame>
    </p:spTree>
    <p:extLst>
      <p:ext uri="{BB962C8B-B14F-4D97-AF65-F5344CB8AC3E}">
        <p14:creationId xmlns:p14="http://schemas.microsoft.com/office/powerpoint/2010/main" val="2658927167"/>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a:buClr>
                <a:srgbClr val="000000"/>
              </a:buClr>
              <a:buSzPts val="3600"/>
            </a:pPr>
            <a:r>
              <a:rPr lang="en-US" alt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3" name="四角形: 角を丸くする 32">
            <a:extLst>
              <a:ext uri="{FF2B5EF4-FFF2-40B4-BE49-F238E27FC236}">
                <a16:creationId xmlns:a16="http://schemas.microsoft.com/office/drawing/2014/main" id="{0E66A3AD-A77D-4C18-BF03-FAD71D1B0635}"/>
              </a:ext>
            </a:extLst>
          </p:cNvPr>
          <p:cNvSpPr/>
          <p:nvPr/>
        </p:nvSpPr>
        <p:spPr>
          <a:xfrm>
            <a:off x="-1819575" y="-43567"/>
            <a:ext cx="12783149" cy="1085893"/>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4000" b="1" dirty="0">
                <a:solidFill>
                  <a:schemeClr val="tx1"/>
                </a:solidFill>
              </a:rPr>
              <a:t>議論内での他者へのふるまいについて</a:t>
            </a:r>
          </a:p>
        </p:txBody>
      </p:sp>
      <p:grpSp>
        <p:nvGrpSpPr>
          <p:cNvPr id="5" name="グループ化 4">
            <a:extLst>
              <a:ext uri="{FF2B5EF4-FFF2-40B4-BE49-F238E27FC236}">
                <a16:creationId xmlns:a16="http://schemas.microsoft.com/office/drawing/2014/main" id="{A6AA5E9D-AA7B-4E84-9E18-38641D89FF88}"/>
              </a:ext>
            </a:extLst>
          </p:cNvPr>
          <p:cNvGrpSpPr/>
          <p:nvPr/>
        </p:nvGrpSpPr>
        <p:grpSpPr>
          <a:xfrm>
            <a:off x="176695" y="2013626"/>
            <a:ext cx="3591339" cy="2243468"/>
            <a:chOff x="225287" y="1250689"/>
            <a:chExt cx="3591339" cy="2243468"/>
          </a:xfrm>
        </p:grpSpPr>
        <p:pic>
          <p:nvPicPr>
            <p:cNvPr id="6" name="Picture 2">
              <a:extLst>
                <a:ext uri="{FF2B5EF4-FFF2-40B4-BE49-F238E27FC236}">
                  <a16:creationId xmlns:a16="http://schemas.microsoft.com/office/drawing/2014/main" id="{F6C28360-8CF8-44BD-9038-B9A5E7482F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56" t="12662" r="17983" b="2853"/>
            <a:stretch/>
          </p:blipFill>
          <p:spPr bwMode="auto">
            <a:xfrm>
              <a:off x="1104347" y="1874642"/>
              <a:ext cx="1855304" cy="155435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C3A4397-52A5-4A11-A9D0-2765AFB4B3C4}"/>
                </a:ext>
              </a:extLst>
            </p:cNvPr>
            <p:cNvSpPr txBox="1"/>
            <p:nvPr/>
          </p:nvSpPr>
          <p:spPr>
            <a:xfrm>
              <a:off x="323944" y="1323921"/>
              <a:ext cx="3236473" cy="523220"/>
            </a:xfrm>
            <a:prstGeom prst="rect">
              <a:avLst/>
            </a:prstGeom>
            <a:noFill/>
          </p:spPr>
          <p:txBody>
            <a:bodyPr wrap="square" rtlCol="0">
              <a:spAutoFit/>
            </a:bodyPr>
            <a:lstStyle/>
            <a:p>
              <a:pPr indent="126365" algn="just"/>
              <a:r>
                <a:rPr lang="en-US" altLang="ja-JP" sz="1400" kern="100" dirty="0">
                  <a:effectLst/>
                </a:rPr>
                <a:t>Q.</a:t>
              </a:r>
              <a:r>
                <a:rPr lang="ja-JP" altLang="en-US" sz="1400" kern="100" dirty="0"/>
                <a:t>賭けた人に何か意識的にふるまいを起こしましたか？</a:t>
              </a:r>
              <a:r>
                <a:rPr lang="ja-JP" altLang="en-US" sz="1400" kern="100" dirty="0">
                  <a:effectLst/>
                </a:rPr>
                <a:t> （</a:t>
              </a:r>
              <a:r>
                <a:rPr lang="en-US" altLang="ja-JP" sz="1400" kern="100" dirty="0">
                  <a:effectLst/>
                </a:rPr>
                <a:t>71</a:t>
              </a:r>
              <a:r>
                <a:rPr lang="ja-JP" altLang="en-US" sz="1400" kern="100" dirty="0">
                  <a:effectLst/>
                </a:rPr>
                <a:t>回答）</a:t>
              </a:r>
              <a:endParaRPr lang="ja-JP" altLang="ja-JP" sz="1400"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sp>
          <p:nvSpPr>
            <p:cNvPr id="9" name="テキスト ボックス 8">
              <a:extLst>
                <a:ext uri="{FF2B5EF4-FFF2-40B4-BE49-F238E27FC236}">
                  <a16:creationId xmlns:a16="http://schemas.microsoft.com/office/drawing/2014/main" id="{69B6B776-7BFA-43A6-8645-BF36310CC442}"/>
                </a:ext>
              </a:extLst>
            </p:cNvPr>
            <p:cNvSpPr txBox="1"/>
            <p:nvPr/>
          </p:nvSpPr>
          <p:spPr>
            <a:xfrm>
              <a:off x="2884556" y="2482544"/>
              <a:ext cx="636104" cy="584775"/>
            </a:xfrm>
            <a:prstGeom prst="rect">
              <a:avLst/>
            </a:prstGeom>
            <a:noFill/>
          </p:spPr>
          <p:txBody>
            <a:bodyPr wrap="square" rtlCol="0">
              <a:spAutoFit/>
            </a:bodyPr>
            <a:lstStyle/>
            <a:p>
              <a:r>
                <a:rPr kumimoji="1" lang="ja-JP" altLang="en-US" sz="1600" dirty="0"/>
                <a:t>はい</a:t>
              </a:r>
              <a:endParaRPr kumimoji="1" lang="en-US" altLang="ja-JP" sz="1600" dirty="0"/>
            </a:p>
            <a:p>
              <a:r>
                <a:rPr kumimoji="1" lang="en-US" altLang="ja-JP" sz="1600" dirty="0"/>
                <a:t>51%</a:t>
              </a:r>
            </a:p>
          </p:txBody>
        </p:sp>
        <p:sp>
          <p:nvSpPr>
            <p:cNvPr id="10" name="テキスト ボックス 9">
              <a:extLst>
                <a:ext uri="{FF2B5EF4-FFF2-40B4-BE49-F238E27FC236}">
                  <a16:creationId xmlns:a16="http://schemas.microsoft.com/office/drawing/2014/main" id="{3E90EA95-39A1-450C-91A5-2CE3BA555ED8}"/>
                </a:ext>
              </a:extLst>
            </p:cNvPr>
            <p:cNvSpPr txBox="1"/>
            <p:nvPr/>
          </p:nvSpPr>
          <p:spPr>
            <a:xfrm>
              <a:off x="374169" y="2468295"/>
              <a:ext cx="832520" cy="584775"/>
            </a:xfrm>
            <a:prstGeom prst="rect">
              <a:avLst/>
            </a:prstGeom>
            <a:noFill/>
          </p:spPr>
          <p:txBody>
            <a:bodyPr wrap="square" rtlCol="0">
              <a:spAutoFit/>
            </a:bodyPr>
            <a:lstStyle/>
            <a:p>
              <a:r>
                <a:rPr kumimoji="1" lang="ja-JP" altLang="en-US" sz="1600" dirty="0"/>
                <a:t>いいえ</a:t>
              </a:r>
              <a:endParaRPr kumimoji="1" lang="en-US" altLang="ja-JP" sz="1600" dirty="0"/>
            </a:p>
            <a:p>
              <a:r>
                <a:rPr kumimoji="1" lang="en-US" altLang="ja-JP" sz="1600" dirty="0"/>
                <a:t>49%</a:t>
              </a:r>
            </a:p>
          </p:txBody>
        </p:sp>
        <p:sp>
          <p:nvSpPr>
            <p:cNvPr id="11" name="四角形: 角を丸くする 10">
              <a:extLst>
                <a:ext uri="{FF2B5EF4-FFF2-40B4-BE49-F238E27FC236}">
                  <a16:creationId xmlns:a16="http://schemas.microsoft.com/office/drawing/2014/main" id="{C760856B-CBBF-4CA7-8216-134F044C0704}"/>
                </a:ext>
              </a:extLst>
            </p:cNvPr>
            <p:cNvSpPr/>
            <p:nvPr/>
          </p:nvSpPr>
          <p:spPr>
            <a:xfrm>
              <a:off x="225287" y="1250689"/>
              <a:ext cx="3591339" cy="2243468"/>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3" name="テキスト ボックス 12">
            <a:extLst>
              <a:ext uri="{FF2B5EF4-FFF2-40B4-BE49-F238E27FC236}">
                <a16:creationId xmlns:a16="http://schemas.microsoft.com/office/drawing/2014/main" id="{8BE22C01-368C-4967-8721-D0BF4CCB4BA7}"/>
              </a:ext>
            </a:extLst>
          </p:cNvPr>
          <p:cNvSpPr txBox="1"/>
          <p:nvPr/>
        </p:nvSpPr>
        <p:spPr>
          <a:xfrm>
            <a:off x="3832148" y="1897994"/>
            <a:ext cx="5141268" cy="2462213"/>
          </a:xfrm>
          <a:prstGeom prst="rect">
            <a:avLst/>
          </a:prstGeom>
          <a:noFill/>
        </p:spPr>
        <p:txBody>
          <a:bodyPr wrap="square" rtlCol="0">
            <a:spAutoFit/>
          </a:bodyPr>
          <a:lstStyle/>
          <a:p>
            <a:pPr indent="126365" algn="just"/>
            <a:r>
              <a:rPr lang="en-US" altLang="ja-JP" sz="1400" kern="100" dirty="0">
                <a:effectLst/>
              </a:rPr>
              <a:t>Q.</a:t>
            </a:r>
            <a:r>
              <a:rPr lang="ja-JP" altLang="ja-JP" sz="1400" kern="100" dirty="0">
                <a:effectLst/>
              </a:rPr>
              <a:t>「はい」と答えた人、賭けた人に行った意識的なふるまいを簡単</a:t>
            </a:r>
            <a:r>
              <a:rPr lang="ja-JP" altLang="en-US" sz="1400" kern="100" dirty="0"/>
              <a:t>に</a:t>
            </a:r>
            <a:r>
              <a:rPr lang="ja-JP" altLang="ja-JP" sz="1400" kern="100" dirty="0">
                <a:effectLst/>
              </a:rPr>
              <a:t>教えてください。「いいえ」と答えた人は意識的にふるまわなかった理由を教えてください。</a:t>
            </a:r>
            <a:endParaRPr lang="en-US" altLang="ja-JP" sz="1400" kern="100" dirty="0">
              <a:effectLst/>
            </a:endParaRPr>
          </a:p>
          <a:p>
            <a:r>
              <a:rPr kumimoji="1" lang="ja-JP" altLang="en-US" sz="1400" dirty="0"/>
              <a:t>はいと答えた人のふるまいの方法</a:t>
            </a:r>
            <a:endParaRPr kumimoji="1" lang="en-US" altLang="ja-JP" sz="1400" dirty="0"/>
          </a:p>
          <a:p>
            <a:pPr marL="285750" indent="-285750">
              <a:buFont typeface="Arial" panose="020B0604020202020204" pitchFamily="34" charset="0"/>
              <a:buChar char="•"/>
            </a:pPr>
            <a:r>
              <a:rPr kumimoji="1" lang="ja-JP" altLang="en-US" sz="1400" b="1" dirty="0"/>
              <a:t>賭け対象に対して話を振った</a:t>
            </a:r>
            <a:endParaRPr kumimoji="1" lang="en-US" altLang="ja-JP" sz="1400" b="1" dirty="0"/>
          </a:p>
          <a:p>
            <a:pPr marL="285750" indent="-285750">
              <a:buFont typeface="Arial" panose="020B0604020202020204" pitchFamily="34" charset="0"/>
              <a:buChar char="•"/>
            </a:pPr>
            <a:r>
              <a:rPr kumimoji="1" lang="ja-JP" altLang="en-US" sz="1400" b="1" dirty="0"/>
              <a:t>賭け対象のアイデアに対して質問をして深堀をした</a:t>
            </a:r>
            <a:endParaRPr kumimoji="1" lang="en-US" altLang="ja-JP" sz="1400" b="1" dirty="0"/>
          </a:p>
          <a:p>
            <a:pPr marL="285750" indent="-285750">
              <a:buFont typeface="Arial" panose="020B0604020202020204" pitchFamily="34" charset="0"/>
              <a:buChar char="•"/>
            </a:pPr>
            <a:r>
              <a:rPr kumimoji="1" lang="ja-JP" altLang="en-US" sz="1400" b="1" dirty="0"/>
              <a:t>相槌をした</a:t>
            </a:r>
            <a:endParaRPr kumimoji="1" lang="en-US" altLang="ja-JP" sz="1400" b="1" dirty="0"/>
          </a:p>
          <a:p>
            <a:r>
              <a:rPr kumimoji="1" lang="ja-JP" altLang="en-US" sz="1400" dirty="0"/>
              <a:t>いいえと答えた回答</a:t>
            </a:r>
            <a:endParaRPr kumimoji="1" lang="en-US" altLang="ja-JP" sz="1400" dirty="0"/>
          </a:p>
          <a:p>
            <a:pPr marL="285750" indent="-285750">
              <a:buFont typeface="Arial" panose="020B0604020202020204" pitchFamily="34" charset="0"/>
              <a:buChar char="•"/>
            </a:pPr>
            <a:r>
              <a:rPr kumimoji="1" lang="ja-JP" altLang="en-US" sz="1400" b="1" dirty="0"/>
              <a:t>レベル</a:t>
            </a:r>
            <a:r>
              <a:rPr kumimoji="1" lang="en-US" altLang="ja-JP" sz="1400" b="1" dirty="0"/>
              <a:t>1</a:t>
            </a:r>
            <a:r>
              <a:rPr kumimoji="1" lang="ja-JP" altLang="en-US" sz="1400" b="1" dirty="0"/>
              <a:t>のみに全力を注いだ</a:t>
            </a:r>
            <a:endParaRPr kumimoji="1" lang="en-US" altLang="ja-JP" sz="1400" b="1" dirty="0"/>
          </a:p>
          <a:p>
            <a:pPr marL="285750" indent="-285750">
              <a:buFont typeface="Arial" panose="020B0604020202020204" pitchFamily="34" charset="0"/>
              <a:buChar char="•"/>
            </a:pPr>
            <a:r>
              <a:rPr kumimoji="1" lang="ja-JP" altLang="en-US" sz="1400" b="1" dirty="0"/>
              <a:t>自分が議論についていくことに精いっぱいだった</a:t>
            </a:r>
            <a:endParaRPr kumimoji="1" lang="en-US" altLang="ja-JP" sz="1400" b="1" dirty="0"/>
          </a:p>
          <a:p>
            <a:pPr marL="285750" indent="-285750">
              <a:buFont typeface="Arial" panose="020B0604020202020204" pitchFamily="34" charset="0"/>
              <a:buChar char="•"/>
            </a:pPr>
            <a:r>
              <a:rPr kumimoji="1" lang="ja-JP" altLang="en-US" sz="1400" b="1" dirty="0"/>
              <a:t>ふるまいをしたが上手く働きかけることができなかった</a:t>
            </a:r>
            <a:endParaRPr kumimoji="1" lang="en-US" altLang="ja-JP" sz="1400" b="1" dirty="0"/>
          </a:p>
        </p:txBody>
      </p:sp>
      <p:sp>
        <p:nvSpPr>
          <p:cNvPr id="20" name="テキスト ボックス 19">
            <a:extLst>
              <a:ext uri="{FF2B5EF4-FFF2-40B4-BE49-F238E27FC236}">
                <a16:creationId xmlns:a16="http://schemas.microsoft.com/office/drawing/2014/main" id="{F5C5680E-BCE7-4A3F-84DC-A4BC3358B9D6}"/>
              </a:ext>
            </a:extLst>
          </p:cNvPr>
          <p:cNvSpPr txBox="1"/>
          <p:nvPr/>
        </p:nvSpPr>
        <p:spPr>
          <a:xfrm>
            <a:off x="741837" y="5215876"/>
            <a:ext cx="8077043" cy="1477328"/>
          </a:xfrm>
          <a:prstGeom prst="rect">
            <a:avLst/>
          </a:prstGeom>
          <a:noFill/>
        </p:spPr>
        <p:txBody>
          <a:bodyPr wrap="square" rtlCol="0">
            <a:spAutoFit/>
          </a:bodyPr>
          <a:lstStyle/>
          <a:p>
            <a:pPr indent="126365" algn="just"/>
            <a:r>
              <a:rPr lang="ja-JP" altLang="en-US" b="1" kern="100" dirty="0">
                <a:effectLst/>
              </a:rPr>
              <a:t>過半数の回答がレベル</a:t>
            </a:r>
            <a:r>
              <a:rPr lang="en-US" altLang="ja-JP" b="1" kern="100" dirty="0">
                <a:effectLst/>
              </a:rPr>
              <a:t>2</a:t>
            </a:r>
            <a:r>
              <a:rPr lang="ja-JP" altLang="en-US" b="1" kern="100" dirty="0">
                <a:effectLst/>
              </a:rPr>
              <a:t>のポイントを得るために、賭け対象に対してふるまい</a:t>
            </a:r>
            <a:r>
              <a:rPr lang="ja-JP" altLang="en-US" b="1" kern="100" dirty="0"/>
              <a:t>を起こしている。</a:t>
            </a:r>
            <a:endParaRPr lang="en-US" altLang="ja-JP" b="1" kern="100" dirty="0"/>
          </a:p>
          <a:p>
            <a:pPr indent="126365" algn="just"/>
            <a:endParaRPr lang="en-US" altLang="ja-JP" b="1" kern="100" dirty="0"/>
          </a:p>
          <a:p>
            <a:pPr indent="126365" algn="just"/>
            <a:r>
              <a:rPr lang="ja-JP" altLang="en-US" b="0" i="0" u="none" strike="noStrike" dirty="0">
                <a:effectLst/>
                <a:latin typeface="Arial" panose="020B0604020202020204" pitchFamily="34" charset="0"/>
              </a:rPr>
              <a:t>→</a:t>
            </a:r>
            <a:r>
              <a:rPr lang="ja-JP" altLang="en-US" b="1" i="0" u="none" strike="noStrike" dirty="0">
                <a:effectLst/>
                <a:latin typeface="Arial" panose="020B0604020202020204" pitchFamily="34" charset="0"/>
              </a:rPr>
              <a:t>評価・</a:t>
            </a:r>
            <a:r>
              <a:rPr lang="ja-JP" altLang="en-US" sz="1800" b="1" i="0" u="none" strike="noStrike" dirty="0">
                <a:effectLst/>
                <a:latin typeface="Arial" panose="020B0604020202020204" pitchFamily="34" charset="0"/>
              </a:rPr>
              <a:t>ポイントを得るために議論を発展させようとレベル</a:t>
            </a:r>
            <a:r>
              <a:rPr lang="en-US" altLang="ja-JP" sz="1800" b="1" i="0" u="none" strike="noStrike" dirty="0">
                <a:effectLst/>
                <a:latin typeface="Arial" panose="020B0604020202020204" pitchFamily="34" charset="0"/>
              </a:rPr>
              <a:t>1</a:t>
            </a:r>
            <a:r>
              <a:rPr lang="en-US" altLang="ja-JP" b="1" dirty="0">
                <a:latin typeface="Arial" panose="020B0604020202020204" pitchFamily="34" charset="0"/>
              </a:rPr>
              <a:t>,2</a:t>
            </a:r>
            <a:r>
              <a:rPr lang="ja-JP" altLang="en-US" b="1" dirty="0">
                <a:latin typeface="Arial" panose="020B0604020202020204" pitchFamily="34" charset="0"/>
              </a:rPr>
              <a:t>で</a:t>
            </a:r>
            <a:r>
              <a:rPr lang="ja-JP" altLang="en-US" sz="1800" b="1" i="0" u="none" strike="noStrike" dirty="0">
                <a:effectLst/>
                <a:latin typeface="Arial" panose="020B0604020202020204" pitchFamily="34" charset="0"/>
              </a:rPr>
              <a:t>戦略が生まれたことで、議論全体の発言力・質の向上に寄与していると考察</a:t>
            </a:r>
            <a:endParaRPr lang="en-US" altLang="ja-JP" b="1" kern="100" dirty="0"/>
          </a:p>
        </p:txBody>
      </p:sp>
      <p:sp>
        <p:nvSpPr>
          <p:cNvPr id="12" name="テキスト ボックス 11">
            <a:extLst>
              <a:ext uri="{FF2B5EF4-FFF2-40B4-BE49-F238E27FC236}">
                <a16:creationId xmlns:a16="http://schemas.microsoft.com/office/drawing/2014/main" id="{4E9889BB-94E8-4BDD-A69B-F5DBE95AD5D4}"/>
              </a:ext>
            </a:extLst>
          </p:cNvPr>
          <p:cNvSpPr txBox="1"/>
          <p:nvPr/>
        </p:nvSpPr>
        <p:spPr>
          <a:xfrm>
            <a:off x="1333684" y="3058158"/>
            <a:ext cx="579120" cy="523220"/>
          </a:xfrm>
          <a:prstGeom prst="rect">
            <a:avLst/>
          </a:prstGeom>
          <a:noFill/>
        </p:spPr>
        <p:txBody>
          <a:bodyPr wrap="square" rtlCol="0">
            <a:spAutoFit/>
          </a:bodyPr>
          <a:lstStyle/>
          <a:p>
            <a:r>
              <a:rPr kumimoji="1" lang="en-US" altLang="ja-JP" sz="2800" b="1" dirty="0">
                <a:solidFill>
                  <a:schemeClr val="bg1"/>
                </a:solidFill>
              </a:rPr>
              <a:t>35</a:t>
            </a:r>
            <a:endParaRPr kumimoji="1" lang="ja-JP" altLang="en-US" sz="2800" b="1" dirty="0">
              <a:solidFill>
                <a:schemeClr val="bg1"/>
              </a:solidFill>
            </a:endParaRPr>
          </a:p>
        </p:txBody>
      </p:sp>
      <p:sp>
        <p:nvSpPr>
          <p:cNvPr id="14" name="テキスト ボックス 13">
            <a:extLst>
              <a:ext uri="{FF2B5EF4-FFF2-40B4-BE49-F238E27FC236}">
                <a16:creationId xmlns:a16="http://schemas.microsoft.com/office/drawing/2014/main" id="{246A2CA7-1849-4A0A-A36E-4DAB6DA50336}"/>
              </a:ext>
            </a:extLst>
          </p:cNvPr>
          <p:cNvSpPr txBox="1"/>
          <p:nvPr/>
        </p:nvSpPr>
        <p:spPr>
          <a:xfrm>
            <a:off x="2079186" y="3171976"/>
            <a:ext cx="579120" cy="523220"/>
          </a:xfrm>
          <a:prstGeom prst="rect">
            <a:avLst/>
          </a:prstGeom>
          <a:noFill/>
        </p:spPr>
        <p:txBody>
          <a:bodyPr wrap="square" rtlCol="0">
            <a:spAutoFit/>
          </a:bodyPr>
          <a:lstStyle/>
          <a:p>
            <a:r>
              <a:rPr kumimoji="1" lang="en-US" altLang="ja-JP" sz="2800" b="1" dirty="0">
                <a:solidFill>
                  <a:schemeClr val="bg1"/>
                </a:solidFill>
              </a:rPr>
              <a:t>36</a:t>
            </a:r>
            <a:endParaRPr kumimoji="1" lang="ja-JP" altLang="en-US" sz="2800" b="1" dirty="0">
              <a:solidFill>
                <a:schemeClr val="bg1"/>
              </a:solidFill>
            </a:endParaRPr>
          </a:p>
        </p:txBody>
      </p:sp>
    </p:spTree>
    <p:extLst>
      <p:ext uri="{BB962C8B-B14F-4D97-AF65-F5344CB8AC3E}">
        <p14:creationId xmlns:p14="http://schemas.microsoft.com/office/powerpoint/2010/main" val="2798722507"/>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a:buClr>
                <a:srgbClr val="000000"/>
              </a:buClr>
              <a:buSzPts val="3600"/>
            </a:pPr>
            <a:r>
              <a:rPr lang="en-US" alt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3" name="四角形: 角を丸くする 32">
            <a:extLst>
              <a:ext uri="{FF2B5EF4-FFF2-40B4-BE49-F238E27FC236}">
                <a16:creationId xmlns:a16="http://schemas.microsoft.com/office/drawing/2014/main" id="{0E66A3AD-A77D-4C18-BF03-FAD71D1B0635}"/>
              </a:ext>
            </a:extLst>
          </p:cNvPr>
          <p:cNvSpPr/>
          <p:nvPr/>
        </p:nvSpPr>
        <p:spPr>
          <a:xfrm>
            <a:off x="-1743919" y="-34724"/>
            <a:ext cx="12783149" cy="1085893"/>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4000" b="1" dirty="0">
                <a:solidFill>
                  <a:schemeClr val="tx1"/>
                </a:solidFill>
              </a:rPr>
              <a:t>ビデオ議論とテキスト議論の比較</a:t>
            </a:r>
          </a:p>
        </p:txBody>
      </p:sp>
      <p:sp>
        <p:nvSpPr>
          <p:cNvPr id="3" name="テキスト ボックス 2">
            <a:extLst>
              <a:ext uri="{FF2B5EF4-FFF2-40B4-BE49-F238E27FC236}">
                <a16:creationId xmlns:a16="http://schemas.microsoft.com/office/drawing/2014/main" id="{F7D65873-FE78-42F1-9169-B65DA76A3B11}"/>
              </a:ext>
            </a:extLst>
          </p:cNvPr>
          <p:cNvSpPr txBox="1"/>
          <p:nvPr/>
        </p:nvSpPr>
        <p:spPr>
          <a:xfrm>
            <a:off x="399459" y="4179270"/>
            <a:ext cx="3919217" cy="1754326"/>
          </a:xfrm>
          <a:prstGeom prst="rect">
            <a:avLst/>
          </a:prstGeom>
          <a:noFill/>
        </p:spPr>
        <p:txBody>
          <a:bodyPr wrap="square" rtlCol="0">
            <a:spAutoFit/>
          </a:bodyPr>
          <a:lstStyle/>
          <a:p>
            <a:r>
              <a:rPr kumimoji="1" lang="ja-JP" altLang="en-US" sz="1200" dirty="0"/>
              <a:t>→</a:t>
            </a:r>
            <a:r>
              <a:rPr kumimoji="1" lang="ja-JP" altLang="en-US" sz="1200" b="1" dirty="0"/>
              <a:t>ビデオ議論の方がふるまいを起こしている。</a:t>
            </a:r>
            <a:endParaRPr kumimoji="1" lang="en-US" altLang="ja-JP" sz="1200" dirty="0"/>
          </a:p>
          <a:p>
            <a:pPr marL="171450" indent="-171450">
              <a:buFont typeface="Arial" panose="020B0604020202020204" pitchFamily="34" charset="0"/>
              <a:buChar char="•"/>
            </a:pPr>
            <a:r>
              <a:rPr kumimoji="1" lang="ja-JP" altLang="en-US" sz="1200" dirty="0"/>
              <a:t>テキスト議論はビデオ議論のように自然な相槌ができない。</a:t>
            </a:r>
            <a:endParaRPr kumimoji="1" lang="en-US" altLang="ja-JP" sz="1200" dirty="0"/>
          </a:p>
          <a:p>
            <a:pPr marL="171450" indent="-171450">
              <a:buFont typeface="Arial" panose="020B0604020202020204" pitchFamily="34" charset="0"/>
              <a:buChar char="•"/>
            </a:pPr>
            <a:r>
              <a:rPr kumimoji="1" lang="ja-JP" altLang="en-US" sz="1200" dirty="0"/>
              <a:t>テキスト議論はビデオ議論に比べて皆が好きなタイミングで投稿するので声をかけにくい（声をかけて賭け対象に注目を集めさせにくい）</a:t>
            </a:r>
            <a:endParaRPr kumimoji="1" lang="en-US" altLang="ja-JP" sz="1200" dirty="0"/>
          </a:p>
          <a:p>
            <a:pPr marL="171450" indent="-171450">
              <a:buFont typeface="Arial" panose="020B0604020202020204" pitchFamily="34" charset="0"/>
              <a:buChar char="•"/>
            </a:pPr>
            <a:r>
              <a:rPr kumimoji="1" lang="ja-JP" altLang="en-US" sz="1200" dirty="0"/>
              <a:t>タイピングに時間がかかってしまいふるまいを起こす余裕がなかった</a:t>
            </a:r>
            <a:endParaRPr kumimoji="1" lang="en-US" altLang="ja-JP" sz="1200" dirty="0"/>
          </a:p>
          <a:p>
            <a:endParaRPr kumimoji="1" lang="ja-JP" altLang="en-US" sz="1200" dirty="0"/>
          </a:p>
        </p:txBody>
      </p:sp>
      <p:sp>
        <p:nvSpPr>
          <p:cNvPr id="12" name="テキスト ボックス 11">
            <a:extLst>
              <a:ext uri="{FF2B5EF4-FFF2-40B4-BE49-F238E27FC236}">
                <a16:creationId xmlns:a16="http://schemas.microsoft.com/office/drawing/2014/main" id="{086CD097-347F-4D0B-AC91-9699C9B90580}"/>
              </a:ext>
            </a:extLst>
          </p:cNvPr>
          <p:cNvSpPr txBox="1"/>
          <p:nvPr/>
        </p:nvSpPr>
        <p:spPr>
          <a:xfrm>
            <a:off x="4582188" y="4179270"/>
            <a:ext cx="4561812" cy="1015663"/>
          </a:xfrm>
          <a:prstGeom prst="rect">
            <a:avLst/>
          </a:prstGeom>
          <a:noFill/>
        </p:spPr>
        <p:txBody>
          <a:bodyPr wrap="square" rtlCol="0">
            <a:spAutoFit/>
          </a:bodyPr>
          <a:lstStyle/>
          <a:p>
            <a:r>
              <a:rPr kumimoji="1" lang="ja-JP" altLang="en-US" sz="1200" dirty="0"/>
              <a:t>→</a:t>
            </a:r>
            <a:r>
              <a:rPr kumimoji="1" lang="ja-JP" altLang="en-US" sz="1200" b="1" dirty="0"/>
              <a:t>テキスト議論では他者から他者へのふるまいを感じやすい。</a:t>
            </a:r>
            <a:endParaRPr kumimoji="1" lang="en-US" altLang="ja-JP" sz="1200" b="1" dirty="0"/>
          </a:p>
          <a:p>
            <a:pPr marL="171450" indent="-171450">
              <a:buFont typeface="Arial" panose="020B0604020202020204" pitchFamily="34" charset="0"/>
              <a:buChar char="•"/>
            </a:pPr>
            <a:r>
              <a:rPr kumimoji="1" lang="ja-JP" altLang="en-US" sz="1200" dirty="0"/>
              <a:t>（テキストによる）相槌が意図的だと感じる瞬間があった</a:t>
            </a:r>
            <a:endParaRPr kumimoji="1" lang="en-US" altLang="ja-JP" sz="1200" dirty="0"/>
          </a:p>
          <a:p>
            <a:pPr marL="171450" indent="-171450">
              <a:buFont typeface="Arial" panose="020B0604020202020204" pitchFamily="34" charset="0"/>
              <a:buChar char="•"/>
            </a:pPr>
            <a:r>
              <a:rPr kumimoji="1" lang="ja-JP" altLang="en-US" sz="1200" dirty="0"/>
              <a:t>特定の人が他者の特定の人に対して話を振る機会が多い気がした</a:t>
            </a:r>
            <a:endParaRPr kumimoji="1" lang="en-US" altLang="ja-JP" sz="1200" dirty="0"/>
          </a:p>
          <a:p>
            <a:pPr marL="171450" indent="-171450">
              <a:buFont typeface="Arial" panose="020B0604020202020204" pitchFamily="34" charset="0"/>
              <a:buChar char="•"/>
            </a:pPr>
            <a:r>
              <a:rPr kumimoji="1" lang="ja-JP" altLang="en-US" sz="1200" dirty="0"/>
              <a:t>発言を引き出そうとする動きを感じた</a:t>
            </a:r>
          </a:p>
        </p:txBody>
      </p:sp>
      <p:sp>
        <p:nvSpPr>
          <p:cNvPr id="13" name="テキスト ボックス 12">
            <a:extLst>
              <a:ext uri="{FF2B5EF4-FFF2-40B4-BE49-F238E27FC236}">
                <a16:creationId xmlns:a16="http://schemas.microsoft.com/office/drawing/2014/main" id="{B093306E-2008-4634-9ED9-10BD97A84FB1}"/>
              </a:ext>
            </a:extLst>
          </p:cNvPr>
          <p:cNvSpPr txBox="1"/>
          <p:nvPr/>
        </p:nvSpPr>
        <p:spPr>
          <a:xfrm>
            <a:off x="439088" y="5824804"/>
            <a:ext cx="8528215" cy="738664"/>
          </a:xfrm>
          <a:prstGeom prst="rect">
            <a:avLst/>
          </a:prstGeom>
          <a:noFill/>
        </p:spPr>
        <p:txBody>
          <a:bodyPr wrap="square" rtlCol="0">
            <a:spAutoFit/>
          </a:bodyPr>
          <a:lstStyle/>
          <a:p>
            <a:r>
              <a:rPr kumimoji="1" lang="ja-JP" altLang="en-US" sz="1400" b="1" dirty="0"/>
              <a:t>テキスト議論は投稿した内容が履歴として残ってしまう。文面による議論では声のトーンや声色が伝わらず、ふるまいを自然に行うのがビデオ議論よりも難しくなってしまい、起こしたとしても他人に勘づかれやすいということが分かった。</a:t>
            </a:r>
          </a:p>
        </p:txBody>
      </p:sp>
      <p:grpSp>
        <p:nvGrpSpPr>
          <p:cNvPr id="4" name="グループ化 3">
            <a:extLst>
              <a:ext uri="{FF2B5EF4-FFF2-40B4-BE49-F238E27FC236}">
                <a16:creationId xmlns:a16="http://schemas.microsoft.com/office/drawing/2014/main" id="{F51A32D5-ACBB-4760-80FC-9C986F42A9DD}"/>
              </a:ext>
            </a:extLst>
          </p:cNvPr>
          <p:cNvGrpSpPr>
            <a:grpSpLocks noChangeAspect="1"/>
          </p:cNvGrpSpPr>
          <p:nvPr/>
        </p:nvGrpSpPr>
        <p:grpSpPr>
          <a:xfrm>
            <a:off x="361234" y="1170582"/>
            <a:ext cx="3995666" cy="2889274"/>
            <a:chOff x="137674" y="1410551"/>
            <a:chExt cx="3591339" cy="2596904"/>
          </a:xfrm>
        </p:grpSpPr>
        <p:pic>
          <p:nvPicPr>
            <p:cNvPr id="6" name="Picture 2">
              <a:extLst>
                <a:ext uri="{FF2B5EF4-FFF2-40B4-BE49-F238E27FC236}">
                  <a16:creationId xmlns:a16="http://schemas.microsoft.com/office/drawing/2014/main" id="{ADF66B30-D58B-4CAE-BD31-2CEC5B2871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48"/>
            <a:stretch/>
          </p:blipFill>
          <p:spPr bwMode="auto">
            <a:xfrm>
              <a:off x="399917" y="2037265"/>
              <a:ext cx="2989654" cy="1895918"/>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D41291FB-CC57-46F0-BE25-D0491131C516}"/>
                </a:ext>
              </a:extLst>
            </p:cNvPr>
            <p:cNvSpPr/>
            <p:nvPr/>
          </p:nvSpPr>
          <p:spPr>
            <a:xfrm>
              <a:off x="137674" y="1410551"/>
              <a:ext cx="3591339" cy="2596904"/>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14BC97C8-B0EA-4710-A166-D3B9A0A0D47C}"/>
                </a:ext>
              </a:extLst>
            </p:cNvPr>
            <p:cNvSpPr txBox="1"/>
            <p:nvPr/>
          </p:nvSpPr>
          <p:spPr>
            <a:xfrm>
              <a:off x="315107" y="1479631"/>
              <a:ext cx="3236473" cy="663918"/>
            </a:xfrm>
            <a:prstGeom prst="rect">
              <a:avLst/>
            </a:prstGeom>
            <a:noFill/>
          </p:spPr>
          <p:txBody>
            <a:bodyPr wrap="square" rtlCol="0">
              <a:spAutoFit/>
            </a:bodyPr>
            <a:lstStyle/>
            <a:p>
              <a:pPr marL="0" marR="0" lvl="0" indent="126365" algn="just" defTabSz="914400" rtl="0" eaLnBrk="1" fontAlgn="auto" latinLnBrk="0" hangingPunct="1">
                <a:lnSpc>
                  <a:spcPct val="100000"/>
                </a:lnSpc>
                <a:spcBef>
                  <a:spcPts val="0"/>
                </a:spcBef>
                <a:spcAft>
                  <a:spcPts val="0"/>
                </a:spcAft>
                <a:buClrTx/>
                <a:buSzTx/>
                <a:buFontTx/>
                <a:buNone/>
                <a:tabLst/>
                <a:defRPr/>
              </a:pPr>
              <a:r>
                <a:rPr lang="en-US" altLang="ja-JP" sz="1400" kern="100" dirty="0">
                  <a:effectLst/>
                </a:rPr>
                <a:t>Q</a:t>
              </a:r>
              <a:r>
                <a:rPr lang="ja-JP" altLang="ja-JP" sz="1400" kern="100" dirty="0">
                  <a:effectLst/>
                </a:rPr>
                <a:t>賭けた人に何か意識的にふるまいを起こしましたか？</a:t>
              </a:r>
              <a:r>
                <a:rPr lang="ja-JP" altLang="en-US" sz="1400" kern="100" dirty="0">
                  <a:effectLst/>
                </a:rPr>
                <a:t> （</a:t>
              </a:r>
              <a:r>
                <a:rPr lang="en-US" altLang="ja-JP" sz="1400" kern="100" dirty="0">
                  <a:effectLst/>
                </a:rPr>
                <a:t>71</a:t>
              </a:r>
              <a:r>
                <a:rPr lang="ja-JP" altLang="en-US" sz="1400" kern="100" dirty="0">
                  <a:effectLst/>
                </a:rPr>
                <a:t>回答（</a:t>
              </a:r>
              <a:r>
                <a:rPr lang="en-US" altLang="ja-JP" sz="1400" kern="100" dirty="0">
                  <a:effectLst/>
                </a:rPr>
                <a:t>36</a:t>
              </a:r>
              <a:r>
                <a:rPr lang="ja-JP" altLang="en-US" sz="1400" kern="100" dirty="0">
                  <a:effectLst/>
                </a:rPr>
                <a:t>ビデオ、</a:t>
              </a:r>
              <a:r>
                <a:rPr lang="en-US" altLang="ja-JP" sz="1400" kern="100" dirty="0">
                  <a:effectLst/>
                </a:rPr>
                <a:t>35</a:t>
              </a:r>
              <a:r>
                <a:rPr lang="ja-JP" altLang="en-US" sz="1400" kern="100" dirty="0">
                  <a:effectLst/>
                </a:rPr>
                <a:t>テキスト））</a:t>
              </a:r>
              <a:endParaRPr lang="ja-JP" altLang="ja-JP" sz="1400"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grpSp>
      <p:grpSp>
        <p:nvGrpSpPr>
          <p:cNvPr id="5" name="グループ化 4">
            <a:extLst>
              <a:ext uri="{FF2B5EF4-FFF2-40B4-BE49-F238E27FC236}">
                <a16:creationId xmlns:a16="http://schemas.microsoft.com/office/drawing/2014/main" id="{D9B05EB5-3196-4F69-88B7-1D603B3B47FB}"/>
              </a:ext>
            </a:extLst>
          </p:cNvPr>
          <p:cNvGrpSpPr>
            <a:grpSpLocks noChangeAspect="1"/>
          </p:cNvGrpSpPr>
          <p:nvPr/>
        </p:nvGrpSpPr>
        <p:grpSpPr>
          <a:xfrm>
            <a:off x="4703196" y="1170583"/>
            <a:ext cx="3995666" cy="2857378"/>
            <a:chOff x="4431216" y="1310433"/>
            <a:chExt cx="3591339" cy="2568236"/>
          </a:xfrm>
        </p:grpSpPr>
        <p:pic>
          <p:nvPicPr>
            <p:cNvPr id="3076" name="Picture 4">
              <a:extLst>
                <a:ext uri="{FF2B5EF4-FFF2-40B4-BE49-F238E27FC236}">
                  <a16:creationId xmlns:a16="http://schemas.microsoft.com/office/drawing/2014/main" id="{7CA655FD-09D4-47DE-A7DA-2841FCEAC5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567"/>
            <a:stretch/>
          </p:blipFill>
          <p:spPr bwMode="auto">
            <a:xfrm>
              <a:off x="4431216" y="2209071"/>
              <a:ext cx="3398902" cy="1669597"/>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81AB6C3A-6E26-4153-950A-388BB193BE22}"/>
                </a:ext>
              </a:extLst>
            </p:cNvPr>
            <p:cNvSpPr txBox="1"/>
            <p:nvPr/>
          </p:nvSpPr>
          <p:spPr>
            <a:xfrm>
              <a:off x="4527434" y="1384246"/>
              <a:ext cx="3398902" cy="663918"/>
            </a:xfrm>
            <a:prstGeom prst="rect">
              <a:avLst/>
            </a:prstGeom>
            <a:noFill/>
          </p:spPr>
          <p:txBody>
            <a:bodyPr wrap="square" rtlCol="0">
              <a:spAutoFit/>
            </a:bodyPr>
            <a:lstStyle/>
            <a:p>
              <a:pPr indent="126365" algn="just" defTabSz="914400">
                <a:defRPr/>
              </a:pPr>
              <a:r>
                <a:rPr lang="en-US" altLang="ja-JP" sz="1400" kern="100" dirty="0">
                  <a:effectLst/>
                </a:rPr>
                <a:t>Q</a:t>
              </a:r>
              <a:r>
                <a:rPr lang="ja-JP" altLang="ja-JP" sz="1400" kern="100" dirty="0">
                  <a:effectLst/>
                </a:rPr>
                <a:t>他者から他者にふるまいを起こしていると感じることはありましたか？</a:t>
              </a:r>
              <a:r>
                <a:rPr lang="ja-JP" altLang="en-US" sz="1400" kern="100" dirty="0">
                  <a:effectLst/>
                </a:rPr>
                <a:t> （</a:t>
              </a:r>
              <a:r>
                <a:rPr lang="en-US" altLang="ja-JP" sz="1400" kern="100" dirty="0">
                  <a:effectLst/>
                </a:rPr>
                <a:t>71</a:t>
              </a:r>
              <a:r>
                <a:rPr lang="ja-JP" altLang="en-US" sz="1400" kern="100" dirty="0">
                  <a:effectLst/>
                </a:rPr>
                <a:t>回答（</a:t>
              </a:r>
              <a:r>
                <a:rPr lang="en-US" altLang="ja-JP" sz="1400" kern="100" dirty="0">
                  <a:effectLst/>
                </a:rPr>
                <a:t>36</a:t>
              </a:r>
              <a:r>
                <a:rPr lang="ja-JP" altLang="en-US" sz="1400" kern="100" dirty="0">
                  <a:effectLst/>
                </a:rPr>
                <a:t>ビデオ、</a:t>
              </a:r>
              <a:r>
                <a:rPr lang="en-US" altLang="ja-JP" sz="1400" kern="100" dirty="0">
                  <a:effectLst/>
                </a:rPr>
                <a:t>35</a:t>
              </a:r>
              <a:r>
                <a:rPr lang="ja-JP" altLang="en-US" sz="1400" kern="100" dirty="0">
                  <a:effectLst/>
                </a:rPr>
                <a:t>テキスト））</a:t>
              </a:r>
              <a:endParaRPr lang="ja-JP" altLang="ja-JP" sz="1400"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pic>
          <p:nvPicPr>
            <p:cNvPr id="16" name="Picture 2">
              <a:extLst>
                <a:ext uri="{FF2B5EF4-FFF2-40B4-BE49-F238E27FC236}">
                  <a16:creationId xmlns:a16="http://schemas.microsoft.com/office/drawing/2014/main" id="{1F2AAAFE-22ED-4BBC-8B2D-538305F49E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48" b="79552"/>
            <a:stretch/>
          </p:blipFill>
          <p:spPr bwMode="auto">
            <a:xfrm>
              <a:off x="4828742" y="2016826"/>
              <a:ext cx="2796287" cy="192245"/>
            </a:xfrm>
            <a:prstGeom prst="rect">
              <a:avLst/>
            </a:prstGeom>
            <a:noFill/>
            <a:extLst>
              <a:ext uri="{909E8E84-426E-40DD-AFC4-6F175D3DCCD1}">
                <a14:hiddenFill xmlns:a14="http://schemas.microsoft.com/office/drawing/2010/main">
                  <a:solidFill>
                    <a:srgbClr val="FFFFFF"/>
                  </a:solidFill>
                </a14:hiddenFill>
              </a:ext>
            </a:extLst>
          </p:spPr>
        </p:pic>
        <p:sp>
          <p:nvSpPr>
            <p:cNvPr id="17" name="四角形: 角を丸くする 16">
              <a:extLst>
                <a:ext uri="{FF2B5EF4-FFF2-40B4-BE49-F238E27FC236}">
                  <a16:creationId xmlns:a16="http://schemas.microsoft.com/office/drawing/2014/main" id="{6ECE78A3-566B-4A9E-90A3-AE5B1A94B393}"/>
                </a:ext>
              </a:extLst>
            </p:cNvPr>
            <p:cNvSpPr/>
            <p:nvPr/>
          </p:nvSpPr>
          <p:spPr>
            <a:xfrm>
              <a:off x="4431216" y="1310433"/>
              <a:ext cx="3591339" cy="2568236"/>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11493315"/>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a:buClr>
                <a:srgbClr val="000000"/>
              </a:buClr>
              <a:buSzPts val="3600"/>
            </a:pPr>
            <a:r>
              <a:rPr lang="en-US" alt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6" name="テキスト ボックス 5">
            <a:extLst>
              <a:ext uri="{FF2B5EF4-FFF2-40B4-BE49-F238E27FC236}">
                <a16:creationId xmlns:a16="http://schemas.microsoft.com/office/drawing/2014/main" id="{7BF8A244-4360-4D96-9207-39602CA2D563}"/>
              </a:ext>
            </a:extLst>
          </p:cNvPr>
          <p:cNvSpPr txBox="1"/>
          <p:nvPr/>
        </p:nvSpPr>
        <p:spPr>
          <a:xfrm>
            <a:off x="193021" y="4836508"/>
            <a:ext cx="8909267" cy="593304"/>
          </a:xfrm>
          <a:prstGeom prst="rect">
            <a:avLst/>
          </a:prstGeom>
          <a:noFill/>
        </p:spPr>
        <p:txBody>
          <a:bodyPr wrap="square" rtlCol="0">
            <a:spAutoFit/>
          </a:bodyPr>
          <a:lstStyle/>
          <a:p>
            <a:pPr>
              <a:lnSpc>
                <a:spcPct val="150000"/>
              </a:lnSpc>
            </a:pPr>
            <a:r>
              <a:rPr kumimoji="1" lang="ja-JP" altLang="en-US" sz="2400" dirty="0"/>
              <a:t>学会論文用</a:t>
            </a:r>
            <a:endParaRPr kumimoji="1" lang="en-US" altLang="ja-JP" sz="2400" i="0" u="none" strike="noStrike" kern="1200" dirty="0">
              <a:solidFill>
                <a:srgbClr val="000000"/>
              </a:solidFill>
              <a:effectLst/>
              <a:latin typeface="Calibri" panose="020F0502020204030204" pitchFamily="34" charset="0"/>
              <a:ea typeface="游ゴシック" panose="020B0400000000000000" pitchFamily="50" charset="-128"/>
            </a:endParaRPr>
          </a:p>
        </p:txBody>
      </p:sp>
      <p:sp>
        <p:nvSpPr>
          <p:cNvPr id="7" name="Google Shape;250;p6">
            <a:extLst>
              <a:ext uri="{FF2B5EF4-FFF2-40B4-BE49-F238E27FC236}">
                <a16:creationId xmlns:a16="http://schemas.microsoft.com/office/drawing/2014/main" id="{05595E47-7F0E-47D2-B2BE-3C088BDEFA11}"/>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4000" b="1" dirty="0">
                <a:solidFill>
                  <a:schemeClr val="lt1"/>
                </a:solidFill>
                <a:latin typeface="Calibri"/>
                <a:cs typeface="Calibri"/>
                <a:sym typeface="Calibri"/>
              </a:rPr>
              <a:t>ポイント獲得の戦略</a:t>
            </a:r>
            <a:endParaRPr dirty="0"/>
          </a:p>
        </p:txBody>
      </p:sp>
      <p:graphicFrame>
        <p:nvGraphicFramePr>
          <p:cNvPr id="9" name="表 4">
            <a:extLst>
              <a:ext uri="{FF2B5EF4-FFF2-40B4-BE49-F238E27FC236}">
                <a16:creationId xmlns:a16="http://schemas.microsoft.com/office/drawing/2014/main" id="{4DC6F424-B9FC-4328-A08F-0E11754C38EE}"/>
              </a:ext>
            </a:extLst>
          </p:cNvPr>
          <p:cNvGraphicFramePr>
            <a:graphicFrameLocks noGrp="1"/>
          </p:cNvGraphicFramePr>
          <p:nvPr/>
        </p:nvGraphicFramePr>
        <p:xfrm>
          <a:off x="101601" y="1557455"/>
          <a:ext cx="7469631" cy="3078667"/>
        </p:xfrm>
        <a:graphic>
          <a:graphicData uri="http://schemas.openxmlformats.org/drawingml/2006/table">
            <a:tbl>
              <a:tblPr firstRow="1">
                <a:tableStyleId>{793D81CF-94F2-401A-BA57-92F5A7B2D0C5}</a:tableStyleId>
              </a:tblPr>
              <a:tblGrid>
                <a:gridCol w="7469631">
                  <a:extLst>
                    <a:ext uri="{9D8B030D-6E8A-4147-A177-3AD203B41FA5}">
                      <a16:colId xmlns:a16="http://schemas.microsoft.com/office/drawing/2014/main" val="1301541295"/>
                    </a:ext>
                  </a:extLst>
                </a:gridCol>
              </a:tblGrid>
              <a:tr h="217284">
                <a:tc>
                  <a:txBody>
                    <a:bodyPr/>
                    <a:lstStyle/>
                    <a:p>
                      <a:pPr algn="l" rtl="0" fontAlgn="b"/>
                      <a:r>
                        <a:rPr lang="ja-JP" altLang="en-US" sz="1800" b="1" dirty="0">
                          <a:solidFill>
                            <a:schemeClr val="bg1"/>
                          </a:solidFill>
                          <a:effectLst/>
                        </a:rPr>
                        <a:t>あなたなりのポイント獲得戦略アクションを教えてください。</a:t>
                      </a:r>
                    </a:p>
                  </a:txBody>
                  <a:tcPr marL="22860" marR="22860" marT="15240" marB="15240" anchor="b"/>
                </a:tc>
                <a:extLst>
                  <a:ext uri="{0D108BD9-81ED-4DB2-BD59-A6C34878D82A}">
                    <a16:rowId xmlns:a16="http://schemas.microsoft.com/office/drawing/2014/main" val="530279744"/>
                  </a:ext>
                </a:extLst>
              </a:tr>
              <a:tr h="244027">
                <a:tc>
                  <a:txBody>
                    <a:bodyPr/>
                    <a:lstStyle/>
                    <a:p>
                      <a:pPr algn="l" rtl="0" fontAlgn="b"/>
                      <a:r>
                        <a:rPr lang="ja-JP" altLang="en-US" sz="1400" b="1" dirty="0">
                          <a:solidFill>
                            <a:schemeClr val="tx1"/>
                          </a:solidFill>
                          <a:effectLst/>
                          <a:highlight>
                            <a:srgbClr val="00FFFF"/>
                          </a:highlight>
                        </a:rPr>
                        <a:t>出来るだけ簡単な言葉で発言することを心がけた。</a:t>
                      </a:r>
                      <a:r>
                        <a:rPr lang="ja-JP" altLang="en-US" sz="1400" b="1" dirty="0">
                          <a:solidFill>
                            <a:schemeClr val="tx1"/>
                          </a:solidFill>
                          <a:effectLst/>
                          <a:highlight>
                            <a:srgbClr val="C0C0C0"/>
                          </a:highlight>
                        </a:rPr>
                        <a:t>賭けた人に話を振る。</a:t>
                      </a:r>
                    </a:p>
                  </a:txBody>
                  <a:tcPr marL="22860" marR="22860" marT="15240" marB="15240" anchor="b"/>
                </a:tc>
                <a:extLst>
                  <a:ext uri="{0D108BD9-81ED-4DB2-BD59-A6C34878D82A}">
                    <a16:rowId xmlns:a16="http://schemas.microsoft.com/office/drawing/2014/main" val="3484316683"/>
                  </a:ext>
                </a:extLst>
              </a:tr>
              <a:tr h="196389">
                <a:tc>
                  <a:txBody>
                    <a:bodyPr/>
                    <a:lstStyle/>
                    <a:p>
                      <a:pPr algn="l" rtl="0" fontAlgn="b"/>
                      <a:r>
                        <a:rPr lang="ja-JP" altLang="en-US" sz="1400" b="0" dirty="0">
                          <a:solidFill>
                            <a:schemeClr val="tx1"/>
                          </a:solidFill>
                          <a:effectLst/>
                        </a:rPr>
                        <a:t>賭けでポイントを得るのは不確定要素が多いため</a:t>
                      </a:r>
                      <a:r>
                        <a:rPr lang="ja-JP" altLang="en-US" sz="1400" b="1" dirty="0">
                          <a:solidFill>
                            <a:schemeClr val="tx1"/>
                          </a:solidFill>
                          <a:effectLst/>
                          <a:highlight>
                            <a:srgbClr val="00FFFF"/>
                          </a:highlight>
                        </a:rPr>
                        <a:t>議論で積極的に発言する。</a:t>
                      </a:r>
                    </a:p>
                  </a:txBody>
                  <a:tcPr marL="22860" marR="22860" marT="15240" marB="15240" anchor="b"/>
                </a:tc>
                <a:extLst>
                  <a:ext uri="{0D108BD9-81ED-4DB2-BD59-A6C34878D82A}">
                    <a16:rowId xmlns:a16="http://schemas.microsoft.com/office/drawing/2014/main" val="3595628663"/>
                  </a:ext>
                </a:extLst>
              </a:tr>
              <a:tr h="196389">
                <a:tc>
                  <a:txBody>
                    <a:bodyPr/>
                    <a:lstStyle/>
                    <a:p>
                      <a:pPr algn="l" rtl="0" fontAlgn="b"/>
                      <a:r>
                        <a:rPr lang="ja-JP" altLang="en-US" sz="1400" b="1" dirty="0">
                          <a:solidFill>
                            <a:schemeClr val="tx1"/>
                          </a:solidFill>
                          <a:effectLst/>
                          <a:highlight>
                            <a:srgbClr val="C0C0C0"/>
                          </a:highlight>
                        </a:rPr>
                        <a:t>賭けの対象の人の意見の人の話を広げられるように努めました。</a:t>
                      </a:r>
                    </a:p>
                  </a:txBody>
                  <a:tcPr marL="22860" marR="22860" marT="15240" marB="15240" anchor="b"/>
                </a:tc>
                <a:extLst>
                  <a:ext uri="{0D108BD9-81ED-4DB2-BD59-A6C34878D82A}">
                    <a16:rowId xmlns:a16="http://schemas.microsoft.com/office/drawing/2014/main" val="419886526"/>
                  </a:ext>
                </a:extLst>
              </a:tr>
              <a:tr h="27440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400" b="1" kern="1200" dirty="0">
                          <a:solidFill>
                            <a:schemeClr val="tx1"/>
                          </a:solidFill>
                          <a:effectLst/>
                          <a:highlight>
                            <a:srgbClr val="00FFFF"/>
                          </a:highlight>
                        </a:rPr>
                        <a:t>長時間無言の時間を作らないようにした。狭い視点で集中して議論を続けるのではなく、広い視野で違った視点からの意見も言うようにした。</a:t>
                      </a:r>
                      <a:endParaRPr kumimoji="1" lang="ja-JP" altLang="en-US" sz="1400" b="1" dirty="0">
                        <a:solidFill>
                          <a:schemeClr val="tx1"/>
                        </a:solidFill>
                        <a:highlight>
                          <a:srgbClr val="00FFFF"/>
                        </a:highlight>
                      </a:endParaRPr>
                    </a:p>
                  </a:txBody>
                  <a:tcPr marL="22860" marR="22860" marT="15240" marB="15240" anchor="b"/>
                </a:tc>
                <a:extLst>
                  <a:ext uri="{0D108BD9-81ED-4DB2-BD59-A6C34878D82A}">
                    <a16:rowId xmlns:a16="http://schemas.microsoft.com/office/drawing/2014/main" val="94143057"/>
                  </a:ext>
                </a:extLst>
              </a:tr>
              <a:tr h="1963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400" b="1" kern="1200" dirty="0">
                          <a:solidFill>
                            <a:schemeClr val="tx1"/>
                          </a:solidFill>
                          <a:effectLst/>
                          <a:highlight>
                            <a:srgbClr val="00FFFF"/>
                          </a:highlight>
                        </a:rPr>
                        <a:t>なるべく建設的な意見を述べるよう心がけた。</a:t>
                      </a:r>
                      <a:endParaRPr kumimoji="1" lang="ja-JP" altLang="en-US" sz="1400" b="1" dirty="0">
                        <a:solidFill>
                          <a:schemeClr val="tx1"/>
                        </a:solidFill>
                        <a:highlight>
                          <a:srgbClr val="00FFFF"/>
                        </a:highlight>
                      </a:endParaRPr>
                    </a:p>
                  </a:txBody>
                  <a:tcPr marL="22860" marR="22860" marT="15240" marB="15240" anchor="b"/>
                </a:tc>
                <a:extLst>
                  <a:ext uri="{0D108BD9-81ED-4DB2-BD59-A6C34878D82A}">
                    <a16:rowId xmlns:a16="http://schemas.microsoft.com/office/drawing/2014/main" val="2828046786"/>
                  </a:ext>
                </a:extLst>
              </a:tr>
              <a:tr h="435822">
                <a:tc>
                  <a:txBody>
                    <a:bodyPr/>
                    <a:lstStyle/>
                    <a:p>
                      <a:pPr algn="l"/>
                      <a:r>
                        <a:rPr kumimoji="1" lang="ja-JP" altLang="en-US" sz="1400" b="0" kern="1200" dirty="0">
                          <a:solidFill>
                            <a:schemeClr val="tx1"/>
                          </a:solidFill>
                          <a:effectLst/>
                        </a:rPr>
                        <a:t>賭けの対象にはよく意見を出しそうな人を選んでいましたので、</a:t>
                      </a:r>
                      <a:r>
                        <a:rPr kumimoji="1" lang="ja-JP" altLang="en-US" sz="1400" b="1" kern="1200" dirty="0">
                          <a:solidFill>
                            <a:schemeClr val="tx1"/>
                          </a:solidFill>
                          <a:effectLst/>
                          <a:highlight>
                            <a:srgbClr val="C0C0C0"/>
                          </a:highlight>
                        </a:rPr>
                        <a:t>議論中は賭け対象の人が出す意見や質問の内容を広げるよう努めた。発言を多く引き出すことが、その人の意見に対して注目が行き評価されるのではないかと考えたため。</a:t>
                      </a:r>
                      <a:endParaRPr kumimoji="1" lang="ja-JP" altLang="en-US" sz="1400" b="1" dirty="0">
                        <a:solidFill>
                          <a:schemeClr val="tx1"/>
                        </a:solidFill>
                        <a:highlight>
                          <a:srgbClr val="C0C0C0"/>
                        </a:highlight>
                      </a:endParaRPr>
                    </a:p>
                  </a:txBody>
                  <a:tcPr/>
                </a:tc>
                <a:extLst>
                  <a:ext uri="{0D108BD9-81ED-4DB2-BD59-A6C34878D82A}">
                    <a16:rowId xmlns:a16="http://schemas.microsoft.com/office/drawing/2014/main" val="1242360336"/>
                  </a:ext>
                </a:extLst>
              </a:tr>
              <a:tr h="196389">
                <a:tc>
                  <a:txBody>
                    <a:bodyPr/>
                    <a:lstStyle/>
                    <a:p>
                      <a:pPr algn="l"/>
                      <a:r>
                        <a:rPr kumimoji="1" lang="ja-JP" altLang="en-US" sz="1400" b="1" kern="1200" dirty="0">
                          <a:solidFill>
                            <a:schemeClr val="tx1"/>
                          </a:solidFill>
                          <a:effectLst/>
                          <a:highlight>
                            <a:srgbClr val="C0C0C0"/>
                          </a:highlight>
                        </a:rPr>
                        <a:t>自分の賭けた人の発言に質問などで深堀することで、さらに良い発言を引き出そうとした。</a:t>
                      </a:r>
                      <a:endParaRPr kumimoji="1" lang="ja-JP" altLang="en-US" sz="1400" b="1" dirty="0">
                        <a:solidFill>
                          <a:schemeClr val="tx1"/>
                        </a:solidFill>
                        <a:highlight>
                          <a:srgbClr val="C0C0C0"/>
                        </a:highlight>
                      </a:endParaRPr>
                    </a:p>
                  </a:txBody>
                  <a:tcPr/>
                </a:tc>
                <a:extLst>
                  <a:ext uri="{0D108BD9-81ED-4DB2-BD59-A6C34878D82A}">
                    <a16:rowId xmlns:a16="http://schemas.microsoft.com/office/drawing/2014/main" val="3594154639"/>
                  </a:ext>
                </a:extLst>
              </a:tr>
              <a:tr h="196389">
                <a:tc>
                  <a:txBody>
                    <a:bodyPr/>
                    <a:lstStyle/>
                    <a:p>
                      <a:pPr algn="l"/>
                      <a:r>
                        <a:rPr kumimoji="1" lang="ja-JP" altLang="en-US" sz="1400" b="1" kern="1200" dirty="0">
                          <a:solidFill>
                            <a:schemeClr val="tx1"/>
                          </a:solidFill>
                          <a:effectLst/>
                          <a:highlight>
                            <a:srgbClr val="00FFFF"/>
                          </a:highlight>
                        </a:rPr>
                        <a:t>良いアイデアかどうか自信がなくてもいろいろな意見を出してみた。</a:t>
                      </a:r>
                      <a:endParaRPr kumimoji="1" lang="ja-JP" altLang="en-US" sz="1400" b="1" dirty="0">
                        <a:solidFill>
                          <a:schemeClr val="tx1"/>
                        </a:solidFill>
                        <a:highlight>
                          <a:srgbClr val="00FFFF"/>
                        </a:highlight>
                      </a:endParaRPr>
                    </a:p>
                  </a:txBody>
                  <a:tcPr/>
                </a:tc>
                <a:extLst>
                  <a:ext uri="{0D108BD9-81ED-4DB2-BD59-A6C34878D82A}">
                    <a16:rowId xmlns:a16="http://schemas.microsoft.com/office/drawing/2014/main" val="1251123698"/>
                  </a:ext>
                </a:extLst>
              </a:tr>
            </a:tbl>
          </a:graphicData>
        </a:graphic>
      </p:graphicFrame>
    </p:spTree>
    <p:extLst>
      <p:ext uri="{BB962C8B-B14F-4D97-AF65-F5344CB8AC3E}">
        <p14:creationId xmlns:p14="http://schemas.microsoft.com/office/powerpoint/2010/main" val="3862400291"/>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ABA3765F-AF72-4565-A9DE-2425481C4703}"/>
              </a:ext>
            </a:extLst>
          </p:cNvPr>
          <p:cNvGrpSpPr/>
          <p:nvPr/>
        </p:nvGrpSpPr>
        <p:grpSpPr>
          <a:xfrm>
            <a:off x="1027161" y="291536"/>
            <a:ext cx="5203473" cy="4880710"/>
            <a:chOff x="199890" y="1262952"/>
            <a:chExt cx="5822854" cy="5461672"/>
          </a:xfrm>
        </p:grpSpPr>
        <p:pic>
          <p:nvPicPr>
            <p:cNvPr id="24" name="図 23" descr="ダイアグラム, 概略図&#10;&#10;自動的に生成された説明">
              <a:extLst>
                <a:ext uri="{FF2B5EF4-FFF2-40B4-BE49-F238E27FC236}">
                  <a16:creationId xmlns:a16="http://schemas.microsoft.com/office/drawing/2014/main" id="{86E6A535-CAB1-48D8-8585-C376A3618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79" y="1659260"/>
              <a:ext cx="5066395" cy="4741698"/>
            </a:xfrm>
            <a:prstGeom prst="rect">
              <a:avLst/>
            </a:prstGeom>
          </p:spPr>
        </p:pic>
        <p:sp>
          <p:nvSpPr>
            <p:cNvPr id="25" name="四角形: 角を丸くする 24">
              <a:extLst>
                <a:ext uri="{FF2B5EF4-FFF2-40B4-BE49-F238E27FC236}">
                  <a16:creationId xmlns:a16="http://schemas.microsoft.com/office/drawing/2014/main" id="{A6FF2F36-01B2-4984-9624-0C4495DB6430}"/>
                </a:ext>
              </a:extLst>
            </p:cNvPr>
            <p:cNvSpPr/>
            <p:nvPr/>
          </p:nvSpPr>
          <p:spPr>
            <a:xfrm>
              <a:off x="199890" y="1488248"/>
              <a:ext cx="5822854" cy="5236376"/>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四角形: 角を丸くする 25">
              <a:extLst>
                <a:ext uri="{FF2B5EF4-FFF2-40B4-BE49-F238E27FC236}">
                  <a16:creationId xmlns:a16="http://schemas.microsoft.com/office/drawing/2014/main" id="{55D9C38B-6845-4A4D-AF9D-E4DE95B8CC56}"/>
                </a:ext>
              </a:extLst>
            </p:cNvPr>
            <p:cNvSpPr/>
            <p:nvPr/>
          </p:nvSpPr>
          <p:spPr>
            <a:xfrm>
              <a:off x="2241176" y="1560858"/>
              <a:ext cx="1695636" cy="60209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四角形: 角を丸くする 26">
              <a:extLst>
                <a:ext uri="{FF2B5EF4-FFF2-40B4-BE49-F238E27FC236}">
                  <a16:creationId xmlns:a16="http://schemas.microsoft.com/office/drawing/2014/main" id="{B5AFE010-3136-42FB-A2DD-EB10F6972B33}"/>
                </a:ext>
              </a:extLst>
            </p:cNvPr>
            <p:cNvSpPr/>
            <p:nvPr/>
          </p:nvSpPr>
          <p:spPr>
            <a:xfrm>
              <a:off x="2668727" y="5808010"/>
              <a:ext cx="2172576" cy="71262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四角形: 角を丸くする 27">
              <a:extLst>
                <a:ext uri="{FF2B5EF4-FFF2-40B4-BE49-F238E27FC236}">
                  <a16:creationId xmlns:a16="http://schemas.microsoft.com/office/drawing/2014/main" id="{95E5F3B4-ACAA-4C5B-93DD-A775A1920781}"/>
                </a:ext>
              </a:extLst>
            </p:cNvPr>
            <p:cNvSpPr/>
            <p:nvPr/>
          </p:nvSpPr>
          <p:spPr>
            <a:xfrm>
              <a:off x="3755015" y="2197982"/>
              <a:ext cx="2172576" cy="286266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四角形: 角を丸くする 28">
              <a:extLst>
                <a:ext uri="{FF2B5EF4-FFF2-40B4-BE49-F238E27FC236}">
                  <a16:creationId xmlns:a16="http://schemas.microsoft.com/office/drawing/2014/main" id="{E05D6737-0CFE-47C6-B345-914CEAAE1A17}"/>
                </a:ext>
              </a:extLst>
            </p:cNvPr>
            <p:cNvSpPr/>
            <p:nvPr/>
          </p:nvSpPr>
          <p:spPr>
            <a:xfrm>
              <a:off x="295043" y="2366936"/>
              <a:ext cx="2735028" cy="332634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64EA8C09-5385-46A0-80AD-6BBEF1F80DAF}"/>
                </a:ext>
              </a:extLst>
            </p:cNvPr>
            <p:cNvSpPr txBox="1"/>
            <p:nvPr/>
          </p:nvSpPr>
          <p:spPr>
            <a:xfrm>
              <a:off x="3936812" y="1262952"/>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α</a:t>
              </a:r>
              <a:endParaRPr kumimoji="1" lang="ja-JP" altLang="en-US" sz="4000" dirty="0">
                <a:solidFill>
                  <a:schemeClr val="accent1">
                    <a:lumMod val="75000"/>
                  </a:schemeClr>
                </a:solidFill>
              </a:endParaRPr>
            </a:p>
          </p:txBody>
        </p:sp>
        <p:sp>
          <p:nvSpPr>
            <p:cNvPr id="31" name="テキスト ボックス 30">
              <a:extLst>
                <a:ext uri="{FF2B5EF4-FFF2-40B4-BE49-F238E27FC236}">
                  <a16:creationId xmlns:a16="http://schemas.microsoft.com/office/drawing/2014/main" id="{A88F3526-3702-4A61-ACC1-596C99BAEB70}"/>
                </a:ext>
              </a:extLst>
            </p:cNvPr>
            <p:cNvSpPr txBox="1"/>
            <p:nvPr/>
          </p:nvSpPr>
          <p:spPr>
            <a:xfrm>
              <a:off x="4891696" y="5781648"/>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Δ</a:t>
              </a:r>
              <a:endParaRPr kumimoji="1" lang="ja-JP" altLang="en-US" sz="4000" dirty="0">
                <a:solidFill>
                  <a:schemeClr val="accent1">
                    <a:lumMod val="75000"/>
                  </a:schemeClr>
                </a:solidFill>
              </a:endParaRPr>
            </a:p>
          </p:txBody>
        </p:sp>
        <p:sp>
          <p:nvSpPr>
            <p:cNvPr id="32" name="テキスト ボックス 31">
              <a:extLst>
                <a:ext uri="{FF2B5EF4-FFF2-40B4-BE49-F238E27FC236}">
                  <a16:creationId xmlns:a16="http://schemas.microsoft.com/office/drawing/2014/main" id="{8D66A9BC-04D2-4E67-814A-F527B4241C0C}"/>
                </a:ext>
              </a:extLst>
            </p:cNvPr>
            <p:cNvSpPr txBox="1"/>
            <p:nvPr/>
          </p:nvSpPr>
          <p:spPr>
            <a:xfrm>
              <a:off x="5353862" y="1539583"/>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γ</a:t>
              </a:r>
              <a:endParaRPr kumimoji="1" lang="ja-JP" altLang="en-US" sz="4000" dirty="0">
                <a:solidFill>
                  <a:schemeClr val="accent1">
                    <a:lumMod val="75000"/>
                  </a:schemeClr>
                </a:solidFill>
              </a:endParaRPr>
            </a:p>
          </p:txBody>
        </p:sp>
        <p:sp>
          <p:nvSpPr>
            <p:cNvPr id="33" name="テキスト ボックス 32">
              <a:extLst>
                <a:ext uri="{FF2B5EF4-FFF2-40B4-BE49-F238E27FC236}">
                  <a16:creationId xmlns:a16="http://schemas.microsoft.com/office/drawing/2014/main" id="{CF8A5A42-63D0-4617-BAE0-8CCEE182E283}"/>
                </a:ext>
              </a:extLst>
            </p:cNvPr>
            <p:cNvSpPr txBox="1"/>
            <p:nvPr/>
          </p:nvSpPr>
          <p:spPr>
            <a:xfrm>
              <a:off x="235222" y="1747337"/>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β</a:t>
              </a:r>
              <a:endParaRPr kumimoji="1" lang="ja-JP" altLang="en-US" sz="4000" dirty="0">
                <a:solidFill>
                  <a:schemeClr val="accent1">
                    <a:lumMod val="75000"/>
                  </a:schemeClr>
                </a:solidFill>
              </a:endParaRPr>
            </a:p>
          </p:txBody>
        </p:sp>
        <p:sp>
          <p:nvSpPr>
            <p:cNvPr id="34" name="テキスト ボックス 33">
              <a:extLst>
                <a:ext uri="{FF2B5EF4-FFF2-40B4-BE49-F238E27FC236}">
                  <a16:creationId xmlns:a16="http://schemas.microsoft.com/office/drawing/2014/main" id="{B98192B8-BDF7-4CF3-93EE-C06B1CB6F97E}"/>
                </a:ext>
              </a:extLst>
            </p:cNvPr>
            <p:cNvSpPr txBox="1"/>
            <p:nvPr/>
          </p:nvSpPr>
          <p:spPr>
            <a:xfrm>
              <a:off x="2778021" y="1497212"/>
              <a:ext cx="35052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35" name="テキスト ボックス 34">
              <a:extLst>
                <a:ext uri="{FF2B5EF4-FFF2-40B4-BE49-F238E27FC236}">
                  <a16:creationId xmlns:a16="http://schemas.microsoft.com/office/drawing/2014/main" id="{ED93E040-639D-4B4D-BCCC-57C5DAEF6523}"/>
                </a:ext>
              </a:extLst>
            </p:cNvPr>
            <p:cNvSpPr txBox="1"/>
            <p:nvPr/>
          </p:nvSpPr>
          <p:spPr>
            <a:xfrm>
              <a:off x="3402336" y="1488248"/>
              <a:ext cx="35052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6" name="テキスト ボックス 35">
              <a:extLst>
                <a:ext uri="{FF2B5EF4-FFF2-40B4-BE49-F238E27FC236}">
                  <a16:creationId xmlns:a16="http://schemas.microsoft.com/office/drawing/2014/main" id="{0A503ED4-5AA6-47C4-823F-A72A087376EF}"/>
                </a:ext>
              </a:extLst>
            </p:cNvPr>
            <p:cNvSpPr txBox="1"/>
            <p:nvPr/>
          </p:nvSpPr>
          <p:spPr>
            <a:xfrm>
              <a:off x="395537" y="3244069"/>
              <a:ext cx="350520" cy="461665"/>
            </a:xfrm>
            <a:prstGeom prst="rect">
              <a:avLst/>
            </a:prstGeom>
            <a:noFill/>
          </p:spPr>
          <p:txBody>
            <a:bodyPr wrap="square" rtlCol="0">
              <a:spAutoFit/>
            </a:bodyPr>
            <a:lstStyle/>
            <a:p>
              <a:r>
                <a:rPr kumimoji="1" lang="en-US" altLang="ja-JP" sz="2400" b="1" dirty="0"/>
                <a:t>C</a:t>
              </a:r>
              <a:endParaRPr kumimoji="1" lang="ja-JP" altLang="en-US" sz="2400" b="1" dirty="0"/>
            </a:p>
          </p:txBody>
        </p:sp>
        <p:sp>
          <p:nvSpPr>
            <p:cNvPr id="37" name="テキスト ボックス 36">
              <a:extLst>
                <a:ext uri="{FF2B5EF4-FFF2-40B4-BE49-F238E27FC236}">
                  <a16:creationId xmlns:a16="http://schemas.microsoft.com/office/drawing/2014/main" id="{C1528E3D-E963-4E43-97AF-65EA6CCE713A}"/>
                </a:ext>
              </a:extLst>
            </p:cNvPr>
            <p:cNvSpPr txBox="1"/>
            <p:nvPr/>
          </p:nvSpPr>
          <p:spPr>
            <a:xfrm>
              <a:off x="1089819" y="3799299"/>
              <a:ext cx="350520" cy="461665"/>
            </a:xfrm>
            <a:prstGeom prst="rect">
              <a:avLst/>
            </a:prstGeom>
            <a:noFill/>
          </p:spPr>
          <p:txBody>
            <a:bodyPr wrap="square" rtlCol="0">
              <a:spAutoFit/>
            </a:bodyPr>
            <a:lstStyle/>
            <a:p>
              <a:r>
                <a:rPr kumimoji="1" lang="en-US" altLang="ja-JP" sz="2400" b="1" dirty="0"/>
                <a:t>D</a:t>
              </a:r>
              <a:endParaRPr kumimoji="1" lang="ja-JP" altLang="en-US" sz="2400" b="1" dirty="0"/>
            </a:p>
          </p:txBody>
        </p:sp>
        <p:sp>
          <p:nvSpPr>
            <p:cNvPr id="38" name="テキスト ボックス 37">
              <a:extLst>
                <a:ext uri="{FF2B5EF4-FFF2-40B4-BE49-F238E27FC236}">
                  <a16:creationId xmlns:a16="http://schemas.microsoft.com/office/drawing/2014/main" id="{98A900FA-4A52-4419-BBC0-7DA1A0CD5047}"/>
                </a:ext>
              </a:extLst>
            </p:cNvPr>
            <p:cNvSpPr txBox="1"/>
            <p:nvPr/>
          </p:nvSpPr>
          <p:spPr>
            <a:xfrm>
              <a:off x="2760797" y="6070139"/>
              <a:ext cx="350520" cy="461665"/>
            </a:xfrm>
            <a:prstGeom prst="rect">
              <a:avLst/>
            </a:prstGeom>
            <a:noFill/>
          </p:spPr>
          <p:txBody>
            <a:bodyPr wrap="square" rtlCol="0">
              <a:spAutoFit/>
            </a:bodyPr>
            <a:lstStyle/>
            <a:p>
              <a:r>
                <a:rPr kumimoji="1" lang="en-US" altLang="ja-JP" sz="2400" b="1" dirty="0"/>
                <a:t>I</a:t>
              </a:r>
              <a:endParaRPr kumimoji="1" lang="ja-JP" altLang="en-US" sz="2400" b="1" dirty="0"/>
            </a:p>
          </p:txBody>
        </p:sp>
        <p:sp>
          <p:nvSpPr>
            <p:cNvPr id="39" name="テキスト ボックス 38">
              <a:extLst>
                <a:ext uri="{FF2B5EF4-FFF2-40B4-BE49-F238E27FC236}">
                  <a16:creationId xmlns:a16="http://schemas.microsoft.com/office/drawing/2014/main" id="{3170FD92-C0F7-4F04-97A7-55263985928F}"/>
                </a:ext>
              </a:extLst>
            </p:cNvPr>
            <p:cNvSpPr txBox="1"/>
            <p:nvPr/>
          </p:nvSpPr>
          <p:spPr>
            <a:xfrm>
              <a:off x="5102208" y="4598977"/>
              <a:ext cx="350520" cy="461665"/>
            </a:xfrm>
            <a:prstGeom prst="rect">
              <a:avLst/>
            </a:prstGeom>
            <a:noFill/>
          </p:spPr>
          <p:txBody>
            <a:bodyPr wrap="square" rtlCol="0">
              <a:spAutoFit/>
            </a:bodyPr>
            <a:lstStyle/>
            <a:p>
              <a:r>
                <a:rPr kumimoji="1" lang="en-US" altLang="ja-JP" sz="2400" b="1" dirty="0"/>
                <a:t>H</a:t>
              </a:r>
              <a:endParaRPr kumimoji="1" lang="ja-JP" altLang="en-US" sz="2400" b="1" dirty="0"/>
            </a:p>
          </p:txBody>
        </p:sp>
        <p:sp>
          <p:nvSpPr>
            <p:cNvPr id="40" name="テキスト ボックス 39">
              <a:extLst>
                <a:ext uri="{FF2B5EF4-FFF2-40B4-BE49-F238E27FC236}">
                  <a16:creationId xmlns:a16="http://schemas.microsoft.com/office/drawing/2014/main" id="{E5D24ECE-7FD9-428C-B362-317CBC4BC05B}"/>
                </a:ext>
              </a:extLst>
            </p:cNvPr>
            <p:cNvSpPr txBox="1"/>
            <p:nvPr/>
          </p:nvSpPr>
          <p:spPr>
            <a:xfrm>
              <a:off x="5484297" y="3568467"/>
              <a:ext cx="350520" cy="461665"/>
            </a:xfrm>
            <a:prstGeom prst="rect">
              <a:avLst/>
            </a:prstGeom>
            <a:noFill/>
          </p:spPr>
          <p:txBody>
            <a:bodyPr wrap="square" rtlCol="0">
              <a:spAutoFit/>
            </a:bodyPr>
            <a:lstStyle/>
            <a:p>
              <a:r>
                <a:rPr kumimoji="1" lang="en-US" altLang="ja-JP" sz="2400" b="1" dirty="0"/>
                <a:t>G</a:t>
              </a:r>
              <a:endParaRPr kumimoji="1" lang="ja-JP" altLang="en-US" sz="2400" b="1" dirty="0"/>
            </a:p>
          </p:txBody>
        </p:sp>
        <p:sp>
          <p:nvSpPr>
            <p:cNvPr id="41" name="テキスト ボックス 40">
              <a:extLst>
                <a:ext uri="{FF2B5EF4-FFF2-40B4-BE49-F238E27FC236}">
                  <a16:creationId xmlns:a16="http://schemas.microsoft.com/office/drawing/2014/main" id="{EF87CD31-F0E0-4A5A-A7A6-3F4F11EB232D}"/>
                </a:ext>
              </a:extLst>
            </p:cNvPr>
            <p:cNvSpPr txBox="1"/>
            <p:nvPr/>
          </p:nvSpPr>
          <p:spPr>
            <a:xfrm>
              <a:off x="5256763" y="2694376"/>
              <a:ext cx="350520" cy="461665"/>
            </a:xfrm>
            <a:prstGeom prst="rect">
              <a:avLst/>
            </a:prstGeom>
            <a:noFill/>
          </p:spPr>
          <p:txBody>
            <a:bodyPr wrap="square" rtlCol="0">
              <a:spAutoFit/>
            </a:bodyPr>
            <a:lstStyle/>
            <a:p>
              <a:r>
                <a:rPr kumimoji="1" lang="en-US" altLang="ja-JP" sz="2400" b="1" dirty="0"/>
                <a:t>F</a:t>
              </a:r>
              <a:endParaRPr kumimoji="1" lang="ja-JP" altLang="en-US" sz="2400" b="1" dirty="0"/>
            </a:p>
          </p:txBody>
        </p:sp>
        <p:sp>
          <p:nvSpPr>
            <p:cNvPr id="42" name="テキスト ボックス 41">
              <a:extLst>
                <a:ext uri="{FF2B5EF4-FFF2-40B4-BE49-F238E27FC236}">
                  <a16:creationId xmlns:a16="http://schemas.microsoft.com/office/drawing/2014/main" id="{B2E86ACA-85F2-4805-B9B7-B667260778F8}"/>
                </a:ext>
              </a:extLst>
            </p:cNvPr>
            <p:cNvSpPr txBox="1"/>
            <p:nvPr/>
          </p:nvSpPr>
          <p:spPr>
            <a:xfrm>
              <a:off x="596698" y="4737075"/>
              <a:ext cx="350520" cy="461665"/>
            </a:xfrm>
            <a:prstGeom prst="rect">
              <a:avLst/>
            </a:prstGeom>
            <a:noFill/>
          </p:spPr>
          <p:txBody>
            <a:bodyPr wrap="square" rtlCol="0">
              <a:spAutoFit/>
            </a:bodyPr>
            <a:lstStyle/>
            <a:p>
              <a:r>
                <a:rPr kumimoji="1" lang="en-US" altLang="ja-JP" sz="2400" b="1" dirty="0"/>
                <a:t>E</a:t>
              </a:r>
              <a:endParaRPr kumimoji="1" lang="ja-JP" altLang="en-US" sz="2400" b="1" dirty="0"/>
            </a:p>
          </p:txBody>
        </p:sp>
        <p:sp>
          <p:nvSpPr>
            <p:cNvPr id="43" name="テキスト ボックス 42">
              <a:extLst>
                <a:ext uri="{FF2B5EF4-FFF2-40B4-BE49-F238E27FC236}">
                  <a16:creationId xmlns:a16="http://schemas.microsoft.com/office/drawing/2014/main" id="{7B578507-D14C-4DDC-8450-018897B4AB60}"/>
                </a:ext>
              </a:extLst>
            </p:cNvPr>
            <p:cNvSpPr txBox="1"/>
            <p:nvPr/>
          </p:nvSpPr>
          <p:spPr>
            <a:xfrm>
              <a:off x="4428685" y="6101126"/>
              <a:ext cx="350520" cy="461665"/>
            </a:xfrm>
            <a:prstGeom prst="rect">
              <a:avLst/>
            </a:prstGeom>
            <a:noFill/>
          </p:spPr>
          <p:txBody>
            <a:bodyPr wrap="square" rtlCol="0">
              <a:spAutoFit/>
            </a:bodyPr>
            <a:lstStyle/>
            <a:p>
              <a:r>
                <a:rPr kumimoji="1" lang="en-US" altLang="ja-JP" sz="2400" b="1" dirty="0"/>
                <a:t>J</a:t>
              </a:r>
              <a:endParaRPr kumimoji="1" lang="ja-JP" altLang="en-US" sz="2400" b="1" dirty="0"/>
            </a:p>
          </p:txBody>
        </p:sp>
      </p:grpSp>
      <p:grpSp>
        <p:nvGrpSpPr>
          <p:cNvPr id="44" name="グループ化 43">
            <a:extLst>
              <a:ext uri="{FF2B5EF4-FFF2-40B4-BE49-F238E27FC236}">
                <a16:creationId xmlns:a16="http://schemas.microsoft.com/office/drawing/2014/main" id="{9449D475-4DEE-40E0-9DD6-53B741B2FE75}"/>
              </a:ext>
            </a:extLst>
          </p:cNvPr>
          <p:cNvGrpSpPr/>
          <p:nvPr/>
        </p:nvGrpSpPr>
        <p:grpSpPr>
          <a:xfrm>
            <a:off x="3644289" y="5278617"/>
            <a:ext cx="2685365" cy="445308"/>
            <a:chOff x="215132" y="1157187"/>
            <a:chExt cx="2685365" cy="445308"/>
          </a:xfrm>
        </p:grpSpPr>
        <p:sp>
          <p:nvSpPr>
            <p:cNvPr id="46" name="テキスト ボックス 45">
              <a:extLst>
                <a:ext uri="{FF2B5EF4-FFF2-40B4-BE49-F238E27FC236}">
                  <a16:creationId xmlns:a16="http://schemas.microsoft.com/office/drawing/2014/main" id="{A46C5906-D5DC-43E5-BC96-FB1243DFB22C}"/>
                </a:ext>
              </a:extLst>
            </p:cNvPr>
            <p:cNvSpPr txBox="1"/>
            <p:nvPr/>
          </p:nvSpPr>
          <p:spPr>
            <a:xfrm flipH="1">
              <a:off x="577941" y="1157187"/>
              <a:ext cx="2322556" cy="426335"/>
            </a:xfrm>
            <a:prstGeom prst="rect">
              <a:avLst/>
            </a:prstGeom>
            <a:noFill/>
          </p:spPr>
          <p:txBody>
            <a:bodyPr wrap="square" rtlCol="0">
              <a:spAutoFit/>
            </a:bodyPr>
            <a:lstStyle/>
            <a:p>
              <a:pPr>
                <a:lnSpc>
                  <a:spcPct val="150000"/>
                </a:lnSpc>
              </a:pPr>
              <a:r>
                <a:rPr kumimoji="1" lang="ja-JP" altLang="en-US" sz="1600" dirty="0"/>
                <a:t>：賭けられた回数</a:t>
              </a:r>
              <a:endParaRPr kumimoji="1" lang="en-US" altLang="ja-JP" sz="1600" dirty="0"/>
            </a:p>
          </p:txBody>
        </p:sp>
        <p:pic>
          <p:nvPicPr>
            <p:cNvPr id="47" name="図 46" descr="ダイアグラム, 概略図&#10;&#10;自動的に生成された説明">
              <a:extLst>
                <a:ext uri="{FF2B5EF4-FFF2-40B4-BE49-F238E27FC236}">
                  <a16:creationId xmlns:a16="http://schemas.microsoft.com/office/drawing/2014/main" id="{0C2A9EBB-0EA0-4E32-9F57-AEFF825CFB82}"/>
                </a:ext>
              </a:extLst>
            </p:cNvPr>
            <p:cNvPicPr>
              <a:picLocks noChangeAspect="1"/>
            </p:cNvPicPr>
            <p:nvPr/>
          </p:nvPicPr>
          <p:blipFill rotWithShape="1">
            <a:blip r:embed="rId2">
              <a:extLst>
                <a:ext uri="{28A0092B-C50C-407E-A947-70E740481C1C}">
                  <a14:useLocalDpi xmlns:a14="http://schemas.microsoft.com/office/drawing/2010/main" val="0"/>
                </a:ext>
              </a:extLst>
            </a:blip>
            <a:srcRect l="5676" t="23254" r="84587" b="67009"/>
            <a:stretch/>
          </p:blipFill>
          <p:spPr>
            <a:xfrm>
              <a:off x="215132" y="1207512"/>
              <a:ext cx="389152" cy="394983"/>
            </a:xfrm>
            <a:prstGeom prst="ellipse">
              <a:avLst/>
            </a:prstGeom>
          </p:spPr>
        </p:pic>
      </p:grpSp>
      <p:grpSp>
        <p:nvGrpSpPr>
          <p:cNvPr id="48" name="グループ化 47">
            <a:extLst>
              <a:ext uri="{FF2B5EF4-FFF2-40B4-BE49-F238E27FC236}">
                <a16:creationId xmlns:a16="http://schemas.microsoft.com/office/drawing/2014/main" id="{C1D4257D-5EFE-4DFE-82B0-97E6ED7BB1ED}"/>
              </a:ext>
            </a:extLst>
          </p:cNvPr>
          <p:cNvGrpSpPr/>
          <p:nvPr/>
        </p:nvGrpSpPr>
        <p:grpSpPr>
          <a:xfrm>
            <a:off x="1200356" y="5184175"/>
            <a:ext cx="2610486" cy="518668"/>
            <a:chOff x="290011" y="1157187"/>
            <a:chExt cx="2610486" cy="518668"/>
          </a:xfrm>
        </p:grpSpPr>
        <p:pic>
          <p:nvPicPr>
            <p:cNvPr id="49" name="図 48" descr="ダイアグラム, 概略図&#10;&#10;自動的に生成された説明">
              <a:extLst>
                <a:ext uri="{FF2B5EF4-FFF2-40B4-BE49-F238E27FC236}">
                  <a16:creationId xmlns:a16="http://schemas.microsoft.com/office/drawing/2014/main" id="{A40357DD-33F2-4A2C-AF8A-6CD1A51E56DA}"/>
                </a:ext>
              </a:extLst>
            </p:cNvPr>
            <p:cNvPicPr>
              <a:picLocks noChangeAspect="1"/>
            </p:cNvPicPr>
            <p:nvPr/>
          </p:nvPicPr>
          <p:blipFill rotWithShape="1">
            <a:blip r:embed="rId3">
              <a:extLst>
                <a:ext uri="{28A0092B-C50C-407E-A947-70E740481C1C}">
                  <a14:useLocalDpi xmlns:a14="http://schemas.microsoft.com/office/drawing/2010/main" val="0"/>
                </a:ext>
              </a:extLst>
            </a:blip>
            <a:srcRect l="27905" t="42955" r="58912" b="42955"/>
            <a:stretch/>
          </p:blipFill>
          <p:spPr>
            <a:xfrm>
              <a:off x="290011" y="1280797"/>
              <a:ext cx="389152" cy="386973"/>
            </a:xfrm>
            <a:prstGeom prst="ellipse">
              <a:avLst/>
            </a:prstGeom>
            <a:ln>
              <a:solidFill>
                <a:schemeClr val="tx1"/>
              </a:solidFill>
            </a:ln>
          </p:spPr>
        </p:pic>
        <p:sp>
          <p:nvSpPr>
            <p:cNvPr id="50" name="テキスト ボックス 49">
              <a:extLst>
                <a:ext uri="{FF2B5EF4-FFF2-40B4-BE49-F238E27FC236}">
                  <a16:creationId xmlns:a16="http://schemas.microsoft.com/office/drawing/2014/main" id="{98A19849-5AC0-4CC6-A545-9958C65C3D61}"/>
                </a:ext>
              </a:extLst>
            </p:cNvPr>
            <p:cNvSpPr txBox="1"/>
            <p:nvPr/>
          </p:nvSpPr>
          <p:spPr>
            <a:xfrm flipH="1">
              <a:off x="577941" y="1157187"/>
              <a:ext cx="2322556" cy="518668"/>
            </a:xfrm>
            <a:prstGeom prst="rect">
              <a:avLst/>
            </a:prstGeom>
            <a:noFill/>
          </p:spPr>
          <p:txBody>
            <a:bodyPr wrap="square" rtlCol="0">
              <a:spAutoFit/>
            </a:bodyPr>
            <a:lstStyle/>
            <a:p>
              <a:pPr>
                <a:lnSpc>
                  <a:spcPct val="200000"/>
                </a:lnSpc>
              </a:pPr>
              <a:r>
                <a:rPr kumimoji="1" lang="ja-JP" altLang="en-US" sz="1600" dirty="0"/>
                <a:t>：利他行為した回数</a:t>
              </a:r>
              <a:endParaRPr kumimoji="1" lang="en-US" altLang="ja-JP" sz="1600" dirty="0"/>
            </a:p>
          </p:txBody>
        </p:sp>
      </p:grpSp>
    </p:spTree>
    <p:extLst>
      <p:ext uri="{BB962C8B-B14F-4D97-AF65-F5344CB8AC3E}">
        <p14:creationId xmlns:p14="http://schemas.microsoft.com/office/powerpoint/2010/main" val="118072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5">
            <a:extLst>
              <a:ext uri="{FF2B5EF4-FFF2-40B4-BE49-F238E27FC236}">
                <a16:creationId xmlns:a16="http://schemas.microsoft.com/office/drawing/2014/main" id="{104ED6BD-6FF0-43E8-A4B7-CA351B0E3ED1}"/>
              </a:ext>
            </a:extLst>
          </p:cNvPr>
          <p:cNvSpPr txBox="1"/>
          <p:nvPr/>
        </p:nvSpPr>
        <p:spPr>
          <a:xfrm>
            <a:off x="5273896" y="2669181"/>
            <a:ext cx="3312112" cy="64633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b="1" dirty="0">
                <a:solidFill>
                  <a:prstClr val="black"/>
                </a:solidFill>
                <a:latin typeface="Times New Roman" panose="02020603050405020304" pitchFamily="18" charset="0"/>
                <a:cs typeface="Times New Roman" panose="02020603050405020304" pitchFamily="18" charset="0"/>
              </a:rPr>
              <a:t>DERC</a:t>
            </a:r>
            <a:r>
              <a:rPr lang="en-US" altLang="ja-JP" dirty="0">
                <a:solidFill>
                  <a:prstClr val="black"/>
                </a:solidFill>
                <a:latin typeface="Times New Roman" panose="02020603050405020304" pitchFamily="18" charset="0"/>
                <a:cs typeface="Times New Roman" panose="02020603050405020304" pitchFamily="18" charset="0"/>
              </a:rPr>
              <a:t> (Dual-layer-gamification Encouraging Reciprocity)</a:t>
            </a:r>
            <a:endParaRPr lang="ja-JP" altLang="en-US" dirty="0">
              <a:solidFill>
                <a:prstClr val="black"/>
              </a:solidFill>
              <a:latin typeface="Times New Roman" panose="02020603050405020304" pitchFamily="18" charset="0"/>
              <a:cs typeface="Times New Roman" panose="02020603050405020304" pitchFamily="18" charset="0"/>
            </a:endParaRPr>
          </a:p>
        </p:txBody>
      </p:sp>
      <p:sp>
        <p:nvSpPr>
          <p:cNvPr id="46" name="角丸四角形 110">
            <a:extLst>
              <a:ext uri="{FF2B5EF4-FFF2-40B4-BE49-F238E27FC236}">
                <a16:creationId xmlns:a16="http://schemas.microsoft.com/office/drawing/2014/main" id="{D7828BE2-1C4C-4FF5-A4B1-E0FC1D413F42}"/>
              </a:ext>
            </a:extLst>
          </p:cNvPr>
          <p:cNvSpPr/>
          <p:nvPr/>
        </p:nvSpPr>
        <p:spPr>
          <a:xfrm>
            <a:off x="-1527162" y="1393022"/>
            <a:ext cx="3001531" cy="891242"/>
          </a:xfrm>
          <a:prstGeom prst="round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9" name="U ターン矢印 90">
            <a:extLst>
              <a:ext uri="{FF2B5EF4-FFF2-40B4-BE49-F238E27FC236}">
                <a16:creationId xmlns:a16="http://schemas.microsoft.com/office/drawing/2014/main" id="{BF467306-13E3-491F-861E-79823B798170}"/>
              </a:ext>
            </a:extLst>
          </p:cNvPr>
          <p:cNvSpPr/>
          <p:nvPr/>
        </p:nvSpPr>
        <p:spPr>
          <a:xfrm rot="5400000">
            <a:off x="7294528" y="1200733"/>
            <a:ext cx="651043" cy="284996"/>
          </a:xfrm>
          <a:prstGeom prst="uturnArrow">
            <a:avLst>
              <a:gd name="adj1" fmla="val 4445"/>
              <a:gd name="adj2" fmla="val 8213"/>
              <a:gd name="adj3" fmla="val 19518"/>
              <a:gd name="adj4" fmla="val 0"/>
              <a:gd name="adj5" fmla="val 100000"/>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tx1"/>
              </a:solidFill>
            </a:endParaRPr>
          </a:p>
        </p:txBody>
      </p:sp>
      <p:sp>
        <p:nvSpPr>
          <p:cNvPr id="50" name="テキスト ボックス 42">
            <a:extLst>
              <a:ext uri="{FF2B5EF4-FFF2-40B4-BE49-F238E27FC236}">
                <a16:creationId xmlns:a16="http://schemas.microsoft.com/office/drawing/2014/main" id="{C8B17E65-1830-469F-9E69-2F38882A1DA0}"/>
              </a:ext>
            </a:extLst>
          </p:cNvPr>
          <p:cNvSpPr txBox="1"/>
          <p:nvPr/>
        </p:nvSpPr>
        <p:spPr>
          <a:xfrm rot="5400000">
            <a:off x="3625922" y="1177133"/>
            <a:ext cx="1642951" cy="276999"/>
          </a:xfrm>
          <a:prstGeom prst="rect">
            <a:avLst/>
          </a:prstGeom>
          <a:noFill/>
        </p:spPr>
        <p:txBody>
          <a:bodyPr wrap="square" rtlCol="0">
            <a:spAutoFit/>
          </a:bodyPr>
          <a:lstStyle/>
          <a:p>
            <a:r>
              <a:rPr lang="en-US" altLang="ja-JP" sz="1200" dirty="0">
                <a:solidFill>
                  <a:prstClr val="black"/>
                </a:solidFill>
                <a:latin typeface="Meiryo" panose="020B0604030504040204" pitchFamily="34" charset="-128"/>
                <a:ea typeface="Meiryo" panose="020B0604030504040204" pitchFamily="34" charset="-128"/>
              </a:rPr>
              <a:t>Potential promotion</a:t>
            </a:r>
            <a:endParaRPr lang="ja-JP" altLang="en-US" sz="1200" dirty="0">
              <a:solidFill>
                <a:prstClr val="black"/>
              </a:solidFill>
              <a:latin typeface="Meiryo" panose="020B0604030504040204" pitchFamily="34" charset="-128"/>
              <a:ea typeface="Meiryo" panose="020B0604030504040204" pitchFamily="34" charset="-128"/>
            </a:endParaRPr>
          </a:p>
        </p:txBody>
      </p:sp>
      <p:sp>
        <p:nvSpPr>
          <p:cNvPr id="51" name="U ターン矢印 92">
            <a:extLst>
              <a:ext uri="{FF2B5EF4-FFF2-40B4-BE49-F238E27FC236}">
                <a16:creationId xmlns:a16="http://schemas.microsoft.com/office/drawing/2014/main" id="{08D63AC7-BAA8-4424-A4F3-5D357036FFC2}"/>
              </a:ext>
            </a:extLst>
          </p:cNvPr>
          <p:cNvSpPr/>
          <p:nvPr/>
        </p:nvSpPr>
        <p:spPr>
          <a:xfrm rot="5400000" flipV="1">
            <a:off x="4047492" y="987890"/>
            <a:ext cx="1704492" cy="660848"/>
          </a:xfrm>
          <a:prstGeom prst="uturnArrow">
            <a:avLst>
              <a:gd name="adj1" fmla="val 4445"/>
              <a:gd name="adj2" fmla="val 8213"/>
              <a:gd name="adj3" fmla="val 19518"/>
              <a:gd name="adj4" fmla="val 0"/>
              <a:gd name="adj5" fmla="val 100000"/>
            </a:avLst>
          </a:prstGeom>
          <a:pattFill prst="dkUpDiag">
            <a:fgClr>
              <a:schemeClr val="tx1">
                <a:lumMod val="50000"/>
                <a:lumOff val="50000"/>
              </a:schemeClr>
            </a:fgClr>
            <a:bgClr>
              <a:schemeClr val="bg1"/>
            </a:bgClr>
          </a:patt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tx1"/>
              </a:solidFill>
            </a:endParaRPr>
          </a:p>
        </p:txBody>
      </p:sp>
      <p:sp>
        <p:nvSpPr>
          <p:cNvPr id="52" name="正方形/長方形 51">
            <a:extLst>
              <a:ext uri="{FF2B5EF4-FFF2-40B4-BE49-F238E27FC236}">
                <a16:creationId xmlns:a16="http://schemas.microsoft.com/office/drawing/2014/main" id="{22A65902-326B-44DA-BF76-13DABF8FB62E}"/>
              </a:ext>
            </a:extLst>
          </p:cNvPr>
          <p:cNvSpPr/>
          <p:nvPr/>
        </p:nvSpPr>
        <p:spPr>
          <a:xfrm>
            <a:off x="5213831" y="199809"/>
            <a:ext cx="2251485" cy="1096298"/>
          </a:xfrm>
          <a:prstGeom prst="rect">
            <a:avLst/>
          </a:prstGeom>
          <a:solidFill>
            <a:schemeClr val="bg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53" name="正方形/長方形 52">
            <a:extLst>
              <a:ext uri="{FF2B5EF4-FFF2-40B4-BE49-F238E27FC236}">
                <a16:creationId xmlns:a16="http://schemas.microsoft.com/office/drawing/2014/main" id="{6A1E4667-5152-40EB-8886-8E11D97F1FE5}"/>
              </a:ext>
            </a:extLst>
          </p:cNvPr>
          <p:cNvSpPr/>
          <p:nvPr/>
        </p:nvSpPr>
        <p:spPr>
          <a:xfrm>
            <a:off x="5273901" y="761155"/>
            <a:ext cx="2134595" cy="49606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L1: Get points when your altruistic action is approved</a:t>
            </a:r>
            <a:endParaRPr lang="ja-JP" altLang="en-US"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54" name="正方形/長方形 53">
            <a:extLst>
              <a:ext uri="{FF2B5EF4-FFF2-40B4-BE49-F238E27FC236}">
                <a16:creationId xmlns:a16="http://schemas.microsoft.com/office/drawing/2014/main" id="{1504003F-2A00-4284-B0CF-9377B5B77FAC}"/>
              </a:ext>
            </a:extLst>
          </p:cNvPr>
          <p:cNvSpPr/>
          <p:nvPr/>
        </p:nvSpPr>
        <p:spPr>
          <a:xfrm>
            <a:off x="5273896" y="245047"/>
            <a:ext cx="2134595" cy="49606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L2: Get points when bet target increases points</a:t>
            </a:r>
            <a:endParaRPr lang="ja-JP" altLang="en-US"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55" name="テキスト ボックス 42">
            <a:extLst>
              <a:ext uri="{FF2B5EF4-FFF2-40B4-BE49-F238E27FC236}">
                <a16:creationId xmlns:a16="http://schemas.microsoft.com/office/drawing/2014/main" id="{7374EA8C-DB8A-40B6-B360-C1B6055A6ADE}"/>
              </a:ext>
            </a:extLst>
          </p:cNvPr>
          <p:cNvSpPr txBox="1"/>
          <p:nvPr/>
        </p:nvSpPr>
        <p:spPr>
          <a:xfrm rot="5400000">
            <a:off x="7145025" y="1202816"/>
            <a:ext cx="1470630" cy="276999"/>
          </a:xfrm>
          <a:prstGeom prst="rect">
            <a:avLst/>
          </a:prstGeom>
          <a:noFill/>
        </p:spPr>
        <p:txBody>
          <a:bodyPr wrap="square" rtlCol="0">
            <a:spAutoFit/>
          </a:bodyPr>
          <a:lstStyle/>
          <a:p>
            <a:r>
              <a:rPr lang="en-US" altLang="ja-JP" sz="1200" dirty="0">
                <a:solidFill>
                  <a:prstClr val="black"/>
                </a:solidFill>
                <a:latin typeface="Meiryo" panose="020B0604030504040204" pitchFamily="34" charset="-128"/>
                <a:ea typeface="Meiryo" panose="020B0604030504040204" pitchFamily="34" charset="-128"/>
              </a:rPr>
              <a:t>Direct promotion</a:t>
            </a:r>
            <a:endParaRPr lang="ja-JP" altLang="en-US" sz="1200" dirty="0">
              <a:solidFill>
                <a:prstClr val="black"/>
              </a:solidFill>
              <a:latin typeface="Meiryo" panose="020B0604030504040204" pitchFamily="34" charset="-128"/>
              <a:ea typeface="Meiryo" panose="020B0604030504040204" pitchFamily="34" charset="-128"/>
            </a:endParaRPr>
          </a:p>
        </p:txBody>
      </p:sp>
      <p:sp>
        <p:nvSpPr>
          <p:cNvPr id="56" name="角丸四角形 98">
            <a:extLst>
              <a:ext uri="{FF2B5EF4-FFF2-40B4-BE49-F238E27FC236}">
                <a16:creationId xmlns:a16="http://schemas.microsoft.com/office/drawing/2014/main" id="{5F5A648C-4220-408E-A0CA-009FA5947484}"/>
              </a:ext>
            </a:extLst>
          </p:cNvPr>
          <p:cNvSpPr/>
          <p:nvPr/>
        </p:nvSpPr>
        <p:spPr>
          <a:xfrm>
            <a:off x="5241262" y="1917324"/>
            <a:ext cx="2236291" cy="385053"/>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 altLang="ja-JP" sz="1200" dirty="0">
                <a:solidFill>
                  <a:schemeClr val="tx1"/>
                </a:solidFill>
                <a:latin typeface="Meiryo" panose="020B0604030504040204" pitchFamily="34" charset="-128"/>
                <a:ea typeface="Meiryo" panose="020B0604030504040204" pitchFamily="34" charset="-128"/>
              </a:rPr>
              <a:t>Encouraging altruistic action of others</a:t>
            </a:r>
            <a:endParaRPr kumimoji="1" lang="ja-JP" altLang="en-US" sz="1200" dirty="0">
              <a:solidFill>
                <a:schemeClr val="tx1"/>
              </a:solidFill>
              <a:latin typeface="Meiryo" panose="020B0604030504040204" pitchFamily="34" charset="-128"/>
              <a:ea typeface="Meiryo" panose="020B0604030504040204" pitchFamily="34" charset="-128"/>
            </a:endParaRPr>
          </a:p>
        </p:txBody>
      </p:sp>
      <p:sp>
        <p:nvSpPr>
          <p:cNvPr id="57" name="角丸四角形 99">
            <a:extLst>
              <a:ext uri="{FF2B5EF4-FFF2-40B4-BE49-F238E27FC236}">
                <a16:creationId xmlns:a16="http://schemas.microsoft.com/office/drawing/2014/main" id="{2954750F-E924-4401-85CC-363167B79829}"/>
              </a:ext>
            </a:extLst>
          </p:cNvPr>
          <p:cNvSpPr/>
          <p:nvPr/>
        </p:nvSpPr>
        <p:spPr>
          <a:xfrm>
            <a:off x="5229025" y="1453590"/>
            <a:ext cx="2236291" cy="385053"/>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Meiryo" panose="020B0604030504040204" pitchFamily="34" charset="-128"/>
                <a:ea typeface="Meiryo" panose="020B0604030504040204" pitchFamily="34" charset="-128"/>
              </a:rPr>
              <a:t>Altruistic action </a:t>
            </a:r>
            <a:endParaRPr kumimoji="1" lang="ja-JP" altLang="en-US" sz="1350">
              <a:solidFill>
                <a:schemeClr val="tx1"/>
              </a:solidFill>
              <a:latin typeface="Meiryo" panose="020B0604030504040204" pitchFamily="34" charset="-128"/>
              <a:ea typeface="Meiryo" panose="020B0604030504040204" pitchFamily="34" charset="-128"/>
            </a:endParaRPr>
          </a:p>
        </p:txBody>
      </p:sp>
      <p:sp>
        <p:nvSpPr>
          <p:cNvPr id="58" name="U ターン矢印 100">
            <a:extLst>
              <a:ext uri="{FF2B5EF4-FFF2-40B4-BE49-F238E27FC236}">
                <a16:creationId xmlns:a16="http://schemas.microsoft.com/office/drawing/2014/main" id="{4669FD7C-1660-4740-A499-00CEA2FF1851}"/>
              </a:ext>
            </a:extLst>
          </p:cNvPr>
          <p:cNvSpPr/>
          <p:nvPr/>
        </p:nvSpPr>
        <p:spPr>
          <a:xfrm rot="16200000" flipH="1">
            <a:off x="4731569" y="504664"/>
            <a:ext cx="540059" cy="462866"/>
          </a:xfrm>
          <a:prstGeom prst="uturnArrow">
            <a:avLst>
              <a:gd name="adj1" fmla="val 6634"/>
              <a:gd name="adj2" fmla="val 7290"/>
              <a:gd name="adj3" fmla="val 22376"/>
              <a:gd name="adj4" fmla="val 56352"/>
              <a:gd name="adj5" fmla="val 10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tx1"/>
              </a:solidFill>
            </a:endParaRPr>
          </a:p>
        </p:txBody>
      </p:sp>
      <p:sp>
        <p:nvSpPr>
          <p:cNvPr id="59" name="テキスト ボックス 42">
            <a:extLst>
              <a:ext uri="{FF2B5EF4-FFF2-40B4-BE49-F238E27FC236}">
                <a16:creationId xmlns:a16="http://schemas.microsoft.com/office/drawing/2014/main" id="{800E551C-305C-41F2-B947-32B4E629908D}"/>
              </a:ext>
            </a:extLst>
          </p:cNvPr>
          <p:cNvSpPr txBox="1"/>
          <p:nvPr/>
        </p:nvSpPr>
        <p:spPr>
          <a:xfrm rot="5400000">
            <a:off x="4342529" y="1261951"/>
            <a:ext cx="1096298" cy="461665"/>
          </a:xfrm>
          <a:prstGeom prst="rect">
            <a:avLst/>
          </a:prstGeom>
          <a:noFill/>
        </p:spPr>
        <p:txBody>
          <a:bodyPr wrap="square" rtlCol="0">
            <a:spAutoFit/>
          </a:bodyPr>
          <a:lstStyle/>
          <a:p>
            <a:r>
              <a:rPr lang="en-US" altLang="ja-JP" sz="1200" dirty="0">
                <a:solidFill>
                  <a:prstClr val="black"/>
                </a:solidFill>
                <a:latin typeface="Meiryo" panose="020B0604030504040204" pitchFamily="34" charset="-128"/>
                <a:ea typeface="Meiryo" panose="020B0604030504040204" pitchFamily="34" charset="-128"/>
              </a:rPr>
              <a:t>Meta-operation</a:t>
            </a:r>
            <a:endParaRPr lang="ja-JP" altLang="en-US" sz="1200" dirty="0">
              <a:solidFill>
                <a:prstClr val="black"/>
              </a:solidFill>
              <a:latin typeface="Meiryo" panose="020B0604030504040204" pitchFamily="34" charset="-128"/>
              <a:ea typeface="Meiryo" panose="020B0604030504040204" pitchFamily="34" charset="-128"/>
            </a:endParaRPr>
          </a:p>
        </p:txBody>
      </p:sp>
      <p:sp>
        <p:nvSpPr>
          <p:cNvPr id="60" name="角丸四角形 102">
            <a:extLst>
              <a:ext uri="{FF2B5EF4-FFF2-40B4-BE49-F238E27FC236}">
                <a16:creationId xmlns:a16="http://schemas.microsoft.com/office/drawing/2014/main" id="{6A4597E5-C4B9-41DF-B296-443093D8FDD1}"/>
              </a:ext>
            </a:extLst>
          </p:cNvPr>
          <p:cNvSpPr/>
          <p:nvPr/>
        </p:nvSpPr>
        <p:spPr>
          <a:xfrm>
            <a:off x="5043471" y="1381359"/>
            <a:ext cx="2589718" cy="1013235"/>
          </a:xfrm>
          <a:prstGeom prst="round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61" name="テキスト ボックス 60">
            <a:extLst>
              <a:ext uri="{FF2B5EF4-FFF2-40B4-BE49-F238E27FC236}">
                <a16:creationId xmlns:a16="http://schemas.microsoft.com/office/drawing/2014/main" id="{E3576406-E36E-49F6-A0BC-65157D8B1461}"/>
              </a:ext>
            </a:extLst>
          </p:cNvPr>
          <p:cNvSpPr txBox="1"/>
          <p:nvPr/>
        </p:nvSpPr>
        <p:spPr>
          <a:xfrm>
            <a:off x="6192343" y="2374608"/>
            <a:ext cx="1500942" cy="300082"/>
          </a:xfrm>
          <a:prstGeom prst="rect">
            <a:avLst/>
          </a:prstGeom>
          <a:noFill/>
        </p:spPr>
        <p:txBody>
          <a:bodyPr wrap="square" rtlCol="0">
            <a:spAutoFit/>
          </a:bodyPr>
          <a:lstStyle/>
          <a:p>
            <a:r>
              <a:rPr kumimoji="1" lang="en-US" altLang="ja-JP" sz="1350" dirty="0"/>
              <a:t>Human behavior</a:t>
            </a:r>
            <a:endParaRPr kumimoji="1" lang="ja-JP" altLang="en-US" sz="1350"/>
          </a:p>
        </p:txBody>
      </p:sp>
      <p:sp>
        <p:nvSpPr>
          <p:cNvPr id="62" name="U ターン矢印 104">
            <a:extLst>
              <a:ext uri="{FF2B5EF4-FFF2-40B4-BE49-F238E27FC236}">
                <a16:creationId xmlns:a16="http://schemas.microsoft.com/office/drawing/2014/main" id="{6843F9D2-2881-4CE4-BA92-CF92612D0835}"/>
              </a:ext>
            </a:extLst>
          </p:cNvPr>
          <p:cNvSpPr/>
          <p:nvPr/>
        </p:nvSpPr>
        <p:spPr>
          <a:xfrm rot="5400000">
            <a:off x="3348355" y="1131832"/>
            <a:ext cx="651043" cy="284996"/>
          </a:xfrm>
          <a:prstGeom prst="uturnArrow">
            <a:avLst>
              <a:gd name="adj1" fmla="val 4445"/>
              <a:gd name="adj2" fmla="val 8213"/>
              <a:gd name="adj3" fmla="val 19518"/>
              <a:gd name="adj4" fmla="val 0"/>
              <a:gd name="adj5" fmla="val 100000"/>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tx1"/>
              </a:solidFill>
            </a:endParaRPr>
          </a:p>
        </p:txBody>
      </p:sp>
      <p:sp>
        <p:nvSpPr>
          <p:cNvPr id="63" name="正方形/長方形 62">
            <a:extLst>
              <a:ext uri="{FF2B5EF4-FFF2-40B4-BE49-F238E27FC236}">
                <a16:creationId xmlns:a16="http://schemas.microsoft.com/office/drawing/2014/main" id="{15DF6F14-991A-405E-A3E8-6022B657ED11}"/>
              </a:ext>
            </a:extLst>
          </p:cNvPr>
          <p:cNvSpPr/>
          <p:nvPr/>
        </p:nvSpPr>
        <p:spPr>
          <a:xfrm>
            <a:off x="1267658" y="661815"/>
            <a:ext cx="2251485" cy="554999"/>
          </a:xfrm>
          <a:prstGeom prst="rect">
            <a:avLst/>
          </a:prstGeom>
          <a:solidFill>
            <a:schemeClr val="bg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64" name="正方形/長方形 63">
            <a:extLst>
              <a:ext uri="{FF2B5EF4-FFF2-40B4-BE49-F238E27FC236}">
                <a16:creationId xmlns:a16="http://schemas.microsoft.com/office/drawing/2014/main" id="{D8E9B643-A164-474D-8CB4-1151700B8A86}"/>
              </a:ext>
            </a:extLst>
          </p:cNvPr>
          <p:cNvSpPr/>
          <p:nvPr/>
        </p:nvSpPr>
        <p:spPr>
          <a:xfrm>
            <a:off x="1327728" y="692253"/>
            <a:ext cx="2134595" cy="49606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L1: Get points when you do Target action</a:t>
            </a:r>
            <a:endParaRPr lang="ja-JP" altLang="en-US"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65" name="テキスト ボックス 42">
            <a:extLst>
              <a:ext uri="{FF2B5EF4-FFF2-40B4-BE49-F238E27FC236}">
                <a16:creationId xmlns:a16="http://schemas.microsoft.com/office/drawing/2014/main" id="{775C39FF-C667-42DC-A855-5CC016B0E139}"/>
              </a:ext>
            </a:extLst>
          </p:cNvPr>
          <p:cNvSpPr txBox="1"/>
          <p:nvPr/>
        </p:nvSpPr>
        <p:spPr>
          <a:xfrm rot="5400000">
            <a:off x="3198852" y="1133915"/>
            <a:ext cx="1470630" cy="276999"/>
          </a:xfrm>
          <a:prstGeom prst="rect">
            <a:avLst/>
          </a:prstGeom>
          <a:noFill/>
        </p:spPr>
        <p:txBody>
          <a:bodyPr wrap="square" rtlCol="0">
            <a:spAutoFit/>
          </a:bodyPr>
          <a:lstStyle/>
          <a:p>
            <a:r>
              <a:rPr lang="en-US" altLang="ja-JP" sz="1200" dirty="0">
                <a:solidFill>
                  <a:prstClr val="black"/>
                </a:solidFill>
                <a:latin typeface="Meiryo" panose="020B0604030504040204" pitchFamily="34" charset="-128"/>
                <a:ea typeface="Meiryo" panose="020B0604030504040204" pitchFamily="34" charset="-128"/>
              </a:rPr>
              <a:t>Direct promotion</a:t>
            </a:r>
            <a:endParaRPr lang="ja-JP" altLang="en-US" sz="1200" dirty="0">
              <a:solidFill>
                <a:prstClr val="black"/>
              </a:solidFill>
              <a:latin typeface="Meiryo" panose="020B0604030504040204" pitchFamily="34" charset="-128"/>
              <a:ea typeface="Meiryo" panose="020B0604030504040204" pitchFamily="34" charset="-128"/>
            </a:endParaRPr>
          </a:p>
        </p:txBody>
      </p:sp>
      <p:sp>
        <p:nvSpPr>
          <p:cNvPr id="66" name="角丸四角形 109">
            <a:extLst>
              <a:ext uri="{FF2B5EF4-FFF2-40B4-BE49-F238E27FC236}">
                <a16:creationId xmlns:a16="http://schemas.microsoft.com/office/drawing/2014/main" id="{B2B7BA08-A78B-478E-85AE-CB33B9F1D7E6}"/>
              </a:ext>
            </a:extLst>
          </p:cNvPr>
          <p:cNvSpPr/>
          <p:nvPr/>
        </p:nvSpPr>
        <p:spPr>
          <a:xfrm>
            <a:off x="1282852" y="1384688"/>
            <a:ext cx="2236291" cy="385053"/>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Meiryo" panose="020B0604030504040204" pitchFamily="34" charset="-128"/>
                <a:ea typeface="Meiryo" panose="020B0604030504040204" pitchFamily="34" charset="-128"/>
              </a:rPr>
              <a:t>Target action </a:t>
            </a:r>
            <a:endParaRPr kumimoji="1" lang="ja-JP" altLang="en-US" sz="1350">
              <a:solidFill>
                <a:schemeClr val="tx1"/>
              </a:solidFill>
              <a:latin typeface="Meiryo" panose="020B0604030504040204" pitchFamily="34" charset="-128"/>
              <a:ea typeface="Meiryo" panose="020B0604030504040204" pitchFamily="34" charset="-128"/>
            </a:endParaRPr>
          </a:p>
        </p:txBody>
      </p:sp>
      <p:sp>
        <p:nvSpPr>
          <p:cNvPr id="67" name="角丸四角形 110">
            <a:extLst>
              <a:ext uri="{FF2B5EF4-FFF2-40B4-BE49-F238E27FC236}">
                <a16:creationId xmlns:a16="http://schemas.microsoft.com/office/drawing/2014/main" id="{E0F4EFEB-81B3-437B-91F5-581AE34EFB11}"/>
              </a:ext>
            </a:extLst>
          </p:cNvPr>
          <p:cNvSpPr/>
          <p:nvPr/>
        </p:nvSpPr>
        <p:spPr>
          <a:xfrm>
            <a:off x="1097298" y="1312458"/>
            <a:ext cx="2589718" cy="535965"/>
          </a:xfrm>
          <a:prstGeom prst="round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68" name="テキスト ボックス 67">
            <a:extLst>
              <a:ext uri="{FF2B5EF4-FFF2-40B4-BE49-F238E27FC236}">
                <a16:creationId xmlns:a16="http://schemas.microsoft.com/office/drawing/2014/main" id="{809ACFCE-9B55-4B8C-B8F8-C3C9CB5AD558}"/>
              </a:ext>
            </a:extLst>
          </p:cNvPr>
          <p:cNvSpPr txBox="1"/>
          <p:nvPr/>
        </p:nvSpPr>
        <p:spPr>
          <a:xfrm>
            <a:off x="2246170" y="1882495"/>
            <a:ext cx="1500942" cy="300082"/>
          </a:xfrm>
          <a:prstGeom prst="rect">
            <a:avLst/>
          </a:prstGeom>
          <a:noFill/>
        </p:spPr>
        <p:txBody>
          <a:bodyPr wrap="square" rtlCol="0">
            <a:spAutoFit/>
          </a:bodyPr>
          <a:lstStyle/>
          <a:p>
            <a:r>
              <a:rPr kumimoji="1" lang="en-US" altLang="ja-JP" sz="1350" dirty="0"/>
              <a:t>Human behavior</a:t>
            </a:r>
            <a:endParaRPr kumimoji="1" lang="ja-JP" altLang="en-US" sz="1350"/>
          </a:p>
        </p:txBody>
      </p:sp>
      <p:grpSp>
        <p:nvGrpSpPr>
          <p:cNvPr id="3" name="グループ化 2">
            <a:extLst>
              <a:ext uri="{FF2B5EF4-FFF2-40B4-BE49-F238E27FC236}">
                <a16:creationId xmlns:a16="http://schemas.microsoft.com/office/drawing/2014/main" id="{E6CC51D0-FEF9-954C-B8DA-6397BE81FA30}"/>
              </a:ext>
            </a:extLst>
          </p:cNvPr>
          <p:cNvGrpSpPr/>
          <p:nvPr/>
        </p:nvGrpSpPr>
        <p:grpSpPr>
          <a:xfrm>
            <a:off x="480602" y="3787695"/>
            <a:ext cx="8057270" cy="2457611"/>
            <a:chOff x="480602" y="3787695"/>
            <a:chExt cx="8057270" cy="2457611"/>
          </a:xfrm>
        </p:grpSpPr>
        <p:sp>
          <p:nvSpPr>
            <p:cNvPr id="16" name="U ターン矢印 123">
              <a:extLst>
                <a:ext uri="{FF2B5EF4-FFF2-40B4-BE49-F238E27FC236}">
                  <a16:creationId xmlns:a16="http://schemas.microsoft.com/office/drawing/2014/main" id="{B7795144-567D-4D8C-816D-CFAAB5870ABC}"/>
                </a:ext>
              </a:extLst>
            </p:cNvPr>
            <p:cNvSpPr/>
            <p:nvPr/>
          </p:nvSpPr>
          <p:spPr>
            <a:xfrm rot="5400000" flipV="1">
              <a:off x="4120365" y="4682559"/>
              <a:ext cx="1960836" cy="881131"/>
            </a:xfrm>
            <a:prstGeom prst="uturnArrow">
              <a:avLst>
                <a:gd name="adj1" fmla="val 4445"/>
                <a:gd name="adj2" fmla="val 8213"/>
                <a:gd name="adj3" fmla="val 19518"/>
                <a:gd name="adj4" fmla="val 0"/>
                <a:gd name="adj5" fmla="val 100000"/>
              </a:avLst>
            </a:prstGeom>
            <a:pattFill prst="dkUpDiag">
              <a:fgClr>
                <a:schemeClr val="tx1">
                  <a:lumMod val="50000"/>
                  <a:lumOff val="50000"/>
                </a:schemeClr>
              </a:fgClr>
              <a:bgClr>
                <a:schemeClr val="bg1"/>
              </a:bgClr>
            </a:patt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17" name="正方形/長方形 16">
              <a:extLst>
                <a:ext uri="{FF2B5EF4-FFF2-40B4-BE49-F238E27FC236}">
                  <a16:creationId xmlns:a16="http://schemas.microsoft.com/office/drawing/2014/main" id="{AED5F77F-F0AC-4580-9C8C-8C46CC11ADDC}"/>
                </a:ext>
              </a:extLst>
            </p:cNvPr>
            <p:cNvSpPr/>
            <p:nvPr/>
          </p:nvSpPr>
          <p:spPr>
            <a:xfrm>
              <a:off x="5519577" y="3787695"/>
              <a:ext cx="3001980" cy="1461730"/>
            </a:xfrm>
            <a:prstGeom prst="rect">
              <a:avLst/>
            </a:prstGeom>
            <a:solidFill>
              <a:schemeClr val="bg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8" name="正方形/長方形 17">
              <a:extLst>
                <a:ext uri="{FF2B5EF4-FFF2-40B4-BE49-F238E27FC236}">
                  <a16:creationId xmlns:a16="http://schemas.microsoft.com/office/drawing/2014/main" id="{F41A1BEF-ACFA-4E1D-87F0-08FF7B6CDEB1}"/>
                </a:ext>
              </a:extLst>
            </p:cNvPr>
            <p:cNvSpPr/>
            <p:nvPr/>
          </p:nvSpPr>
          <p:spPr>
            <a:xfrm>
              <a:off x="5610429" y="4547168"/>
              <a:ext cx="2846126" cy="66141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dirty="0">
                  <a:solidFill>
                    <a:schemeClr val="tx1"/>
                  </a:solidFill>
                  <a:latin typeface="Meiryo" panose="020B0604030504040204" pitchFamily="34" charset="-128"/>
                  <a:ea typeface="Meiryo" panose="020B0604030504040204" pitchFamily="34" charset="-128"/>
                </a:rPr>
                <a:t>L1: </a:t>
              </a:r>
              <a:r>
                <a:rPr lang="ja-JP" altLang="en-US" dirty="0">
                  <a:solidFill>
                    <a:schemeClr val="tx1"/>
                  </a:solidFill>
                  <a:latin typeface="Meiryo" panose="020B0604030504040204" pitchFamily="34" charset="-128"/>
                  <a:ea typeface="Meiryo" panose="020B0604030504040204" pitchFamily="34" charset="-128"/>
                </a:rPr>
                <a:t>自分の利他行動が承認されるとポイント獲得</a:t>
              </a:r>
            </a:p>
          </p:txBody>
        </p:sp>
        <p:sp>
          <p:nvSpPr>
            <p:cNvPr id="19" name="正方形/長方形 18">
              <a:extLst>
                <a:ext uri="{FF2B5EF4-FFF2-40B4-BE49-F238E27FC236}">
                  <a16:creationId xmlns:a16="http://schemas.microsoft.com/office/drawing/2014/main" id="{F56B140E-2E73-449F-BD46-388CD09F3C1F}"/>
                </a:ext>
              </a:extLst>
            </p:cNvPr>
            <p:cNvSpPr/>
            <p:nvPr/>
          </p:nvSpPr>
          <p:spPr>
            <a:xfrm>
              <a:off x="5610422" y="3844511"/>
              <a:ext cx="2846126" cy="66141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dirty="0">
                  <a:solidFill>
                    <a:schemeClr val="tx1"/>
                  </a:solidFill>
                  <a:latin typeface="Meiryo" panose="020B0604030504040204" pitchFamily="34" charset="-128"/>
                  <a:ea typeface="Meiryo" panose="020B0604030504040204" pitchFamily="34" charset="-128"/>
                </a:rPr>
                <a:t>L2: </a:t>
              </a:r>
              <a:r>
                <a:rPr lang="ja-JP" altLang="en-US" dirty="0">
                  <a:solidFill>
                    <a:schemeClr val="tx1"/>
                  </a:solidFill>
                  <a:latin typeface="Meiryo" panose="020B0604030504040204" pitchFamily="34" charset="-128"/>
                  <a:ea typeface="Meiryo" panose="020B0604030504040204" pitchFamily="34" charset="-128"/>
                </a:rPr>
                <a:t>掛け対象が保持ポイント増加でポイント獲得</a:t>
              </a:r>
            </a:p>
          </p:txBody>
        </p:sp>
        <p:sp>
          <p:nvSpPr>
            <p:cNvPr id="21" name="テキスト ボックス 42">
              <a:extLst>
                <a:ext uri="{FF2B5EF4-FFF2-40B4-BE49-F238E27FC236}">
                  <a16:creationId xmlns:a16="http://schemas.microsoft.com/office/drawing/2014/main" id="{477540C1-EC6E-4475-8973-ACA0272A65A3}"/>
                </a:ext>
              </a:extLst>
            </p:cNvPr>
            <p:cNvSpPr txBox="1"/>
            <p:nvPr/>
          </p:nvSpPr>
          <p:spPr>
            <a:xfrm rot="5400000">
              <a:off x="4204763" y="5124680"/>
              <a:ext cx="1224136" cy="33855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solidFill>
                    <a:prstClr val="black"/>
                  </a:solidFill>
                  <a:latin typeface="Meiryo" panose="020B0604030504040204" pitchFamily="34" charset="-128"/>
                  <a:ea typeface="Meiryo" panose="020B0604030504040204" pitchFamily="34" charset="-128"/>
                </a:rPr>
                <a:t>直接的促進</a:t>
              </a:r>
            </a:p>
          </p:txBody>
        </p:sp>
        <p:sp>
          <p:nvSpPr>
            <p:cNvPr id="22" name="角丸四角形 129">
              <a:extLst>
                <a:ext uri="{FF2B5EF4-FFF2-40B4-BE49-F238E27FC236}">
                  <a16:creationId xmlns:a16="http://schemas.microsoft.com/office/drawing/2014/main" id="{5267F30C-6A34-4C20-97B1-44D7C3D05621}"/>
                </a:ext>
              </a:extLst>
            </p:cNvPr>
            <p:cNvSpPr/>
            <p:nvPr/>
          </p:nvSpPr>
          <p:spPr>
            <a:xfrm>
              <a:off x="5556151" y="5872572"/>
              <a:ext cx="2981721" cy="372734"/>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a:solidFill>
                    <a:schemeClr val="tx1"/>
                  </a:solidFill>
                  <a:latin typeface="Meiryo" panose="020B0604030504040204" pitchFamily="34" charset="-128"/>
                  <a:ea typeface="Meiryo" panose="020B0604030504040204" pitchFamily="34" charset="-128"/>
                </a:rPr>
                <a:t>他者の利他行動を促す行動</a:t>
              </a:r>
            </a:p>
          </p:txBody>
        </p:sp>
        <p:sp>
          <p:nvSpPr>
            <p:cNvPr id="23" name="角丸四角形 130">
              <a:extLst>
                <a:ext uri="{FF2B5EF4-FFF2-40B4-BE49-F238E27FC236}">
                  <a16:creationId xmlns:a16="http://schemas.microsoft.com/office/drawing/2014/main" id="{9B813B67-3977-4EC5-8884-D3C0CBCD0055}"/>
                </a:ext>
              </a:extLst>
            </p:cNvPr>
            <p:cNvSpPr/>
            <p:nvPr/>
          </p:nvSpPr>
          <p:spPr>
            <a:xfrm>
              <a:off x="5539836" y="5380815"/>
              <a:ext cx="2981721" cy="372734"/>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a:solidFill>
                    <a:schemeClr val="tx1"/>
                  </a:solidFill>
                  <a:latin typeface="Meiryo" panose="020B0604030504040204" pitchFamily="34" charset="-128"/>
                  <a:ea typeface="Meiryo" panose="020B0604030504040204" pitchFamily="34" charset="-128"/>
                </a:rPr>
                <a:t>利他行動</a:t>
              </a:r>
            </a:p>
          </p:txBody>
        </p:sp>
        <p:sp>
          <p:nvSpPr>
            <p:cNvPr id="37" name="U ターン矢印 131">
              <a:extLst>
                <a:ext uri="{FF2B5EF4-FFF2-40B4-BE49-F238E27FC236}">
                  <a16:creationId xmlns:a16="http://schemas.microsoft.com/office/drawing/2014/main" id="{AAB846C9-3240-41C5-9DE9-2B28CC0E2214}"/>
                </a:ext>
              </a:extLst>
            </p:cNvPr>
            <p:cNvSpPr/>
            <p:nvPr/>
          </p:nvSpPr>
          <p:spPr>
            <a:xfrm rot="5400000" flipV="1">
              <a:off x="4921886" y="5007372"/>
              <a:ext cx="661416" cy="533971"/>
            </a:xfrm>
            <a:prstGeom prst="uturnArrow">
              <a:avLst>
                <a:gd name="adj1" fmla="val 4445"/>
                <a:gd name="adj2" fmla="val 8213"/>
                <a:gd name="adj3" fmla="val 19518"/>
                <a:gd name="adj4" fmla="val 0"/>
                <a:gd name="adj5" fmla="val 100000"/>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38" name="テキスト ボックス 42">
              <a:extLst>
                <a:ext uri="{FF2B5EF4-FFF2-40B4-BE49-F238E27FC236}">
                  <a16:creationId xmlns:a16="http://schemas.microsoft.com/office/drawing/2014/main" id="{95B01E00-D0CB-4BB2-9D8E-5242090D8EB4}"/>
                </a:ext>
              </a:extLst>
            </p:cNvPr>
            <p:cNvSpPr txBox="1"/>
            <p:nvPr/>
          </p:nvSpPr>
          <p:spPr>
            <a:xfrm rot="5400000">
              <a:off x="3845950" y="5124752"/>
              <a:ext cx="1224136" cy="33855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a:solidFill>
                    <a:prstClr val="black"/>
                  </a:solidFill>
                  <a:latin typeface="Meiryo" panose="020B0604030504040204" pitchFamily="34" charset="-128"/>
                  <a:ea typeface="Meiryo" panose="020B0604030504040204" pitchFamily="34" charset="-128"/>
                </a:rPr>
                <a:t>潜在的促進</a:t>
              </a:r>
              <a:endParaRPr lang="ja-JP" altLang="en-US" sz="1600" dirty="0">
                <a:solidFill>
                  <a:prstClr val="black"/>
                </a:solidFill>
                <a:latin typeface="Meiryo" panose="020B0604030504040204" pitchFamily="34" charset="-128"/>
                <a:ea typeface="Meiryo" panose="020B0604030504040204" pitchFamily="34" charset="-128"/>
              </a:endParaRPr>
            </a:p>
          </p:txBody>
        </p:sp>
        <p:sp>
          <p:nvSpPr>
            <p:cNvPr id="39" name="U ターン矢印 133">
              <a:extLst>
                <a:ext uri="{FF2B5EF4-FFF2-40B4-BE49-F238E27FC236}">
                  <a16:creationId xmlns:a16="http://schemas.microsoft.com/office/drawing/2014/main" id="{A814EDFF-B667-493F-8CA3-5A795D57D6C3}"/>
                </a:ext>
              </a:extLst>
            </p:cNvPr>
            <p:cNvSpPr/>
            <p:nvPr/>
          </p:nvSpPr>
          <p:spPr>
            <a:xfrm rot="16200000" flipH="1">
              <a:off x="4876560" y="4194168"/>
              <a:ext cx="720079" cy="617154"/>
            </a:xfrm>
            <a:prstGeom prst="uturnArrow">
              <a:avLst>
                <a:gd name="adj1" fmla="val 6634"/>
                <a:gd name="adj2" fmla="val 7290"/>
                <a:gd name="adj3" fmla="val 22376"/>
                <a:gd name="adj4" fmla="val 56352"/>
                <a:gd name="adj5" fmla="val 10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40" name="テキスト ボックス 42">
              <a:extLst>
                <a:ext uri="{FF2B5EF4-FFF2-40B4-BE49-F238E27FC236}">
                  <a16:creationId xmlns:a16="http://schemas.microsoft.com/office/drawing/2014/main" id="{1BEFD40C-0B50-4426-8AC0-6A8CD68D3F39}"/>
                </a:ext>
              </a:extLst>
            </p:cNvPr>
            <p:cNvSpPr txBox="1"/>
            <p:nvPr/>
          </p:nvSpPr>
          <p:spPr>
            <a:xfrm rot="5400000">
              <a:off x="4944849" y="4231386"/>
              <a:ext cx="605199" cy="58477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a:solidFill>
                    <a:prstClr val="black"/>
                  </a:solidFill>
                  <a:latin typeface="Meiryo" panose="020B0604030504040204" pitchFamily="34" charset="-128"/>
                  <a:ea typeface="Meiryo" panose="020B0604030504040204" pitchFamily="34" charset="-128"/>
                </a:rPr>
                <a:t>メタ操作</a:t>
              </a:r>
              <a:endParaRPr lang="ja-JP" altLang="en-US" sz="1600" dirty="0">
                <a:solidFill>
                  <a:prstClr val="black"/>
                </a:solidFill>
                <a:latin typeface="Meiryo" panose="020B0604030504040204" pitchFamily="34" charset="-128"/>
                <a:ea typeface="Meiryo" panose="020B0604030504040204" pitchFamily="34" charset="-128"/>
              </a:endParaRPr>
            </a:p>
          </p:txBody>
        </p:sp>
        <p:sp>
          <p:nvSpPr>
            <p:cNvPr id="42" name="正方形/長方形 41">
              <a:extLst>
                <a:ext uri="{FF2B5EF4-FFF2-40B4-BE49-F238E27FC236}">
                  <a16:creationId xmlns:a16="http://schemas.microsoft.com/office/drawing/2014/main" id="{7A1EDA29-9EC4-4EB5-9EC6-49DAB41565D5}"/>
                </a:ext>
              </a:extLst>
            </p:cNvPr>
            <p:cNvSpPr/>
            <p:nvPr/>
          </p:nvSpPr>
          <p:spPr>
            <a:xfrm>
              <a:off x="539064" y="4457921"/>
              <a:ext cx="2923259" cy="758892"/>
            </a:xfrm>
            <a:prstGeom prst="rect">
              <a:avLst/>
            </a:prstGeom>
            <a:solidFill>
              <a:schemeClr val="bg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8" name="テキスト ボックス 42">
              <a:extLst>
                <a:ext uri="{FF2B5EF4-FFF2-40B4-BE49-F238E27FC236}">
                  <a16:creationId xmlns:a16="http://schemas.microsoft.com/office/drawing/2014/main" id="{FE05A95A-FCD0-4496-A482-0CD00ED194B0}"/>
                </a:ext>
              </a:extLst>
            </p:cNvPr>
            <p:cNvSpPr txBox="1"/>
            <p:nvPr/>
          </p:nvSpPr>
          <p:spPr>
            <a:xfrm rot="5400000">
              <a:off x="3475657" y="5106740"/>
              <a:ext cx="1225655" cy="375953"/>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solidFill>
                    <a:prstClr val="black"/>
                  </a:solidFill>
                  <a:latin typeface="Meiryo" panose="020B0604030504040204" pitchFamily="34" charset="-128"/>
                  <a:ea typeface="Meiryo" panose="020B0604030504040204" pitchFamily="34" charset="-128"/>
                </a:rPr>
                <a:t>直接的促進</a:t>
              </a:r>
            </a:p>
          </p:txBody>
        </p:sp>
        <p:sp>
          <p:nvSpPr>
            <p:cNvPr id="44" name="正方形/長方形 43">
              <a:extLst>
                <a:ext uri="{FF2B5EF4-FFF2-40B4-BE49-F238E27FC236}">
                  <a16:creationId xmlns:a16="http://schemas.microsoft.com/office/drawing/2014/main" id="{419C9C8D-B189-0546-9002-CB183A0DC1AA}"/>
                </a:ext>
              </a:extLst>
            </p:cNvPr>
            <p:cNvSpPr/>
            <p:nvPr/>
          </p:nvSpPr>
          <p:spPr>
            <a:xfrm>
              <a:off x="571361" y="4510157"/>
              <a:ext cx="2846126" cy="66141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dirty="0">
                  <a:solidFill>
                    <a:schemeClr val="tx1"/>
                  </a:solidFill>
                  <a:latin typeface="Meiryo" panose="020B0604030504040204" pitchFamily="34" charset="-128"/>
                  <a:ea typeface="Meiryo" panose="020B0604030504040204" pitchFamily="34" charset="-128"/>
                </a:rPr>
                <a:t>L1: </a:t>
              </a:r>
              <a:r>
                <a:rPr lang="ja-JP" altLang="en-US">
                  <a:solidFill>
                    <a:schemeClr val="tx1"/>
                  </a:solidFill>
                  <a:latin typeface="Meiryo" panose="020B0604030504040204" pitchFamily="34" charset="-128"/>
                  <a:ea typeface="Meiryo" panose="020B0604030504040204" pitchFamily="34" charset="-128"/>
                </a:rPr>
                <a:t>目標行動実行によるポイント</a:t>
              </a:r>
              <a:r>
                <a:rPr lang="ja-JP" altLang="en-US" dirty="0">
                  <a:solidFill>
                    <a:schemeClr val="tx1"/>
                  </a:solidFill>
                  <a:latin typeface="Meiryo" panose="020B0604030504040204" pitchFamily="34" charset="-128"/>
                  <a:ea typeface="Meiryo" panose="020B0604030504040204" pitchFamily="34" charset="-128"/>
                </a:rPr>
                <a:t>獲得</a:t>
              </a:r>
            </a:p>
          </p:txBody>
        </p:sp>
        <p:sp>
          <p:nvSpPr>
            <p:cNvPr id="47" name="角丸四角形 130">
              <a:extLst>
                <a:ext uri="{FF2B5EF4-FFF2-40B4-BE49-F238E27FC236}">
                  <a16:creationId xmlns:a16="http://schemas.microsoft.com/office/drawing/2014/main" id="{4BC06E56-DDBB-3248-A82C-3C41D299C249}"/>
                </a:ext>
              </a:extLst>
            </p:cNvPr>
            <p:cNvSpPr/>
            <p:nvPr/>
          </p:nvSpPr>
          <p:spPr>
            <a:xfrm>
              <a:off x="480602" y="5380815"/>
              <a:ext cx="2981721" cy="372734"/>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a:solidFill>
                    <a:schemeClr val="tx1"/>
                  </a:solidFill>
                  <a:latin typeface="Meiryo" panose="020B0604030504040204" pitchFamily="34" charset="-128"/>
                  <a:ea typeface="Meiryo" panose="020B0604030504040204" pitchFamily="34" charset="-128"/>
                </a:rPr>
                <a:t>目標行動</a:t>
              </a:r>
              <a:endParaRPr kumimoji="1" lang="ja-JP" altLang="en-US" dirty="0">
                <a:solidFill>
                  <a:schemeClr val="tx1"/>
                </a:solidFill>
                <a:latin typeface="Meiryo" panose="020B0604030504040204" pitchFamily="34" charset="-128"/>
                <a:ea typeface="Meiryo" panose="020B0604030504040204" pitchFamily="34" charset="-128"/>
              </a:endParaRPr>
            </a:p>
          </p:txBody>
        </p:sp>
        <p:sp>
          <p:nvSpPr>
            <p:cNvPr id="69" name="U ターン矢印 131">
              <a:extLst>
                <a:ext uri="{FF2B5EF4-FFF2-40B4-BE49-F238E27FC236}">
                  <a16:creationId xmlns:a16="http://schemas.microsoft.com/office/drawing/2014/main" id="{4EB0BD78-9D6D-564A-8DA8-846FC53C0152}"/>
                </a:ext>
              </a:extLst>
            </p:cNvPr>
            <p:cNvSpPr/>
            <p:nvPr/>
          </p:nvSpPr>
          <p:spPr>
            <a:xfrm rot="5400000">
              <a:off x="3412169" y="5030654"/>
              <a:ext cx="661416" cy="480301"/>
            </a:xfrm>
            <a:prstGeom prst="uturnArrow">
              <a:avLst>
                <a:gd name="adj1" fmla="val 4445"/>
                <a:gd name="adj2" fmla="val 8213"/>
                <a:gd name="adj3" fmla="val 19518"/>
                <a:gd name="adj4" fmla="val 0"/>
                <a:gd name="adj5" fmla="val 100000"/>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solidFill>
                  <a:schemeClr val="tx1"/>
                </a:solidFill>
              </a:endParaRPr>
            </a:p>
          </p:txBody>
        </p:sp>
      </p:grpSp>
      <p:sp>
        <p:nvSpPr>
          <p:cNvPr id="4" name="テキスト ボックス 3">
            <a:extLst>
              <a:ext uri="{FF2B5EF4-FFF2-40B4-BE49-F238E27FC236}">
                <a16:creationId xmlns:a16="http://schemas.microsoft.com/office/drawing/2014/main" id="{30BF4F7F-B200-FB4B-982F-AB76D2F44D0A}"/>
              </a:ext>
            </a:extLst>
          </p:cNvPr>
          <p:cNvSpPr txBox="1"/>
          <p:nvPr/>
        </p:nvSpPr>
        <p:spPr>
          <a:xfrm>
            <a:off x="9659007" y="4729655"/>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407189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37" name="グループ化 36">
            <a:extLst>
              <a:ext uri="{FF2B5EF4-FFF2-40B4-BE49-F238E27FC236}">
                <a16:creationId xmlns:a16="http://schemas.microsoft.com/office/drawing/2014/main" id="{76DFA196-7273-4C0B-89E5-C9C0DB79DD5A}"/>
              </a:ext>
            </a:extLst>
          </p:cNvPr>
          <p:cNvGrpSpPr/>
          <p:nvPr/>
        </p:nvGrpSpPr>
        <p:grpSpPr>
          <a:xfrm>
            <a:off x="134037" y="464366"/>
            <a:ext cx="5189387" cy="4875427"/>
            <a:chOff x="199890" y="1254055"/>
            <a:chExt cx="5822854" cy="5470569"/>
          </a:xfrm>
        </p:grpSpPr>
        <p:grpSp>
          <p:nvGrpSpPr>
            <p:cNvPr id="44" name="グループ化 43">
              <a:extLst>
                <a:ext uri="{FF2B5EF4-FFF2-40B4-BE49-F238E27FC236}">
                  <a16:creationId xmlns:a16="http://schemas.microsoft.com/office/drawing/2014/main" id="{35145D7F-5D55-4F22-A52D-6DD598F36A74}"/>
                </a:ext>
              </a:extLst>
            </p:cNvPr>
            <p:cNvGrpSpPr/>
            <p:nvPr/>
          </p:nvGrpSpPr>
          <p:grpSpPr>
            <a:xfrm>
              <a:off x="388132" y="1494956"/>
              <a:ext cx="5447000" cy="4960477"/>
              <a:chOff x="1245601" y="1238612"/>
              <a:chExt cx="5447000" cy="4960477"/>
            </a:xfrm>
          </p:grpSpPr>
          <p:grpSp>
            <p:nvGrpSpPr>
              <p:cNvPr id="63" name="グループ化 62">
                <a:extLst>
                  <a:ext uri="{FF2B5EF4-FFF2-40B4-BE49-F238E27FC236}">
                    <a16:creationId xmlns:a16="http://schemas.microsoft.com/office/drawing/2014/main" id="{309F8684-D27A-4D5E-B029-5A2133B10F38}"/>
                  </a:ext>
                </a:extLst>
              </p:cNvPr>
              <p:cNvGrpSpPr>
                <a:grpSpLocks noChangeAspect="1"/>
              </p:cNvGrpSpPr>
              <p:nvPr/>
            </p:nvGrpSpPr>
            <p:grpSpPr>
              <a:xfrm>
                <a:off x="1420861" y="1392402"/>
                <a:ext cx="5096480" cy="4741697"/>
                <a:chOff x="2912141" y="1059960"/>
                <a:chExt cx="6231860" cy="5798040"/>
              </a:xfrm>
            </p:grpSpPr>
            <p:pic>
              <p:nvPicPr>
                <p:cNvPr id="74" name="図 73" descr="ダイアグラム, 概略図&#10;&#10;自動的に生成された説明">
                  <a:extLst>
                    <a:ext uri="{FF2B5EF4-FFF2-40B4-BE49-F238E27FC236}">
                      <a16:creationId xmlns:a16="http://schemas.microsoft.com/office/drawing/2014/main" id="{045264B7-EE3A-4DDC-A030-8CA5892F2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141" y="1059960"/>
                  <a:ext cx="6231860" cy="5798040"/>
                </a:xfrm>
                <a:prstGeom prst="rect">
                  <a:avLst/>
                </a:prstGeom>
              </p:spPr>
            </p:pic>
            <p:pic>
              <p:nvPicPr>
                <p:cNvPr id="75" name="図 74" descr="ダイアグラム, 概略図&#10;&#10;自動的に生成された説明">
                  <a:extLst>
                    <a:ext uri="{FF2B5EF4-FFF2-40B4-BE49-F238E27FC236}">
                      <a16:creationId xmlns:a16="http://schemas.microsoft.com/office/drawing/2014/main" id="{D4C34BC9-5A51-46B9-AE93-C7A5E6D031B3}"/>
                    </a:ext>
                  </a:extLst>
                </p:cNvPr>
                <p:cNvPicPr>
                  <a:picLocks noChangeAspect="1"/>
                </p:cNvPicPr>
                <p:nvPr/>
              </p:nvPicPr>
              <p:blipFill rotWithShape="1">
                <a:blip r:embed="rId4">
                  <a:extLst>
                    <a:ext uri="{28A0092B-C50C-407E-A947-70E740481C1C}">
                      <a14:useLocalDpi xmlns:a14="http://schemas.microsoft.com/office/drawing/2010/main" val="0"/>
                    </a:ext>
                  </a:extLst>
                </a:blip>
                <a:srcRect l="66918" t="13261" r="20682" b="56841"/>
                <a:stretch/>
              </p:blipFill>
              <p:spPr>
                <a:xfrm>
                  <a:off x="7082629" y="1826967"/>
                  <a:ext cx="772732" cy="1733550"/>
                </a:xfrm>
                <a:prstGeom prst="rect">
                  <a:avLst/>
                </a:prstGeom>
              </p:spPr>
            </p:pic>
            <p:pic>
              <p:nvPicPr>
                <p:cNvPr id="76" name="図 75" descr="ダイアグラム, 概略図&#10;&#10;自動的に生成された説明">
                  <a:extLst>
                    <a:ext uri="{FF2B5EF4-FFF2-40B4-BE49-F238E27FC236}">
                      <a16:creationId xmlns:a16="http://schemas.microsoft.com/office/drawing/2014/main" id="{A08F7338-C300-4226-A7C5-38CE688F45E2}"/>
                    </a:ext>
                  </a:extLst>
                </p:cNvPr>
                <p:cNvPicPr>
                  <a:picLocks noChangeAspect="1"/>
                </p:cNvPicPr>
                <p:nvPr/>
              </p:nvPicPr>
              <p:blipFill rotWithShape="1">
                <a:blip r:embed="rId4">
                  <a:extLst>
                    <a:ext uri="{28A0092B-C50C-407E-A947-70E740481C1C}">
                      <a14:useLocalDpi xmlns:a14="http://schemas.microsoft.com/office/drawing/2010/main" val="0"/>
                    </a:ext>
                  </a:extLst>
                </a:blip>
                <a:srcRect l="77361" t="55126" r="8119" b="31239"/>
                <a:stretch/>
              </p:blipFill>
              <p:spPr>
                <a:xfrm>
                  <a:off x="7733315" y="4256088"/>
                  <a:ext cx="904875" cy="790575"/>
                </a:xfrm>
                <a:prstGeom prst="rect">
                  <a:avLst/>
                </a:prstGeom>
              </p:spPr>
            </p:pic>
            <p:pic>
              <p:nvPicPr>
                <p:cNvPr id="77" name="図 76" descr="ダイアグラム, 概略図&#10;&#10;自動的に生成された説明">
                  <a:extLst>
                    <a:ext uri="{FF2B5EF4-FFF2-40B4-BE49-F238E27FC236}">
                      <a16:creationId xmlns:a16="http://schemas.microsoft.com/office/drawing/2014/main" id="{5860EFE3-B251-469A-A490-ED4949AB0A71}"/>
                    </a:ext>
                  </a:extLst>
                </p:cNvPr>
                <p:cNvPicPr>
                  <a:picLocks noChangeAspect="1"/>
                </p:cNvPicPr>
                <p:nvPr/>
              </p:nvPicPr>
              <p:blipFill rotWithShape="1">
                <a:blip r:embed="rId4">
                  <a:extLst>
                    <a:ext uri="{28A0092B-C50C-407E-A947-70E740481C1C}">
                      <a14:useLocalDpi xmlns:a14="http://schemas.microsoft.com/office/drawing/2010/main" val="0"/>
                    </a:ext>
                  </a:extLst>
                </a:blip>
                <a:srcRect l="50155" t="90771" r="47130" b="1012"/>
                <a:stretch/>
              </p:blipFill>
              <p:spPr>
                <a:xfrm>
                  <a:off x="6037200" y="6323390"/>
                  <a:ext cx="169182" cy="476401"/>
                </a:xfrm>
                <a:prstGeom prst="rect">
                  <a:avLst/>
                </a:prstGeom>
              </p:spPr>
            </p:pic>
          </p:grpSp>
          <p:sp>
            <p:nvSpPr>
              <p:cNvPr id="64" name="テキスト ボックス 63">
                <a:extLst>
                  <a:ext uri="{FF2B5EF4-FFF2-40B4-BE49-F238E27FC236}">
                    <a16:creationId xmlns:a16="http://schemas.microsoft.com/office/drawing/2014/main" id="{01A75F91-5921-4AF7-AB5A-9FD5694EFAA0}"/>
                  </a:ext>
                </a:extLst>
              </p:cNvPr>
              <p:cNvSpPr txBox="1"/>
              <p:nvPr/>
            </p:nvSpPr>
            <p:spPr>
              <a:xfrm>
                <a:off x="3022002" y="1314812"/>
                <a:ext cx="35052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65" name="テキスト ボックス 64">
                <a:extLst>
                  <a:ext uri="{FF2B5EF4-FFF2-40B4-BE49-F238E27FC236}">
                    <a16:creationId xmlns:a16="http://schemas.microsoft.com/office/drawing/2014/main" id="{0E93D814-DACC-414A-89B9-A33915876A31}"/>
                  </a:ext>
                </a:extLst>
              </p:cNvPr>
              <p:cNvSpPr txBox="1"/>
              <p:nvPr/>
            </p:nvSpPr>
            <p:spPr>
              <a:xfrm>
                <a:off x="4221480" y="1238612"/>
                <a:ext cx="35052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66" name="テキスト ボックス 65">
                <a:extLst>
                  <a:ext uri="{FF2B5EF4-FFF2-40B4-BE49-F238E27FC236}">
                    <a16:creationId xmlns:a16="http://schemas.microsoft.com/office/drawing/2014/main" id="{0D73F73B-22A9-4F02-AE27-6F6396EA5208}"/>
                  </a:ext>
                </a:extLst>
              </p:cNvPr>
              <p:cNvSpPr txBox="1"/>
              <p:nvPr/>
            </p:nvSpPr>
            <p:spPr>
              <a:xfrm>
                <a:off x="1279222" y="2975717"/>
                <a:ext cx="350520" cy="461665"/>
              </a:xfrm>
              <a:prstGeom prst="rect">
                <a:avLst/>
              </a:prstGeom>
              <a:noFill/>
            </p:spPr>
            <p:txBody>
              <a:bodyPr wrap="square" rtlCol="0">
                <a:spAutoFit/>
              </a:bodyPr>
              <a:lstStyle/>
              <a:p>
                <a:r>
                  <a:rPr kumimoji="1" lang="en-US" altLang="ja-JP" sz="2400" b="1" dirty="0"/>
                  <a:t>C</a:t>
                </a:r>
                <a:endParaRPr kumimoji="1" lang="ja-JP" altLang="en-US" sz="2400" b="1" dirty="0"/>
              </a:p>
            </p:txBody>
          </p:sp>
          <p:sp>
            <p:nvSpPr>
              <p:cNvPr id="67" name="テキスト ボックス 66">
                <a:extLst>
                  <a:ext uri="{FF2B5EF4-FFF2-40B4-BE49-F238E27FC236}">
                    <a16:creationId xmlns:a16="http://schemas.microsoft.com/office/drawing/2014/main" id="{A727146D-ACD5-4612-AA10-81BCCC29A613}"/>
                  </a:ext>
                </a:extLst>
              </p:cNvPr>
              <p:cNvSpPr txBox="1"/>
              <p:nvPr/>
            </p:nvSpPr>
            <p:spPr>
              <a:xfrm>
                <a:off x="2333085" y="2975718"/>
                <a:ext cx="350520" cy="461665"/>
              </a:xfrm>
              <a:prstGeom prst="rect">
                <a:avLst/>
              </a:prstGeom>
              <a:noFill/>
            </p:spPr>
            <p:txBody>
              <a:bodyPr wrap="square" rtlCol="0">
                <a:spAutoFit/>
              </a:bodyPr>
              <a:lstStyle/>
              <a:p>
                <a:r>
                  <a:rPr kumimoji="1" lang="en-US" altLang="ja-JP" sz="2400" b="1" dirty="0"/>
                  <a:t>D</a:t>
                </a:r>
                <a:endParaRPr kumimoji="1" lang="ja-JP" altLang="en-US" sz="2400" b="1" dirty="0"/>
              </a:p>
            </p:txBody>
          </p:sp>
          <p:sp>
            <p:nvSpPr>
              <p:cNvPr id="68" name="テキスト ボックス 67">
                <a:extLst>
                  <a:ext uri="{FF2B5EF4-FFF2-40B4-BE49-F238E27FC236}">
                    <a16:creationId xmlns:a16="http://schemas.microsoft.com/office/drawing/2014/main" id="{ABAFABBE-6312-495D-9F72-046E0CD2555E}"/>
                  </a:ext>
                </a:extLst>
              </p:cNvPr>
              <p:cNvSpPr txBox="1"/>
              <p:nvPr/>
            </p:nvSpPr>
            <p:spPr>
              <a:xfrm>
                <a:off x="3713678" y="5543912"/>
                <a:ext cx="350520" cy="461665"/>
              </a:xfrm>
              <a:prstGeom prst="rect">
                <a:avLst/>
              </a:prstGeom>
              <a:noFill/>
            </p:spPr>
            <p:txBody>
              <a:bodyPr wrap="square" rtlCol="0">
                <a:spAutoFit/>
              </a:bodyPr>
              <a:lstStyle/>
              <a:p>
                <a:r>
                  <a:rPr kumimoji="1" lang="en-US" altLang="ja-JP" sz="2400" b="1" dirty="0"/>
                  <a:t>I</a:t>
                </a:r>
                <a:endParaRPr kumimoji="1" lang="ja-JP" altLang="en-US" sz="2400" b="1" dirty="0"/>
              </a:p>
            </p:txBody>
          </p:sp>
          <p:sp>
            <p:nvSpPr>
              <p:cNvPr id="69" name="テキスト ボックス 68">
                <a:extLst>
                  <a:ext uri="{FF2B5EF4-FFF2-40B4-BE49-F238E27FC236}">
                    <a16:creationId xmlns:a16="http://schemas.microsoft.com/office/drawing/2014/main" id="{1366BC52-9862-426F-A73E-FF7286574998}"/>
                  </a:ext>
                </a:extLst>
              </p:cNvPr>
              <p:cNvSpPr txBox="1"/>
              <p:nvPr/>
            </p:nvSpPr>
            <p:spPr>
              <a:xfrm>
                <a:off x="5959992" y="4321084"/>
                <a:ext cx="350520" cy="461665"/>
              </a:xfrm>
              <a:prstGeom prst="rect">
                <a:avLst/>
              </a:prstGeom>
              <a:noFill/>
            </p:spPr>
            <p:txBody>
              <a:bodyPr wrap="square" rtlCol="0">
                <a:spAutoFit/>
              </a:bodyPr>
              <a:lstStyle/>
              <a:p>
                <a:r>
                  <a:rPr kumimoji="1" lang="en-US" altLang="ja-JP" sz="2400" b="1" dirty="0"/>
                  <a:t>H</a:t>
                </a:r>
                <a:endParaRPr kumimoji="1" lang="ja-JP" altLang="en-US" sz="2400" b="1" dirty="0"/>
              </a:p>
            </p:txBody>
          </p:sp>
          <p:sp>
            <p:nvSpPr>
              <p:cNvPr id="70" name="テキスト ボックス 69">
                <a:extLst>
                  <a:ext uri="{FF2B5EF4-FFF2-40B4-BE49-F238E27FC236}">
                    <a16:creationId xmlns:a16="http://schemas.microsoft.com/office/drawing/2014/main" id="{174E49B5-6D3D-4663-BC95-9B3705BACEC0}"/>
                  </a:ext>
                </a:extLst>
              </p:cNvPr>
              <p:cNvSpPr txBox="1"/>
              <p:nvPr/>
            </p:nvSpPr>
            <p:spPr>
              <a:xfrm>
                <a:off x="6342081" y="3290574"/>
                <a:ext cx="350520" cy="461665"/>
              </a:xfrm>
              <a:prstGeom prst="rect">
                <a:avLst/>
              </a:prstGeom>
              <a:noFill/>
            </p:spPr>
            <p:txBody>
              <a:bodyPr wrap="square" rtlCol="0">
                <a:spAutoFit/>
              </a:bodyPr>
              <a:lstStyle/>
              <a:p>
                <a:r>
                  <a:rPr kumimoji="1" lang="en-US" altLang="ja-JP" sz="2400" b="1" dirty="0"/>
                  <a:t>G</a:t>
                </a:r>
                <a:endParaRPr kumimoji="1" lang="ja-JP" altLang="en-US" sz="2400" b="1" dirty="0"/>
              </a:p>
            </p:txBody>
          </p:sp>
          <p:sp>
            <p:nvSpPr>
              <p:cNvPr id="71" name="テキスト ボックス 70">
                <a:extLst>
                  <a:ext uri="{FF2B5EF4-FFF2-40B4-BE49-F238E27FC236}">
                    <a16:creationId xmlns:a16="http://schemas.microsoft.com/office/drawing/2014/main" id="{B7B05E28-6988-43A2-8F76-0E314902F4B6}"/>
                  </a:ext>
                </a:extLst>
              </p:cNvPr>
              <p:cNvSpPr txBox="1"/>
              <p:nvPr/>
            </p:nvSpPr>
            <p:spPr>
              <a:xfrm>
                <a:off x="6039138" y="2421364"/>
                <a:ext cx="350520" cy="461665"/>
              </a:xfrm>
              <a:prstGeom prst="rect">
                <a:avLst/>
              </a:prstGeom>
              <a:noFill/>
            </p:spPr>
            <p:txBody>
              <a:bodyPr wrap="square" rtlCol="0">
                <a:spAutoFit/>
              </a:bodyPr>
              <a:lstStyle/>
              <a:p>
                <a:r>
                  <a:rPr kumimoji="1" lang="en-US" altLang="ja-JP" sz="2400" b="1" dirty="0"/>
                  <a:t>F</a:t>
                </a:r>
                <a:endParaRPr kumimoji="1" lang="ja-JP" altLang="en-US" sz="2400" b="1" dirty="0"/>
              </a:p>
            </p:txBody>
          </p:sp>
          <p:sp>
            <p:nvSpPr>
              <p:cNvPr id="72" name="テキスト ボックス 71">
                <a:extLst>
                  <a:ext uri="{FF2B5EF4-FFF2-40B4-BE49-F238E27FC236}">
                    <a16:creationId xmlns:a16="http://schemas.microsoft.com/office/drawing/2014/main" id="{E66DBF7A-6BAF-4D7A-BF16-377D0458794C}"/>
                  </a:ext>
                </a:extLst>
              </p:cNvPr>
              <p:cNvSpPr txBox="1"/>
              <p:nvPr/>
            </p:nvSpPr>
            <p:spPr>
              <a:xfrm>
                <a:off x="1245601" y="4270356"/>
                <a:ext cx="350520" cy="461665"/>
              </a:xfrm>
              <a:prstGeom prst="rect">
                <a:avLst/>
              </a:prstGeom>
              <a:noFill/>
            </p:spPr>
            <p:txBody>
              <a:bodyPr wrap="square" rtlCol="0">
                <a:spAutoFit/>
              </a:bodyPr>
              <a:lstStyle/>
              <a:p>
                <a:r>
                  <a:rPr kumimoji="1" lang="en-US" altLang="ja-JP" sz="2400" b="1" dirty="0"/>
                  <a:t>E</a:t>
                </a:r>
                <a:endParaRPr kumimoji="1" lang="ja-JP" altLang="en-US" sz="2400" b="1" dirty="0"/>
              </a:p>
            </p:txBody>
          </p:sp>
          <p:sp>
            <p:nvSpPr>
              <p:cNvPr id="73" name="テキスト ボックス 72">
                <a:extLst>
                  <a:ext uri="{FF2B5EF4-FFF2-40B4-BE49-F238E27FC236}">
                    <a16:creationId xmlns:a16="http://schemas.microsoft.com/office/drawing/2014/main" id="{E3A21834-9146-48C7-8421-33D728C11360}"/>
                  </a:ext>
                </a:extLst>
              </p:cNvPr>
              <p:cNvSpPr txBox="1"/>
              <p:nvPr/>
            </p:nvSpPr>
            <p:spPr>
              <a:xfrm>
                <a:off x="5383156" y="5737424"/>
                <a:ext cx="350520" cy="461665"/>
              </a:xfrm>
              <a:prstGeom prst="rect">
                <a:avLst/>
              </a:prstGeom>
              <a:noFill/>
            </p:spPr>
            <p:txBody>
              <a:bodyPr wrap="square" rtlCol="0">
                <a:spAutoFit/>
              </a:bodyPr>
              <a:lstStyle/>
              <a:p>
                <a:r>
                  <a:rPr kumimoji="1" lang="en-US" altLang="ja-JP" sz="2400" b="1" dirty="0"/>
                  <a:t>J</a:t>
                </a:r>
                <a:endParaRPr kumimoji="1" lang="ja-JP" altLang="en-US" sz="2400" b="1" dirty="0"/>
              </a:p>
            </p:txBody>
          </p:sp>
        </p:grpSp>
        <p:sp>
          <p:nvSpPr>
            <p:cNvPr id="45" name="四角形: 角を丸くする 44">
              <a:extLst>
                <a:ext uri="{FF2B5EF4-FFF2-40B4-BE49-F238E27FC236}">
                  <a16:creationId xmlns:a16="http://schemas.microsoft.com/office/drawing/2014/main" id="{EF579B76-45A7-42D2-9828-7473468CF67A}"/>
                </a:ext>
              </a:extLst>
            </p:cNvPr>
            <p:cNvSpPr/>
            <p:nvPr/>
          </p:nvSpPr>
          <p:spPr>
            <a:xfrm>
              <a:off x="199890" y="1268864"/>
              <a:ext cx="5822854" cy="5455760"/>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四角形: 角を丸くする 52">
              <a:extLst>
                <a:ext uri="{FF2B5EF4-FFF2-40B4-BE49-F238E27FC236}">
                  <a16:creationId xmlns:a16="http://schemas.microsoft.com/office/drawing/2014/main" id="{BF45D957-A743-4611-9F41-6FDB9639735B}"/>
                </a:ext>
              </a:extLst>
            </p:cNvPr>
            <p:cNvSpPr/>
            <p:nvPr/>
          </p:nvSpPr>
          <p:spPr>
            <a:xfrm>
              <a:off x="2125563" y="1560857"/>
              <a:ext cx="1986441" cy="61763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四角形: 角を丸くする 55">
              <a:extLst>
                <a:ext uri="{FF2B5EF4-FFF2-40B4-BE49-F238E27FC236}">
                  <a16:creationId xmlns:a16="http://schemas.microsoft.com/office/drawing/2014/main" id="{5DB7C427-C9C5-43DB-B32A-548AE458F264}"/>
                </a:ext>
              </a:extLst>
            </p:cNvPr>
            <p:cNvSpPr/>
            <p:nvPr/>
          </p:nvSpPr>
          <p:spPr>
            <a:xfrm>
              <a:off x="2668727" y="5808010"/>
              <a:ext cx="2172576" cy="71262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四角形: 角を丸くする 56">
              <a:extLst>
                <a:ext uri="{FF2B5EF4-FFF2-40B4-BE49-F238E27FC236}">
                  <a16:creationId xmlns:a16="http://schemas.microsoft.com/office/drawing/2014/main" id="{63510B82-A2EE-41FD-A03D-D18EA694BD34}"/>
                </a:ext>
              </a:extLst>
            </p:cNvPr>
            <p:cNvSpPr/>
            <p:nvPr/>
          </p:nvSpPr>
          <p:spPr>
            <a:xfrm>
              <a:off x="3755015" y="2297560"/>
              <a:ext cx="2172576" cy="276308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四角形: 角を丸くする 57">
              <a:extLst>
                <a:ext uri="{FF2B5EF4-FFF2-40B4-BE49-F238E27FC236}">
                  <a16:creationId xmlns:a16="http://schemas.microsoft.com/office/drawing/2014/main" id="{B635B3CE-C565-49D0-AA21-D234B89845B3}"/>
                </a:ext>
              </a:extLst>
            </p:cNvPr>
            <p:cNvSpPr/>
            <p:nvPr/>
          </p:nvSpPr>
          <p:spPr>
            <a:xfrm>
              <a:off x="295043" y="2366936"/>
              <a:ext cx="2735028" cy="332634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テキスト ボックス 58">
              <a:extLst>
                <a:ext uri="{FF2B5EF4-FFF2-40B4-BE49-F238E27FC236}">
                  <a16:creationId xmlns:a16="http://schemas.microsoft.com/office/drawing/2014/main" id="{24022F3A-BF75-417E-8AF2-1AACBFFA2B40}"/>
                </a:ext>
              </a:extLst>
            </p:cNvPr>
            <p:cNvSpPr txBox="1"/>
            <p:nvPr/>
          </p:nvSpPr>
          <p:spPr>
            <a:xfrm>
              <a:off x="4065367" y="1254055"/>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α</a:t>
              </a:r>
              <a:endParaRPr kumimoji="1" lang="ja-JP" altLang="en-US" sz="4000" dirty="0">
                <a:solidFill>
                  <a:schemeClr val="accent1">
                    <a:lumMod val="75000"/>
                  </a:schemeClr>
                </a:solidFill>
              </a:endParaRPr>
            </a:p>
          </p:txBody>
        </p:sp>
        <p:sp>
          <p:nvSpPr>
            <p:cNvPr id="60" name="テキスト ボックス 59">
              <a:extLst>
                <a:ext uri="{FF2B5EF4-FFF2-40B4-BE49-F238E27FC236}">
                  <a16:creationId xmlns:a16="http://schemas.microsoft.com/office/drawing/2014/main" id="{9DEF8560-0F25-472B-A5C1-E6E169AEEC6F}"/>
                </a:ext>
              </a:extLst>
            </p:cNvPr>
            <p:cNvSpPr txBox="1"/>
            <p:nvPr/>
          </p:nvSpPr>
          <p:spPr>
            <a:xfrm>
              <a:off x="4891696" y="5781648"/>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Δ</a:t>
              </a:r>
              <a:endParaRPr kumimoji="1" lang="ja-JP" altLang="en-US" sz="4000" dirty="0">
                <a:solidFill>
                  <a:schemeClr val="accent1">
                    <a:lumMod val="75000"/>
                  </a:schemeClr>
                </a:solidFill>
              </a:endParaRPr>
            </a:p>
          </p:txBody>
        </p:sp>
        <p:sp>
          <p:nvSpPr>
            <p:cNvPr id="61" name="テキスト ボックス 60">
              <a:extLst>
                <a:ext uri="{FF2B5EF4-FFF2-40B4-BE49-F238E27FC236}">
                  <a16:creationId xmlns:a16="http://schemas.microsoft.com/office/drawing/2014/main" id="{E92BA92F-BA39-4D26-9CF2-941281BD0B9C}"/>
                </a:ext>
              </a:extLst>
            </p:cNvPr>
            <p:cNvSpPr txBox="1"/>
            <p:nvPr/>
          </p:nvSpPr>
          <p:spPr>
            <a:xfrm>
              <a:off x="5294805" y="1624227"/>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γ</a:t>
              </a:r>
              <a:endParaRPr kumimoji="1" lang="ja-JP" altLang="en-US" sz="4000" dirty="0">
                <a:solidFill>
                  <a:schemeClr val="accent1">
                    <a:lumMod val="75000"/>
                  </a:schemeClr>
                </a:solidFill>
              </a:endParaRPr>
            </a:p>
          </p:txBody>
        </p:sp>
        <p:sp>
          <p:nvSpPr>
            <p:cNvPr id="62" name="テキスト ボックス 61">
              <a:extLst>
                <a:ext uri="{FF2B5EF4-FFF2-40B4-BE49-F238E27FC236}">
                  <a16:creationId xmlns:a16="http://schemas.microsoft.com/office/drawing/2014/main" id="{CFA87EF4-32A2-4816-A4C3-3E5A1C346417}"/>
                </a:ext>
              </a:extLst>
            </p:cNvPr>
            <p:cNvSpPr txBox="1"/>
            <p:nvPr/>
          </p:nvSpPr>
          <p:spPr>
            <a:xfrm>
              <a:off x="235222" y="1747337"/>
              <a:ext cx="540327" cy="707886"/>
            </a:xfrm>
            <a:prstGeom prst="rect">
              <a:avLst/>
            </a:prstGeom>
            <a:noFill/>
          </p:spPr>
          <p:txBody>
            <a:bodyPr wrap="square" rtlCol="0">
              <a:spAutoFit/>
            </a:bodyPr>
            <a:lstStyle/>
            <a:p>
              <a:r>
                <a:rPr kumimoji="1" lang="en-US" altLang="ja-JP" sz="4000" dirty="0">
                  <a:solidFill>
                    <a:schemeClr val="accent1">
                      <a:lumMod val="75000"/>
                    </a:schemeClr>
                  </a:solidFill>
                </a:rPr>
                <a:t>β</a:t>
              </a:r>
              <a:endParaRPr kumimoji="1" lang="ja-JP" altLang="en-US" sz="4000" dirty="0">
                <a:solidFill>
                  <a:schemeClr val="accent1">
                    <a:lumMod val="75000"/>
                  </a:schemeClr>
                </a:solidFill>
              </a:endParaRPr>
            </a:p>
          </p:txBody>
        </p:sp>
      </p:grpSp>
      <p:grpSp>
        <p:nvGrpSpPr>
          <p:cNvPr id="3" name="グループ化 2">
            <a:extLst>
              <a:ext uri="{FF2B5EF4-FFF2-40B4-BE49-F238E27FC236}">
                <a16:creationId xmlns:a16="http://schemas.microsoft.com/office/drawing/2014/main" id="{BE0956DD-53C5-42B4-A432-B6E5E8E75C3F}"/>
              </a:ext>
            </a:extLst>
          </p:cNvPr>
          <p:cNvGrpSpPr/>
          <p:nvPr/>
        </p:nvGrpSpPr>
        <p:grpSpPr>
          <a:xfrm>
            <a:off x="204841" y="5405826"/>
            <a:ext cx="2719341" cy="860946"/>
            <a:chOff x="6109621" y="1436867"/>
            <a:chExt cx="4550696" cy="1440755"/>
          </a:xfrm>
        </p:grpSpPr>
        <p:sp>
          <p:nvSpPr>
            <p:cNvPr id="31" name="テキスト ボックス 30">
              <a:extLst>
                <a:ext uri="{FF2B5EF4-FFF2-40B4-BE49-F238E27FC236}">
                  <a16:creationId xmlns:a16="http://schemas.microsoft.com/office/drawing/2014/main" id="{DCFBBB91-B554-4386-B2B5-D82DCBF7C36A}"/>
                </a:ext>
              </a:extLst>
            </p:cNvPr>
            <p:cNvSpPr txBox="1"/>
            <p:nvPr/>
          </p:nvSpPr>
          <p:spPr>
            <a:xfrm flipH="1">
              <a:off x="6535457" y="1486986"/>
              <a:ext cx="4124860" cy="1390636"/>
            </a:xfrm>
            <a:prstGeom prst="rect">
              <a:avLst/>
            </a:prstGeom>
            <a:noFill/>
          </p:spPr>
          <p:txBody>
            <a:bodyPr wrap="square" rtlCol="0">
              <a:spAutoFit/>
            </a:bodyPr>
            <a:lstStyle/>
            <a:p>
              <a:r>
                <a:rPr kumimoji="1" lang="ja-JP" altLang="en-US" sz="1600" dirty="0"/>
                <a:t>：利他行為された回数</a:t>
              </a:r>
              <a:endParaRPr kumimoji="1" lang="en-US" altLang="ja-JP" sz="1600" dirty="0"/>
            </a:p>
            <a:p>
              <a:endParaRPr kumimoji="1" lang="en-US" altLang="ja-JP" sz="1600" dirty="0"/>
            </a:p>
            <a:p>
              <a:r>
                <a:rPr kumimoji="1" lang="ja-JP" altLang="en-US" sz="1600" dirty="0"/>
                <a:t>：利他行為した回数</a:t>
              </a:r>
              <a:endParaRPr kumimoji="1" lang="en-US" altLang="ja-JP" sz="1600" dirty="0"/>
            </a:p>
          </p:txBody>
        </p:sp>
        <p:pic>
          <p:nvPicPr>
            <p:cNvPr id="78" name="図 77" descr="ダイアグラム, 概略図&#10;&#10;自動的に生成された説明">
              <a:extLst>
                <a:ext uri="{FF2B5EF4-FFF2-40B4-BE49-F238E27FC236}">
                  <a16:creationId xmlns:a16="http://schemas.microsoft.com/office/drawing/2014/main" id="{CCB687A0-65F7-4A76-A524-BE757D51F9C9}"/>
                </a:ext>
              </a:extLst>
            </p:cNvPr>
            <p:cNvPicPr>
              <a:picLocks noChangeAspect="1"/>
            </p:cNvPicPr>
            <p:nvPr/>
          </p:nvPicPr>
          <p:blipFill rotWithShape="1">
            <a:blip r:embed="rId4">
              <a:extLst>
                <a:ext uri="{28A0092B-C50C-407E-A947-70E740481C1C}">
                  <a14:useLocalDpi xmlns:a14="http://schemas.microsoft.com/office/drawing/2010/main" val="0"/>
                </a:ext>
              </a:extLst>
            </a:blip>
            <a:srcRect l="72723" t="21822" r="14094" b="64088"/>
            <a:stretch/>
          </p:blipFill>
          <p:spPr>
            <a:xfrm>
              <a:off x="6109621" y="1436867"/>
              <a:ext cx="567849" cy="564669"/>
            </a:xfrm>
            <a:prstGeom prst="ellipse">
              <a:avLst/>
            </a:prstGeom>
            <a:ln>
              <a:solidFill>
                <a:schemeClr val="tx1"/>
              </a:solidFill>
            </a:ln>
          </p:spPr>
        </p:pic>
        <p:pic>
          <p:nvPicPr>
            <p:cNvPr id="79" name="図 78" descr="ダイアグラム, 概略図&#10;&#10;自動的に生成された説明">
              <a:extLst>
                <a:ext uri="{FF2B5EF4-FFF2-40B4-BE49-F238E27FC236}">
                  <a16:creationId xmlns:a16="http://schemas.microsoft.com/office/drawing/2014/main" id="{88AE4669-7172-4FFA-BE73-01AAB218F30B}"/>
                </a:ext>
              </a:extLst>
            </p:cNvPr>
            <p:cNvPicPr>
              <a:picLocks noChangeAspect="1"/>
            </p:cNvPicPr>
            <p:nvPr/>
          </p:nvPicPr>
          <p:blipFill rotWithShape="1">
            <a:blip r:embed="rId4">
              <a:extLst>
                <a:ext uri="{28A0092B-C50C-407E-A947-70E740481C1C}">
                  <a14:useLocalDpi xmlns:a14="http://schemas.microsoft.com/office/drawing/2010/main" val="0"/>
                </a:ext>
              </a:extLst>
            </a:blip>
            <a:srcRect l="27905" t="42955" r="58912" b="42955"/>
            <a:stretch/>
          </p:blipFill>
          <p:spPr>
            <a:xfrm>
              <a:off x="6136947" y="2301521"/>
              <a:ext cx="567849" cy="564669"/>
            </a:xfrm>
            <a:prstGeom prst="ellipse">
              <a:avLst/>
            </a:prstGeom>
            <a:ln>
              <a:solidFill>
                <a:schemeClr val="tx1"/>
              </a:solidFill>
            </a:ln>
          </p:spPr>
        </p:pic>
      </p:grpSp>
      <p:sp>
        <p:nvSpPr>
          <p:cNvPr id="2" name="楕円 1">
            <a:extLst>
              <a:ext uri="{FF2B5EF4-FFF2-40B4-BE49-F238E27FC236}">
                <a16:creationId xmlns:a16="http://schemas.microsoft.com/office/drawing/2014/main" id="{976F22D5-0B60-4B5D-90A9-C40165122751}"/>
              </a:ext>
            </a:extLst>
          </p:cNvPr>
          <p:cNvSpPr/>
          <p:nvPr/>
        </p:nvSpPr>
        <p:spPr>
          <a:xfrm>
            <a:off x="3523255" y="1453786"/>
            <a:ext cx="1078953" cy="107895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22613D6-6388-4FEF-A687-F780BA512AAE}"/>
              </a:ext>
            </a:extLst>
          </p:cNvPr>
          <p:cNvSpPr/>
          <p:nvPr/>
        </p:nvSpPr>
        <p:spPr>
          <a:xfrm>
            <a:off x="2758773" y="4786426"/>
            <a:ext cx="199798" cy="199798"/>
          </a:xfrm>
          <a:prstGeom prst="ellips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9C679994-6776-4241-8BBF-91EDAA00D8C5}"/>
              </a:ext>
            </a:extLst>
          </p:cNvPr>
          <p:cNvGrpSpPr/>
          <p:nvPr/>
        </p:nvGrpSpPr>
        <p:grpSpPr>
          <a:xfrm>
            <a:off x="2839584" y="5544015"/>
            <a:ext cx="2611680" cy="584775"/>
            <a:chOff x="5947501" y="3612540"/>
            <a:chExt cx="2611680" cy="584775"/>
          </a:xfrm>
        </p:grpSpPr>
        <p:sp>
          <p:nvSpPr>
            <p:cNvPr id="40" name="楕円 39">
              <a:extLst>
                <a:ext uri="{FF2B5EF4-FFF2-40B4-BE49-F238E27FC236}">
                  <a16:creationId xmlns:a16="http://schemas.microsoft.com/office/drawing/2014/main" id="{80679F79-EB99-4104-985E-21888541B608}"/>
                </a:ext>
              </a:extLst>
            </p:cNvPr>
            <p:cNvSpPr/>
            <p:nvPr/>
          </p:nvSpPr>
          <p:spPr>
            <a:xfrm>
              <a:off x="5947501" y="3730342"/>
              <a:ext cx="315210" cy="315210"/>
            </a:xfrm>
            <a:prstGeom prst="ellipse">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a:extLst>
                <a:ext uri="{FF2B5EF4-FFF2-40B4-BE49-F238E27FC236}">
                  <a16:creationId xmlns:a16="http://schemas.microsoft.com/office/drawing/2014/main" id="{0918DB1B-2C5F-413A-872B-D8702591AAC7}"/>
                </a:ext>
              </a:extLst>
            </p:cNvPr>
            <p:cNvSpPr txBox="1"/>
            <p:nvPr/>
          </p:nvSpPr>
          <p:spPr>
            <a:xfrm flipH="1">
              <a:off x="6236625" y="3612540"/>
              <a:ext cx="2322556" cy="584775"/>
            </a:xfrm>
            <a:prstGeom prst="rect">
              <a:avLst/>
            </a:prstGeom>
            <a:noFill/>
          </p:spPr>
          <p:txBody>
            <a:bodyPr wrap="square" rtlCol="0">
              <a:spAutoFit/>
            </a:bodyPr>
            <a:lstStyle/>
            <a:p>
              <a:r>
                <a:rPr kumimoji="1" lang="ja-JP" altLang="en-US" sz="1600" dirty="0"/>
                <a:t>利他行為した回数</a:t>
              </a:r>
              <a:endParaRPr kumimoji="1" lang="en-US" altLang="ja-JP" sz="1600" dirty="0"/>
            </a:p>
            <a:p>
              <a:r>
                <a:rPr kumimoji="1" lang="ja-JP" altLang="en-US" sz="1600" dirty="0"/>
                <a:t>＝利他行為された回数</a:t>
              </a:r>
              <a:endParaRPr kumimoji="1" lang="en-US" altLang="ja-JP" sz="1600" dirty="0"/>
            </a:p>
          </p:txBody>
        </p:sp>
      </p:grpSp>
      <p:graphicFrame>
        <p:nvGraphicFramePr>
          <p:cNvPr id="42" name="表 6">
            <a:extLst>
              <a:ext uri="{FF2B5EF4-FFF2-40B4-BE49-F238E27FC236}">
                <a16:creationId xmlns:a16="http://schemas.microsoft.com/office/drawing/2014/main" id="{41F493AF-4F23-4972-81AA-4B866D93F2D7}"/>
              </a:ext>
            </a:extLst>
          </p:cNvPr>
          <p:cNvGraphicFramePr>
            <a:graphicFrameLocks noGrp="1"/>
          </p:cNvGraphicFramePr>
          <p:nvPr>
            <p:extLst>
              <p:ext uri="{D42A27DB-BD31-4B8C-83A1-F6EECF244321}">
                <p14:modId xmlns:p14="http://schemas.microsoft.com/office/powerpoint/2010/main" val="3605867729"/>
              </p:ext>
            </p:extLst>
          </p:nvPr>
        </p:nvGraphicFramePr>
        <p:xfrm>
          <a:off x="5400771" y="4805054"/>
          <a:ext cx="3725885" cy="1224280"/>
        </p:xfrm>
        <a:graphic>
          <a:graphicData uri="http://schemas.openxmlformats.org/drawingml/2006/table">
            <a:tbl>
              <a:tblPr firstRow="1" bandRow="1">
                <a:tableStyleId>{5C22544A-7EE6-4342-B048-85BDC9FD1C3A}</a:tableStyleId>
              </a:tblPr>
              <a:tblGrid>
                <a:gridCol w="1687621">
                  <a:extLst>
                    <a:ext uri="{9D8B030D-6E8A-4147-A177-3AD203B41FA5}">
                      <a16:colId xmlns:a16="http://schemas.microsoft.com/office/drawing/2014/main" val="3679511735"/>
                    </a:ext>
                  </a:extLst>
                </a:gridCol>
                <a:gridCol w="509566">
                  <a:extLst>
                    <a:ext uri="{9D8B030D-6E8A-4147-A177-3AD203B41FA5}">
                      <a16:colId xmlns:a16="http://schemas.microsoft.com/office/drawing/2014/main" val="3007127221"/>
                    </a:ext>
                  </a:extLst>
                </a:gridCol>
                <a:gridCol w="509566">
                  <a:extLst>
                    <a:ext uri="{9D8B030D-6E8A-4147-A177-3AD203B41FA5}">
                      <a16:colId xmlns:a16="http://schemas.microsoft.com/office/drawing/2014/main" val="2115806617"/>
                    </a:ext>
                  </a:extLst>
                </a:gridCol>
                <a:gridCol w="509566">
                  <a:extLst>
                    <a:ext uri="{9D8B030D-6E8A-4147-A177-3AD203B41FA5}">
                      <a16:colId xmlns:a16="http://schemas.microsoft.com/office/drawing/2014/main" val="3534242259"/>
                    </a:ext>
                  </a:extLst>
                </a:gridCol>
                <a:gridCol w="509566">
                  <a:extLst>
                    <a:ext uri="{9D8B030D-6E8A-4147-A177-3AD203B41FA5}">
                      <a16:colId xmlns:a16="http://schemas.microsoft.com/office/drawing/2014/main" val="3531209028"/>
                    </a:ext>
                  </a:extLst>
                </a:gridCol>
              </a:tblGrid>
              <a:tr h="372823">
                <a:tc>
                  <a:txBody>
                    <a:bodyPr/>
                    <a:lstStyle/>
                    <a:p>
                      <a:pPr algn="ctr" rtl="0" fontAlgn="b"/>
                      <a:r>
                        <a:rPr lang="ja-JP" altLang="en-US" sz="1800" b="1" dirty="0">
                          <a:effectLst/>
                        </a:rPr>
                        <a:t>部屋</a:t>
                      </a:r>
                    </a:p>
                  </a:txBody>
                  <a:tcPr marL="22860" marR="22860" marT="15240" marB="15240" anchor="ctr"/>
                </a:tc>
                <a:tc>
                  <a:txBody>
                    <a:bodyPr/>
                    <a:lstStyle/>
                    <a:p>
                      <a:pPr algn="ctr" rtl="0" fontAlgn="b"/>
                      <a:r>
                        <a:rPr lang="en-US" altLang="ja-JP" sz="2400" b="1" dirty="0">
                          <a:effectLst/>
                        </a:rPr>
                        <a:t>α</a:t>
                      </a:r>
                    </a:p>
                  </a:txBody>
                  <a:tcPr marL="22860" marR="22860" marT="15240" marB="15240" anchor="ctr"/>
                </a:tc>
                <a:tc>
                  <a:txBody>
                    <a:bodyPr/>
                    <a:lstStyle/>
                    <a:p>
                      <a:pPr algn="ctr" rtl="0" fontAlgn="b"/>
                      <a:r>
                        <a:rPr lang="en-US" altLang="ja-JP" sz="2400" b="1" dirty="0">
                          <a:effectLst/>
                        </a:rPr>
                        <a:t>β</a:t>
                      </a:r>
                    </a:p>
                  </a:txBody>
                  <a:tcPr marL="22860" marR="22860" marT="15240" marB="15240" anchor="ctr"/>
                </a:tc>
                <a:tc>
                  <a:txBody>
                    <a:bodyPr/>
                    <a:lstStyle/>
                    <a:p>
                      <a:pPr algn="ctr" rtl="0" fontAlgn="b"/>
                      <a:r>
                        <a:rPr lang="en-US" altLang="ja-JP" sz="2400" b="1" dirty="0">
                          <a:effectLst/>
                        </a:rPr>
                        <a:t>γ</a:t>
                      </a:r>
                    </a:p>
                  </a:txBody>
                  <a:tcPr marL="22860" marR="22860" marT="15240" marB="15240" anchor="ctr"/>
                </a:tc>
                <a:tc>
                  <a:txBody>
                    <a:bodyPr/>
                    <a:lstStyle/>
                    <a:p>
                      <a:pPr algn="ctr" rtl="0" fontAlgn="b"/>
                      <a:r>
                        <a:rPr lang="en-US" altLang="ja-JP" sz="2400" b="1" dirty="0">
                          <a:effectLst/>
                        </a:rPr>
                        <a:t>Δ</a:t>
                      </a:r>
                    </a:p>
                  </a:txBody>
                  <a:tcPr marL="22860" marR="22860" marT="15240" marB="15240" anchor="ctr"/>
                </a:tc>
                <a:extLst>
                  <a:ext uri="{0D108BD9-81ED-4DB2-BD59-A6C34878D82A}">
                    <a16:rowId xmlns:a16="http://schemas.microsoft.com/office/drawing/2014/main" val="2267593125"/>
                  </a:ext>
                </a:extLst>
              </a:tr>
              <a:tr h="0">
                <a:tc>
                  <a:txBody>
                    <a:bodyPr/>
                    <a:lstStyle/>
                    <a:p>
                      <a:pPr algn="ctr" rtl="0" fontAlgn="b"/>
                      <a:r>
                        <a:rPr lang="ja-JP" altLang="en-US" sz="1400" b="1" dirty="0">
                          <a:effectLst/>
                        </a:rPr>
                        <a:t>利他行為を</a:t>
                      </a:r>
                      <a:endParaRPr lang="en-US" altLang="ja-JP" sz="1400" b="1" dirty="0">
                        <a:effectLst/>
                      </a:endParaRPr>
                    </a:p>
                    <a:p>
                      <a:pPr algn="ctr" rtl="0" fontAlgn="b"/>
                      <a:r>
                        <a:rPr lang="ja-JP" altLang="en-US" sz="1400" b="1" dirty="0">
                          <a:effectLst/>
                        </a:rPr>
                        <a:t>評価された回数</a:t>
                      </a:r>
                    </a:p>
                  </a:txBody>
                  <a:tcPr marL="22860" marR="22860" marT="15240" marB="15240" anchor="ctr"/>
                </a:tc>
                <a:tc>
                  <a:txBody>
                    <a:bodyPr/>
                    <a:lstStyle/>
                    <a:p>
                      <a:pPr algn="ctr" rtl="0" fontAlgn="b"/>
                      <a:r>
                        <a:rPr lang="en-US" altLang="ja-JP" sz="1800" b="1" dirty="0">
                          <a:effectLst/>
                        </a:rPr>
                        <a:t>3</a:t>
                      </a:r>
                    </a:p>
                  </a:txBody>
                  <a:tcPr marL="22860" marR="22860" marT="15240" marB="15240" anchor="ctr"/>
                </a:tc>
                <a:tc>
                  <a:txBody>
                    <a:bodyPr/>
                    <a:lstStyle/>
                    <a:p>
                      <a:pPr algn="ctr" rtl="0" fontAlgn="b"/>
                      <a:r>
                        <a:rPr lang="en-US" altLang="ja-JP" sz="1800" b="1" dirty="0">
                          <a:effectLst/>
                        </a:rPr>
                        <a:t>10</a:t>
                      </a:r>
                    </a:p>
                  </a:txBody>
                  <a:tcPr marL="22860" marR="22860" marT="15240" marB="15240" anchor="ctr"/>
                </a:tc>
                <a:tc>
                  <a:txBody>
                    <a:bodyPr/>
                    <a:lstStyle/>
                    <a:p>
                      <a:pPr algn="ctr" rtl="0" fontAlgn="b"/>
                      <a:r>
                        <a:rPr lang="en-US" altLang="ja-JP" sz="1800" b="1" dirty="0">
                          <a:effectLst/>
                        </a:rPr>
                        <a:t>9. 7</a:t>
                      </a:r>
                    </a:p>
                  </a:txBody>
                  <a:tcPr marL="22860" marR="22860" marT="15240" marB="15240" anchor="ctr"/>
                </a:tc>
                <a:tc>
                  <a:txBody>
                    <a:bodyPr/>
                    <a:lstStyle/>
                    <a:p>
                      <a:pPr algn="ctr" rtl="0" fontAlgn="b"/>
                      <a:r>
                        <a:rPr lang="en-US" altLang="ja-JP" sz="1800" b="1" dirty="0">
                          <a:effectLst/>
                        </a:rPr>
                        <a:t>3</a:t>
                      </a:r>
                    </a:p>
                  </a:txBody>
                  <a:tcPr marL="22860" marR="22860" marT="15240" marB="15240" anchor="ctr"/>
                </a:tc>
                <a:extLst>
                  <a:ext uri="{0D108BD9-81ED-4DB2-BD59-A6C34878D82A}">
                    <a16:rowId xmlns:a16="http://schemas.microsoft.com/office/drawing/2014/main" val="2345796547"/>
                  </a:ext>
                </a:extLst>
              </a:tr>
              <a:tr h="370840">
                <a:tc>
                  <a:txBody>
                    <a:bodyPr/>
                    <a:lstStyle/>
                    <a:p>
                      <a:pPr algn="ctr" rtl="0" fontAlgn="b"/>
                      <a:r>
                        <a:rPr lang="ja-JP" altLang="en-US" sz="1400" b="1" dirty="0">
                          <a:effectLst/>
                        </a:rPr>
                        <a:t>利他行為された回数</a:t>
                      </a:r>
                    </a:p>
                  </a:txBody>
                  <a:tcPr marL="22860" marR="22860" marT="15240" marB="15240" anchor="ctr"/>
                </a:tc>
                <a:tc>
                  <a:txBody>
                    <a:bodyPr/>
                    <a:lstStyle/>
                    <a:p>
                      <a:pPr algn="ctr" rtl="0" fontAlgn="b"/>
                      <a:r>
                        <a:rPr lang="en-US" altLang="ja-JP" sz="1800" b="1" dirty="0">
                          <a:effectLst/>
                        </a:rPr>
                        <a:t>3</a:t>
                      </a:r>
                    </a:p>
                  </a:txBody>
                  <a:tcPr marL="22860" marR="22860" marT="15240" marB="15240" anchor="ctr"/>
                </a:tc>
                <a:tc>
                  <a:txBody>
                    <a:bodyPr/>
                    <a:lstStyle/>
                    <a:p>
                      <a:pPr algn="ctr" rtl="0" fontAlgn="b"/>
                      <a:r>
                        <a:rPr lang="en-US" altLang="ja-JP" sz="1800" b="1" dirty="0">
                          <a:effectLst/>
                        </a:rPr>
                        <a:t>11.3</a:t>
                      </a:r>
                    </a:p>
                  </a:txBody>
                  <a:tcPr marL="22860" marR="22860" marT="15240" marB="15240" anchor="ctr"/>
                </a:tc>
                <a:tc>
                  <a:txBody>
                    <a:bodyPr/>
                    <a:lstStyle/>
                    <a:p>
                      <a:pPr algn="ctr" rtl="0" fontAlgn="b"/>
                      <a:r>
                        <a:rPr lang="en-US" altLang="ja-JP" sz="1800" b="1" dirty="0">
                          <a:effectLst/>
                        </a:rPr>
                        <a:t>10</a:t>
                      </a:r>
                    </a:p>
                  </a:txBody>
                  <a:tcPr marL="22860" marR="22860" marT="15240" marB="15240" anchor="ctr"/>
                </a:tc>
                <a:tc>
                  <a:txBody>
                    <a:bodyPr/>
                    <a:lstStyle/>
                    <a:p>
                      <a:pPr algn="ctr" rtl="0" fontAlgn="b"/>
                      <a:r>
                        <a:rPr lang="en-US" altLang="ja-JP" sz="1800" b="1" dirty="0">
                          <a:effectLst/>
                        </a:rPr>
                        <a:t>3</a:t>
                      </a:r>
                    </a:p>
                  </a:txBody>
                  <a:tcPr marL="22860" marR="22860" marT="15240" marB="15240" anchor="ctr"/>
                </a:tc>
                <a:extLst>
                  <a:ext uri="{0D108BD9-81ED-4DB2-BD59-A6C34878D82A}">
                    <a16:rowId xmlns:a16="http://schemas.microsoft.com/office/drawing/2014/main" val="938540737"/>
                  </a:ext>
                </a:extLst>
              </a:tr>
            </a:tbl>
          </a:graphicData>
        </a:graphic>
      </p:graphicFrame>
    </p:spTree>
    <p:extLst>
      <p:ext uri="{BB962C8B-B14F-4D97-AF65-F5344CB8AC3E}">
        <p14:creationId xmlns:p14="http://schemas.microsoft.com/office/powerpoint/2010/main" val="3583138731"/>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7140EF0-CA68-4EA9-9648-23E86E2F82CA}"/>
              </a:ext>
            </a:extLst>
          </p:cNvPr>
          <p:cNvGrpSpPr/>
          <p:nvPr/>
        </p:nvGrpSpPr>
        <p:grpSpPr>
          <a:xfrm>
            <a:off x="384817" y="181211"/>
            <a:ext cx="4187183" cy="2239970"/>
            <a:chOff x="142492" y="1146553"/>
            <a:chExt cx="4187183" cy="2239970"/>
          </a:xfrm>
        </p:grpSpPr>
        <p:pic>
          <p:nvPicPr>
            <p:cNvPr id="5" name="Picture 2">
              <a:extLst>
                <a:ext uri="{FF2B5EF4-FFF2-40B4-BE49-F238E27FC236}">
                  <a16:creationId xmlns:a16="http://schemas.microsoft.com/office/drawing/2014/main" id="{D6B27AD5-5122-44B8-82CD-3DD1E6C9D2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402" t="16568" r="19910"/>
            <a:stretch/>
          </p:blipFill>
          <p:spPr bwMode="auto">
            <a:xfrm>
              <a:off x="1465118" y="1723482"/>
              <a:ext cx="1709631" cy="1612916"/>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1A7A25E-E25A-4B46-A690-C50732F91F40}"/>
                </a:ext>
              </a:extLst>
            </p:cNvPr>
            <p:cNvSpPr txBox="1"/>
            <p:nvPr/>
          </p:nvSpPr>
          <p:spPr>
            <a:xfrm>
              <a:off x="3174677" y="2630419"/>
              <a:ext cx="1154998" cy="584775"/>
            </a:xfrm>
            <a:prstGeom prst="rect">
              <a:avLst/>
            </a:prstGeom>
            <a:noFill/>
          </p:spPr>
          <p:txBody>
            <a:bodyPr wrap="square" rtlCol="0">
              <a:spAutoFit/>
            </a:bodyPr>
            <a:lstStyle/>
            <a:p>
              <a:r>
                <a:rPr kumimoji="1" lang="ja-JP" altLang="en-US" sz="1600" b="1" dirty="0"/>
                <a:t>持つようになった</a:t>
              </a:r>
              <a:endParaRPr kumimoji="1" lang="en-US" altLang="ja-JP" sz="1600" b="1" dirty="0"/>
            </a:p>
          </p:txBody>
        </p:sp>
        <p:sp>
          <p:nvSpPr>
            <p:cNvPr id="7" name="テキスト ボックス 6">
              <a:extLst>
                <a:ext uri="{FF2B5EF4-FFF2-40B4-BE49-F238E27FC236}">
                  <a16:creationId xmlns:a16="http://schemas.microsoft.com/office/drawing/2014/main" id="{14DE6128-5309-41E6-9FF9-C451767D989B}"/>
                </a:ext>
              </a:extLst>
            </p:cNvPr>
            <p:cNvSpPr txBox="1"/>
            <p:nvPr/>
          </p:nvSpPr>
          <p:spPr>
            <a:xfrm>
              <a:off x="265277" y="1940984"/>
              <a:ext cx="1434239" cy="338554"/>
            </a:xfrm>
            <a:prstGeom prst="rect">
              <a:avLst/>
            </a:prstGeom>
            <a:noFill/>
          </p:spPr>
          <p:txBody>
            <a:bodyPr wrap="square" rtlCol="0">
              <a:spAutoFit/>
            </a:bodyPr>
            <a:lstStyle/>
            <a:p>
              <a:r>
                <a:rPr kumimoji="1" lang="ja-JP" altLang="en-US" sz="1600" b="1" dirty="0"/>
                <a:t>変わらない</a:t>
              </a:r>
              <a:endParaRPr kumimoji="1" lang="en-US" altLang="ja-JP" sz="1600" b="1" dirty="0"/>
            </a:p>
          </p:txBody>
        </p:sp>
        <p:sp>
          <p:nvSpPr>
            <p:cNvPr id="8" name="四角形: 角を丸くする 7">
              <a:extLst>
                <a:ext uri="{FF2B5EF4-FFF2-40B4-BE49-F238E27FC236}">
                  <a16:creationId xmlns:a16="http://schemas.microsoft.com/office/drawing/2014/main" id="{B43837B6-E9C7-4F6A-B819-D5CA03DC79BB}"/>
                </a:ext>
              </a:extLst>
            </p:cNvPr>
            <p:cNvSpPr/>
            <p:nvPr/>
          </p:nvSpPr>
          <p:spPr>
            <a:xfrm>
              <a:off x="142492" y="1146553"/>
              <a:ext cx="4103554" cy="2239970"/>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9" name="テキスト ボックス 8">
              <a:extLst>
                <a:ext uri="{FF2B5EF4-FFF2-40B4-BE49-F238E27FC236}">
                  <a16:creationId xmlns:a16="http://schemas.microsoft.com/office/drawing/2014/main" id="{9D594767-FED5-4798-B2A9-F48BE24EA024}"/>
                </a:ext>
              </a:extLst>
            </p:cNvPr>
            <p:cNvSpPr txBox="1"/>
            <p:nvPr/>
          </p:nvSpPr>
          <p:spPr>
            <a:xfrm>
              <a:off x="197428" y="1239146"/>
              <a:ext cx="3801247" cy="523220"/>
            </a:xfrm>
            <a:prstGeom prst="rect">
              <a:avLst/>
            </a:prstGeom>
            <a:noFill/>
          </p:spPr>
          <p:txBody>
            <a:bodyPr wrap="square" rtlCol="0">
              <a:spAutoFit/>
            </a:bodyPr>
            <a:lstStyle/>
            <a:p>
              <a:pPr indent="126365" algn="just"/>
              <a:r>
                <a:rPr lang="en-US" altLang="ja-JP" sz="1400" b="1" kern="100" dirty="0">
                  <a:effectLst/>
                </a:rPr>
                <a:t>Q.</a:t>
              </a:r>
              <a:r>
                <a:rPr lang="ja-JP" altLang="en-US" sz="1400" b="1" kern="100" dirty="0">
                  <a:effectLst/>
                </a:rPr>
                <a:t>利他行為のレベル</a:t>
              </a:r>
              <a:r>
                <a:rPr lang="en-US" altLang="ja-JP" sz="1400" b="1" kern="100" dirty="0">
                  <a:effectLst/>
                </a:rPr>
                <a:t>1</a:t>
              </a:r>
              <a:r>
                <a:rPr lang="ja-JP" altLang="en-US" sz="1400" b="1" kern="100" dirty="0">
                  <a:effectLst/>
                </a:rPr>
                <a:t>によって利他行為をしようという意識を持つようになりましたか？</a:t>
              </a:r>
              <a:endParaRPr lang="ja-JP" altLang="ja-JP" sz="1400" b="1"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grpSp>
      <p:grpSp>
        <p:nvGrpSpPr>
          <p:cNvPr id="10" name="グループ化 9">
            <a:extLst>
              <a:ext uri="{FF2B5EF4-FFF2-40B4-BE49-F238E27FC236}">
                <a16:creationId xmlns:a16="http://schemas.microsoft.com/office/drawing/2014/main" id="{F9A88B9A-1787-4365-8D5B-77CFEDA45E88}"/>
              </a:ext>
            </a:extLst>
          </p:cNvPr>
          <p:cNvGrpSpPr/>
          <p:nvPr/>
        </p:nvGrpSpPr>
        <p:grpSpPr>
          <a:xfrm>
            <a:off x="4543307" y="173499"/>
            <a:ext cx="4136594" cy="2271085"/>
            <a:chOff x="4742129" y="1146553"/>
            <a:chExt cx="4136594" cy="2271085"/>
          </a:xfrm>
        </p:grpSpPr>
        <p:pic>
          <p:nvPicPr>
            <p:cNvPr id="11" name="Picture 4">
              <a:extLst>
                <a:ext uri="{FF2B5EF4-FFF2-40B4-BE49-F238E27FC236}">
                  <a16:creationId xmlns:a16="http://schemas.microsoft.com/office/drawing/2014/main" id="{BAECD7C0-18F1-465D-B434-65D02150BE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201" t="17213" r="21619"/>
            <a:stretch/>
          </p:blipFill>
          <p:spPr bwMode="auto">
            <a:xfrm>
              <a:off x="5941611" y="1817200"/>
              <a:ext cx="1693718" cy="160043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7018F1DD-7E79-4F50-9748-C84E9B0AAC90}"/>
                </a:ext>
              </a:extLst>
            </p:cNvPr>
            <p:cNvSpPr txBox="1"/>
            <p:nvPr/>
          </p:nvSpPr>
          <p:spPr>
            <a:xfrm>
              <a:off x="4864916" y="1194820"/>
              <a:ext cx="3801247" cy="738664"/>
            </a:xfrm>
            <a:prstGeom prst="rect">
              <a:avLst/>
            </a:prstGeom>
            <a:noFill/>
          </p:spPr>
          <p:txBody>
            <a:bodyPr wrap="square" rtlCol="0">
              <a:spAutoFit/>
            </a:bodyPr>
            <a:lstStyle/>
            <a:p>
              <a:pPr indent="126365" algn="just"/>
              <a:r>
                <a:rPr lang="en-US" altLang="ja-JP" sz="1400" b="1" kern="100" dirty="0">
                  <a:effectLst/>
                </a:rPr>
                <a:t>Q.</a:t>
              </a:r>
              <a:r>
                <a:rPr lang="ja-JP" altLang="en-US" sz="1400" b="1" kern="100" dirty="0">
                  <a:effectLst/>
                </a:rPr>
                <a:t>利他行為のレベル</a:t>
              </a:r>
              <a:r>
                <a:rPr lang="en-US" altLang="ja-JP" sz="1400" b="1" kern="100" dirty="0"/>
                <a:t>2</a:t>
              </a:r>
              <a:r>
                <a:rPr lang="ja-JP" altLang="en-US" sz="1400" b="1" kern="100" dirty="0">
                  <a:effectLst/>
                </a:rPr>
                <a:t>によって利他行為をしよう・させようという意識を持つようになりましたか？</a:t>
              </a:r>
              <a:endParaRPr lang="ja-JP" altLang="ja-JP" sz="1400" b="1"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sp>
          <p:nvSpPr>
            <p:cNvPr id="13" name="テキスト ボックス 12">
              <a:extLst>
                <a:ext uri="{FF2B5EF4-FFF2-40B4-BE49-F238E27FC236}">
                  <a16:creationId xmlns:a16="http://schemas.microsoft.com/office/drawing/2014/main" id="{EB5B0664-615E-4248-AA46-49B60FB046CC}"/>
                </a:ext>
              </a:extLst>
            </p:cNvPr>
            <p:cNvSpPr txBox="1"/>
            <p:nvPr/>
          </p:nvSpPr>
          <p:spPr>
            <a:xfrm>
              <a:off x="7595181" y="1810873"/>
              <a:ext cx="1154998" cy="584775"/>
            </a:xfrm>
            <a:prstGeom prst="rect">
              <a:avLst/>
            </a:prstGeom>
            <a:noFill/>
          </p:spPr>
          <p:txBody>
            <a:bodyPr wrap="square" rtlCol="0">
              <a:spAutoFit/>
            </a:bodyPr>
            <a:lstStyle/>
            <a:p>
              <a:r>
                <a:rPr kumimoji="1" lang="ja-JP" altLang="en-US" sz="1600" b="1" dirty="0"/>
                <a:t>持つようになった</a:t>
              </a:r>
              <a:endParaRPr kumimoji="1" lang="en-US" altLang="ja-JP" sz="1600" b="1" dirty="0"/>
            </a:p>
          </p:txBody>
        </p:sp>
        <p:sp>
          <p:nvSpPr>
            <p:cNvPr id="14" name="テキスト ボックス 13">
              <a:extLst>
                <a:ext uri="{FF2B5EF4-FFF2-40B4-BE49-F238E27FC236}">
                  <a16:creationId xmlns:a16="http://schemas.microsoft.com/office/drawing/2014/main" id="{948A0C18-718A-49E7-8183-3988018DE78A}"/>
                </a:ext>
              </a:extLst>
            </p:cNvPr>
            <p:cNvSpPr txBox="1"/>
            <p:nvPr/>
          </p:nvSpPr>
          <p:spPr>
            <a:xfrm>
              <a:off x="4864916" y="2984844"/>
              <a:ext cx="1434239" cy="338554"/>
            </a:xfrm>
            <a:prstGeom prst="rect">
              <a:avLst/>
            </a:prstGeom>
            <a:noFill/>
          </p:spPr>
          <p:txBody>
            <a:bodyPr wrap="square" rtlCol="0">
              <a:spAutoFit/>
            </a:bodyPr>
            <a:lstStyle/>
            <a:p>
              <a:r>
                <a:rPr kumimoji="1" lang="ja-JP" altLang="en-US" sz="1600" b="1" dirty="0"/>
                <a:t>変わらない</a:t>
              </a:r>
              <a:endParaRPr kumimoji="1" lang="en-US" altLang="ja-JP" sz="1600" b="1" dirty="0"/>
            </a:p>
          </p:txBody>
        </p:sp>
        <p:sp>
          <p:nvSpPr>
            <p:cNvPr id="15" name="四角形: 角を丸くする 14">
              <a:extLst>
                <a:ext uri="{FF2B5EF4-FFF2-40B4-BE49-F238E27FC236}">
                  <a16:creationId xmlns:a16="http://schemas.microsoft.com/office/drawing/2014/main" id="{F2C748A4-0CF9-4E1A-9068-580C6FA140E3}"/>
                </a:ext>
              </a:extLst>
            </p:cNvPr>
            <p:cNvSpPr/>
            <p:nvPr/>
          </p:nvSpPr>
          <p:spPr>
            <a:xfrm>
              <a:off x="4742129" y="1146553"/>
              <a:ext cx="4136594" cy="2239970"/>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graphicFrame>
        <p:nvGraphicFramePr>
          <p:cNvPr id="16" name="表 2">
            <a:extLst>
              <a:ext uri="{FF2B5EF4-FFF2-40B4-BE49-F238E27FC236}">
                <a16:creationId xmlns:a16="http://schemas.microsoft.com/office/drawing/2014/main" id="{D189D90B-A455-44FC-B06B-8B9341373EE5}"/>
              </a:ext>
            </a:extLst>
          </p:cNvPr>
          <p:cNvGraphicFramePr>
            <a:graphicFrameLocks noGrp="1"/>
          </p:cNvGraphicFramePr>
          <p:nvPr>
            <p:extLst>
              <p:ext uri="{D42A27DB-BD31-4B8C-83A1-F6EECF244321}">
                <p14:modId xmlns:p14="http://schemas.microsoft.com/office/powerpoint/2010/main" val="3695787926"/>
              </p:ext>
            </p:extLst>
          </p:nvPr>
        </p:nvGraphicFramePr>
        <p:xfrm>
          <a:off x="165617" y="2790992"/>
          <a:ext cx="8755380" cy="3307080"/>
        </p:xfrm>
        <a:graphic>
          <a:graphicData uri="http://schemas.openxmlformats.org/drawingml/2006/table">
            <a:tbl>
              <a:tblPr firstRow="1" bandRow="1">
                <a:tableStyleId>{21E4AEA4-8DFA-4A89-87EB-49C32662AFE0}</a:tableStyleId>
              </a:tblPr>
              <a:tblGrid>
                <a:gridCol w="8755380">
                  <a:extLst>
                    <a:ext uri="{9D8B030D-6E8A-4147-A177-3AD203B41FA5}">
                      <a16:colId xmlns:a16="http://schemas.microsoft.com/office/drawing/2014/main" val="140018923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chemeClr val="bg1"/>
                          </a:solidFill>
                          <a:effectLst/>
                        </a:rPr>
                        <a:t>日常の中の利他行為全般に対する意識は何か変わりましたか？もし少しでも変わったことがあれば記述してください。</a:t>
                      </a:r>
                      <a:endParaRPr kumimoji="1" lang="en-US" altLang="ja-JP" sz="1800" b="1" dirty="0">
                        <a:solidFill>
                          <a:schemeClr val="bg1"/>
                        </a:solidFill>
                      </a:endParaRPr>
                    </a:p>
                  </a:txBody>
                  <a:tcPr/>
                </a:tc>
                <a:extLst>
                  <a:ext uri="{0D108BD9-81ED-4DB2-BD59-A6C34878D82A}">
                    <a16:rowId xmlns:a16="http://schemas.microsoft.com/office/drawing/2014/main" val="288425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rgbClr val="000000"/>
                          </a:solidFill>
                          <a:effectLst/>
                        </a:rPr>
                        <a:t>些細なことでもした</a:t>
                      </a:r>
                      <a:r>
                        <a:rPr lang="en-US" altLang="ja-JP" sz="1800" b="1" dirty="0">
                          <a:solidFill>
                            <a:srgbClr val="000000"/>
                          </a:solidFill>
                          <a:effectLst/>
                        </a:rPr>
                        <a:t>/</a:t>
                      </a:r>
                      <a:r>
                        <a:rPr lang="ja-JP" altLang="en-US" sz="1800" b="1" dirty="0">
                          <a:solidFill>
                            <a:srgbClr val="000000"/>
                          </a:solidFill>
                          <a:effectLst/>
                        </a:rPr>
                        <a:t>された利他行動に関して意識するようになった．</a:t>
                      </a:r>
                      <a:endParaRPr lang="en-US" altLang="ja-JP" sz="1800" b="1" i="0" dirty="0">
                        <a:solidFill>
                          <a:srgbClr val="000000"/>
                        </a:solidFill>
                        <a:effectLst/>
                        <a:latin typeface="Roboto" panose="02000000000000000000" pitchFamily="2" charset="0"/>
                      </a:endParaRPr>
                    </a:p>
                  </a:txBody>
                  <a:tcPr/>
                </a:tc>
                <a:extLst>
                  <a:ext uri="{0D108BD9-81ED-4DB2-BD59-A6C34878D82A}">
                    <a16:rowId xmlns:a16="http://schemas.microsoft.com/office/drawing/2014/main" val="2771219079"/>
                  </a:ext>
                </a:extLst>
              </a:tr>
              <a:tr h="370840">
                <a:tc>
                  <a:txBody>
                    <a:bodyPr/>
                    <a:lstStyle/>
                    <a:p>
                      <a:pPr marL="0" indent="0">
                        <a:buFont typeface="Arial" panose="020B0604020202020204" pitchFamily="34" charset="0"/>
                        <a:buNone/>
                      </a:pPr>
                      <a:r>
                        <a:rPr lang="ja-JP" altLang="en-US" sz="1800" b="1" dirty="0">
                          <a:solidFill>
                            <a:srgbClr val="000000"/>
                          </a:solidFill>
                          <a:effectLst/>
                        </a:rPr>
                        <a:t>他者に寛容になった気がする、そうすることにより、利他行為の機会を零さないようにという意識なのかも</a:t>
                      </a:r>
                      <a:endParaRPr lang="en-US" altLang="ja-JP" sz="1800" b="1" i="0" dirty="0">
                        <a:solidFill>
                          <a:srgbClr val="000000"/>
                        </a:solidFill>
                        <a:effectLst/>
                        <a:latin typeface="Roboto" panose="02000000000000000000" pitchFamily="2" charset="0"/>
                      </a:endParaRPr>
                    </a:p>
                  </a:txBody>
                  <a:tcPr/>
                </a:tc>
                <a:extLst>
                  <a:ext uri="{0D108BD9-81ED-4DB2-BD59-A6C34878D82A}">
                    <a16:rowId xmlns:a16="http://schemas.microsoft.com/office/drawing/2014/main" val="3302237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rgbClr val="000000"/>
                          </a:solidFill>
                          <a:effectLst/>
                        </a:rPr>
                        <a:t>何かあれば自分が動こうという気持ちは高まった．</a:t>
                      </a:r>
                      <a:endParaRPr lang="en-US" altLang="ja-JP" sz="1800" b="1" i="0" dirty="0">
                        <a:solidFill>
                          <a:srgbClr val="000000"/>
                        </a:solidFill>
                        <a:effectLst/>
                        <a:latin typeface="Roboto" panose="02000000000000000000" pitchFamily="2" charset="0"/>
                      </a:endParaRPr>
                    </a:p>
                  </a:txBody>
                  <a:tcPr/>
                </a:tc>
                <a:extLst>
                  <a:ext uri="{0D108BD9-81ED-4DB2-BD59-A6C34878D82A}">
                    <a16:rowId xmlns:a16="http://schemas.microsoft.com/office/drawing/2014/main" val="886285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rgbClr val="000000"/>
                          </a:solidFill>
                          <a:effectLst/>
                        </a:rPr>
                        <a:t>利他行為という概念を意識するようになった。前も同じことをやっていたとしても、その行為に対する認識が変わった。特に自分がされる時によく認識できるようになったと思う。</a:t>
                      </a:r>
                      <a:endParaRPr lang="en-US" altLang="ja-JP" sz="1800" b="1" dirty="0">
                        <a:solidFill>
                          <a:srgbClr val="000000"/>
                        </a:solidFill>
                        <a:latin typeface="Roboto" panose="02000000000000000000" pitchFamily="2" charset="0"/>
                      </a:endParaRPr>
                    </a:p>
                  </a:txBody>
                  <a:tcPr/>
                </a:tc>
                <a:extLst>
                  <a:ext uri="{0D108BD9-81ED-4DB2-BD59-A6C34878D82A}">
                    <a16:rowId xmlns:a16="http://schemas.microsoft.com/office/drawing/2014/main" val="6249023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rgbClr val="000000"/>
                          </a:solidFill>
                          <a:effectLst/>
                        </a:rPr>
                        <a:t>相手の利他行為に気づきやすくなった</a:t>
                      </a:r>
                      <a:endParaRPr lang="en-US" altLang="ja-JP" sz="1800" b="1" i="0" dirty="0">
                        <a:solidFill>
                          <a:srgbClr val="000000"/>
                        </a:solidFill>
                        <a:effectLst/>
                        <a:latin typeface="Roboto" panose="02000000000000000000" pitchFamily="2" charset="0"/>
                      </a:endParaRPr>
                    </a:p>
                  </a:txBody>
                  <a:tcPr/>
                </a:tc>
                <a:extLst>
                  <a:ext uri="{0D108BD9-81ED-4DB2-BD59-A6C34878D82A}">
                    <a16:rowId xmlns:a16="http://schemas.microsoft.com/office/drawing/2014/main" val="2807746537"/>
                  </a:ext>
                </a:extLst>
              </a:tr>
            </a:tbl>
          </a:graphicData>
        </a:graphic>
      </p:graphicFrame>
    </p:spTree>
    <p:extLst>
      <p:ext uri="{BB962C8B-B14F-4D97-AF65-F5344CB8AC3E}">
        <p14:creationId xmlns:p14="http://schemas.microsoft.com/office/powerpoint/2010/main" val="2914461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a:buClr>
                <a:srgbClr val="000000"/>
              </a:buClr>
              <a:buSzPts val="3600"/>
            </a:pPr>
            <a:r>
              <a:rPr lang="en-US" altLang="ja-JP" sz="3600" b="1">
                <a:solidFill>
                  <a:schemeClr val="dk1"/>
                </a:solidFill>
                <a:latin typeface="Calibri"/>
                <a:ea typeface="Calibri"/>
                <a:cs typeface="Calibri"/>
                <a:sym typeface="Calibri"/>
              </a:rPr>
              <a:t>DERC</a:t>
            </a:r>
            <a:endParaRPr sz="3600" b="1">
              <a:solidFill>
                <a:schemeClr val="dk1"/>
              </a:solidFill>
              <a:latin typeface="Calibri"/>
              <a:ea typeface="Calibri"/>
              <a:cs typeface="Calibri"/>
              <a:sym typeface="Calibri"/>
            </a:endParaRPr>
          </a:p>
        </p:txBody>
      </p:sp>
      <p:sp>
        <p:nvSpPr>
          <p:cNvPr id="4" name="テキスト ボックス 3">
            <a:extLst>
              <a:ext uri="{FF2B5EF4-FFF2-40B4-BE49-F238E27FC236}">
                <a16:creationId xmlns:a16="http://schemas.microsoft.com/office/drawing/2014/main" id="{8EF3FDFD-56A9-4B1C-B8A5-D255C98DFC89}"/>
              </a:ext>
            </a:extLst>
          </p:cNvPr>
          <p:cNvSpPr txBox="1"/>
          <p:nvPr/>
        </p:nvSpPr>
        <p:spPr>
          <a:xfrm>
            <a:off x="373339" y="4814966"/>
            <a:ext cx="4235176" cy="923330"/>
          </a:xfrm>
          <a:prstGeom prst="rect">
            <a:avLst/>
          </a:prstGeom>
          <a:solidFill>
            <a:schemeClr val="accent6">
              <a:lumMod val="60000"/>
              <a:lumOff val="40000"/>
            </a:schemeClr>
          </a:solidFill>
        </p:spPr>
        <p:txBody>
          <a:bodyPr wrap="square" rtlCol="0">
            <a:spAutoFit/>
          </a:bodyPr>
          <a:lstStyle/>
          <a:p>
            <a:r>
              <a:rPr kumimoji="1" lang="ja-JP" altLang="en-US" b="1" dirty="0"/>
              <a:t>実験期間中の歩数平均は向上している。</a:t>
            </a:r>
            <a:endParaRPr kumimoji="1" lang="en-US" altLang="ja-JP" b="1" dirty="0"/>
          </a:p>
          <a:p>
            <a:r>
              <a:rPr kumimoji="1" lang="ja-JP" altLang="en-US" b="1" dirty="0"/>
              <a:t>（コントロール期間と実験期間を比較すると</a:t>
            </a:r>
            <a:r>
              <a:rPr kumimoji="1" lang="en-US" altLang="ja-JP" b="1" dirty="0"/>
              <a:t>14%</a:t>
            </a:r>
            <a:r>
              <a:rPr kumimoji="1" lang="ja-JP" altLang="en-US" b="1" dirty="0"/>
              <a:t>上昇）</a:t>
            </a:r>
            <a:endParaRPr kumimoji="1" lang="en-US" altLang="ja-JP" b="1" dirty="0"/>
          </a:p>
        </p:txBody>
      </p:sp>
      <p:grpSp>
        <p:nvGrpSpPr>
          <p:cNvPr id="5" name="グループ化 4">
            <a:extLst>
              <a:ext uri="{FF2B5EF4-FFF2-40B4-BE49-F238E27FC236}">
                <a16:creationId xmlns:a16="http://schemas.microsoft.com/office/drawing/2014/main" id="{0BD9654D-7EF4-4DB8-8681-F477B3D40FC7}"/>
              </a:ext>
            </a:extLst>
          </p:cNvPr>
          <p:cNvGrpSpPr/>
          <p:nvPr/>
        </p:nvGrpSpPr>
        <p:grpSpPr>
          <a:xfrm>
            <a:off x="4616184" y="1757041"/>
            <a:ext cx="4095442" cy="3859675"/>
            <a:chOff x="262138" y="1744769"/>
            <a:chExt cx="4625906" cy="4359601"/>
          </a:xfrm>
        </p:grpSpPr>
        <p:grpSp>
          <p:nvGrpSpPr>
            <p:cNvPr id="9" name="グループ化 8">
              <a:extLst>
                <a:ext uri="{FF2B5EF4-FFF2-40B4-BE49-F238E27FC236}">
                  <a16:creationId xmlns:a16="http://schemas.microsoft.com/office/drawing/2014/main" id="{4B46658A-A98A-4FAF-B3BC-D5C515DBA653}"/>
                </a:ext>
              </a:extLst>
            </p:cNvPr>
            <p:cNvGrpSpPr/>
            <p:nvPr/>
          </p:nvGrpSpPr>
          <p:grpSpPr>
            <a:xfrm>
              <a:off x="262138" y="1935971"/>
              <a:ext cx="4625906" cy="4168399"/>
              <a:chOff x="584269" y="904360"/>
              <a:chExt cx="3987731" cy="3593341"/>
            </a:xfrm>
          </p:grpSpPr>
          <p:pic>
            <p:nvPicPr>
              <p:cNvPr id="10" name="Picture 2">
                <a:extLst>
                  <a:ext uri="{FF2B5EF4-FFF2-40B4-BE49-F238E27FC236}">
                    <a16:creationId xmlns:a16="http://schemas.microsoft.com/office/drawing/2014/main" id="{62DBD0D7-33A6-42C4-AA74-1223A0B3A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320"/>
              <a:stretch/>
            </p:blipFill>
            <p:spPr bwMode="auto">
              <a:xfrm>
                <a:off x="584269" y="904360"/>
                <a:ext cx="3987731" cy="321390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B70E310-0569-48D6-A36F-5F13E7474ACC}"/>
                  </a:ext>
                </a:extLst>
              </p:cNvPr>
              <p:cNvSpPr txBox="1"/>
              <p:nvPr/>
            </p:nvSpPr>
            <p:spPr>
              <a:xfrm>
                <a:off x="1316280" y="4048178"/>
                <a:ext cx="1064173" cy="449523"/>
              </a:xfrm>
              <a:prstGeom prst="rect">
                <a:avLst/>
              </a:prstGeom>
              <a:noFill/>
            </p:spPr>
            <p:txBody>
              <a:bodyPr wrap="square" rtlCol="0">
                <a:spAutoFit/>
              </a:bodyPr>
              <a:lstStyle/>
              <a:p>
                <a:pPr algn="ctr"/>
                <a:r>
                  <a:rPr kumimoji="1" lang="ja-JP" altLang="en-US" sz="1200" b="1" dirty="0"/>
                  <a:t>実験期間前（</a:t>
                </a:r>
                <a:r>
                  <a:rPr kumimoji="1" lang="en-US" altLang="ja-JP" sz="1200" b="1" dirty="0"/>
                  <a:t>3</a:t>
                </a:r>
                <a:r>
                  <a:rPr kumimoji="1" lang="ja-JP" altLang="en-US" sz="1200" b="1" dirty="0"/>
                  <a:t>日間）</a:t>
                </a:r>
              </a:p>
            </p:txBody>
          </p:sp>
          <p:sp>
            <p:nvSpPr>
              <p:cNvPr id="12" name="テキスト ボックス 11">
                <a:extLst>
                  <a:ext uri="{FF2B5EF4-FFF2-40B4-BE49-F238E27FC236}">
                    <a16:creationId xmlns:a16="http://schemas.microsoft.com/office/drawing/2014/main" id="{65C8243B-53F6-48D8-915B-C1E0B589D4ED}"/>
                  </a:ext>
                </a:extLst>
              </p:cNvPr>
              <p:cNvSpPr txBox="1"/>
              <p:nvPr/>
            </p:nvSpPr>
            <p:spPr>
              <a:xfrm>
                <a:off x="2275930" y="4048178"/>
                <a:ext cx="1064173" cy="449523"/>
              </a:xfrm>
              <a:prstGeom prst="rect">
                <a:avLst/>
              </a:prstGeom>
              <a:noFill/>
            </p:spPr>
            <p:txBody>
              <a:bodyPr wrap="square" rtlCol="0">
                <a:spAutoFit/>
              </a:bodyPr>
              <a:lstStyle/>
              <a:p>
                <a:pPr algn="ctr"/>
                <a:r>
                  <a:rPr kumimoji="1" lang="ja-JP" altLang="en-US" sz="1200" b="1" dirty="0"/>
                  <a:t>実験期間中（</a:t>
                </a:r>
                <a:r>
                  <a:rPr kumimoji="1" lang="en-US" altLang="ja-JP" sz="1200" b="1" dirty="0"/>
                  <a:t>2</a:t>
                </a:r>
                <a:r>
                  <a:rPr kumimoji="1" lang="ja-JP" altLang="en-US" sz="1200" b="1" dirty="0"/>
                  <a:t>週間）</a:t>
                </a:r>
              </a:p>
            </p:txBody>
          </p:sp>
          <p:sp>
            <p:nvSpPr>
              <p:cNvPr id="13" name="テキスト ボックス 12">
                <a:extLst>
                  <a:ext uri="{FF2B5EF4-FFF2-40B4-BE49-F238E27FC236}">
                    <a16:creationId xmlns:a16="http://schemas.microsoft.com/office/drawing/2014/main" id="{BBD76820-C7A6-46D0-997C-2AA5F74B8980}"/>
                  </a:ext>
                </a:extLst>
              </p:cNvPr>
              <p:cNvSpPr txBox="1"/>
              <p:nvPr/>
            </p:nvSpPr>
            <p:spPr>
              <a:xfrm>
                <a:off x="3235580" y="4048178"/>
                <a:ext cx="1064173" cy="449523"/>
              </a:xfrm>
              <a:prstGeom prst="rect">
                <a:avLst/>
              </a:prstGeom>
              <a:noFill/>
            </p:spPr>
            <p:txBody>
              <a:bodyPr wrap="square" rtlCol="0">
                <a:spAutoFit/>
              </a:bodyPr>
              <a:lstStyle/>
              <a:p>
                <a:pPr algn="ctr"/>
                <a:r>
                  <a:rPr kumimoji="1" lang="ja-JP" altLang="en-US" sz="1200" b="1" dirty="0"/>
                  <a:t>実験終了後（</a:t>
                </a:r>
                <a:r>
                  <a:rPr kumimoji="1" lang="en-US" altLang="ja-JP" sz="1200" b="1" dirty="0"/>
                  <a:t>4</a:t>
                </a:r>
                <a:r>
                  <a:rPr kumimoji="1" lang="ja-JP" altLang="en-US" sz="1200" b="1" dirty="0"/>
                  <a:t>日間）</a:t>
                </a:r>
              </a:p>
            </p:txBody>
          </p:sp>
          <p:sp>
            <p:nvSpPr>
              <p:cNvPr id="14" name="テキスト ボックス 13">
                <a:extLst>
                  <a:ext uri="{FF2B5EF4-FFF2-40B4-BE49-F238E27FC236}">
                    <a16:creationId xmlns:a16="http://schemas.microsoft.com/office/drawing/2014/main" id="{CEA8F11A-D050-444A-ABF2-5A65A5482218}"/>
                  </a:ext>
                </a:extLst>
              </p:cNvPr>
              <p:cNvSpPr txBox="1"/>
              <p:nvPr/>
            </p:nvSpPr>
            <p:spPr>
              <a:xfrm>
                <a:off x="3385615" y="1623545"/>
                <a:ext cx="818385" cy="329650"/>
              </a:xfrm>
              <a:prstGeom prst="rect">
                <a:avLst/>
              </a:prstGeom>
              <a:noFill/>
            </p:spPr>
            <p:txBody>
              <a:bodyPr wrap="square" rtlCol="0">
                <a:spAutoFit/>
              </a:bodyPr>
              <a:lstStyle/>
              <a:p>
                <a:pPr algn="ctr"/>
                <a:r>
                  <a:rPr kumimoji="1" lang="en-US" altLang="ja-JP" sz="1600" b="1" dirty="0"/>
                  <a:t>5947</a:t>
                </a:r>
                <a:r>
                  <a:rPr kumimoji="1" lang="ja-JP" altLang="en-US" sz="1600" b="1" dirty="0"/>
                  <a:t>歩</a:t>
                </a:r>
                <a:endParaRPr kumimoji="1" lang="en-US" altLang="ja-JP" sz="1600" b="1" dirty="0"/>
              </a:p>
            </p:txBody>
          </p:sp>
          <p:sp>
            <p:nvSpPr>
              <p:cNvPr id="15" name="テキスト ボックス 14">
                <a:extLst>
                  <a:ext uri="{FF2B5EF4-FFF2-40B4-BE49-F238E27FC236}">
                    <a16:creationId xmlns:a16="http://schemas.microsoft.com/office/drawing/2014/main" id="{93B274D4-51ED-4E5A-89E6-90946A754EEA}"/>
                  </a:ext>
                </a:extLst>
              </p:cNvPr>
              <p:cNvSpPr txBox="1"/>
              <p:nvPr/>
            </p:nvSpPr>
            <p:spPr>
              <a:xfrm>
                <a:off x="2428225" y="1402751"/>
                <a:ext cx="818385" cy="329650"/>
              </a:xfrm>
              <a:prstGeom prst="rect">
                <a:avLst/>
              </a:prstGeom>
              <a:noFill/>
            </p:spPr>
            <p:txBody>
              <a:bodyPr wrap="square" rtlCol="0">
                <a:spAutoFit/>
              </a:bodyPr>
              <a:lstStyle/>
              <a:p>
                <a:pPr algn="ctr"/>
                <a:r>
                  <a:rPr kumimoji="1" lang="en-US" altLang="ja-JP" sz="1600" b="1" dirty="0"/>
                  <a:t>6561</a:t>
                </a:r>
                <a:r>
                  <a:rPr kumimoji="1" lang="ja-JP" altLang="en-US" sz="1600" b="1" dirty="0"/>
                  <a:t>歩</a:t>
                </a:r>
                <a:endParaRPr kumimoji="1" lang="en-US" altLang="ja-JP" sz="1600" b="1" dirty="0"/>
              </a:p>
            </p:txBody>
          </p:sp>
          <p:sp>
            <p:nvSpPr>
              <p:cNvPr id="16" name="テキスト ボックス 15">
                <a:extLst>
                  <a:ext uri="{FF2B5EF4-FFF2-40B4-BE49-F238E27FC236}">
                    <a16:creationId xmlns:a16="http://schemas.microsoft.com/office/drawing/2014/main" id="{16909495-3F86-408F-B662-276767D6EF43}"/>
                  </a:ext>
                </a:extLst>
              </p:cNvPr>
              <p:cNvSpPr txBox="1"/>
              <p:nvPr/>
            </p:nvSpPr>
            <p:spPr>
              <a:xfrm>
                <a:off x="1457545" y="1953195"/>
                <a:ext cx="818385" cy="329650"/>
              </a:xfrm>
              <a:prstGeom prst="rect">
                <a:avLst/>
              </a:prstGeom>
              <a:noFill/>
            </p:spPr>
            <p:txBody>
              <a:bodyPr wrap="square" rtlCol="0">
                <a:spAutoFit/>
              </a:bodyPr>
              <a:lstStyle/>
              <a:p>
                <a:pPr algn="ctr"/>
                <a:r>
                  <a:rPr kumimoji="1" lang="en-US" altLang="ja-JP" sz="1600" b="1" dirty="0"/>
                  <a:t>5001</a:t>
                </a:r>
                <a:r>
                  <a:rPr kumimoji="1" lang="ja-JP" altLang="en-US" sz="1600" b="1" dirty="0"/>
                  <a:t>歩</a:t>
                </a:r>
                <a:endParaRPr kumimoji="1" lang="en-US" altLang="ja-JP" sz="1600" b="1" dirty="0"/>
              </a:p>
            </p:txBody>
          </p:sp>
        </p:grpSp>
        <p:sp>
          <p:nvSpPr>
            <p:cNvPr id="2" name="テキスト ボックス 1">
              <a:extLst>
                <a:ext uri="{FF2B5EF4-FFF2-40B4-BE49-F238E27FC236}">
                  <a16:creationId xmlns:a16="http://schemas.microsoft.com/office/drawing/2014/main" id="{62557C7E-00AE-4002-B3DA-D752495CDB24}"/>
                </a:ext>
              </a:extLst>
            </p:cNvPr>
            <p:cNvSpPr txBox="1"/>
            <p:nvPr/>
          </p:nvSpPr>
          <p:spPr>
            <a:xfrm>
              <a:off x="693500" y="1744769"/>
              <a:ext cx="444137" cy="382405"/>
            </a:xfrm>
            <a:prstGeom prst="rect">
              <a:avLst/>
            </a:prstGeom>
            <a:noFill/>
          </p:spPr>
          <p:txBody>
            <a:bodyPr wrap="square" rtlCol="0">
              <a:spAutoFit/>
            </a:bodyPr>
            <a:lstStyle/>
            <a:p>
              <a:r>
                <a:rPr kumimoji="1" lang="ja-JP" altLang="en-US" sz="1600" b="1" dirty="0"/>
                <a:t>歩</a:t>
              </a:r>
            </a:p>
          </p:txBody>
        </p:sp>
      </p:grpSp>
      <p:grpSp>
        <p:nvGrpSpPr>
          <p:cNvPr id="18" name="グループ化 17">
            <a:extLst>
              <a:ext uri="{FF2B5EF4-FFF2-40B4-BE49-F238E27FC236}">
                <a16:creationId xmlns:a16="http://schemas.microsoft.com/office/drawing/2014/main" id="{02D6DD13-E4B2-4A25-8B0E-605A84898523}"/>
              </a:ext>
            </a:extLst>
          </p:cNvPr>
          <p:cNvGrpSpPr/>
          <p:nvPr/>
        </p:nvGrpSpPr>
        <p:grpSpPr>
          <a:xfrm>
            <a:off x="286834" y="1521088"/>
            <a:ext cx="3859085" cy="2165791"/>
            <a:chOff x="235116" y="1177153"/>
            <a:chExt cx="4270462" cy="2396664"/>
          </a:xfrm>
        </p:grpSpPr>
        <p:pic>
          <p:nvPicPr>
            <p:cNvPr id="19" name="Picture 10">
              <a:extLst>
                <a:ext uri="{FF2B5EF4-FFF2-40B4-BE49-F238E27FC236}">
                  <a16:creationId xmlns:a16="http://schemas.microsoft.com/office/drawing/2014/main" id="{34EFEABE-8C29-4C3E-8E4D-CBA824C966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46" t="15415" r="22791"/>
            <a:stretch/>
          </p:blipFill>
          <p:spPr bwMode="auto">
            <a:xfrm>
              <a:off x="1309255" y="1704108"/>
              <a:ext cx="1808018" cy="186156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グループ化 19">
              <a:extLst>
                <a:ext uri="{FF2B5EF4-FFF2-40B4-BE49-F238E27FC236}">
                  <a16:creationId xmlns:a16="http://schemas.microsoft.com/office/drawing/2014/main" id="{1A956063-B84D-406E-A02B-281AEE16EDC6}"/>
                </a:ext>
              </a:extLst>
            </p:cNvPr>
            <p:cNvGrpSpPr/>
            <p:nvPr/>
          </p:nvGrpSpPr>
          <p:grpSpPr>
            <a:xfrm>
              <a:off x="235116" y="1177153"/>
              <a:ext cx="4270462" cy="2396664"/>
              <a:chOff x="376366" y="1146553"/>
              <a:chExt cx="4270462" cy="2396664"/>
            </a:xfrm>
          </p:grpSpPr>
          <p:sp>
            <p:nvSpPr>
              <p:cNvPr id="22" name="テキスト ボックス 21">
                <a:extLst>
                  <a:ext uri="{FF2B5EF4-FFF2-40B4-BE49-F238E27FC236}">
                    <a16:creationId xmlns:a16="http://schemas.microsoft.com/office/drawing/2014/main" id="{93F5B834-A6D9-4D0F-8A9B-9EE9FB700E3C}"/>
                  </a:ext>
                </a:extLst>
              </p:cNvPr>
              <p:cNvSpPr txBox="1"/>
              <p:nvPr/>
            </p:nvSpPr>
            <p:spPr>
              <a:xfrm>
                <a:off x="3258523" y="1803880"/>
                <a:ext cx="1154998" cy="578995"/>
              </a:xfrm>
              <a:prstGeom prst="rect">
                <a:avLst/>
              </a:prstGeom>
              <a:noFill/>
            </p:spPr>
            <p:txBody>
              <a:bodyPr wrap="square" rtlCol="0">
                <a:spAutoFit/>
              </a:bodyPr>
              <a:lstStyle/>
              <a:p>
                <a:r>
                  <a:rPr kumimoji="1" lang="ja-JP" altLang="en-US" sz="1400" b="1" dirty="0"/>
                  <a:t>強く</a:t>
                </a:r>
                <a:endParaRPr kumimoji="1" lang="en-US" altLang="ja-JP" sz="1400" b="1" dirty="0"/>
              </a:p>
              <a:p>
                <a:r>
                  <a:rPr kumimoji="1" lang="ja-JP" altLang="en-US" sz="1400" b="1" dirty="0"/>
                  <a:t>感じた</a:t>
                </a:r>
                <a:endParaRPr kumimoji="1" lang="en-US" altLang="ja-JP" sz="1400" b="1" dirty="0"/>
              </a:p>
            </p:txBody>
          </p:sp>
          <p:sp>
            <p:nvSpPr>
              <p:cNvPr id="23" name="テキスト ボックス 22">
                <a:extLst>
                  <a:ext uri="{FF2B5EF4-FFF2-40B4-BE49-F238E27FC236}">
                    <a16:creationId xmlns:a16="http://schemas.microsoft.com/office/drawing/2014/main" id="{ECD089C0-3FAE-4E0A-B2E6-3755540E7CBB}"/>
                  </a:ext>
                </a:extLst>
              </p:cNvPr>
              <p:cNvSpPr txBox="1"/>
              <p:nvPr/>
            </p:nvSpPr>
            <p:spPr>
              <a:xfrm>
                <a:off x="400820" y="1934956"/>
                <a:ext cx="1434238" cy="340586"/>
              </a:xfrm>
              <a:prstGeom prst="rect">
                <a:avLst/>
              </a:prstGeom>
              <a:noFill/>
            </p:spPr>
            <p:txBody>
              <a:bodyPr wrap="square" rtlCol="0">
                <a:spAutoFit/>
              </a:bodyPr>
              <a:lstStyle/>
              <a:p>
                <a:r>
                  <a:rPr kumimoji="1" lang="ja-JP" altLang="en-US" sz="1400" b="1" dirty="0"/>
                  <a:t>変わらない</a:t>
                </a:r>
                <a:endParaRPr kumimoji="1" lang="en-US" altLang="ja-JP" sz="1400" b="1" dirty="0"/>
              </a:p>
            </p:txBody>
          </p:sp>
          <p:sp>
            <p:nvSpPr>
              <p:cNvPr id="24" name="四角形: 角を丸くする 23">
                <a:extLst>
                  <a:ext uri="{FF2B5EF4-FFF2-40B4-BE49-F238E27FC236}">
                    <a16:creationId xmlns:a16="http://schemas.microsoft.com/office/drawing/2014/main" id="{3F107459-627B-4AB1-85EF-D79BC0312BAF}"/>
                  </a:ext>
                </a:extLst>
              </p:cNvPr>
              <p:cNvSpPr/>
              <p:nvPr/>
            </p:nvSpPr>
            <p:spPr>
              <a:xfrm>
                <a:off x="376366" y="1146553"/>
                <a:ext cx="4270462" cy="2396664"/>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dirty="0"/>
              </a:p>
            </p:txBody>
          </p:sp>
          <p:sp>
            <p:nvSpPr>
              <p:cNvPr id="25" name="テキスト ボックス 24">
                <a:extLst>
                  <a:ext uri="{FF2B5EF4-FFF2-40B4-BE49-F238E27FC236}">
                    <a16:creationId xmlns:a16="http://schemas.microsoft.com/office/drawing/2014/main" id="{301505BB-F984-41AA-8607-849285854B19}"/>
                  </a:ext>
                </a:extLst>
              </p:cNvPr>
              <p:cNvSpPr txBox="1"/>
              <p:nvPr/>
            </p:nvSpPr>
            <p:spPr>
              <a:xfrm>
                <a:off x="376367" y="1229974"/>
                <a:ext cx="4151701" cy="510878"/>
              </a:xfrm>
              <a:prstGeom prst="rect">
                <a:avLst/>
              </a:prstGeom>
              <a:noFill/>
            </p:spPr>
            <p:txBody>
              <a:bodyPr wrap="square" rtlCol="0">
                <a:spAutoFit/>
              </a:bodyPr>
              <a:lstStyle/>
              <a:p>
                <a:pPr indent="126365" algn="just"/>
                <a:r>
                  <a:rPr lang="en-US" altLang="ja-JP" sz="1200" b="1" kern="100" dirty="0">
                    <a:effectLst/>
                  </a:rPr>
                  <a:t>Q.</a:t>
                </a:r>
                <a:r>
                  <a:rPr lang="ja-JP" altLang="en-US" sz="1200" b="1" kern="100" dirty="0">
                    <a:effectLst/>
                  </a:rPr>
                  <a:t>ゲーム方式導入していった歩数計算は導入していない歩数計算に比べて楽しさを感じましたか？</a:t>
                </a:r>
                <a:endParaRPr lang="ja-JP" altLang="ja-JP" sz="1200" b="1" kern="100" dirty="0">
                  <a:effectLst/>
                  <a:latin typeface="Times New Roman" panose="02020603050405020304" pitchFamily="18" charset="0"/>
                  <a:ea typeface="MS UI Gothic" panose="020B0600070205080204" pitchFamily="50" charset="-128"/>
                  <a:cs typeface="ＭＳ 明朝" panose="02020609040205080304" pitchFamily="17" charset="-128"/>
                </a:endParaRPr>
              </a:p>
            </p:txBody>
          </p:sp>
        </p:grpSp>
        <p:sp>
          <p:nvSpPr>
            <p:cNvPr id="21" name="テキスト ボックス 20">
              <a:extLst>
                <a:ext uri="{FF2B5EF4-FFF2-40B4-BE49-F238E27FC236}">
                  <a16:creationId xmlns:a16="http://schemas.microsoft.com/office/drawing/2014/main" id="{E63168F3-8A08-4C99-AAD6-169B64122757}"/>
                </a:ext>
              </a:extLst>
            </p:cNvPr>
            <p:cNvSpPr txBox="1"/>
            <p:nvPr/>
          </p:nvSpPr>
          <p:spPr>
            <a:xfrm>
              <a:off x="437351" y="3135390"/>
              <a:ext cx="870641" cy="340586"/>
            </a:xfrm>
            <a:prstGeom prst="rect">
              <a:avLst/>
            </a:prstGeom>
            <a:noFill/>
          </p:spPr>
          <p:txBody>
            <a:bodyPr wrap="square" rtlCol="0">
              <a:spAutoFit/>
            </a:bodyPr>
            <a:lstStyle/>
            <a:p>
              <a:r>
                <a:rPr kumimoji="1" lang="ja-JP" altLang="en-US" sz="1400" b="1" dirty="0"/>
                <a:t>感じた</a:t>
              </a:r>
              <a:endParaRPr kumimoji="1" lang="en-US" altLang="ja-JP" sz="1400" b="1" dirty="0"/>
            </a:p>
          </p:txBody>
        </p:sp>
      </p:grpSp>
      <p:sp>
        <p:nvSpPr>
          <p:cNvPr id="26" name="Google Shape;250;p6">
            <a:extLst>
              <a:ext uri="{FF2B5EF4-FFF2-40B4-BE49-F238E27FC236}">
                <a16:creationId xmlns:a16="http://schemas.microsoft.com/office/drawing/2014/main" id="{5DFBF456-E9A9-47AA-AF5B-1A10B6A8A1FD}"/>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4000" b="1" dirty="0">
                <a:solidFill>
                  <a:schemeClr val="lt1"/>
                </a:solidFill>
                <a:latin typeface="Calibri"/>
                <a:cs typeface="Calibri"/>
                <a:sym typeface="Calibri"/>
              </a:rPr>
              <a:t>ヘルスケアへの導入結果</a:t>
            </a:r>
            <a:endParaRPr lang="ja-JP" altLang="en-US" b="1" dirty="0"/>
          </a:p>
        </p:txBody>
      </p:sp>
    </p:spTree>
    <p:extLst>
      <p:ext uri="{BB962C8B-B14F-4D97-AF65-F5344CB8AC3E}">
        <p14:creationId xmlns:p14="http://schemas.microsoft.com/office/powerpoint/2010/main" val="1247637426"/>
      </p:ext>
    </p:extLst>
  </p:cSld>
  <p:clrMapOvr>
    <a:masterClrMapping/>
  </p:clrMapOvr>
  <mc:AlternateContent xmlns:mc="http://schemas.openxmlformats.org/markup-compatibility/2006" xmlns:p14="http://schemas.microsoft.com/office/powerpoint/2010/main">
    <mc:Choice Requires="p14">
      <p:transition spd="slow" p14:dur="2000" advTm="82812"/>
    </mc:Choice>
    <mc:Fallback xmlns="">
      <p:transition spd="slow" advTm="82812"/>
    </mc:Fallback>
  </mc:AlternateContent>
  <p:extLst>
    <p:ext uri="{3A86A75C-4F4B-4683-9AE1-C65F6400EC91}">
      <p14:laserTraceLst xmlns:p14="http://schemas.microsoft.com/office/powerpoint/2010/main">
        <p14:tracePtLst>
          <p14:tracePt t="2971" x="3778250" y="6235700"/>
          <p14:tracePt t="3408" x="2982913" y="6756400"/>
          <p14:tracePt t="3415" x="2973388" y="6654800"/>
          <p14:tracePt t="3422" x="2955925" y="6526213"/>
          <p14:tracePt t="3430" x="2955925" y="6391275"/>
          <p14:tracePt t="3438" x="2955925" y="6246813"/>
          <p14:tracePt t="3446" x="2955925" y="6135688"/>
          <p14:tracePt t="3454" x="2955925" y="6092825"/>
          <p14:tracePt t="3462" x="2955925" y="6034088"/>
          <p14:tracePt t="3470" x="2947988" y="5991225"/>
          <p14:tracePt t="3478" x="2947988" y="5940425"/>
          <p14:tracePt t="3485" x="2940050" y="5905500"/>
          <p14:tracePt t="3496" x="2930525" y="5864225"/>
          <p14:tracePt t="3501" x="2922588" y="5821363"/>
          <p14:tracePt t="3512" x="2914650" y="5788025"/>
          <p14:tracePt t="3517" x="2897188" y="5735638"/>
          <p14:tracePt t="3524" x="2889250" y="5710238"/>
          <p14:tracePt t="3532" x="2889250" y="5702300"/>
          <p14:tracePt t="3541" x="2879725" y="5684838"/>
          <p14:tracePt t="3547" x="2879725" y="5676900"/>
          <p14:tracePt t="3563" x="2879725" y="5659438"/>
          <p14:tracePt t="3571" x="2879725" y="5651500"/>
          <p14:tracePt t="3680" x="2863850" y="5676900"/>
          <p14:tracePt t="3688" x="2838450" y="5753100"/>
          <p14:tracePt t="3695" x="2828925" y="5838825"/>
          <p14:tracePt t="3703" x="2820988" y="5948363"/>
          <p14:tracePt t="3711" x="2820988" y="6127750"/>
          <p14:tracePt t="3719" x="2820988" y="6305550"/>
          <p14:tracePt t="3728" x="2838450" y="6450013"/>
          <p14:tracePt t="3735" x="2846388" y="6535738"/>
          <p14:tracePt t="3744" x="2854325" y="6594475"/>
          <p14:tracePt t="3751" x="2879725" y="6670675"/>
          <p14:tracePt t="3759" x="2897188" y="6756400"/>
          <p14:tracePt t="4072" x="2897188" y="6110288"/>
          <p14:tracePt t="4078" x="2838450" y="5880100"/>
          <p14:tracePt t="4085" x="2786063" y="5735638"/>
          <p14:tracePt t="4094" x="2727325" y="5507038"/>
          <p14:tracePt t="4102" x="2651125" y="5132388"/>
          <p14:tracePt t="4109" x="2616200" y="4962525"/>
          <p14:tracePt t="4116" x="2600325" y="4852988"/>
          <p14:tracePt t="4124" x="2582863" y="4724400"/>
          <p14:tracePt t="4132" x="2565400" y="4605338"/>
          <p14:tracePt t="4140" x="2549525" y="4478338"/>
          <p14:tracePt t="4147" x="2532063" y="4410075"/>
          <p14:tracePt t="4155" x="2524125" y="4308475"/>
          <p14:tracePt t="4163" x="2514600" y="4275138"/>
          <p14:tracePt t="4170" x="2514600" y="4232275"/>
          <p14:tracePt t="4180" x="2497138" y="4206875"/>
          <p14:tracePt t="4187" x="2497138" y="4189413"/>
          <p14:tracePt t="4194" x="2497138" y="4181475"/>
          <p14:tracePt t="4202" x="2497138" y="4164013"/>
          <p14:tracePt t="4213" x="2489200" y="4156075"/>
          <p14:tracePt t="4228" x="2489200" y="4130675"/>
          <p14:tracePt t="4614" x="2446338" y="4062413"/>
          <p14:tracePt t="4621" x="2405063" y="4011613"/>
          <p14:tracePt t="4630" x="2293938" y="3883025"/>
          <p14:tracePt t="4637" x="2106613" y="3671888"/>
          <p14:tracePt t="4645" x="1860550" y="3348038"/>
          <p14:tracePt t="4654" x="1749425" y="3203575"/>
          <p14:tracePt t="4663" x="1673225" y="3094038"/>
          <p14:tracePt t="4670" x="1579563" y="2957513"/>
          <p14:tracePt t="4678" x="1435100" y="2795588"/>
          <p14:tracePt t="4684" x="1257300" y="2582863"/>
          <p14:tracePt t="4694" x="1155700" y="2455863"/>
          <p14:tracePt t="4699" x="1079500" y="2379663"/>
          <p14:tracePt t="4708" x="1036638" y="2328863"/>
          <p14:tracePt t="4715" x="1011238" y="2293938"/>
          <p14:tracePt t="4723" x="968375" y="2243138"/>
          <p14:tracePt t="4730" x="942975" y="2200275"/>
          <p14:tracePt t="4738" x="925513" y="2184400"/>
          <p14:tracePt t="4745" x="917575" y="2174875"/>
          <p14:tracePt t="4754" x="909638" y="2149475"/>
          <p14:tracePt t="4762" x="884238" y="2124075"/>
          <p14:tracePt t="4771" x="866775" y="2090738"/>
          <p14:tracePt t="5058" x="841375" y="2065338"/>
          <p14:tracePt t="5064" x="831850" y="2047875"/>
          <p14:tracePt t="5072" x="815975" y="2039938"/>
          <p14:tracePt t="5080" x="798513" y="2022475"/>
          <p14:tracePt t="5088" x="773113" y="1997075"/>
          <p14:tracePt t="5096" x="755650" y="1979613"/>
          <p14:tracePt t="5104" x="747713" y="1963738"/>
          <p14:tracePt t="5112" x="730250" y="1954213"/>
          <p14:tracePt t="5120" x="714375" y="1938338"/>
          <p14:tracePt t="5128" x="679450" y="1903413"/>
          <p14:tracePt t="5137" x="654050" y="1860550"/>
          <p14:tracePt t="5145" x="620713" y="1827213"/>
          <p14:tracePt t="5150" x="603250" y="1801813"/>
          <p14:tracePt t="5160" x="585788" y="1776413"/>
          <p14:tracePt t="5166" x="560388" y="1741488"/>
          <p14:tracePt t="5174" x="552450" y="1725613"/>
          <p14:tracePt t="5182" x="544513" y="1708150"/>
          <p14:tracePt t="5190" x="527050" y="1682750"/>
          <p14:tracePt t="5197" x="509588" y="1665288"/>
          <p14:tracePt t="5205" x="501650" y="1649413"/>
          <p14:tracePt t="5221" x="492125" y="1622425"/>
          <p14:tracePt t="5229" x="484188" y="1614488"/>
          <p14:tracePt t="5236" x="476250" y="1606550"/>
          <p14:tracePt t="5245" x="466725" y="1581150"/>
          <p14:tracePt t="5253" x="466725" y="1563688"/>
          <p14:tracePt t="5262" x="458788" y="1546225"/>
          <p14:tracePt t="5267" x="458788" y="1538288"/>
          <p14:tracePt t="5278" x="450850" y="1530350"/>
          <p14:tracePt t="5283" x="450850" y="1520825"/>
          <p14:tracePt t="5307" x="450850" y="1512888"/>
          <p14:tracePt t="5346" x="450850" y="1504950"/>
          <p14:tracePt t="5352" x="433388" y="1495425"/>
          <p14:tracePt t="5360" x="433388" y="1470025"/>
          <p14:tracePt t="5369" x="433388" y="1462088"/>
          <p14:tracePt t="5378" x="433388" y="1452563"/>
          <p14:tracePt t="5385" x="433388" y="1444625"/>
          <p14:tracePt t="5394" x="433388" y="1436688"/>
          <p14:tracePt t="6839" x="425450" y="1436688"/>
          <p14:tracePt t="6846" x="415925" y="1436688"/>
          <p14:tracePt t="6855" x="407988" y="1436688"/>
          <p14:tracePt t="6893" x="400050" y="1436688"/>
          <p14:tracePt t="6901" x="390525" y="1436688"/>
          <p14:tracePt t="6917" x="382588" y="1436688"/>
          <p14:tracePt t="6965" x="373063" y="1436688"/>
          <p14:tracePt t="6971" x="365125" y="1436688"/>
          <p14:tracePt t="6979" x="357188" y="1436688"/>
          <p14:tracePt t="6987" x="347663" y="1444625"/>
          <p14:tracePt t="7002" x="339725" y="1444625"/>
          <p14:tracePt t="47473" x="331788" y="1452563"/>
          <p14:tracePt t="47481" x="322263" y="1470025"/>
          <p14:tracePt t="47489" x="314325" y="1487488"/>
          <p14:tracePt t="47497" x="314325" y="1495425"/>
          <p14:tracePt t="47504" x="306388" y="1512888"/>
          <p14:tracePt t="47512" x="306388" y="1538288"/>
          <p14:tracePt t="47520" x="306388" y="1555750"/>
          <p14:tracePt t="47528" x="306388" y="1563688"/>
          <p14:tracePt t="47536" x="306388" y="1571625"/>
          <p14:tracePt t="47544" x="306388" y="1581150"/>
          <p14:tracePt t="47554" x="296863" y="1581150"/>
          <p14:tracePt t="47559" x="296863" y="1606550"/>
          <p14:tracePt t="47569" x="296863" y="1614488"/>
          <p14:tracePt t="47576" x="288925" y="1631950"/>
          <p14:tracePt t="47582" x="288925" y="1649413"/>
          <p14:tracePt t="47590" x="288925" y="1657350"/>
          <p14:tracePt t="47598" x="288925" y="1690688"/>
          <p14:tracePt t="47605" x="288925" y="1700213"/>
          <p14:tracePt t="47613" x="288925" y="1725613"/>
          <p14:tracePt t="47622" x="288925" y="1751013"/>
          <p14:tracePt t="47630" x="288925" y="1784350"/>
          <p14:tracePt t="47637" x="288925" y="1793875"/>
          <p14:tracePt t="47645" x="288925" y="1809750"/>
          <p14:tracePt t="47653" x="288925" y="1819275"/>
          <p14:tracePt t="47660" x="288925" y="1827213"/>
          <p14:tracePt t="47672" x="288925" y="1844675"/>
          <p14:tracePt t="47675" x="288925" y="1852613"/>
          <p14:tracePt t="47686" x="288925" y="1860550"/>
          <p14:tracePt t="47691" x="288925" y="1870075"/>
          <p14:tracePt t="47707" x="288925" y="1878013"/>
          <p14:tracePt t="47715" x="288925" y="1885950"/>
          <p14:tracePt t="47730" x="288925" y="1903413"/>
          <p14:tracePt t="47738" x="288925" y="1911350"/>
          <p14:tracePt t="47746" x="288925" y="1920875"/>
          <p14:tracePt t="47754" x="288925" y="1928813"/>
          <p14:tracePt t="47761" x="288925" y="1938338"/>
          <p14:tracePt t="47776" x="288925" y="1946275"/>
          <p14:tracePt t="47787" x="288925" y="1954213"/>
          <p14:tracePt t="47792" x="296863" y="1954213"/>
          <p14:tracePt t="47800" x="306388" y="1963738"/>
          <p14:tracePt t="47808" x="314325" y="1971675"/>
          <p14:tracePt t="47816" x="314325" y="1979613"/>
          <p14:tracePt t="47823" x="314325" y="1989138"/>
          <p14:tracePt t="47831" x="314325" y="1997075"/>
          <p14:tracePt t="47839" x="314325" y="2005013"/>
          <p14:tracePt t="47854" x="314325" y="2014538"/>
          <p14:tracePt t="52528" x="314325" y="2030413"/>
          <p14:tracePt t="52534" x="314325" y="2047875"/>
          <p14:tracePt t="52543" x="306388" y="2065338"/>
          <p14:tracePt t="52554" x="296863" y="2082800"/>
          <p14:tracePt t="52559" x="288925" y="2090738"/>
          <p14:tracePt t="52569" x="280988" y="2108200"/>
          <p14:tracePt t="52574" x="280988" y="2116138"/>
          <p14:tracePt t="52584" x="271463" y="2124075"/>
          <p14:tracePt t="52591" x="263525" y="2141538"/>
          <p14:tracePt t="52597" x="255588" y="2149475"/>
          <p14:tracePt t="52605" x="246063" y="2166938"/>
          <p14:tracePt t="52613" x="238125" y="2184400"/>
          <p14:tracePt t="52620" x="230188" y="2200275"/>
          <p14:tracePt t="52628" x="230188" y="2209800"/>
          <p14:tracePt t="52635" x="220663" y="2217738"/>
          <p14:tracePt t="52644" x="220663" y="2227263"/>
          <p14:tracePt t="52660" x="220663" y="2235200"/>
          <p14:tracePt t="52670" x="220663" y="2252663"/>
          <p14:tracePt t="52699" x="220663" y="2260600"/>
          <p14:tracePt t="52706" x="212725" y="2268538"/>
          <p14:tracePt t="52722" x="203200" y="2286000"/>
          <p14:tracePt t="52730" x="195263" y="2303463"/>
          <p14:tracePt t="52737" x="187325" y="2328863"/>
          <p14:tracePt t="52745" x="169863" y="2354263"/>
          <p14:tracePt t="52752" x="169863" y="2379663"/>
          <p14:tracePt t="52761" x="169863" y="2405063"/>
          <p14:tracePt t="52770" x="161925" y="2422525"/>
          <p14:tracePt t="52778" x="161925" y="2430463"/>
          <p14:tracePt t="52784" x="161925" y="2438400"/>
          <p14:tracePt t="52802" x="161925" y="2447925"/>
          <p14:tracePt t="52808" x="161925" y="2455863"/>
          <p14:tracePt t="52817" x="161925" y="2463800"/>
          <p14:tracePt t="52823" x="161925" y="2473325"/>
          <p14:tracePt t="52831" x="152400" y="2506663"/>
          <p14:tracePt t="52838" x="144463" y="2549525"/>
          <p14:tracePt t="52847" x="144463" y="2608263"/>
          <p14:tracePt t="52854" x="144463" y="2651125"/>
          <p14:tracePt t="52862" x="144463" y="2686050"/>
          <p14:tracePt t="52869" x="144463" y="2719388"/>
          <p14:tracePt t="52878" x="144463" y="2736850"/>
          <p14:tracePt t="52886" x="144463" y="2752725"/>
          <p14:tracePt t="52894" x="144463" y="2778125"/>
          <p14:tracePt t="52909" x="144463" y="2787650"/>
          <p14:tracePt t="52919" x="144463" y="2795588"/>
          <p14:tracePt t="52924" x="144463" y="2805113"/>
          <p14:tracePt t="52948" x="144463" y="2813050"/>
          <p14:tracePt t="52955" x="144463" y="2830513"/>
          <p14:tracePt t="52963" x="144463" y="2906713"/>
          <p14:tracePt t="52971" x="144463" y="2982913"/>
          <p14:tracePt t="52979" x="144463" y="3051175"/>
          <p14:tracePt t="52986" x="144463" y="3109913"/>
          <p14:tracePt t="52994" x="144463" y="3144838"/>
          <p14:tracePt t="53003" x="144463" y="3160713"/>
          <p14:tracePt t="53010" x="144463" y="3186113"/>
          <p14:tracePt t="53019" x="144463" y="3195638"/>
          <p14:tracePt t="53026" x="144463" y="3203575"/>
          <p14:tracePt t="53041" x="144463" y="3211513"/>
          <p14:tracePt t="53049" x="144463" y="3221038"/>
          <p14:tracePt t="53088" x="144463" y="3228975"/>
          <p14:tracePt t="60405" x="152400" y="3228975"/>
          <p14:tracePt t="60412" x="177800" y="3228975"/>
          <p14:tracePt t="60419" x="187325" y="3221038"/>
          <p14:tracePt t="60428" x="203200" y="3221038"/>
          <p14:tracePt t="60436" x="230188" y="3221038"/>
          <p14:tracePt t="60443" x="238125" y="3221038"/>
          <p14:tracePt t="60450" x="255588" y="3221038"/>
          <p14:tracePt t="60459" x="263525" y="3221038"/>
          <p14:tracePt t="60475" x="271463" y="3221038"/>
          <p14:tracePt t="60484" x="280988" y="3221038"/>
          <p14:tracePt t="60490" x="288925" y="3221038"/>
          <p14:tracePt t="60501" x="296863" y="3221038"/>
          <p14:tracePt t="60505" x="306388" y="3221038"/>
          <p14:tracePt t="60521" x="314325" y="3211513"/>
          <p14:tracePt t="60529" x="322263" y="3211513"/>
          <p14:tracePt t="60544" x="331788" y="3211513"/>
          <p14:tracePt t="60552" x="339725" y="3211513"/>
          <p14:tracePt t="60560" x="347663" y="3211513"/>
          <p14:tracePt t="60583" x="365125" y="3211513"/>
          <p14:tracePt t="60591" x="373063" y="3211513"/>
          <p14:tracePt t="60607" x="382588" y="3211513"/>
          <p14:tracePt t="60617" x="390525" y="3211513"/>
          <p14:tracePt t="74439" x="373063" y="3254375"/>
          <p14:tracePt t="74446" x="357188" y="3314700"/>
          <p14:tracePt t="74453" x="331788" y="3398838"/>
          <p14:tracePt t="74465" x="314325" y="3475038"/>
          <p14:tracePt t="74470" x="288925" y="3578225"/>
          <p14:tracePt t="74480" x="288925" y="3636963"/>
          <p14:tracePt t="74485" x="288925" y="3697288"/>
          <p14:tracePt t="74493" x="288925" y="3748088"/>
          <p14:tracePt t="74500" x="288925" y="3790950"/>
          <p14:tracePt t="74509" x="288925" y="3824288"/>
          <p14:tracePt t="74516" x="288925" y="3849688"/>
          <p14:tracePt t="74524" x="288925" y="3883025"/>
          <p14:tracePt t="74531" x="296863" y="3900488"/>
          <p14:tracePt t="74540" x="296863" y="3935413"/>
          <p14:tracePt t="74548" x="296863" y="3976688"/>
          <p14:tracePt t="74556" x="296863" y="4011613"/>
          <p14:tracePt t="74563" x="296863" y="4037013"/>
          <p14:tracePt t="74571" x="296863" y="4079875"/>
          <p14:tracePt t="74581" x="296863" y="4095750"/>
          <p14:tracePt t="74586" x="296863" y="4121150"/>
          <p14:tracePt t="74596" x="296863" y="4156075"/>
          <p14:tracePt t="74602" x="296863" y="4164013"/>
          <p14:tracePt t="74609" x="296863" y="4189413"/>
          <p14:tracePt t="74619" x="296863" y="4214813"/>
          <p14:tracePt t="74625" x="296863" y="4240213"/>
          <p14:tracePt t="74632" x="296863" y="4257675"/>
          <p14:tracePt t="74641" x="296863" y="4265613"/>
          <p14:tracePt t="74648" x="296863" y="4283075"/>
          <p14:tracePt t="74657" x="296863" y="4300538"/>
          <p14:tracePt t="74665" x="296863" y="4316413"/>
          <p14:tracePt t="74672" x="296863" y="4333875"/>
          <p14:tracePt t="74681" x="296863" y="4351338"/>
          <p14:tracePt t="74699" x="296863" y="4359275"/>
          <p14:tracePt t="74703" x="296863" y="4368800"/>
          <p14:tracePt t="74719" x="296863" y="4376738"/>
          <p14:tracePt t="74727" x="296863" y="4394200"/>
          <p14:tracePt t="74742" x="296863" y="4402138"/>
          <p14:tracePt t="74750" x="296863" y="4410075"/>
          <p14:tracePt t="74764" x="296863" y="4419600"/>
          <p14:tracePt t="74773" x="296863" y="4427538"/>
          <p14:tracePt t="74782" x="296863" y="4435475"/>
          <p14:tracePt t="74797" x="296863" y="4445000"/>
          <p14:tracePt t="74805" x="296863" y="4460875"/>
          <p14:tracePt t="74843" x="296863" y="4470400"/>
          <p14:tracePt t="74851" x="296863" y="4478338"/>
          <p14:tracePt t="81508" x="288925" y="4351338"/>
          <p14:tracePt t="81515" x="255588" y="4052888"/>
          <p14:tracePt t="81522" x="246063" y="3968750"/>
          <p14:tracePt t="81530" x="220663" y="3824288"/>
          <p14:tracePt t="81538" x="187325" y="3535363"/>
          <p14:tracePt t="81546" x="144463" y="3263900"/>
          <p14:tracePt t="81555" x="127000" y="3127375"/>
          <p14:tracePt t="81564" x="101600" y="2974975"/>
          <p14:tracePt t="81570" x="76200" y="2752725"/>
          <p14:tracePt t="81579" x="25400" y="2422525"/>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0A87A81-2A49-4C4A-BD2C-1435D63C7B2C}"/>
              </a:ext>
            </a:extLst>
          </p:cNvPr>
          <p:cNvSpPr/>
          <p:nvPr/>
        </p:nvSpPr>
        <p:spPr>
          <a:xfrm>
            <a:off x="-1743919" y="-34724"/>
            <a:ext cx="12783149" cy="1085893"/>
          </a:xfrm>
          <a:prstGeom prst="round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4000" b="1" dirty="0">
                <a:solidFill>
                  <a:schemeClr val="tx1"/>
                </a:solidFill>
              </a:rPr>
              <a:t>ゲームの楽しさ・意識</a:t>
            </a:r>
          </a:p>
        </p:txBody>
      </p:sp>
      <p:grpSp>
        <p:nvGrpSpPr>
          <p:cNvPr id="2" name="グループ化 1">
            <a:extLst>
              <a:ext uri="{FF2B5EF4-FFF2-40B4-BE49-F238E27FC236}">
                <a16:creationId xmlns:a16="http://schemas.microsoft.com/office/drawing/2014/main" id="{8FC9122A-6F75-496D-A7F0-28AEA413339E}"/>
              </a:ext>
            </a:extLst>
          </p:cNvPr>
          <p:cNvGrpSpPr/>
          <p:nvPr/>
        </p:nvGrpSpPr>
        <p:grpSpPr>
          <a:xfrm>
            <a:off x="259017" y="1462504"/>
            <a:ext cx="4450171" cy="2158957"/>
            <a:chOff x="214070" y="1166413"/>
            <a:chExt cx="4450171" cy="2158957"/>
          </a:xfrm>
        </p:grpSpPr>
        <p:pic>
          <p:nvPicPr>
            <p:cNvPr id="1026" name="Picture 2">
              <a:extLst>
                <a:ext uri="{FF2B5EF4-FFF2-40B4-BE49-F238E27FC236}">
                  <a16:creationId xmlns:a16="http://schemas.microsoft.com/office/drawing/2014/main" id="{881029FE-3250-4041-8785-A590BC1B1C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18" t="9819" r="25697"/>
            <a:stretch/>
          </p:blipFill>
          <p:spPr bwMode="auto">
            <a:xfrm>
              <a:off x="1850815" y="1674461"/>
              <a:ext cx="1588743" cy="160009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C10FE4A-5BE5-4766-9C13-29FDD7C65528}"/>
                </a:ext>
              </a:extLst>
            </p:cNvPr>
            <p:cNvSpPr txBox="1"/>
            <p:nvPr/>
          </p:nvSpPr>
          <p:spPr>
            <a:xfrm>
              <a:off x="304587" y="1241203"/>
              <a:ext cx="3352466" cy="307777"/>
            </a:xfrm>
            <a:prstGeom prst="rect">
              <a:avLst/>
            </a:prstGeom>
            <a:noFill/>
          </p:spPr>
          <p:txBody>
            <a:bodyPr wrap="square" rtlCol="0">
              <a:spAutoFit/>
            </a:bodyPr>
            <a:lstStyle/>
            <a:p>
              <a:r>
                <a:rPr lang="ja-JP" altLang="en-US" sz="1400" b="1" i="0" dirty="0">
                  <a:solidFill>
                    <a:srgbClr val="000000"/>
                  </a:solidFill>
                  <a:effectLst/>
                  <a:latin typeface="Roboto" panose="02000000000000000000" pitchFamily="2" charset="0"/>
                </a:rPr>
                <a:t>このゲーム自体は楽しかったですか？</a:t>
              </a:r>
              <a:endParaRPr kumimoji="1" lang="ja-JP" altLang="en-US" sz="1400" b="1" dirty="0"/>
            </a:p>
          </p:txBody>
        </p:sp>
        <p:sp>
          <p:nvSpPr>
            <p:cNvPr id="11" name="テキスト ボックス 10">
              <a:extLst>
                <a:ext uri="{FF2B5EF4-FFF2-40B4-BE49-F238E27FC236}">
                  <a16:creationId xmlns:a16="http://schemas.microsoft.com/office/drawing/2014/main" id="{1C40955C-A1BB-4369-B004-AD76534304E4}"/>
                </a:ext>
              </a:extLst>
            </p:cNvPr>
            <p:cNvSpPr txBox="1"/>
            <p:nvPr/>
          </p:nvSpPr>
          <p:spPr>
            <a:xfrm>
              <a:off x="3361111" y="1614538"/>
              <a:ext cx="1303130" cy="523220"/>
            </a:xfrm>
            <a:prstGeom prst="rect">
              <a:avLst/>
            </a:prstGeom>
            <a:noFill/>
          </p:spPr>
          <p:txBody>
            <a:bodyPr wrap="square" rtlCol="0">
              <a:spAutoFit/>
            </a:bodyPr>
            <a:lstStyle/>
            <a:p>
              <a:r>
                <a:rPr kumimoji="1" lang="ja-JP" altLang="en-US" sz="1400" b="1" dirty="0"/>
                <a:t>とても</a:t>
              </a:r>
              <a:endParaRPr kumimoji="1" lang="en-US" altLang="ja-JP" sz="1400" b="1" dirty="0"/>
            </a:p>
            <a:p>
              <a:r>
                <a:rPr kumimoji="1" lang="ja-JP" altLang="en-US" sz="1400" b="1" dirty="0"/>
                <a:t>楽しかった</a:t>
              </a:r>
              <a:endParaRPr kumimoji="1" lang="en-US" altLang="ja-JP" sz="1400" b="1" dirty="0"/>
            </a:p>
          </p:txBody>
        </p:sp>
        <p:sp>
          <p:nvSpPr>
            <p:cNvPr id="13" name="四角形: 角を丸くする 12">
              <a:extLst>
                <a:ext uri="{FF2B5EF4-FFF2-40B4-BE49-F238E27FC236}">
                  <a16:creationId xmlns:a16="http://schemas.microsoft.com/office/drawing/2014/main" id="{4A7F346A-F52E-47B5-805D-36902E528C88}"/>
                </a:ext>
              </a:extLst>
            </p:cNvPr>
            <p:cNvSpPr/>
            <p:nvPr/>
          </p:nvSpPr>
          <p:spPr>
            <a:xfrm>
              <a:off x="214070" y="1166413"/>
              <a:ext cx="4172208" cy="2158957"/>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5" name="テキスト ボックス 14">
              <a:extLst>
                <a:ext uri="{FF2B5EF4-FFF2-40B4-BE49-F238E27FC236}">
                  <a16:creationId xmlns:a16="http://schemas.microsoft.com/office/drawing/2014/main" id="{3CDA7729-4BC1-44C9-BC5F-1EE2C63BED63}"/>
                </a:ext>
              </a:extLst>
            </p:cNvPr>
            <p:cNvSpPr txBox="1"/>
            <p:nvPr/>
          </p:nvSpPr>
          <p:spPr>
            <a:xfrm>
              <a:off x="846327" y="1562782"/>
              <a:ext cx="1230943" cy="523220"/>
            </a:xfrm>
            <a:prstGeom prst="rect">
              <a:avLst/>
            </a:prstGeom>
            <a:noFill/>
          </p:spPr>
          <p:txBody>
            <a:bodyPr wrap="square" rtlCol="0">
              <a:spAutoFit/>
            </a:bodyPr>
            <a:lstStyle/>
            <a:p>
              <a:r>
                <a:rPr kumimoji="1" lang="ja-JP" altLang="en-US" sz="1400" b="1" dirty="0"/>
                <a:t>どちらとも</a:t>
              </a:r>
              <a:endParaRPr kumimoji="1" lang="en-US" altLang="ja-JP" sz="1400" b="1" dirty="0"/>
            </a:p>
            <a:p>
              <a:r>
                <a:rPr kumimoji="1" lang="ja-JP" altLang="en-US" sz="1400" b="1" dirty="0"/>
                <a:t>言えない</a:t>
              </a:r>
              <a:endParaRPr kumimoji="1" lang="en-US" altLang="ja-JP" sz="1400" b="1" dirty="0"/>
            </a:p>
          </p:txBody>
        </p:sp>
        <p:sp>
          <p:nvSpPr>
            <p:cNvPr id="16" name="テキスト ボックス 15">
              <a:extLst>
                <a:ext uri="{FF2B5EF4-FFF2-40B4-BE49-F238E27FC236}">
                  <a16:creationId xmlns:a16="http://schemas.microsoft.com/office/drawing/2014/main" id="{0ECC05A8-2698-4C55-BA00-632356F48551}"/>
                </a:ext>
              </a:extLst>
            </p:cNvPr>
            <p:cNvSpPr txBox="1"/>
            <p:nvPr/>
          </p:nvSpPr>
          <p:spPr>
            <a:xfrm>
              <a:off x="3383005" y="2857809"/>
              <a:ext cx="1144048" cy="307777"/>
            </a:xfrm>
            <a:prstGeom prst="rect">
              <a:avLst/>
            </a:prstGeom>
            <a:noFill/>
          </p:spPr>
          <p:txBody>
            <a:bodyPr wrap="square" rtlCol="0">
              <a:spAutoFit/>
            </a:bodyPr>
            <a:lstStyle/>
            <a:p>
              <a:r>
                <a:rPr kumimoji="1" lang="ja-JP" altLang="en-US" sz="1400" b="1" dirty="0"/>
                <a:t>楽しかった</a:t>
              </a:r>
              <a:endParaRPr kumimoji="1" lang="en-US" altLang="ja-JP" sz="1400" b="1" dirty="0"/>
            </a:p>
          </p:txBody>
        </p:sp>
      </p:grpSp>
      <p:grpSp>
        <p:nvGrpSpPr>
          <p:cNvPr id="3" name="グループ化 2">
            <a:extLst>
              <a:ext uri="{FF2B5EF4-FFF2-40B4-BE49-F238E27FC236}">
                <a16:creationId xmlns:a16="http://schemas.microsoft.com/office/drawing/2014/main" id="{5447EBC1-FFAF-4F17-9D85-0902CD0BF17F}"/>
              </a:ext>
            </a:extLst>
          </p:cNvPr>
          <p:cNvGrpSpPr/>
          <p:nvPr/>
        </p:nvGrpSpPr>
        <p:grpSpPr>
          <a:xfrm>
            <a:off x="4500051" y="1462504"/>
            <a:ext cx="4212400" cy="2158958"/>
            <a:chOff x="4611708" y="1327662"/>
            <a:chExt cx="4212400" cy="2158958"/>
          </a:xfrm>
        </p:grpSpPr>
        <p:pic>
          <p:nvPicPr>
            <p:cNvPr id="1030" name="Picture 6">
              <a:extLst>
                <a:ext uri="{FF2B5EF4-FFF2-40B4-BE49-F238E27FC236}">
                  <a16:creationId xmlns:a16="http://schemas.microsoft.com/office/drawing/2014/main" id="{4AA3F8D4-B68E-4D46-A655-1A3C63FA4E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90" t="12826" r="15823"/>
            <a:stretch/>
          </p:blipFill>
          <p:spPr bwMode="auto">
            <a:xfrm>
              <a:off x="5846280" y="1940314"/>
              <a:ext cx="1526802" cy="153173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a:extLst>
                <a:ext uri="{FF2B5EF4-FFF2-40B4-BE49-F238E27FC236}">
                  <a16:creationId xmlns:a16="http://schemas.microsoft.com/office/drawing/2014/main" id="{99117BEA-064A-4828-8792-1C56F4E060F0}"/>
                </a:ext>
              </a:extLst>
            </p:cNvPr>
            <p:cNvGrpSpPr/>
            <p:nvPr/>
          </p:nvGrpSpPr>
          <p:grpSpPr>
            <a:xfrm>
              <a:off x="4611708" y="1327662"/>
              <a:ext cx="4212400" cy="2158958"/>
              <a:chOff x="143706" y="1171649"/>
              <a:chExt cx="4212400" cy="2158958"/>
            </a:xfrm>
          </p:grpSpPr>
          <p:sp>
            <p:nvSpPr>
              <p:cNvPr id="21" name="テキスト ボックス 20">
                <a:extLst>
                  <a:ext uri="{FF2B5EF4-FFF2-40B4-BE49-F238E27FC236}">
                    <a16:creationId xmlns:a16="http://schemas.microsoft.com/office/drawing/2014/main" id="{BEAF9FE6-99C8-4D23-825B-3ACB440F917B}"/>
                  </a:ext>
                </a:extLst>
              </p:cNvPr>
              <p:cNvSpPr txBox="1"/>
              <p:nvPr/>
            </p:nvSpPr>
            <p:spPr>
              <a:xfrm>
                <a:off x="293685" y="1216278"/>
                <a:ext cx="4062421" cy="523220"/>
              </a:xfrm>
              <a:prstGeom prst="rect">
                <a:avLst/>
              </a:prstGeom>
              <a:noFill/>
            </p:spPr>
            <p:txBody>
              <a:bodyPr wrap="square" rtlCol="0">
                <a:spAutoFit/>
              </a:bodyPr>
              <a:lstStyle/>
              <a:p>
                <a:r>
                  <a:rPr lang="ja-JP" altLang="en-US" sz="1400" b="1" i="0" dirty="0">
                    <a:solidFill>
                      <a:srgbClr val="000000"/>
                    </a:solidFill>
                    <a:effectLst/>
                    <a:latin typeface="Roboto" panose="02000000000000000000" pitchFamily="2" charset="0"/>
                  </a:rPr>
                  <a:t>実験中、ゲームポイント獲得の意識はありましたか？</a:t>
                </a:r>
                <a:endParaRPr kumimoji="1" lang="ja-JP" altLang="en-US" sz="1400" b="1" dirty="0"/>
              </a:p>
            </p:txBody>
          </p:sp>
          <p:sp>
            <p:nvSpPr>
              <p:cNvPr id="22" name="テキスト ボックス 21">
                <a:extLst>
                  <a:ext uri="{FF2B5EF4-FFF2-40B4-BE49-F238E27FC236}">
                    <a16:creationId xmlns:a16="http://schemas.microsoft.com/office/drawing/2014/main" id="{7FE1C5F3-7EDB-464A-9BEB-FEF5C9078CCE}"/>
                  </a:ext>
                </a:extLst>
              </p:cNvPr>
              <p:cNvSpPr txBox="1"/>
              <p:nvPr/>
            </p:nvSpPr>
            <p:spPr>
              <a:xfrm>
                <a:off x="2905080" y="2152953"/>
                <a:ext cx="1303130" cy="307777"/>
              </a:xfrm>
              <a:prstGeom prst="rect">
                <a:avLst/>
              </a:prstGeom>
              <a:noFill/>
            </p:spPr>
            <p:txBody>
              <a:bodyPr wrap="square" rtlCol="0">
                <a:spAutoFit/>
              </a:bodyPr>
              <a:lstStyle/>
              <a:p>
                <a:r>
                  <a:rPr kumimoji="1" lang="ja-JP" altLang="en-US" sz="1400" b="1" dirty="0"/>
                  <a:t>常にあった</a:t>
                </a:r>
                <a:endParaRPr kumimoji="1" lang="en-US" altLang="ja-JP" sz="1400" b="1" dirty="0"/>
              </a:p>
            </p:txBody>
          </p:sp>
          <p:sp>
            <p:nvSpPr>
              <p:cNvPr id="23" name="四角形: 角を丸くする 22">
                <a:extLst>
                  <a:ext uri="{FF2B5EF4-FFF2-40B4-BE49-F238E27FC236}">
                    <a16:creationId xmlns:a16="http://schemas.microsoft.com/office/drawing/2014/main" id="{2F79EBCE-F4A1-4591-B211-303419282AB8}"/>
                  </a:ext>
                </a:extLst>
              </p:cNvPr>
              <p:cNvSpPr/>
              <p:nvPr/>
            </p:nvSpPr>
            <p:spPr>
              <a:xfrm>
                <a:off x="143706" y="1171649"/>
                <a:ext cx="4172208" cy="2158958"/>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4" name="テキスト ボックス 23">
                <a:extLst>
                  <a:ext uri="{FF2B5EF4-FFF2-40B4-BE49-F238E27FC236}">
                    <a16:creationId xmlns:a16="http://schemas.microsoft.com/office/drawing/2014/main" id="{26730BB6-CBCB-434B-B8AF-15B1E4D2DB8B}"/>
                  </a:ext>
                </a:extLst>
              </p:cNvPr>
              <p:cNvSpPr txBox="1"/>
              <p:nvPr/>
            </p:nvSpPr>
            <p:spPr>
              <a:xfrm>
                <a:off x="412000" y="1740957"/>
                <a:ext cx="1230943" cy="307777"/>
              </a:xfrm>
              <a:prstGeom prst="rect">
                <a:avLst/>
              </a:prstGeom>
              <a:noFill/>
            </p:spPr>
            <p:txBody>
              <a:bodyPr wrap="square" rtlCol="0">
                <a:spAutoFit/>
              </a:bodyPr>
              <a:lstStyle/>
              <a:p>
                <a:r>
                  <a:rPr kumimoji="1" lang="ja-JP" altLang="en-US" sz="1400" b="1" dirty="0"/>
                  <a:t>なかった</a:t>
                </a:r>
                <a:endParaRPr kumimoji="1" lang="en-US" altLang="ja-JP" sz="1400" b="1" dirty="0"/>
              </a:p>
            </p:txBody>
          </p:sp>
          <p:sp>
            <p:nvSpPr>
              <p:cNvPr id="25" name="テキスト ボックス 24">
                <a:extLst>
                  <a:ext uri="{FF2B5EF4-FFF2-40B4-BE49-F238E27FC236}">
                    <a16:creationId xmlns:a16="http://schemas.microsoft.com/office/drawing/2014/main" id="{4A25D814-2B67-474B-9EC0-575211194E65}"/>
                  </a:ext>
                </a:extLst>
              </p:cNvPr>
              <p:cNvSpPr txBox="1"/>
              <p:nvPr/>
            </p:nvSpPr>
            <p:spPr>
              <a:xfrm>
                <a:off x="408077" y="2618168"/>
                <a:ext cx="1091817" cy="523220"/>
              </a:xfrm>
              <a:prstGeom prst="rect">
                <a:avLst/>
              </a:prstGeom>
              <a:noFill/>
            </p:spPr>
            <p:txBody>
              <a:bodyPr wrap="square" rtlCol="0">
                <a:spAutoFit/>
              </a:bodyPr>
              <a:lstStyle/>
              <a:p>
                <a:r>
                  <a:rPr kumimoji="1" lang="ja-JP" altLang="en-US" sz="1400" b="1" dirty="0"/>
                  <a:t>まあまあ</a:t>
                </a:r>
                <a:endParaRPr kumimoji="1" lang="en-US" altLang="ja-JP" sz="1400" b="1" dirty="0"/>
              </a:p>
              <a:p>
                <a:r>
                  <a:rPr kumimoji="1" lang="ja-JP" altLang="en-US" sz="1400" b="1" dirty="0"/>
                  <a:t>あった</a:t>
                </a:r>
                <a:endParaRPr kumimoji="1" lang="en-US" altLang="ja-JP" sz="1400" b="1" dirty="0"/>
              </a:p>
            </p:txBody>
          </p:sp>
        </p:grpSp>
      </p:grpSp>
      <p:grpSp>
        <p:nvGrpSpPr>
          <p:cNvPr id="40" name="グループ化 39">
            <a:extLst>
              <a:ext uri="{FF2B5EF4-FFF2-40B4-BE49-F238E27FC236}">
                <a16:creationId xmlns:a16="http://schemas.microsoft.com/office/drawing/2014/main" id="{4F5E4E81-EEF3-406D-AD59-5C9563B29F4C}"/>
              </a:ext>
            </a:extLst>
          </p:cNvPr>
          <p:cNvGrpSpPr/>
          <p:nvPr/>
        </p:nvGrpSpPr>
        <p:grpSpPr>
          <a:xfrm>
            <a:off x="259017" y="3720408"/>
            <a:ext cx="4172207" cy="2158957"/>
            <a:chOff x="207064" y="4460902"/>
            <a:chExt cx="3893148" cy="2158957"/>
          </a:xfrm>
        </p:grpSpPr>
        <p:grpSp>
          <p:nvGrpSpPr>
            <p:cNvPr id="41" name="グループ化 40">
              <a:extLst>
                <a:ext uri="{FF2B5EF4-FFF2-40B4-BE49-F238E27FC236}">
                  <a16:creationId xmlns:a16="http://schemas.microsoft.com/office/drawing/2014/main" id="{3DA7E139-01D5-45DE-BB19-68DB114A4FB0}"/>
                </a:ext>
              </a:extLst>
            </p:cNvPr>
            <p:cNvGrpSpPr/>
            <p:nvPr/>
          </p:nvGrpSpPr>
          <p:grpSpPr>
            <a:xfrm>
              <a:off x="207064" y="4460902"/>
              <a:ext cx="3893148" cy="2158957"/>
              <a:chOff x="207064" y="4460902"/>
              <a:chExt cx="3893148" cy="2158957"/>
            </a:xfrm>
          </p:grpSpPr>
          <p:sp>
            <p:nvSpPr>
              <p:cNvPr id="43" name="テキスト ボックス 42">
                <a:extLst>
                  <a:ext uri="{FF2B5EF4-FFF2-40B4-BE49-F238E27FC236}">
                    <a16:creationId xmlns:a16="http://schemas.microsoft.com/office/drawing/2014/main" id="{251DF93B-FB22-4F04-8E9A-96968EEE07E9}"/>
                  </a:ext>
                </a:extLst>
              </p:cNvPr>
              <p:cNvSpPr txBox="1"/>
              <p:nvPr/>
            </p:nvSpPr>
            <p:spPr>
              <a:xfrm>
                <a:off x="207064" y="4521231"/>
                <a:ext cx="3867498" cy="430887"/>
              </a:xfrm>
              <a:prstGeom prst="rect">
                <a:avLst/>
              </a:prstGeom>
              <a:noFill/>
            </p:spPr>
            <p:txBody>
              <a:bodyPr wrap="square" rtlCol="0">
                <a:spAutoFit/>
              </a:bodyPr>
              <a:lstStyle/>
              <a:p>
                <a:r>
                  <a:rPr lang="ja-JP" altLang="en-US" sz="1100" b="1" i="0" dirty="0">
                    <a:solidFill>
                      <a:srgbClr val="000000"/>
                    </a:solidFill>
                    <a:effectLst/>
                    <a:latin typeface="Roboto" panose="02000000000000000000" pitchFamily="2" charset="0"/>
                  </a:rPr>
                  <a:t>プラットフォーム化した今回のゲームはそれぞれのツールを独立させてゲームを行うよりも楽しくなったと思いますか？</a:t>
                </a:r>
                <a:endParaRPr kumimoji="1" lang="ja-JP" altLang="en-US" sz="1100" b="1" dirty="0"/>
              </a:p>
            </p:txBody>
          </p:sp>
          <p:pic>
            <p:nvPicPr>
              <p:cNvPr id="44" name="Picture 4">
                <a:extLst>
                  <a:ext uri="{FF2B5EF4-FFF2-40B4-BE49-F238E27FC236}">
                    <a16:creationId xmlns:a16="http://schemas.microsoft.com/office/drawing/2014/main" id="{6144AA4E-9689-4BA8-A42C-E9E9746084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157" t="17270" r="26020" b="3332"/>
              <a:stretch/>
            </p:blipFill>
            <p:spPr bwMode="auto">
              <a:xfrm>
                <a:off x="1296295" y="4963398"/>
                <a:ext cx="1441407" cy="1544782"/>
              </a:xfrm>
              <a:prstGeom prst="rect">
                <a:avLst/>
              </a:prstGeom>
              <a:noFill/>
              <a:extLst>
                <a:ext uri="{909E8E84-426E-40DD-AFC4-6F175D3DCCD1}">
                  <a14:hiddenFill xmlns:a14="http://schemas.microsoft.com/office/drawing/2010/main">
                    <a:solidFill>
                      <a:srgbClr val="FFFFFF"/>
                    </a:solidFill>
                  </a14:hiddenFill>
                </a:ext>
              </a:extLst>
            </p:spPr>
          </p:pic>
          <p:sp>
            <p:nvSpPr>
              <p:cNvPr id="45" name="四角形: 角を丸くする 44">
                <a:extLst>
                  <a:ext uri="{FF2B5EF4-FFF2-40B4-BE49-F238E27FC236}">
                    <a16:creationId xmlns:a16="http://schemas.microsoft.com/office/drawing/2014/main" id="{63A39935-BC24-4CC9-81A0-868E379188D2}"/>
                  </a:ext>
                </a:extLst>
              </p:cNvPr>
              <p:cNvSpPr/>
              <p:nvPr/>
            </p:nvSpPr>
            <p:spPr>
              <a:xfrm>
                <a:off x="207064" y="4460902"/>
                <a:ext cx="3893148" cy="2158957"/>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sp>
          <p:nvSpPr>
            <p:cNvPr id="42" name="テキスト ボックス 41">
              <a:extLst>
                <a:ext uri="{FF2B5EF4-FFF2-40B4-BE49-F238E27FC236}">
                  <a16:creationId xmlns:a16="http://schemas.microsoft.com/office/drawing/2014/main" id="{EA8DA5B4-1807-4EF1-8FD4-D59347DAD269}"/>
                </a:ext>
              </a:extLst>
            </p:cNvPr>
            <p:cNvSpPr txBox="1"/>
            <p:nvPr/>
          </p:nvSpPr>
          <p:spPr>
            <a:xfrm>
              <a:off x="2987112" y="5716738"/>
              <a:ext cx="595055" cy="307777"/>
            </a:xfrm>
            <a:prstGeom prst="rect">
              <a:avLst/>
            </a:prstGeom>
            <a:noFill/>
          </p:spPr>
          <p:txBody>
            <a:bodyPr wrap="square" rtlCol="0">
              <a:spAutoFit/>
            </a:bodyPr>
            <a:lstStyle/>
            <a:p>
              <a:r>
                <a:rPr kumimoji="1" lang="ja-JP" altLang="en-US" sz="1400" b="1" dirty="0"/>
                <a:t>はい</a:t>
              </a:r>
              <a:endParaRPr kumimoji="1" lang="en-US" altLang="ja-JP" sz="1400" b="1" dirty="0"/>
            </a:p>
          </p:txBody>
        </p:sp>
      </p:grpSp>
      <p:grpSp>
        <p:nvGrpSpPr>
          <p:cNvPr id="46" name="グループ化 45">
            <a:extLst>
              <a:ext uri="{FF2B5EF4-FFF2-40B4-BE49-F238E27FC236}">
                <a16:creationId xmlns:a16="http://schemas.microsoft.com/office/drawing/2014/main" id="{83157489-C6C6-4F87-ABBF-AEBF005DE4A7}"/>
              </a:ext>
            </a:extLst>
          </p:cNvPr>
          <p:cNvGrpSpPr/>
          <p:nvPr/>
        </p:nvGrpSpPr>
        <p:grpSpPr>
          <a:xfrm>
            <a:off x="4522440" y="3696251"/>
            <a:ext cx="4149819" cy="2175588"/>
            <a:chOff x="4640034" y="4444271"/>
            <a:chExt cx="4149819" cy="2175588"/>
          </a:xfrm>
        </p:grpSpPr>
        <p:grpSp>
          <p:nvGrpSpPr>
            <p:cNvPr id="47" name="グループ化 46">
              <a:extLst>
                <a:ext uri="{FF2B5EF4-FFF2-40B4-BE49-F238E27FC236}">
                  <a16:creationId xmlns:a16="http://schemas.microsoft.com/office/drawing/2014/main" id="{FA4B9A2E-D767-458F-8379-D7C141C511E6}"/>
                </a:ext>
              </a:extLst>
            </p:cNvPr>
            <p:cNvGrpSpPr/>
            <p:nvPr/>
          </p:nvGrpSpPr>
          <p:grpSpPr>
            <a:xfrm>
              <a:off x="4640034" y="4444271"/>
              <a:ext cx="4149819" cy="2175588"/>
              <a:chOff x="4141298" y="4457802"/>
              <a:chExt cx="4149819" cy="2175588"/>
            </a:xfrm>
          </p:grpSpPr>
          <p:sp>
            <p:nvSpPr>
              <p:cNvPr id="51" name="テキスト ボックス 50">
                <a:extLst>
                  <a:ext uri="{FF2B5EF4-FFF2-40B4-BE49-F238E27FC236}">
                    <a16:creationId xmlns:a16="http://schemas.microsoft.com/office/drawing/2014/main" id="{D26A8090-2E22-477C-9ECC-D4FBA0BC5349}"/>
                  </a:ext>
                </a:extLst>
              </p:cNvPr>
              <p:cNvSpPr txBox="1"/>
              <p:nvPr/>
            </p:nvSpPr>
            <p:spPr>
              <a:xfrm>
                <a:off x="4283018" y="4532289"/>
                <a:ext cx="3867498" cy="600164"/>
              </a:xfrm>
              <a:prstGeom prst="rect">
                <a:avLst/>
              </a:prstGeom>
              <a:noFill/>
            </p:spPr>
            <p:txBody>
              <a:bodyPr wrap="square" rtlCol="0">
                <a:spAutoFit/>
              </a:bodyPr>
              <a:lstStyle/>
              <a:p>
                <a:r>
                  <a:rPr lang="ja-JP" altLang="en-US" sz="1100" b="1" i="0" dirty="0">
                    <a:solidFill>
                      <a:srgbClr val="000000"/>
                    </a:solidFill>
                    <a:effectLst/>
                    <a:latin typeface="Roboto" panose="02000000000000000000" pitchFamily="2" charset="0"/>
                  </a:rPr>
                  <a:t>プラットフォーム化した今回のゲームはそれぞれのツールを独立させてゲームを行うよりもゲーム性が高くなったと思いますか？</a:t>
                </a:r>
                <a:endParaRPr kumimoji="1" lang="ja-JP" altLang="en-US" sz="1100" b="1" dirty="0"/>
              </a:p>
            </p:txBody>
          </p:sp>
          <p:pic>
            <p:nvPicPr>
              <p:cNvPr id="52" name="Picture 10">
                <a:extLst>
                  <a:ext uri="{FF2B5EF4-FFF2-40B4-BE49-F238E27FC236}">
                    <a16:creationId xmlns:a16="http://schemas.microsoft.com/office/drawing/2014/main" id="{3DE951F2-9764-4BA0-B0F6-329C65B1BF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690" t="18074" r="19903"/>
              <a:stretch/>
            </p:blipFill>
            <p:spPr bwMode="auto">
              <a:xfrm>
                <a:off x="5379945" y="5005536"/>
                <a:ext cx="1673644" cy="1627854"/>
              </a:xfrm>
              <a:prstGeom prst="rect">
                <a:avLst/>
              </a:prstGeom>
              <a:noFill/>
              <a:extLst>
                <a:ext uri="{909E8E84-426E-40DD-AFC4-6F175D3DCCD1}">
                  <a14:hiddenFill xmlns:a14="http://schemas.microsoft.com/office/drawing/2010/main">
                    <a:solidFill>
                      <a:srgbClr val="FFFFFF"/>
                    </a:solidFill>
                  </a14:hiddenFill>
                </a:ext>
              </a:extLst>
            </p:spPr>
          </p:pic>
          <p:sp>
            <p:nvSpPr>
              <p:cNvPr id="53" name="四角形: 角を丸くする 52">
                <a:extLst>
                  <a:ext uri="{FF2B5EF4-FFF2-40B4-BE49-F238E27FC236}">
                    <a16:creationId xmlns:a16="http://schemas.microsoft.com/office/drawing/2014/main" id="{961EC3E6-8FF8-47F6-920F-77F95CE0BB18}"/>
                  </a:ext>
                </a:extLst>
              </p:cNvPr>
              <p:cNvSpPr/>
              <p:nvPr/>
            </p:nvSpPr>
            <p:spPr>
              <a:xfrm>
                <a:off x="4141298" y="4457802"/>
                <a:ext cx="4149819" cy="2158957"/>
              </a:xfrm>
              <a:prstGeom prst="roundRect">
                <a:avLst>
                  <a:gd name="adj" fmla="val 837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sp>
          <p:nvSpPr>
            <p:cNvPr id="48" name="テキスト ボックス 47">
              <a:extLst>
                <a:ext uri="{FF2B5EF4-FFF2-40B4-BE49-F238E27FC236}">
                  <a16:creationId xmlns:a16="http://schemas.microsoft.com/office/drawing/2014/main" id="{62CEAED1-5A8E-4C7F-B026-A42814F29AF3}"/>
                </a:ext>
              </a:extLst>
            </p:cNvPr>
            <p:cNvSpPr txBox="1"/>
            <p:nvPr/>
          </p:nvSpPr>
          <p:spPr>
            <a:xfrm>
              <a:off x="7505733" y="5867828"/>
              <a:ext cx="595055" cy="307777"/>
            </a:xfrm>
            <a:prstGeom prst="rect">
              <a:avLst/>
            </a:prstGeom>
            <a:noFill/>
          </p:spPr>
          <p:txBody>
            <a:bodyPr wrap="square" rtlCol="0">
              <a:spAutoFit/>
            </a:bodyPr>
            <a:lstStyle/>
            <a:p>
              <a:r>
                <a:rPr kumimoji="1" lang="ja-JP" altLang="en-US" sz="1400" b="1" dirty="0"/>
                <a:t>はい</a:t>
              </a:r>
              <a:endParaRPr kumimoji="1" lang="en-US" altLang="ja-JP" sz="1400" b="1" dirty="0"/>
            </a:p>
          </p:txBody>
        </p:sp>
        <p:sp>
          <p:nvSpPr>
            <p:cNvPr id="49" name="テキスト ボックス 48">
              <a:extLst>
                <a:ext uri="{FF2B5EF4-FFF2-40B4-BE49-F238E27FC236}">
                  <a16:creationId xmlns:a16="http://schemas.microsoft.com/office/drawing/2014/main" id="{1E78E0CC-5296-4124-B478-C19C1B353C32}"/>
                </a:ext>
              </a:extLst>
            </p:cNvPr>
            <p:cNvSpPr txBox="1"/>
            <p:nvPr/>
          </p:nvSpPr>
          <p:spPr>
            <a:xfrm>
              <a:off x="4870025" y="5743315"/>
              <a:ext cx="1084318" cy="523220"/>
            </a:xfrm>
            <a:prstGeom prst="rect">
              <a:avLst/>
            </a:prstGeom>
            <a:noFill/>
          </p:spPr>
          <p:txBody>
            <a:bodyPr wrap="square" rtlCol="0">
              <a:spAutoFit/>
            </a:bodyPr>
            <a:lstStyle/>
            <a:p>
              <a:r>
                <a:rPr kumimoji="1" lang="ja-JP" altLang="en-US" sz="1400" b="1" dirty="0"/>
                <a:t>どちらともいえない</a:t>
              </a:r>
              <a:endParaRPr kumimoji="1" lang="en-US" altLang="ja-JP" sz="1400" b="1" dirty="0"/>
            </a:p>
          </p:txBody>
        </p:sp>
        <p:sp>
          <p:nvSpPr>
            <p:cNvPr id="50" name="テキスト ボックス 49">
              <a:extLst>
                <a:ext uri="{FF2B5EF4-FFF2-40B4-BE49-F238E27FC236}">
                  <a16:creationId xmlns:a16="http://schemas.microsoft.com/office/drawing/2014/main" id="{542B514A-E82C-4EA0-875E-76E14F46F6AE}"/>
                </a:ext>
              </a:extLst>
            </p:cNvPr>
            <p:cNvSpPr txBox="1"/>
            <p:nvPr/>
          </p:nvSpPr>
          <p:spPr>
            <a:xfrm>
              <a:off x="5256500" y="5098845"/>
              <a:ext cx="764664" cy="307777"/>
            </a:xfrm>
            <a:prstGeom prst="rect">
              <a:avLst/>
            </a:prstGeom>
            <a:noFill/>
          </p:spPr>
          <p:txBody>
            <a:bodyPr wrap="square" rtlCol="0">
              <a:spAutoFit/>
            </a:bodyPr>
            <a:lstStyle/>
            <a:p>
              <a:r>
                <a:rPr kumimoji="1" lang="ja-JP" altLang="en-US" sz="1400" b="1" dirty="0"/>
                <a:t>いいえ</a:t>
              </a:r>
              <a:endParaRPr kumimoji="1" lang="en-US" altLang="ja-JP" sz="1400" b="1" dirty="0"/>
            </a:p>
          </p:txBody>
        </p:sp>
      </p:grpSp>
      <p:grpSp>
        <p:nvGrpSpPr>
          <p:cNvPr id="32" name="グループ化 31">
            <a:extLst>
              <a:ext uri="{FF2B5EF4-FFF2-40B4-BE49-F238E27FC236}">
                <a16:creationId xmlns:a16="http://schemas.microsoft.com/office/drawing/2014/main" id="{C6B65962-EC1F-4532-8539-2BD15E2BE258}"/>
              </a:ext>
            </a:extLst>
          </p:cNvPr>
          <p:cNvGrpSpPr/>
          <p:nvPr/>
        </p:nvGrpSpPr>
        <p:grpSpPr>
          <a:xfrm>
            <a:off x="394342" y="2543513"/>
            <a:ext cx="1768268" cy="955812"/>
            <a:chOff x="282690" y="3631489"/>
            <a:chExt cx="1768268" cy="955812"/>
          </a:xfrm>
        </p:grpSpPr>
        <p:pic>
          <p:nvPicPr>
            <p:cNvPr id="33" name="Picture 6">
              <a:extLst>
                <a:ext uri="{FF2B5EF4-FFF2-40B4-BE49-F238E27FC236}">
                  <a16:creationId xmlns:a16="http://schemas.microsoft.com/office/drawing/2014/main" id="{F8CFAEEB-4BF4-4A0E-8B59-18E6010568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8000" t="4608" r="7111" b="57825"/>
            <a:stretch/>
          </p:blipFill>
          <p:spPr bwMode="auto">
            <a:xfrm>
              <a:off x="282690" y="3689275"/>
              <a:ext cx="353818" cy="89802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6988962F-4421-4C58-B7E0-0E333B210ABB}"/>
                </a:ext>
              </a:extLst>
            </p:cNvPr>
            <p:cNvSpPr txBox="1"/>
            <p:nvPr/>
          </p:nvSpPr>
          <p:spPr>
            <a:xfrm>
              <a:off x="502920" y="3631489"/>
              <a:ext cx="1501550" cy="261610"/>
            </a:xfrm>
            <a:prstGeom prst="rect">
              <a:avLst/>
            </a:prstGeom>
            <a:noFill/>
          </p:spPr>
          <p:txBody>
            <a:bodyPr wrap="square" rtlCol="0">
              <a:spAutoFit/>
            </a:bodyPr>
            <a:lstStyle/>
            <a:p>
              <a:r>
                <a:rPr kumimoji="1" lang="ja-JP" altLang="en-US" sz="1100" b="1" dirty="0"/>
                <a:t>とても楽しかった</a:t>
              </a:r>
            </a:p>
          </p:txBody>
        </p:sp>
        <p:sp>
          <p:nvSpPr>
            <p:cNvPr id="35" name="テキスト ボックス 34">
              <a:extLst>
                <a:ext uri="{FF2B5EF4-FFF2-40B4-BE49-F238E27FC236}">
                  <a16:creationId xmlns:a16="http://schemas.microsoft.com/office/drawing/2014/main" id="{3398113B-BB2B-4357-8DE5-18C0213418B9}"/>
                </a:ext>
              </a:extLst>
            </p:cNvPr>
            <p:cNvSpPr txBox="1"/>
            <p:nvPr/>
          </p:nvSpPr>
          <p:spPr>
            <a:xfrm>
              <a:off x="521023" y="3876678"/>
              <a:ext cx="1140919" cy="261610"/>
            </a:xfrm>
            <a:prstGeom prst="rect">
              <a:avLst/>
            </a:prstGeom>
            <a:noFill/>
          </p:spPr>
          <p:txBody>
            <a:bodyPr wrap="square" rtlCol="0">
              <a:spAutoFit/>
            </a:bodyPr>
            <a:lstStyle/>
            <a:p>
              <a:r>
                <a:rPr kumimoji="1" lang="ja-JP" altLang="en-US" sz="1100" b="1" dirty="0"/>
                <a:t>楽しかった</a:t>
              </a:r>
            </a:p>
          </p:txBody>
        </p:sp>
        <p:sp>
          <p:nvSpPr>
            <p:cNvPr id="36" name="テキスト ボックス 35">
              <a:extLst>
                <a:ext uri="{FF2B5EF4-FFF2-40B4-BE49-F238E27FC236}">
                  <a16:creationId xmlns:a16="http://schemas.microsoft.com/office/drawing/2014/main" id="{D2218B89-8729-4C5C-BC8C-03B872CE250E}"/>
                </a:ext>
              </a:extLst>
            </p:cNvPr>
            <p:cNvSpPr txBox="1"/>
            <p:nvPr/>
          </p:nvSpPr>
          <p:spPr>
            <a:xfrm>
              <a:off x="521089" y="4093256"/>
              <a:ext cx="1529869" cy="261610"/>
            </a:xfrm>
            <a:prstGeom prst="rect">
              <a:avLst/>
            </a:prstGeom>
            <a:noFill/>
          </p:spPr>
          <p:txBody>
            <a:bodyPr wrap="square" rtlCol="0">
              <a:spAutoFit/>
            </a:bodyPr>
            <a:lstStyle/>
            <a:p>
              <a:r>
                <a:rPr kumimoji="1" lang="ja-JP" altLang="en-US" sz="1100" b="1" dirty="0"/>
                <a:t>どちらともいえない</a:t>
              </a:r>
            </a:p>
          </p:txBody>
        </p:sp>
        <p:sp>
          <p:nvSpPr>
            <p:cNvPr id="38" name="テキスト ボックス 37">
              <a:extLst>
                <a:ext uri="{FF2B5EF4-FFF2-40B4-BE49-F238E27FC236}">
                  <a16:creationId xmlns:a16="http://schemas.microsoft.com/office/drawing/2014/main" id="{3C919C63-7BFA-445D-9180-D07E66F71204}"/>
                </a:ext>
              </a:extLst>
            </p:cNvPr>
            <p:cNvSpPr txBox="1"/>
            <p:nvPr/>
          </p:nvSpPr>
          <p:spPr>
            <a:xfrm>
              <a:off x="521718" y="4325691"/>
              <a:ext cx="1081067" cy="261610"/>
            </a:xfrm>
            <a:prstGeom prst="rect">
              <a:avLst/>
            </a:prstGeom>
            <a:noFill/>
          </p:spPr>
          <p:txBody>
            <a:bodyPr wrap="square" rtlCol="0">
              <a:spAutoFit/>
            </a:bodyPr>
            <a:lstStyle/>
            <a:p>
              <a:r>
                <a:rPr kumimoji="1" lang="ja-JP" altLang="en-US" sz="1100" b="1" dirty="0"/>
                <a:t>楽しくない</a:t>
              </a:r>
            </a:p>
          </p:txBody>
        </p:sp>
      </p:grpSp>
    </p:spTree>
    <p:extLst>
      <p:ext uri="{BB962C8B-B14F-4D97-AF65-F5344CB8AC3E}">
        <p14:creationId xmlns:p14="http://schemas.microsoft.com/office/powerpoint/2010/main" val="102969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http://yajidesign.com/i/0217/0217_4.png"/>
          <p:cNvPicPr>
            <a:picLocks noChangeAspect="1" noChangeArrowheads="1"/>
          </p:cNvPicPr>
          <p:nvPr/>
        </p:nvPicPr>
        <p:blipFill>
          <a:blip r:embed="rId3" cstate="print"/>
          <a:srcRect/>
          <a:stretch>
            <a:fillRect/>
          </a:stretch>
        </p:blipFill>
        <p:spPr bwMode="auto">
          <a:xfrm flipH="1">
            <a:off x="1306649" y="1379699"/>
            <a:ext cx="918102" cy="951570"/>
          </a:xfrm>
          <a:prstGeom prst="rect">
            <a:avLst/>
          </a:prstGeom>
          <a:noFill/>
          <a:effectLst>
            <a:outerShdw blurRad="50800" dist="38100" dir="2700000" algn="tl" rotWithShape="0">
              <a:srgbClr val="000000">
                <a:alpha val="43000"/>
              </a:srgbClr>
            </a:outerShdw>
          </a:effectLst>
        </p:spPr>
      </p:pic>
      <p:pic>
        <p:nvPicPr>
          <p:cNvPr id="17" name="図 16"/>
          <p:cNvPicPr>
            <a:picLocks noChangeAspect="1"/>
          </p:cNvPicPr>
          <p:nvPr/>
        </p:nvPicPr>
        <p:blipFill>
          <a:blip r:embed="rId4" cstate="print"/>
          <a:stretch>
            <a:fillRect/>
          </a:stretch>
        </p:blipFill>
        <p:spPr>
          <a:xfrm>
            <a:off x="171450" y="1043091"/>
            <a:ext cx="457200" cy="457200"/>
          </a:xfrm>
          <a:prstGeom prst="rect">
            <a:avLst/>
          </a:prstGeom>
        </p:spPr>
      </p:pic>
      <p:pic>
        <p:nvPicPr>
          <p:cNvPr id="25" name="図 24"/>
          <p:cNvPicPr>
            <a:picLocks noChangeAspect="1"/>
          </p:cNvPicPr>
          <p:nvPr/>
        </p:nvPicPr>
        <p:blipFill>
          <a:blip r:embed="rId5" cstate="print"/>
          <a:stretch>
            <a:fillRect/>
          </a:stretch>
        </p:blipFill>
        <p:spPr>
          <a:xfrm>
            <a:off x="152400" y="1412288"/>
            <a:ext cx="1047750" cy="1047750"/>
          </a:xfrm>
          <a:prstGeom prst="rect">
            <a:avLst/>
          </a:prstGeom>
        </p:spPr>
      </p:pic>
      <p:grpSp>
        <p:nvGrpSpPr>
          <p:cNvPr id="3" name="グループ化 2">
            <a:extLst>
              <a:ext uri="{FF2B5EF4-FFF2-40B4-BE49-F238E27FC236}">
                <a16:creationId xmlns:a16="http://schemas.microsoft.com/office/drawing/2014/main" id="{F18F4BBB-F815-814C-A846-9A4786D14336}"/>
              </a:ext>
            </a:extLst>
          </p:cNvPr>
          <p:cNvGrpSpPr/>
          <p:nvPr/>
        </p:nvGrpSpPr>
        <p:grpSpPr>
          <a:xfrm>
            <a:off x="3652667" y="2164022"/>
            <a:ext cx="3340719" cy="2529956"/>
            <a:chOff x="6709072" y="3178308"/>
            <a:chExt cx="4454292" cy="3373275"/>
          </a:xfrm>
        </p:grpSpPr>
        <p:pic>
          <p:nvPicPr>
            <p:cNvPr id="53" name="図 52">
              <a:extLst>
                <a:ext uri="{FF2B5EF4-FFF2-40B4-BE49-F238E27FC236}">
                  <a16:creationId xmlns:a16="http://schemas.microsoft.com/office/drawing/2014/main" id="{CFFD54BD-1859-E44D-8C8A-56BA70530D46}"/>
                </a:ext>
              </a:extLst>
            </p:cNvPr>
            <p:cNvPicPr>
              <a:picLocks noChangeAspect="1"/>
            </p:cNvPicPr>
            <p:nvPr/>
          </p:nvPicPr>
          <p:blipFill>
            <a:blip r:embed="rId6" cstate="print"/>
            <a:stretch>
              <a:fillRect/>
            </a:stretch>
          </p:blipFill>
          <p:spPr>
            <a:xfrm>
              <a:off x="9508447" y="3178308"/>
              <a:ext cx="788369" cy="788369"/>
            </a:xfrm>
            <a:prstGeom prst="rect">
              <a:avLst/>
            </a:prstGeom>
            <a:solidFill>
              <a:schemeClr val="bg1"/>
            </a:solidFill>
          </p:spPr>
        </p:pic>
        <p:pic>
          <p:nvPicPr>
            <p:cNvPr id="54" name="図 53">
              <a:extLst>
                <a:ext uri="{FF2B5EF4-FFF2-40B4-BE49-F238E27FC236}">
                  <a16:creationId xmlns:a16="http://schemas.microsoft.com/office/drawing/2014/main" id="{DADB2E33-7CB5-D845-A028-DAEBA614C0A9}"/>
                </a:ext>
              </a:extLst>
            </p:cNvPr>
            <p:cNvPicPr>
              <a:picLocks noChangeAspect="1"/>
            </p:cNvPicPr>
            <p:nvPr/>
          </p:nvPicPr>
          <p:blipFill>
            <a:blip r:embed="rId7"/>
            <a:stretch>
              <a:fillRect/>
            </a:stretch>
          </p:blipFill>
          <p:spPr>
            <a:xfrm>
              <a:off x="9775473" y="6167249"/>
              <a:ext cx="384334" cy="384334"/>
            </a:xfrm>
            <a:prstGeom prst="rect">
              <a:avLst/>
            </a:prstGeom>
          </p:spPr>
        </p:pic>
        <p:sp>
          <p:nvSpPr>
            <p:cNvPr id="55" name="円弧 54">
              <a:extLst>
                <a:ext uri="{FF2B5EF4-FFF2-40B4-BE49-F238E27FC236}">
                  <a16:creationId xmlns:a16="http://schemas.microsoft.com/office/drawing/2014/main" id="{5D7E632B-F7EB-6245-BC62-1B1254B7BDCC}"/>
                </a:ext>
              </a:extLst>
            </p:cNvPr>
            <p:cNvSpPr/>
            <p:nvPr/>
          </p:nvSpPr>
          <p:spPr>
            <a:xfrm>
              <a:off x="7330302" y="3402486"/>
              <a:ext cx="3060546" cy="3060546"/>
            </a:xfrm>
            <a:prstGeom prst="arc">
              <a:avLst>
                <a:gd name="adj1" fmla="val 19833924"/>
                <a:gd name="adj2" fmla="val 21511170"/>
              </a:avLst>
            </a:prstGeom>
            <a:ln w="63500">
              <a:headEnd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56" name="角丸四角形 55">
              <a:extLst>
                <a:ext uri="{FF2B5EF4-FFF2-40B4-BE49-F238E27FC236}">
                  <a16:creationId xmlns:a16="http://schemas.microsoft.com/office/drawing/2014/main" id="{EBFE9F14-3FFA-C94D-BD2B-BA210B999472}"/>
                </a:ext>
              </a:extLst>
            </p:cNvPr>
            <p:cNvSpPr/>
            <p:nvPr/>
          </p:nvSpPr>
          <p:spPr>
            <a:xfrm>
              <a:off x="9137082" y="5464047"/>
              <a:ext cx="2026282"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50">
                  <a:solidFill>
                    <a:schemeClr val="tx1"/>
                  </a:solidFill>
                  <a:latin typeface="Meiryo" panose="020B0604030504040204" pitchFamily="34" charset="-128"/>
                  <a:ea typeface="Meiryo" panose="020B0604030504040204" pitchFamily="34" charset="-128"/>
                </a:rPr>
                <a:t>ポイント獲得</a:t>
              </a:r>
              <a:endParaRPr lang="ja-JP" altLang="en-US" sz="1650" dirty="0">
                <a:solidFill>
                  <a:schemeClr val="tx1"/>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04F3EC61-2810-3C4B-9E2E-AED7BD58FD19}"/>
                </a:ext>
              </a:extLst>
            </p:cNvPr>
            <p:cNvSpPr/>
            <p:nvPr/>
          </p:nvSpPr>
          <p:spPr>
            <a:xfrm>
              <a:off x="7342318" y="3245909"/>
              <a:ext cx="2895459" cy="973275"/>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500" dirty="0">
                  <a:solidFill>
                    <a:schemeClr val="tx1"/>
                  </a:solidFill>
                  <a:latin typeface="Meiryo" panose="020B0604030504040204" pitchFamily="34" charset="-128"/>
                  <a:ea typeface="Meiryo" panose="020B0604030504040204" pitchFamily="34" charset="-128"/>
                </a:rPr>
                <a:t>L1: </a:t>
              </a:r>
              <a:r>
                <a:rPr lang="ja-JP" altLang="en-US" sz="1500" dirty="0">
                  <a:solidFill>
                    <a:schemeClr val="tx1"/>
                  </a:solidFill>
                  <a:latin typeface="Meiryo" panose="020B0604030504040204" pitchFamily="34" charset="-128"/>
                  <a:ea typeface="Meiryo" panose="020B0604030504040204" pitchFamily="34" charset="-128"/>
                </a:rPr>
                <a:t>利他行動</a:t>
              </a:r>
              <a:endParaRPr lang="en-US" altLang="ja-JP" sz="1500" dirty="0">
                <a:solidFill>
                  <a:schemeClr val="tx1"/>
                </a:solidFill>
                <a:latin typeface="Meiryo" panose="020B0604030504040204" pitchFamily="34" charset="-128"/>
                <a:ea typeface="Meiryo" panose="020B0604030504040204" pitchFamily="34" charset="-128"/>
              </a:endParaRPr>
            </a:p>
            <a:p>
              <a:r>
                <a:rPr lang="en-US" altLang="ja-JP" sz="1500" dirty="0">
                  <a:solidFill>
                    <a:schemeClr val="tx1"/>
                  </a:solidFill>
                  <a:latin typeface="Meiryo" panose="020B0604030504040204" pitchFamily="34" charset="-128"/>
                  <a:ea typeface="Meiryo" panose="020B0604030504040204" pitchFamily="34" charset="-128"/>
                </a:rPr>
                <a:t>L2: </a:t>
              </a:r>
              <a:r>
                <a:rPr lang="ja-JP" altLang="en-US" sz="1500" dirty="0">
                  <a:solidFill>
                    <a:schemeClr val="tx1"/>
                  </a:solidFill>
                  <a:latin typeface="Meiryo" panose="020B0604030504040204" pitchFamily="34" charset="-128"/>
                  <a:ea typeface="Meiryo" panose="020B0604030504040204" pitchFamily="34" charset="-128"/>
                </a:rPr>
                <a:t>他者への賭け</a:t>
              </a:r>
              <a:endParaRPr lang="en-US" altLang="ja-JP" sz="1500" dirty="0">
                <a:solidFill>
                  <a:schemeClr val="tx1"/>
                </a:solidFill>
                <a:latin typeface="Meiryo" panose="020B0604030504040204" pitchFamily="34" charset="-128"/>
                <a:ea typeface="Meiryo" panose="020B0604030504040204" pitchFamily="34" charset="-128"/>
              </a:endParaRPr>
            </a:p>
            <a:p>
              <a:r>
                <a:rPr lang="en-US" altLang="ja-JP" sz="1500" dirty="0">
                  <a:solidFill>
                    <a:schemeClr val="tx1"/>
                  </a:solidFill>
                  <a:latin typeface="Meiryo" panose="020B0604030504040204" pitchFamily="34" charset="-128"/>
                  <a:ea typeface="Meiryo" panose="020B0604030504040204" pitchFamily="34" charset="-128"/>
                </a:rPr>
                <a:t>      </a:t>
              </a:r>
              <a:r>
                <a:rPr lang="ja-JP" altLang="en-US" sz="1500" dirty="0">
                  <a:solidFill>
                    <a:schemeClr val="tx1"/>
                  </a:solidFill>
                  <a:latin typeface="Meiryo" panose="020B0604030504040204" pitchFamily="34" charset="-128"/>
                  <a:ea typeface="Meiryo" panose="020B0604030504040204" pitchFamily="34" charset="-128"/>
                </a:rPr>
                <a:t>他者利他行動促進</a:t>
              </a:r>
              <a:endParaRPr lang="en-US" altLang="ja-JP" sz="1500" dirty="0">
                <a:solidFill>
                  <a:schemeClr val="tx1"/>
                </a:solidFill>
                <a:latin typeface="Meiryo" panose="020B0604030504040204" pitchFamily="34" charset="-128"/>
                <a:ea typeface="Meiryo" panose="020B0604030504040204" pitchFamily="34" charset="-128"/>
              </a:endParaRPr>
            </a:p>
          </p:txBody>
        </p:sp>
        <p:sp>
          <p:nvSpPr>
            <p:cNvPr id="58" name="角丸四角形 57">
              <a:extLst>
                <a:ext uri="{FF2B5EF4-FFF2-40B4-BE49-F238E27FC236}">
                  <a16:creationId xmlns:a16="http://schemas.microsoft.com/office/drawing/2014/main" id="{0B1AA6DD-74C9-3C4A-8FE7-598CC8926EDB}"/>
                </a:ext>
              </a:extLst>
            </p:cNvPr>
            <p:cNvSpPr/>
            <p:nvPr/>
          </p:nvSpPr>
          <p:spPr>
            <a:xfrm>
              <a:off x="6803146" y="5471890"/>
              <a:ext cx="1800200" cy="720080"/>
            </a:xfrm>
            <a:prstGeom prst="roundRect">
              <a:avLst/>
            </a:prstGeom>
            <a:solidFill>
              <a:schemeClr val="bg1"/>
            </a:solid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50">
                  <a:solidFill>
                    <a:schemeClr val="tx1"/>
                  </a:solidFill>
                  <a:latin typeface="Meiryo" panose="020B0604030504040204" pitchFamily="34" charset="-128"/>
                  <a:ea typeface="Meiryo" panose="020B0604030504040204" pitchFamily="34" charset="-128"/>
                </a:rPr>
                <a:t>学びと動機</a:t>
              </a:r>
              <a:endParaRPr lang="ja-JP" altLang="en-US" sz="1650" dirty="0">
                <a:solidFill>
                  <a:schemeClr val="tx1"/>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5D080AC5-5E56-FF46-B9AE-4A0429D3279C}"/>
                </a:ext>
              </a:extLst>
            </p:cNvPr>
            <p:cNvSpPr txBox="1"/>
            <p:nvPr/>
          </p:nvSpPr>
          <p:spPr>
            <a:xfrm>
              <a:off x="8522407" y="4286812"/>
              <a:ext cx="1798083" cy="1046440"/>
            </a:xfrm>
            <a:prstGeom prst="rect">
              <a:avLst/>
            </a:prstGeom>
            <a:noFill/>
          </p:spPr>
          <p:txBody>
            <a:bodyPr wrap="square" rtlCol="0">
              <a:spAutoFit/>
            </a:bodyPr>
            <a:lstStyle/>
            <a:p>
              <a:r>
                <a:rPr lang="en-US" altLang="ja-JP" sz="1500" dirty="0">
                  <a:latin typeface="Meiryo" panose="020B0604030504040204" pitchFamily="34" charset="-128"/>
                  <a:ea typeface="Meiryo" panose="020B0604030504040204" pitchFamily="34" charset="-128"/>
                </a:rPr>
                <a:t>L</a:t>
              </a:r>
              <a:r>
                <a:rPr lang="ja-JP" altLang="en-US" sz="1500">
                  <a:latin typeface="Meiryo" panose="020B0604030504040204" pitchFamily="34" charset="-128"/>
                  <a:ea typeface="Meiryo" panose="020B0604030504040204" pitchFamily="34" charset="-128"/>
                </a:rPr>
                <a:t>１</a:t>
              </a:r>
              <a:r>
                <a:rPr lang="en-US" altLang="ja-JP" sz="1500" dirty="0">
                  <a:latin typeface="Meiryo" panose="020B0604030504040204" pitchFamily="34" charset="-128"/>
                  <a:ea typeface="Meiryo" panose="020B0604030504040204" pitchFamily="34" charset="-128"/>
                </a:rPr>
                <a:t>: </a:t>
              </a:r>
              <a:r>
                <a:rPr lang="ja-JP" altLang="en-US" sz="1500">
                  <a:latin typeface="Meiryo" panose="020B0604030504040204" pitchFamily="34" charset="-128"/>
                  <a:ea typeface="Meiryo" panose="020B0604030504040204" pitchFamily="34" charset="-128"/>
                </a:rPr>
                <a:t>承認</a:t>
              </a:r>
              <a:endParaRPr lang="en-US" altLang="ja-JP" sz="1500" dirty="0">
                <a:latin typeface="Meiryo" panose="020B0604030504040204" pitchFamily="34" charset="-128"/>
                <a:ea typeface="Meiryo" panose="020B0604030504040204" pitchFamily="34" charset="-128"/>
              </a:endParaRPr>
            </a:p>
            <a:p>
              <a:r>
                <a:rPr lang="en-US" altLang="ja-JP" sz="1500" dirty="0">
                  <a:latin typeface="Meiryo" panose="020B0604030504040204" pitchFamily="34" charset="-128"/>
                  <a:ea typeface="Meiryo" panose="020B0604030504040204" pitchFamily="34" charset="-128"/>
                </a:rPr>
                <a:t>L</a:t>
              </a:r>
              <a:r>
                <a:rPr lang="ja-JP" altLang="en-US" sz="1500">
                  <a:latin typeface="Meiryo" panose="020B0604030504040204" pitchFamily="34" charset="-128"/>
                  <a:ea typeface="Meiryo" panose="020B0604030504040204" pitchFamily="34" charset="-128"/>
                </a:rPr>
                <a:t>２</a:t>
              </a:r>
              <a:r>
                <a:rPr lang="en-US" altLang="ja-JP" sz="1500" dirty="0">
                  <a:latin typeface="Meiryo" panose="020B0604030504040204" pitchFamily="34" charset="-128"/>
                  <a:ea typeface="Meiryo" panose="020B0604030504040204" pitchFamily="34" charset="-128"/>
                </a:rPr>
                <a:t>: </a:t>
              </a:r>
              <a:r>
                <a:rPr lang="ja-JP" altLang="en-US" sz="1500">
                  <a:latin typeface="Meiryo" panose="020B0604030504040204" pitchFamily="34" charset="-128"/>
                  <a:ea typeface="Meiryo" panose="020B0604030504040204" pitchFamily="34" charset="-128"/>
                </a:rPr>
                <a:t>賭け成功</a:t>
              </a:r>
              <a:endParaRPr lang="ja-JP" altLang="en-US" sz="1500" dirty="0">
                <a:latin typeface="Meiryo" panose="020B0604030504040204" pitchFamily="34" charset="-128"/>
                <a:ea typeface="Meiryo" panose="020B0604030504040204" pitchFamily="34" charset="-128"/>
              </a:endParaRPr>
            </a:p>
          </p:txBody>
        </p:sp>
        <p:pic>
          <p:nvPicPr>
            <p:cNvPr id="60" name="図 59">
              <a:extLst>
                <a:ext uri="{FF2B5EF4-FFF2-40B4-BE49-F238E27FC236}">
                  <a16:creationId xmlns:a16="http://schemas.microsoft.com/office/drawing/2014/main" id="{A4FB9DB0-0C55-0C47-9E5A-E1836F40F843}"/>
                </a:ext>
              </a:extLst>
            </p:cNvPr>
            <p:cNvPicPr>
              <a:picLocks noChangeAspect="1"/>
            </p:cNvPicPr>
            <p:nvPr/>
          </p:nvPicPr>
          <p:blipFill>
            <a:blip r:embed="rId8" cstate="print"/>
            <a:stretch>
              <a:fillRect/>
            </a:stretch>
          </p:blipFill>
          <p:spPr>
            <a:xfrm>
              <a:off x="7835612" y="4847471"/>
              <a:ext cx="562723" cy="562723"/>
            </a:xfrm>
            <a:prstGeom prst="rect">
              <a:avLst/>
            </a:prstGeom>
            <a:solidFill>
              <a:schemeClr val="bg1"/>
            </a:solidFill>
          </p:spPr>
        </p:pic>
        <p:sp>
          <p:nvSpPr>
            <p:cNvPr id="61" name="テキスト ボックス 60">
              <a:extLst>
                <a:ext uri="{FF2B5EF4-FFF2-40B4-BE49-F238E27FC236}">
                  <a16:creationId xmlns:a16="http://schemas.microsoft.com/office/drawing/2014/main" id="{590F5308-8D2E-624F-B0A0-E3FED863B663}"/>
                </a:ext>
              </a:extLst>
            </p:cNvPr>
            <p:cNvSpPr txBox="1"/>
            <p:nvPr/>
          </p:nvSpPr>
          <p:spPr>
            <a:xfrm>
              <a:off x="8581953" y="6090268"/>
              <a:ext cx="940544" cy="400109"/>
            </a:xfrm>
            <a:prstGeom prst="rect">
              <a:avLst/>
            </a:prstGeom>
            <a:noFill/>
          </p:spPr>
          <p:txBody>
            <a:bodyPr wrap="square" rtlCol="0">
              <a:spAutoFit/>
            </a:bodyPr>
            <a:lstStyle/>
            <a:p>
              <a:pPr algn="ctr"/>
              <a:r>
                <a:rPr lang="ja-JP" altLang="en-US" sz="1350"/>
                <a:t>強化</a:t>
              </a:r>
              <a:endParaRPr lang="ja-JP" altLang="en-US" sz="1350" dirty="0"/>
            </a:p>
          </p:txBody>
        </p:sp>
        <p:sp>
          <p:nvSpPr>
            <p:cNvPr id="62" name="テキスト ボックス 61">
              <a:extLst>
                <a:ext uri="{FF2B5EF4-FFF2-40B4-BE49-F238E27FC236}">
                  <a16:creationId xmlns:a16="http://schemas.microsoft.com/office/drawing/2014/main" id="{3FCBDC50-DCF4-3843-9DAB-1256FE90917C}"/>
                </a:ext>
              </a:extLst>
            </p:cNvPr>
            <p:cNvSpPr txBox="1"/>
            <p:nvPr/>
          </p:nvSpPr>
          <p:spPr>
            <a:xfrm>
              <a:off x="6709072" y="4749665"/>
              <a:ext cx="708052" cy="400109"/>
            </a:xfrm>
            <a:prstGeom prst="rect">
              <a:avLst/>
            </a:prstGeom>
            <a:noFill/>
          </p:spPr>
          <p:txBody>
            <a:bodyPr wrap="square" rtlCol="0">
              <a:spAutoFit/>
            </a:bodyPr>
            <a:lstStyle/>
            <a:p>
              <a:r>
                <a:rPr lang="ja-JP" altLang="en-US" sz="1350"/>
                <a:t>駆動</a:t>
              </a:r>
              <a:endParaRPr lang="ja-JP" altLang="en-US" sz="1350" dirty="0"/>
            </a:p>
          </p:txBody>
        </p:sp>
        <p:sp>
          <p:nvSpPr>
            <p:cNvPr id="63" name="円弧 62">
              <a:extLst>
                <a:ext uri="{FF2B5EF4-FFF2-40B4-BE49-F238E27FC236}">
                  <a16:creationId xmlns:a16="http://schemas.microsoft.com/office/drawing/2014/main" id="{270CA0E1-C8E1-724F-AD17-B936AB2C1221}"/>
                </a:ext>
              </a:extLst>
            </p:cNvPr>
            <p:cNvSpPr/>
            <p:nvPr/>
          </p:nvSpPr>
          <p:spPr>
            <a:xfrm rot="5400000">
              <a:off x="7335048" y="3415185"/>
              <a:ext cx="3060547" cy="3060547"/>
            </a:xfrm>
            <a:prstGeom prst="arc">
              <a:avLst>
                <a:gd name="adj1" fmla="val 16324336"/>
                <a:gd name="adj2" fmla="val 17325422"/>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64" name="円弧 63">
              <a:extLst>
                <a:ext uri="{FF2B5EF4-FFF2-40B4-BE49-F238E27FC236}">
                  <a16:creationId xmlns:a16="http://schemas.microsoft.com/office/drawing/2014/main" id="{BB2D40FF-ED3B-0448-B03D-085E9ABCA242}"/>
                </a:ext>
              </a:extLst>
            </p:cNvPr>
            <p:cNvSpPr/>
            <p:nvPr/>
          </p:nvSpPr>
          <p:spPr>
            <a:xfrm rot="16200000">
              <a:off x="7338029" y="3415193"/>
              <a:ext cx="3056674" cy="3056674"/>
            </a:xfrm>
            <a:prstGeom prst="arc">
              <a:avLst>
                <a:gd name="adj1" fmla="val 15103996"/>
                <a:gd name="adj2" fmla="val 17760585"/>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65" name="正方形/長方形 64">
              <a:extLst>
                <a:ext uri="{FF2B5EF4-FFF2-40B4-BE49-F238E27FC236}">
                  <a16:creationId xmlns:a16="http://schemas.microsoft.com/office/drawing/2014/main" id="{7E2C8B16-CBDF-A64F-8ED8-AFAA63A25B8D}"/>
                </a:ext>
              </a:extLst>
            </p:cNvPr>
            <p:cNvSpPr/>
            <p:nvPr/>
          </p:nvSpPr>
          <p:spPr>
            <a:xfrm>
              <a:off x="10060514" y="4898327"/>
              <a:ext cx="720080" cy="72008"/>
            </a:xfrm>
            <a:prstGeom prst="rect">
              <a:avLst/>
            </a:prstGeom>
            <a:solidFill>
              <a:schemeClr val="bg1">
                <a:lumMod val="65000"/>
              </a:schemeClr>
            </a:solidFill>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cxnSp>
          <p:nvCxnSpPr>
            <p:cNvPr id="66" name="直線コネクタ 65">
              <a:extLst>
                <a:ext uri="{FF2B5EF4-FFF2-40B4-BE49-F238E27FC236}">
                  <a16:creationId xmlns:a16="http://schemas.microsoft.com/office/drawing/2014/main" id="{6533721E-8B9E-2840-834B-7022D520B3FB}"/>
                </a:ext>
              </a:extLst>
            </p:cNvPr>
            <p:cNvCxnSpPr>
              <a:cxnSpLocks/>
            </p:cNvCxnSpPr>
            <p:nvPr/>
          </p:nvCxnSpPr>
          <p:spPr>
            <a:xfrm flipH="1">
              <a:off x="8663062" y="4996312"/>
              <a:ext cx="1649521" cy="545267"/>
            </a:xfrm>
            <a:prstGeom prst="line">
              <a:avLst/>
            </a:prstGeom>
            <a:ln w="57150">
              <a:tailEnd type="stealth" w="lg" len="lg"/>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18CCBF48-C16F-1048-9316-D9713C9B9BAC}"/>
                </a:ext>
              </a:extLst>
            </p:cNvPr>
            <p:cNvSpPr txBox="1"/>
            <p:nvPr/>
          </p:nvSpPr>
          <p:spPr>
            <a:xfrm>
              <a:off x="10455311" y="5053078"/>
              <a:ext cx="708052" cy="430887"/>
            </a:xfrm>
            <a:prstGeom prst="rect">
              <a:avLst/>
            </a:prstGeom>
            <a:noFill/>
          </p:spPr>
          <p:txBody>
            <a:bodyPr wrap="square" rtlCol="0">
              <a:spAutoFit/>
            </a:bodyPr>
            <a:lstStyle/>
            <a:p>
              <a:r>
                <a:rPr lang="en-US" altLang="ja-JP" sz="1500" dirty="0">
                  <a:latin typeface="Meiryo" panose="020B0604030504040204" pitchFamily="34" charset="-128"/>
                  <a:ea typeface="Meiryo" panose="020B0604030504040204" pitchFamily="34" charset="-128"/>
                </a:rPr>
                <a:t>Yes</a:t>
              </a:r>
              <a:endParaRPr lang="ja-JP" altLang="en-US" sz="150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93D3C032-BF8C-A742-AD17-782D775D0B20}"/>
                </a:ext>
              </a:extLst>
            </p:cNvPr>
            <p:cNvSpPr txBox="1"/>
            <p:nvPr/>
          </p:nvSpPr>
          <p:spPr>
            <a:xfrm>
              <a:off x="9742512" y="5140016"/>
              <a:ext cx="708052" cy="430887"/>
            </a:xfrm>
            <a:prstGeom prst="rect">
              <a:avLst/>
            </a:prstGeom>
            <a:noFill/>
          </p:spPr>
          <p:txBody>
            <a:bodyPr wrap="square" rtlCol="0">
              <a:spAutoFit/>
            </a:bodyPr>
            <a:lstStyle/>
            <a:p>
              <a:r>
                <a:rPr lang="en-US" altLang="ja-JP" sz="1500" dirty="0">
                  <a:latin typeface="Meiryo" panose="020B0604030504040204" pitchFamily="34" charset="-128"/>
                  <a:ea typeface="Meiryo" panose="020B0604030504040204" pitchFamily="34" charset="-128"/>
                </a:rPr>
                <a:t>No</a:t>
              </a:r>
              <a:endParaRPr lang="ja-JP" altLang="en-US" sz="1500" dirty="0">
                <a:latin typeface="Meiryo" panose="020B0604030504040204" pitchFamily="34" charset="-128"/>
                <a:ea typeface="Meiryo" panose="020B0604030504040204" pitchFamily="34" charset="-128"/>
              </a:endParaRPr>
            </a:p>
          </p:txBody>
        </p:sp>
        <p:sp>
          <p:nvSpPr>
            <p:cNvPr id="69" name="円弧 68">
              <a:extLst>
                <a:ext uri="{FF2B5EF4-FFF2-40B4-BE49-F238E27FC236}">
                  <a16:creationId xmlns:a16="http://schemas.microsoft.com/office/drawing/2014/main" id="{316CE1F7-BC2D-2840-8B88-BB2F919D9C07}"/>
                </a:ext>
              </a:extLst>
            </p:cNvPr>
            <p:cNvSpPr/>
            <p:nvPr/>
          </p:nvSpPr>
          <p:spPr>
            <a:xfrm rot="5400000">
              <a:off x="7333032" y="3414619"/>
              <a:ext cx="3060546" cy="3060546"/>
            </a:xfrm>
            <a:prstGeom prst="arc">
              <a:avLst>
                <a:gd name="adj1" fmla="val 19583790"/>
                <a:gd name="adj2" fmla="val 1923949"/>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0F6ED6BD-2904-4AF4-BD03-5F1775FBC7AE}"/>
              </a:ext>
            </a:extLst>
          </p:cNvPr>
          <p:cNvGrpSpPr/>
          <p:nvPr/>
        </p:nvGrpSpPr>
        <p:grpSpPr>
          <a:xfrm>
            <a:off x="4182780" y="297301"/>
            <a:ext cx="3525540" cy="2833714"/>
            <a:chOff x="6251628" y="1702354"/>
            <a:chExt cx="4700720" cy="3778284"/>
          </a:xfrm>
        </p:grpSpPr>
        <p:pic>
          <p:nvPicPr>
            <p:cNvPr id="24" name="図 23">
              <a:extLst>
                <a:ext uri="{FF2B5EF4-FFF2-40B4-BE49-F238E27FC236}">
                  <a16:creationId xmlns:a16="http://schemas.microsoft.com/office/drawing/2014/main" id="{F57DE3D7-DE2D-4DC7-ADC6-DAB3856BE0EA}"/>
                </a:ext>
              </a:extLst>
            </p:cNvPr>
            <p:cNvPicPr>
              <a:picLocks noChangeAspect="1"/>
            </p:cNvPicPr>
            <p:nvPr/>
          </p:nvPicPr>
          <p:blipFill>
            <a:blip r:embed="rId3" cstate="print"/>
            <a:stretch>
              <a:fillRect/>
            </a:stretch>
          </p:blipFill>
          <p:spPr>
            <a:xfrm>
              <a:off x="10021155" y="2078287"/>
              <a:ext cx="682446" cy="682446"/>
            </a:xfrm>
            <a:prstGeom prst="rect">
              <a:avLst/>
            </a:prstGeom>
            <a:solidFill>
              <a:schemeClr val="bg1"/>
            </a:solidFill>
          </p:spPr>
        </p:pic>
        <p:pic>
          <p:nvPicPr>
            <p:cNvPr id="26" name="図 25">
              <a:extLst>
                <a:ext uri="{FF2B5EF4-FFF2-40B4-BE49-F238E27FC236}">
                  <a16:creationId xmlns:a16="http://schemas.microsoft.com/office/drawing/2014/main" id="{F5EB0A86-7881-46B6-9DFD-C51BD78B5DBF}"/>
                </a:ext>
              </a:extLst>
            </p:cNvPr>
            <p:cNvPicPr>
              <a:picLocks noChangeAspect="1"/>
            </p:cNvPicPr>
            <p:nvPr/>
          </p:nvPicPr>
          <p:blipFill>
            <a:blip r:embed="rId4"/>
            <a:stretch>
              <a:fillRect/>
            </a:stretch>
          </p:blipFill>
          <p:spPr>
            <a:xfrm>
              <a:off x="9573278" y="4843370"/>
              <a:ext cx="384334" cy="384334"/>
            </a:xfrm>
            <a:prstGeom prst="rect">
              <a:avLst/>
            </a:prstGeom>
          </p:spPr>
        </p:pic>
        <p:sp>
          <p:nvSpPr>
            <p:cNvPr id="27" name="円弧 26">
              <a:extLst>
                <a:ext uri="{FF2B5EF4-FFF2-40B4-BE49-F238E27FC236}">
                  <a16:creationId xmlns:a16="http://schemas.microsoft.com/office/drawing/2014/main" id="{EEEC7EB8-8D06-43FC-B5F2-185013D24385}"/>
                </a:ext>
              </a:extLst>
            </p:cNvPr>
            <p:cNvSpPr/>
            <p:nvPr/>
          </p:nvSpPr>
          <p:spPr>
            <a:xfrm>
              <a:off x="7119287" y="2008655"/>
              <a:ext cx="3060546" cy="3060546"/>
            </a:xfrm>
            <a:prstGeom prst="arc">
              <a:avLst>
                <a:gd name="adj1" fmla="val 19833924"/>
                <a:gd name="adj2" fmla="val 21511170"/>
              </a:avLst>
            </a:prstGeom>
            <a:ln w="63500">
              <a:headEnd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28" name="角丸四角形 6">
              <a:extLst>
                <a:ext uri="{FF2B5EF4-FFF2-40B4-BE49-F238E27FC236}">
                  <a16:creationId xmlns:a16="http://schemas.microsoft.com/office/drawing/2014/main" id="{4D409699-89D5-4A8F-86FD-925C53A086CA}"/>
                </a:ext>
              </a:extLst>
            </p:cNvPr>
            <p:cNvSpPr/>
            <p:nvPr/>
          </p:nvSpPr>
          <p:spPr>
            <a:xfrm>
              <a:off x="8926067" y="4070216"/>
              <a:ext cx="1777534"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Earning points</a:t>
              </a:r>
              <a:endParaRPr lang="ja-JP" altLang="en-US" sz="15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29" name="角丸四角形 7">
              <a:extLst>
                <a:ext uri="{FF2B5EF4-FFF2-40B4-BE49-F238E27FC236}">
                  <a16:creationId xmlns:a16="http://schemas.microsoft.com/office/drawing/2014/main" id="{D50BDC03-066D-444A-9527-FE424A7953BF}"/>
                </a:ext>
              </a:extLst>
            </p:cNvPr>
            <p:cNvSpPr/>
            <p:nvPr/>
          </p:nvSpPr>
          <p:spPr>
            <a:xfrm>
              <a:off x="7131303" y="1702354"/>
              <a:ext cx="2895459" cy="1122999"/>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L1: Altruistic action</a:t>
              </a:r>
            </a:p>
            <a:p>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L2: Betting on others, or</a:t>
              </a:r>
            </a:p>
            <a:p>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Encouraging altruistic 	actions of others</a:t>
              </a:r>
            </a:p>
          </p:txBody>
        </p:sp>
        <p:sp>
          <p:nvSpPr>
            <p:cNvPr id="30" name="角丸四角形 8">
              <a:extLst>
                <a:ext uri="{FF2B5EF4-FFF2-40B4-BE49-F238E27FC236}">
                  <a16:creationId xmlns:a16="http://schemas.microsoft.com/office/drawing/2014/main" id="{4C5613E0-DDDF-43A4-81D8-B033B3B34B06}"/>
                </a:ext>
              </a:extLst>
            </p:cNvPr>
            <p:cNvSpPr/>
            <p:nvPr/>
          </p:nvSpPr>
          <p:spPr>
            <a:xfrm>
              <a:off x="6592131" y="4078059"/>
              <a:ext cx="1800200" cy="720080"/>
            </a:xfrm>
            <a:prstGeom prst="roundRect">
              <a:avLst/>
            </a:prstGeom>
            <a:solidFill>
              <a:schemeClr val="bg1"/>
            </a:solid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Learning &amp; motivation</a:t>
              </a:r>
              <a:endParaRPr lang="ja-JP" altLang="en-US"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4E269206-26D9-4BF8-A893-61A591CC63D1}"/>
                </a:ext>
              </a:extLst>
            </p:cNvPr>
            <p:cNvSpPr txBox="1"/>
            <p:nvPr/>
          </p:nvSpPr>
          <p:spPr>
            <a:xfrm>
              <a:off x="8405743" y="2906536"/>
              <a:ext cx="1798083" cy="677108"/>
            </a:xfrm>
            <a:prstGeom prst="rect">
              <a:avLst/>
            </a:prstGeom>
            <a:noFill/>
          </p:spPr>
          <p:txBody>
            <a:bodyPr wrap="square" rtlCol="0">
              <a:spAutoFit/>
            </a:bodyPr>
            <a:lstStyle/>
            <a:p>
              <a:r>
                <a:rPr lang="en-US" altLang="ja-JP" sz="1350" dirty="0">
                  <a:latin typeface="Times New Roman" panose="02020603050405020304" pitchFamily="18" charset="0"/>
                  <a:ea typeface="Meiryo" panose="020B0604030504040204" pitchFamily="34" charset="-128"/>
                  <a:cs typeface="Times New Roman" panose="02020603050405020304" pitchFamily="18" charset="0"/>
                </a:rPr>
                <a:t>L1: Approval?</a:t>
              </a:r>
            </a:p>
            <a:p>
              <a:r>
                <a:rPr lang="en-US" altLang="ja-JP" sz="1350" dirty="0">
                  <a:latin typeface="Times New Roman" panose="02020603050405020304" pitchFamily="18" charset="0"/>
                  <a:ea typeface="Meiryo" panose="020B0604030504040204" pitchFamily="34" charset="-128"/>
                  <a:cs typeface="Times New Roman" panose="02020603050405020304" pitchFamily="18" charset="0"/>
                </a:rPr>
                <a:t>L2: Bet success?</a:t>
              </a:r>
              <a:endParaRPr lang="ja-JP" altLang="en-US" sz="1350" dirty="0">
                <a:latin typeface="Times New Roman" panose="02020603050405020304" pitchFamily="18" charset="0"/>
                <a:ea typeface="Meiryo" panose="020B0604030504040204" pitchFamily="34" charset="-128"/>
                <a:cs typeface="Times New Roman" panose="02020603050405020304" pitchFamily="18" charset="0"/>
              </a:endParaRPr>
            </a:p>
          </p:txBody>
        </p:sp>
        <p:pic>
          <p:nvPicPr>
            <p:cNvPr id="32" name="図 31">
              <a:extLst>
                <a:ext uri="{FF2B5EF4-FFF2-40B4-BE49-F238E27FC236}">
                  <a16:creationId xmlns:a16="http://schemas.microsoft.com/office/drawing/2014/main" id="{756E0719-5B5A-42B4-BBCF-56FC892969DC}"/>
                </a:ext>
              </a:extLst>
            </p:cNvPr>
            <p:cNvPicPr>
              <a:picLocks noChangeAspect="1"/>
            </p:cNvPicPr>
            <p:nvPr/>
          </p:nvPicPr>
          <p:blipFill>
            <a:blip r:embed="rId5" cstate="print"/>
            <a:stretch>
              <a:fillRect/>
            </a:stretch>
          </p:blipFill>
          <p:spPr>
            <a:xfrm>
              <a:off x="7774860" y="3559757"/>
              <a:ext cx="442451" cy="442451"/>
            </a:xfrm>
            <a:prstGeom prst="rect">
              <a:avLst/>
            </a:prstGeom>
            <a:solidFill>
              <a:schemeClr val="bg1"/>
            </a:solidFill>
          </p:spPr>
        </p:pic>
        <p:sp>
          <p:nvSpPr>
            <p:cNvPr id="33" name="テキスト ボックス 32">
              <a:extLst>
                <a:ext uri="{FF2B5EF4-FFF2-40B4-BE49-F238E27FC236}">
                  <a16:creationId xmlns:a16="http://schemas.microsoft.com/office/drawing/2014/main" id="{4055C2DD-D4AC-4CDA-8040-67D4EDF14E28}"/>
                </a:ext>
              </a:extLst>
            </p:cNvPr>
            <p:cNvSpPr txBox="1"/>
            <p:nvPr/>
          </p:nvSpPr>
          <p:spPr>
            <a:xfrm>
              <a:off x="7648980" y="5080529"/>
              <a:ext cx="2105373" cy="400109"/>
            </a:xfrm>
            <a:prstGeom prst="rect">
              <a:avLst/>
            </a:prstGeom>
            <a:noFill/>
          </p:spPr>
          <p:txBody>
            <a:bodyPr wrap="square" rtlCol="0">
              <a:spAutoFit/>
            </a:bodyPr>
            <a:lstStyle/>
            <a:p>
              <a:pPr algn="ctr"/>
              <a:r>
                <a:rPr lang="en-US" altLang="ja-JP" sz="1350" dirty="0">
                  <a:latin typeface="Times New Roman" panose="02020603050405020304" pitchFamily="18" charset="0"/>
                  <a:cs typeface="Times New Roman" panose="02020603050405020304" pitchFamily="18" charset="0"/>
                </a:rPr>
                <a:t>reinforcing</a:t>
              </a:r>
              <a:endParaRPr lang="ja-JP" altLang="en-US" sz="1350"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EAC12F19-EF94-493D-98FA-F623AA69BFC6}"/>
                </a:ext>
              </a:extLst>
            </p:cNvPr>
            <p:cNvSpPr txBox="1"/>
            <p:nvPr/>
          </p:nvSpPr>
          <p:spPr>
            <a:xfrm>
              <a:off x="6251628" y="3354261"/>
              <a:ext cx="1321124" cy="400109"/>
            </a:xfrm>
            <a:prstGeom prst="rect">
              <a:avLst/>
            </a:prstGeom>
            <a:noFill/>
          </p:spPr>
          <p:txBody>
            <a:bodyPr wrap="square" rtlCol="0">
              <a:spAutoFit/>
            </a:bodyPr>
            <a:lstStyle/>
            <a:p>
              <a:r>
                <a:rPr lang="en-US" altLang="ja-JP" sz="1350" dirty="0"/>
                <a:t>driving</a:t>
              </a:r>
              <a:endParaRPr lang="ja-JP" altLang="en-US" sz="1350" dirty="0"/>
            </a:p>
          </p:txBody>
        </p:sp>
        <p:sp>
          <p:nvSpPr>
            <p:cNvPr id="35" name="円弧 34">
              <a:extLst>
                <a:ext uri="{FF2B5EF4-FFF2-40B4-BE49-F238E27FC236}">
                  <a16:creationId xmlns:a16="http://schemas.microsoft.com/office/drawing/2014/main" id="{28682A0C-5EBE-41D8-89C0-3331818A1A12}"/>
                </a:ext>
              </a:extLst>
            </p:cNvPr>
            <p:cNvSpPr/>
            <p:nvPr/>
          </p:nvSpPr>
          <p:spPr>
            <a:xfrm rot="5400000">
              <a:off x="7124033" y="2021354"/>
              <a:ext cx="3060547" cy="3060547"/>
            </a:xfrm>
            <a:prstGeom prst="arc">
              <a:avLst>
                <a:gd name="adj1" fmla="val 16324336"/>
                <a:gd name="adj2" fmla="val 17325422"/>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36" name="円弧 35">
              <a:extLst>
                <a:ext uri="{FF2B5EF4-FFF2-40B4-BE49-F238E27FC236}">
                  <a16:creationId xmlns:a16="http://schemas.microsoft.com/office/drawing/2014/main" id="{E02C99C8-157C-4FC6-9838-C4A5A9659E9B}"/>
                </a:ext>
              </a:extLst>
            </p:cNvPr>
            <p:cNvSpPr/>
            <p:nvPr/>
          </p:nvSpPr>
          <p:spPr>
            <a:xfrm rot="16200000">
              <a:off x="7127014" y="2021362"/>
              <a:ext cx="3056674" cy="3056674"/>
            </a:xfrm>
            <a:prstGeom prst="arc">
              <a:avLst>
                <a:gd name="adj1" fmla="val 15103996"/>
                <a:gd name="adj2" fmla="val 17760585"/>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37" name="正方形/長方形 36">
              <a:extLst>
                <a:ext uri="{FF2B5EF4-FFF2-40B4-BE49-F238E27FC236}">
                  <a16:creationId xmlns:a16="http://schemas.microsoft.com/office/drawing/2014/main" id="{53C46964-C3D6-41FD-AB77-B1361A348149}"/>
                </a:ext>
              </a:extLst>
            </p:cNvPr>
            <p:cNvSpPr/>
            <p:nvPr/>
          </p:nvSpPr>
          <p:spPr>
            <a:xfrm>
              <a:off x="9849499" y="3504496"/>
              <a:ext cx="720080" cy="72008"/>
            </a:xfrm>
            <a:prstGeom prst="rect">
              <a:avLst/>
            </a:prstGeom>
            <a:solidFill>
              <a:schemeClr val="bg1">
                <a:lumMod val="65000"/>
              </a:schemeClr>
            </a:solidFill>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cxnSp>
          <p:nvCxnSpPr>
            <p:cNvPr id="38" name="直線コネクタ 37">
              <a:extLst>
                <a:ext uri="{FF2B5EF4-FFF2-40B4-BE49-F238E27FC236}">
                  <a16:creationId xmlns:a16="http://schemas.microsoft.com/office/drawing/2014/main" id="{C28B6EA2-1191-43DE-993B-D22315A5C9F2}"/>
                </a:ext>
              </a:extLst>
            </p:cNvPr>
            <p:cNvCxnSpPr>
              <a:cxnSpLocks/>
            </p:cNvCxnSpPr>
            <p:nvPr/>
          </p:nvCxnSpPr>
          <p:spPr>
            <a:xfrm flipH="1">
              <a:off x="8452047" y="3602481"/>
              <a:ext cx="1649521" cy="545267"/>
            </a:xfrm>
            <a:prstGeom prst="line">
              <a:avLst/>
            </a:prstGeom>
            <a:ln w="57150">
              <a:tailEnd type="stealth" w="lg" len="lg"/>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C4BB2EC-0056-476B-AA48-6021D615059C}"/>
                </a:ext>
              </a:extLst>
            </p:cNvPr>
            <p:cNvSpPr txBox="1"/>
            <p:nvPr/>
          </p:nvSpPr>
          <p:spPr>
            <a:xfrm>
              <a:off x="10244296" y="3659247"/>
              <a:ext cx="708052" cy="430887"/>
            </a:xfrm>
            <a:prstGeom prst="rect">
              <a:avLst/>
            </a:prstGeom>
            <a:noFill/>
          </p:spPr>
          <p:txBody>
            <a:bodyPr wrap="square" rtlCol="0">
              <a:spAutoFit/>
            </a:bodyPr>
            <a:lstStyle/>
            <a:p>
              <a:r>
                <a:rPr lang="en-US" altLang="ja-JP" sz="1500" dirty="0">
                  <a:latin typeface="Times New Roman" panose="02020603050405020304" pitchFamily="18" charset="0"/>
                  <a:ea typeface="Meiryo" panose="020B0604030504040204" pitchFamily="34" charset="-128"/>
                  <a:cs typeface="Times New Roman" panose="02020603050405020304" pitchFamily="18" charset="0"/>
                </a:rPr>
                <a:t>Yes</a:t>
              </a:r>
              <a:endParaRPr lang="ja-JP" altLang="en-US" sz="1500" dirty="0">
                <a:latin typeface="Times New Roman" panose="02020603050405020304" pitchFamily="18" charset="0"/>
                <a:ea typeface="Meiryo" panose="020B0604030504040204" pitchFamily="34" charset="-128"/>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5A5AABF7-1D44-463E-9EE1-BC82339E12B7}"/>
                </a:ext>
              </a:extLst>
            </p:cNvPr>
            <p:cNvSpPr txBox="1"/>
            <p:nvPr/>
          </p:nvSpPr>
          <p:spPr>
            <a:xfrm>
              <a:off x="8963459" y="3482945"/>
              <a:ext cx="708052" cy="430887"/>
            </a:xfrm>
            <a:prstGeom prst="rect">
              <a:avLst/>
            </a:prstGeom>
            <a:noFill/>
          </p:spPr>
          <p:txBody>
            <a:bodyPr wrap="square" rtlCol="0">
              <a:spAutoFit/>
            </a:bodyPr>
            <a:lstStyle/>
            <a:p>
              <a:r>
                <a:rPr lang="en-US" altLang="ja-JP" sz="1500" dirty="0">
                  <a:latin typeface="Times New Roman" panose="02020603050405020304" pitchFamily="18" charset="0"/>
                  <a:ea typeface="Meiryo" panose="020B0604030504040204" pitchFamily="34" charset="-128"/>
                  <a:cs typeface="Times New Roman" panose="02020603050405020304" pitchFamily="18" charset="0"/>
                </a:rPr>
                <a:t>No</a:t>
              </a:r>
              <a:endParaRPr lang="ja-JP" altLang="en-US" sz="1500" dirty="0">
                <a:latin typeface="Times New Roman" panose="02020603050405020304" pitchFamily="18" charset="0"/>
                <a:ea typeface="Meiryo" panose="020B0604030504040204" pitchFamily="34" charset="-128"/>
                <a:cs typeface="Times New Roman" panose="02020603050405020304" pitchFamily="18" charset="0"/>
              </a:endParaRPr>
            </a:p>
          </p:txBody>
        </p:sp>
        <p:sp>
          <p:nvSpPr>
            <p:cNvPr id="41" name="円弧 40">
              <a:extLst>
                <a:ext uri="{FF2B5EF4-FFF2-40B4-BE49-F238E27FC236}">
                  <a16:creationId xmlns:a16="http://schemas.microsoft.com/office/drawing/2014/main" id="{835380FE-3C20-4307-9455-537F026CA3CF}"/>
                </a:ext>
              </a:extLst>
            </p:cNvPr>
            <p:cNvSpPr/>
            <p:nvPr/>
          </p:nvSpPr>
          <p:spPr>
            <a:xfrm rot="5400000">
              <a:off x="7122017" y="2020788"/>
              <a:ext cx="3060546" cy="3060546"/>
            </a:xfrm>
            <a:prstGeom prst="arc">
              <a:avLst>
                <a:gd name="adj1" fmla="val 19583790"/>
                <a:gd name="adj2" fmla="val 1923949"/>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grpSp>
      <p:grpSp>
        <p:nvGrpSpPr>
          <p:cNvPr id="42" name="グループ化 41">
            <a:extLst>
              <a:ext uri="{FF2B5EF4-FFF2-40B4-BE49-F238E27FC236}">
                <a16:creationId xmlns:a16="http://schemas.microsoft.com/office/drawing/2014/main" id="{F51BA080-485C-4418-A11E-9B8F3DD406F9}"/>
              </a:ext>
            </a:extLst>
          </p:cNvPr>
          <p:cNvGrpSpPr/>
          <p:nvPr/>
        </p:nvGrpSpPr>
        <p:grpSpPr>
          <a:xfrm>
            <a:off x="931008" y="345885"/>
            <a:ext cx="3341918" cy="2785131"/>
            <a:chOff x="1723494" y="1821218"/>
            <a:chExt cx="4455891" cy="3713508"/>
          </a:xfrm>
        </p:grpSpPr>
        <p:pic>
          <p:nvPicPr>
            <p:cNvPr id="43" name="図 42">
              <a:extLst>
                <a:ext uri="{FF2B5EF4-FFF2-40B4-BE49-F238E27FC236}">
                  <a16:creationId xmlns:a16="http://schemas.microsoft.com/office/drawing/2014/main" id="{A3FE97EB-5CA9-4DE5-B3DC-10CB949C1D7C}"/>
                </a:ext>
              </a:extLst>
            </p:cNvPr>
            <p:cNvPicPr>
              <a:picLocks noChangeAspect="1"/>
            </p:cNvPicPr>
            <p:nvPr/>
          </p:nvPicPr>
          <p:blipFill>
            <a:blip r:embed="rId4"/>
            <a:stretch>
              <a:fillRect/>
            </a:stretch>
          </p:blipFill>
          <p:spPr>
            <a:xfrm>
              <a:off x="5000287" y="4895512"/>
              <a:ext cx="384334" cy="384334"/>
            </a:xfrm>
            <a:prstGeom prst="rect">
              <a:avLst/>
            </a:prstGeom>
          </p:spPr>
        </p:pic>
        <p:sp>
          <p:nvSpPr>
            <p:cNvPr id="44" name="円弧 43">
              <a:extLst>
                <a:ext uri="{FF2B5EF4-FFF2-40B4-BE49-F238E27FC236}">
                  <a16:creationId xmlns:a16="http://schemas.microsoft.com/office/drawing/2014/main" id="{BBDF0886-6473-4EC1-81CD-0E1277917A25}"/>
                </a:ext>
              </a:extLst>
            </p:cNvPr>
            <p:cNvSpPr/>
            <p:nvPr/>
          </p:nvSpPr>
          <p:spPr>
            <a:xfrm>
              <a:off x="2581247" y="2062741"/>
              <a:ext cx="3060546" cy="3060546"/>
            </a:xfrm>
            <a:prstGeom prst="arc">
              <a:avLst>
                <a:gd name="adj1" fmla="val 18405513"/>
                <a:gd name="adj2" fmla="val 1158996"/>
              </a:avLst>
            </a:prstGeom>
            <a:ln w="63500">
              <a:headEnd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45" name="角丸四角形 22">
              <a:extLst>
                <a:ext uri="{FF2B5EF4-FFF2-40B4-BE49-F238E27FC236}">
                  <a16:creationId xmlns:a16="http://schemas.microsoft.com/office/drawing/2014/main" id="{14B62D6F-8B39-4B80-9FCB-3D0BC3AABF0D}"/>
                </a:ext>
              </a:extLst>
            </p:cNvPr>
            <p:cNvSpPr/>
            <p:nvPr/>
          </p:nvSpPr>
          <p:spPr>
            <a:xfrm>
              <a:off x="2054091" y="4132145"/>
              <a:ext cx="1800200" cy="720080"/>
            </a:xfrm>
            <a:prstGeom prst="roundRect">
              <a:avLst/>
            </a:prstGeom>
            <a:solidFill>
              <a:schemeClr val="bg1"/>
            </a:solid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Motivation</a:t>
              </a:r>
              <a:endParaRPr lang="ja-JP" altLang="en-US" sz="135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pic>
          <p:nvPicPr>
            <p:cNvPr id="46" name="図 45">
              <a:extLst>
                <a:ext uri="{FF2B5EF4-FFF2-40B4-BE49-F238E27FC236}">
                  <a16:creationId xmlns:a16="http://schemas.microsoft.com/office/drawing/2014/main" id="{D4EA7DAD-17D6-4CBF-8D77-346E829D7DB7}"/>
                </a:ext>
              </a:extLst>
            </p:cNvPr>
            <p:cNvPicPr>
              <a:picLocks noChangeAspect="1"/>
            </p:cNvPicPr>
            <p:nvPr/>
          </p:nvPicPr>
          <p:blipFill>
            <a:blip r:embed="rId5" cstate="print"/>
            <a:stretch>
              <a:fillRect/>
            </a:stretch>
          </p:blipFill>
          <p:spPr>
            <a:xfrm>
              <a:off x="3236820" y="3613843"/>
              <a:ext cx="442451" cy="442451"/>
            </a:xfrm>
            <a:prstGeom prst="rect">
              <a:avLst/>
            </a:prstGeom>
            <a:solidFill>
              <a:schemeClr val="bg1"/>
            </a:solidFill>
          </p:spPr>
        </p:pic>
        <p:sp>
          <p:nvSpPr>
            <p:cNvPr id="47" name="テキスト ボックス 46">
              <a:extLst>
                <a:ext uri="{FF2B5EF4-FFF2-40B4-BE49-F238E27FC236}">
                  <a16:creationId xmlns:a16="http://schemas.microsoft.com/office/drawing/2014/main" id="{2C509DF3-3557-4737-96FD-451B327878D3}"/>
                </a:ext>
              </a:extLst>
            </p:cNvPr>
            <p:cNvSpPr txBox="1"/>
            <p:nvPr/>
          </p:nvSpPr>
          <p:spPr>
            <a:xfrm>
              <a:off x="3110939" y="5134617"/>
              <a:ext cx="2105373" cy="400109"/>
            </a:xfrm>
            <a:prstGeom prst="rect">
              <a:avLst/>
            </a:prstGeom>
            <a:noFill/>
          </p:spPr>
          <p:txBody>
            <a:bodyPr wrap="square" rtlCol="0">
              <a:spAutoFit/>
            </a:bodyPr>
            <a:lstStyle/>
            <a:p>
              <a:pPr algn="ctr"/>
              <a:r>
                <a:rPr lang="en-US" altLang="ja-JP" sz="1350" dirty="0">
                  <a:latin typeface="Times New Roman" panose="02020603050405020304" pitchFamily="18" charset="0"/>
                  <a:cs typeface="Times New Roman" panose="02020603050405020304" pitchFamily="18" charset="0"/>
                </a:rPr>
                <a:t>reinforcing</a:t>
              </a:r>
              <a:endParaRPr lang="ja-JP" altLang="en-US" sz="1350" dirty="0">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34F8AEEA-91B3-4E3B-95C8-A888B10E1FDA}"/>
                </a:ext>
              </a:extLst>
            </p:cNvPr>
            <p:cNvSpPr txBox="1"/>
            <p:nvPr/>
          </p:nvSpPr>
          <p:spPr>
            <a:xfrm>
              <a:off x="1723494" y="3408349"/>
              <a:ext cx="1321124" cy="400109"/>
            </a:xfrm>
            <a:prstGeom prst="rect">
              <a:avLst/>
            </a:prstGeom>
            <a:noFill/>
          </p:spPr>
          <p:txBody>
            <a:bodyPr wrap="square" rtlCol="0">
              <a:spAutoFit/>
            </a:bodyPr>
            <a:lstStyle/>
            <a:p>
              <a:r>
                <a:rPr lang="en-US" altLang="ja-JP" sz="1350" dirty="0"/>
                <a:t>driving</a:t>
              </a:r>
              <a:endParaRPr lang="ja-JP" altLang="en-US" sz="1350" dirty="0"/>
            </a:p>
          </p:txBody>
        </p:sp>
        <p:sp>
          <p:nvSpPr>
            <p:cNvPr id="49" name="円弧 48">
              <a:extLst>
                <a:ext uri="{FF2B5EF4-FFF2-40B4-BE49-F238E27FC236}">
                  <a16:creationId xmlns:a16="http://schemas.microsoft.com/office/drawing/2014/main" id="{05D08D54-8FCA-4C49-90AE-D86173FE0367}"/>
                </a:ext>
              </a:extLst>
            </p:cNvPr>
            <p:cNvSpPr/>
            <p:nvPr/>
          </p:nvSpPr>
          <p:spPr>
            <a:xfrm rot="16200000">
              <a:off x="2588974" y="2075448"/>
              <a:ext cx="3056674" cy="3056674"/>
            </a:xfrm>
            <a:prstGeom prst="arc">
              <a:avLst>
                <a:gd name="adj1" fmla="val 15103996"/>
                <a:gd name="adj2" fmla="val 19371786"/>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50" name="円弧 49">
              <a:extLst>
                <a:ext uri="{FF2B5EF4-FFF2-40B4-BE49-F238E27FC236}">
                  <a16:creationId xmlns:a16="http://schemas.microsoft.com/office/drawing/2014/main" id="{9AAD6AC5-8CEB-4594-913C-C01000584FBE}"/>
                </a:ext>
              </a:extLst>
            </p:cNvPr>
            <p:cNvSpPr/>
            <p:nvPr/>
          </p:nvSpPr>
          <p:spPr>
            <a:xfrm rot="5400000">
              <a:off x="2583977" y="2074874"/>
              <a:ext cx="3060546" cy="3060546"/>
            </a:xfrm>
            <a:prstGeom prst="arc">
              <a:avLst>
                <a:gd name="adj1" fmla="val 19583790"/>
                <a:gd name="adj2" fmla="val 1923949"/>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51" name="角丸四角形 28">
              <a:extLst>
                <a:ext uri="{FF2B5EF4-FFF2-40B4-BE49-F238E27FC236}">
                  <a16:creationId xmlns:a16="http://schemas.microsoft.com/office/drawing/2014/main" id="{1A72FA66-AD5F-4F40-BDA7-90D088A8C611}"/>
                </a:ext>
              </a:extLst>
            </p:cNvPr>
            <p:cNvSpPr/>
            <p:nvPr/>
          </p:nvSpPr>
          <p:spPr>
            <a:xfrm>
              <a:off x="4401851" y="4123290"/>
              <a:ext cx="1777534"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Earning points</a:t>
              </a:r>
              <a:endParaRPr lang="ja-JP" altLang="en-US" sz="15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52" name="角丸四角形 29">
              <a:extLst>
                <a:ext uri="{FF2B5EF4-FFF2-40B4-BE49-F238E27FC236}">
                  <a16:creationId xmlns:a16="http://schemas.microsoft.com/office/drawing/2014/main" id="{0BC50DF1-43AE-4B44-B391-4C70989DA473}"/>
                </a:ext>
              </a:extLst>
            </p:cNvPr>
            <p:cNvSpPr/>
            <p:nvPr/>
          </p:nvSpPr>
          <p:spPr>
            <a:xfrm>
              <a:off x="3222753" y="1821218"/>
              <a:ext cx="1777534"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Target action</a:t>
              </a:r>
              <a:endParaRPr lang="ja-JP" altLang="en-US" sz="15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70" name="テキスト ボックス 69">
              <a:extLst>
                <a:ext uri="{FF2B5EF4-FFF2-40B4-BE49-F238E27FC236}">
                  <a16:creationId xmlns:a16="http://schemas.microsoft.com/office/drawing/2014/main" id="{E43655C7-C658-4158-A59E-39FEFC885A4A}"/>
                </a:ext>
              </a:extLst>
            </p:cNvPr>
            <p:cNvSpPr txBox="1"/>
            <p:nvPr/>
          </p:nvSpPr>
          <p:spPr>
            <a:xfrm>
              <a:off x="3916070" y="2677579"/>
              <a:ext cx="2105373" cy="400109"/>
            </a:xfrm>
            <a:prstGeom prst="rect">
              <a:avLst/>
            </a:prstGeom>
            <a:noFill/>
          </p:spPr>
          <p:txBody>
            <a:bodyPr wrap="square" rtlCol="0">
              <a:spAutoFit/>
            </a:bodyPr>
            <a:lstStyle/>
            <a:p>
              <a:pPr algn="ctr"/>
              <a:r>
                <a:rPr lang="en-US" altLang="ja-JP" sz="1350" dirty="0">
                  <a:latin typeface="Times New Roman" panose="02020603050405020304" pitchFamily="18" charset="0"/>
                  <a:cs typeface="Times New Roman" panose="02020603050405020304" pitchFamily="18" charset="0"/>
                </a:rPr>
                <a:t>bringing</a:t>
              </a:r>
              <a:endParaRPr lang="ja-JP" altLang="en-US" sz="1350" dirty="0">
                <a:latin typeface="Times New Roman" panose="02020603050405020304" pitchFamily="18" charset="0"/>
                <a:cs typeface="Times New Roman" panose="02020603050405020304" pitchFamily="18" charset="0"/>
              </a:endParaRPr>
            </a:p>
          </p:txBody>
        </p:sp>
      </p:grpSp>
      <p:grpSp>
        <p:nvGrpSpPr>
          <p:cNvPr id="2" name="グループ化 1">
            <a:extLst>
              <a:ext uri="{FF2B5EF4-FFF2-40B4-BE49-F238E27FC236}">
                <a16:creationId xmlns:a16="http://schemas.microsoft.com/office/drawing/2014/main" id="{227EE537-FFCE-8B4D-BC59-388097D10DE4}"/>
              </a:ext>
            </a:extLst>
          </p:cNvPr>
          <p:cNvGrpSpPr/>
          <p:nvPr/>
        </p:nvGrpSpPr>
        <p:grpSpPr>
          <a:xfrm>
            <a:off x="587879" y="3620531"/>
            <a:ext cx="7874720" cy="3237469"/>
            <a:chOff x="587879" y="3620531"/>
            <a:chExt cx="7874720" cy="3237469"/>
          </a:xfrm>
        </p:grpSpPr>
        <p:grpSp>
          <p:nvGrpSpPr>
            <p:cNvPr id="3" name="グループ化 2">
              <a:extLst>
                <a:ext uri="{FF2B5EF4-FFF2-40B4-BE49-F238E27FC236}">
                  <a16:creationId xmlns:a16="http://schemas.microsoft.com/office/drawing/2014/main" id="{F18F4BBB-F815-814C-A846-9A4786D14336}"/>
                </a:ext>
              </a:extLst>
            </p:cNvPr>
            <p:cNvGrpSpPr/>
            <p:nvPr/>
          </p:nvGrpSpPr>
          <p:grpSpPr>
            <a:xfrm>
              <a:off x="4455363" y="3620531"/>
              <a:ext cx="4007236" cy="3237469"/>
              <a:chOff x="6534009" y="3178308"/>
              <a:chExt cx="4629355" cy="3740083"/>
            </a:xfrm>
          </p:grpSpPr>
          <p:pic>
            <p:nvPicPr>
              <p:cNvPr id="53" name="図 52">
                <a:extLst>
                  <a:ext uri="{FF2B5EF4-FFF2-40B4-BE49-F238E27FC236}">
                    <a16:creationId xmlns:a16="http://schemas.microsoft.com/office/drawing/2014/main" id="{CFFD54BD-1859-E44D-8C8A-56BA70530D46}"/>
                  </a:ext>
                </a:extLst>
              </p:cNvPr>
              <p:cNvPicPr>
                <a:picLocks noChangeAspect="1"/>
              </p:cNvPicPr>
              <p:nvPr/>
            </p:nvPicPr>
            <p:blipFill>
              <a:blip r:embed="rId3" cstate="print"/>
              <a:stretch>
                <a:fillRect/>
              </a:stretch>
            </p:blipFill>
            <p:spPr>
              <a:xfrm>
                <a:off x="9508447" y="3178308"/>
                <a:ext cx="788369" cy="788369"/>
              </a:xfrm>
              <a:prstGeom prst="rect">
                <a:avLst/>
              </a:prstGeom>
              <a:solidFill>
                <a:schemeClr val="bg1"/>
              </a:solidFill>
            </p:spPr>
          </p:pic>
          <p:pic>
            <p:nvPicPr>
              <p:cNvPr id="54" name="図 53">
                <a:extLst>
                  <a:ext uri="{FF2B5EF4-FFF2-40B4-BE49-F238E27FC236}">
                    <a16:creationId xmlns:a16="http://schemas.microsoft.com/office/drawing/2014/main" id="{DADB2E33-7CB5-D845-A028-DAEBA614C0A9}"/>
                  </a:ext>
                </a:extLst>
              </p:cNvPr>
              <p:cNvPicPr>
                <a:picLocks noChangeAspect="1"/>
              </p:cNvPicPr>
              <p:nvPr/>
            </p:nvPicPr>
            <p:blipFill>
              <a:blip r:embed="rId4"/>
              <a:stretch>
                <a:fillRect/>
              </a:stretch>
            </p:blipFill>
            <p:spPr>
              <a:xfrm>
                <a:off x="9775473" y="6167249"/>
                <a:ext cx="384334" cy="384334"/>
              </a:xfrm>
              <a:prstGeom prst="rect">
                <a:avLst/>
              </a:prstGeom>
            </p:spPr>
          </p:pic>
          <p:sp>
            <p:nvSpPr>
              <p:cNvPr id="55" name="円弧 54">
                <a:extLst>
                  <a:ext uri="{FF2B5EF4-FFF2-40B4-BE49-F238E27FC236}">
                    <a16:creationId xmlns:a16="http://schemas.microsoft.com/office/drawing/2014/main" id="{5D7E632B-F7EB-6245-BC62-1B1254B7BDCC}"/>
                  </a:ext>
                </a:extLst>
              </p:cNvPr>
              <p:cNvSpPr/>
              <p:nvPr/>
            </p:nvSpPr>
            <p:spPr>
              <a:xfrm>
                <a:off x="7330302" y="3402486"/>
                <a:ext cx="3060546" cy="3060546"/>
              </a:xfrm>
              <a:prstGeom prst="arc">
                <a:avLst>
                  <a:gd name="adj1" fmla="val 19833924"/>
                  <a:gd name="adj2" fmla="val 21511170"/>
                </a:avLst>
              </a:prstGeom>
              <a:ln w="63500">
                <a:headEnd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56" name="角丸四角形 55">
                <a:extLst>
                  <a:ext uri="{FF2B5EF4-FFF2-40B4-BE49-F238E27FC236}">
                    <a16:creationId xmlns:a16="http://schemas.microsoft.com/office/drawing/2014/main" id="{EBFE9F14-3FFA-C94D-BD2B-BA210B999472}"/>
                  </a:ext>
                </a:extLst>
              </p:cNvPr>
              <p:cNvSpPr/>
              <p:nvPr/>
            </p:nvSpPr>
            <p:spPr>
              <a:xfrm>
                <a:off x="9137082" y="5464047"/>
                <a:ext cx="2026282"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eiryo" panose="020B0604030504040204" pitchFamily="34" charset="-128"/>
                    <a:ea typeface="Meiryo" panose="020B0604030504040204" pitchFamily="34" charset="-128"/>
                  </a:rPr>
                  <a:t>ポイント獲得</a:t>
                </a:r>
              </a:p>
            </p:txBody>
          </p:sp>
          <p:sp>
            <p:nvSpPr>
              <p:cNvPr id="57" name="角丸四角形 56">
                <a:extLst>
                  <a:ext uri="{FF2B5EF4-FFF2-40B4-BE49-F238E27FC236}">
                    <a16:creationId xmlns:a16="http://schemas.microsoft.com/office/drawing/2014/main" id="{04F3EC61-2810-3C4B-9E2E-AED7BD58FD19}"/>
                  </a:ext>
                </a:extLst>
              </p:cNvPr>
              <p:cNvSpPr/>
              <p:nvPr/>
            </p:nvSpPr>
            <p:spPr>
              <a:xfrm>
                <a:off x="7342318" y="3245909"/>
                <a:ext cx="2895459" cy="973275"/>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latin typeface="Meiryo" panose="020B0604030504040204" pitchFamily="34" charset="-128"/>
                    <a:ea typeface="Meiryo" panose="020B0604030504040204" pitchFamily="34" charset="-128"/>
                  </a:rPr>
                  <a:t>L1: </a:t>
                </a:r>
                <a:r>
                  <a:rPr lang="ja-JP" altLang="en-US" sz="1600" dirty="0">
                    <a:solidFill>
                      <a:schemeClr val="tx1"/>
                    </a:solidFill>
                    <a:latin typeface="Meiryo" panose="020B0604030504040204" pitchFamily="34" charset="-128"/>
                    <a:ea typeface="Meiryo" panose="020B0604030504040204" pitchFamily="34" charset="-128"/>
                  </a:rPr>
                  <a:t>利他行動</a:t>
                </a:r>
                <a:endParaRPr lang="en-US" altLang="ja-JP" sz="1600" dirty="0">
                  <a:solidFill>
                    <a:schemeClr val="tx1"/>
                  </a:solidFill>
                  <a:latin typeface="Meiryo" panose="020B0604030504040204" pitchFamily="34" charset="-128"/>
                  <a:ea typeface="Meiryo" panose="020B0604030504040204" pitchFamily="34" charset="-128"/>
                </a:endParaRPr>
              </a:p>
              <a:p>
                <a:r>
                  <a:rPr lang="en-US" altLang="ja-JP" sz="1600" dirty="0">
                    <a:solidFill>
                      <a:schemeClr val="tx1"/>
                    </a:solidFill>
                    <a:latin typeface="Meiryo" panose="020B0604030504040204" pitchFamily="34" charset="-128"/>
                    <a:ea typeface="Meiryo" panose="020B0604030504040204" pitchFamily="34" charset="-128"/>
                  </a:rPr>
                  <a:t>L2: </a:t>
                </a:r>
                <a:r>
                  <a:rPr lang="ja-JP" altLang="en-US" sz="1600" dirty="0">
                    <a:solidFill>
                      <a:schemeClr val="tx1"/>
                    </a:solidFill>
                    <a:latin typeface="Meiryo" panose="020B0604030504040204" pitchFamily="34" charset="-128"/>
                    <a:ea typeface="Meiryo" panose="020B0604030504040204" pitchFamily="34" charset="-128"/>
                  </a:rPr>
                  <a:t>他者への賭け</a:t>
                </a:r>
                <a:endParaRPr lang="en-US" altLang="ja-JP" sz="1600" dirty="0">
                  <a:solidFill>
                    <a:schemeClr val="tx1"/>
                  </a:solidFill>
                  <a:latin typeface="Meiryo" panose="020B0604030504040204" pitchFamily="34" charset="-128"/>
                  <a:ea typeface="Meiryo" panose="020B0604030504040204" pitchFamily="34" charset="-128"/>
                </a:endParaRPr>
              </a:p>
              <a:p>
                <a:r>
                  <a:rPr lang="en-US" altLang="ja-JP" sz="1600" dirty="0">
                    <a:solidFill>
                      <a:schemeClr val="tx1"/>
                    </a:solidFill>
                    <a:latin typeface="Meiryo" panose="020B0604030504040204" pitchFamily="34" charset="-128"/>
                    <a:ea typeface="Meiryo" panose="020B0604030504040204" pitchFamily="34" charset="-128"/>
                  </a:rPr>
                  <a:t>      </a:t>
                </a:r>
                <a:r>
                  <a:rPr lang="ja-JP" altLang="en-US" sz="1600" dirty="0">
                    <a:solidFill>
                      <a:schemeClr val="tx1"/>
                    </a:solidFill>
                    <a:latin typeface="Meiryo" panose="020B0604030504040204" pitchFamily="34" charset="-128"/>
                    <a:ea typeface="Meiryo" panose="020B0604030504040204" pitchFamily="34" charset="-128"/>
                  </a:rPr>
                  <a:t>他者利他行動促進</a:t>
                </a:r>
                <a:endParaRPr lang="en-US" altLang="ja-JP" sz="1600" dirty="0">
                  <a:solidFill>
                    <a:schemeClr val="tx1"/>
                  </a:solidFill>
                  <a:latin typeface="Meiryo" panose="020B0604030504040204" pitchFamily="34" charset="-128"/>
                  <a:ea typeface="Meiryo" panose="020B0604030504040204" pitchFamily="34" charset="-128"/>
                </a:endParaRPr>
              </a:p>
            </p:txBody>
          </p:sp>
          <p:sp>
            <p:nvSpPr>
              <p:cNvPr id="58" name="角丸四角形 57">
                <a:extLst>
                  <a:ext uri="{FF2B5EF4-FFF2-40B4-BE49-F238E27FC236}">
                    <a16:creationId xmlns:a16="http://schemas.microsoft.com/office/drawing/2014/main" id="{0B1AA6DD-74C9-3C4A-8FE7-598CC8926EDB}"/>
                  </a:ext>
                </a:extLst>
              </p:cNvPr>
              <p:cNvSpPr/>
              <p:nvPr/>
            </p:nvSpPr>
            <p:spPr>
              <a:xfrm>
                <a:off x="6803146" y="5471890"/>
                <a:ext cx="1800200" cy="720080"/>
              </a:xfrm>
              <a:prstGeom prst="roundRect">
                <a:avLst/>
              </a:prstGeom>
              <a:solidFill>
                <a:schemeClr val="bg1"/>
              </a:solid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panose="020B0604030504040204" pitchFamily="34" charset="-128"/>
                    <a:ea typeface="Meiryo" panose="020B0604030504040204" pitchFamily="34" charset="-128"/>
                  </a:rPr>
                  <a:t>学びと動機</a:t>
                </a:r>
                <a:endParaRPr lang="ja-JP" altLang="en-US" dirty="0">
                  <a:solidFill>
                    <a:schemeClr val="tx1"/>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5D080AC5-5E56-FF46-B9AE-4A0429D3279C}"/>
                  </a:ext>
                </a:extLst>
              </p:cNvPr>
              <p:cNvSpPr txBox="1"/>
              <p:nvPr/>
            </p:nvSpPr>
            <p:spPr>
              <a:xfrm>
                <a:off x="8522407" y="4286812"/>
                <a:ext cx="1798083" cy="675561"/>
              </a:xfrm>
              <a:prstGeom prst="rect">
                <a:avLst/>
              </a:prstGeom>
              <a:noFill/>
            </p:spPr>
            <p:txBody>
              <a:bodyPr wrap="square" rtlCol="0">
                <a:spAutoFit/>
              </a:bodyPr>
              <a:lstStyle/>
              <a:p>
                <a:r>
                  <a:rPr lang="en-US" altLang="ja-JP" sz="1600" dirty="0">
                    <a:latin typeface="Meiryo" panose="020B0604030504040204" pitchFamily="34" charset="-128"/>
                    <a:ea typeface="Meiryo" panose="020B0604030504040204" pitchFamily="34" charset="-128"/>
                  </a:rPr>
                  <a:t>L</a:t>
                </a:r>
                <a:r>
                  <a:rPr lang="ja-JP" altLang="en-US" sz="1600">
                    <a:latin typeface="Meiryo" panose="020B0604030504040204" pitchFamily="34" charset="-128"/>
                    <a:ea typeface="Meiryo" panose="020B0604030504040204" pitchFamily="34" charset="-128"/>
                  </a:rPr>
                  <a:t>１</a:t>
                </a:r>
                <a:r>
                  <a:rPr lang="en-US" altLang="ja-JP" sz="1600" dirty="0">
                    <a:latin typeface="Meiryo" panose="020B0604030504040204" pitchFamily="34" charset="-128"/>
                    <a:ea typeface="Meiryo" panose="020B0604030504040204" pitchFamily="34" charset="-128"/>
                  </a:rPr>
                  <a:t>: </a:t>
                </a:r>
                <a:r>
                  <a:rPr lang="ja-JP" altLang="en-US" sz="1600">
                    <a:latin typeface="Meiryo" panose="020B0604030504040204" pitchFamily="34" charset="-128"/>
                    <a:ea typeface="Meiryo" panose="020B0604030504040204" pitchFamily="34" charset="-128"/>
                  </a:rPr>
                  <a:t>承認</a:t>
                </a:r>
                <a:endParaRPr lang="en-US" altLang="ja-JP" sz="1600" dirty="0">
                  <a:latin typeface="Meiryo" panose="020B0604030504040204" pitchFamily="34" charset="-128"/>
                  <a:ea typeface="Meiryo" panose="020B0604030504040204" pitchFamily="34" charset="-128"/>
                </a:endParaRPr>
              </a:p>
              <a:p>
                <a:r>
                  <a:rPr lang="en-US" altLang="ja-JP" sz="1600" dirty="0">
                    <a:latin typeface="Meiryo" panose="020B0604030504040204" pitchFamily="34" charset="-128"/>
                    <a:ea typeface="Meiryo" panose="020B0604030504040204" pitchFamily="34" charset="-128"/>
                  </a:rPr>
                  <a:t>L</a:t>
                </a:r>
                <a:r>
                  <a:rPr lang="ja-JP" altLang="en-US" sz="1600">
                    <a:latin typeface="Meiryo" panose="020B0604030504040204" pitchFamily="34" charset="-128"/>
                    <a:ea typeface="Meiryo" panose="020B0604030504040204" pitchFamily="34" charset="-128"/>
                  </a:rPr>
                  <a:t>２</a:t>
                </a:r>
                <a:r>
                  <a:rPr lang="en-US" altLang="ja-JP" sz="1600" dirty="0">
                    <a:latin typeface="Meiryo" panose="020B0604030504040204" pitchFamily="34" charset="-128"/>
                    <a:ea typeface="Meiryo" panose="020B0604030504040204" pitchFamily="34" charset="-128"/>
                  </a:rPr>
                  <a:t>: </a:t>
                </a:r>
                <a:r>
                  <a:rPr lang="ja-JP" altLang="en-US" sz="1600">
                    <a:latin typeface="Meiryo" panose="020B0604030504040204" pitchFamily="34" charset="-128"/>
                    <a:ea typeface="Meiryo" panose="020B0604030504040204" pitchFamily="34" charset="-128"/>
                  </a:rPr>
                  <a:t>賭け成功</a:t>
                </a:r>
                <a:endParaRPr lang="ja-JP" altLang="en-US" sz="1600" dirty="0">
                  <a:latin typeface="Meiryo" panose="020B0604030504040204" pitchFamily="34" charset="-128"/>
                  <a:ea typeface="Meiryo" panose="020B0604030504040204" pitchFamily="34" charset="-128"/>
                </a:endParaRPr>
              </a:p>
            </p:txBody>
          </p:sp>
          <p:pic>
            <p:nvPicPr>
              <p:cNvPr id="60" name="図 59">
                <a:extLst>
                  <a:ext uri="{FF2B5EF4-FFF2-40B4-BE49-F238E27FC236}">
                    <a16:creationId xmlns:a16="http://schemas.microsoft.com/office/drawing/2014/main" id="{A4FB9DB0-0C55-0C47-9E5A-E1836F40F843}"/>
                  </a:ext>
                </a:extLst>
              </p:cNvPr>
              <p:cNvPicPr>
                <a:picLocks noChangeAspect="1"/>
              </p:cNvPicPr>
              <p:nvPr/>
            </p:nvPicPr>
            <p:blipFill>
              <a:blip r:embed="rId5" cstate="print"/>
              <a:stretch>
                <a:fillRect/>
              </a:stretch>
            </p:blipFill>
            <p:spPr>
              <a:xfrm>
                <a:off x="7835612" y="4847471"/>
                <a:ext cx="562723" cy="562723"/>
              </a:xfrm>
              <a:prstGeom prst="rect">
                <a:avLst/>
              </a:prstGeom>
              <a:solidFill>
                <a:schemeClr val="bg1"/>
              </a:solidFill>
            </p:spPr>
          </p:pic>
          <p:sp>
            <p:nvSpPr>
              <p:cNvPr id="61" name="テキスト ボックス 60">
                <a:extLst>
                  <a:ext uri="{FF2B5EF4-FFF2-40B4-BE49-F238E27FC236}">
                    <a16:creationId xmlns:a16="http://schemas.microsoft.com/office/drawing/2014/main" id="{590F5308-8D2E-624F-B0A0-E3FED863B663}"/>
                  </a:ext>
                </a:extLst>
              </p:cNvPr>
              <p:cNvSpPr txBox="1"/>
              <p:nvPr/>
            </p:nvSpPr>
            <p:spPr>
              <a:xfrm>
                <a:off x="8522407" y="6491721"/>
                <a:ext cx="940544" cy="426670"/>
              </a:xfrm>
              <a:prstGeom prst="rect">
                <a:avLst/>
              </a:prstGeom>
              <a:noFill/>
            </p:spPr>
            <p:txBody>
              <a:bodyPr wrap="square" rtlCol="0">
                <a:spAutoFit/>
              </a:bodyPr>
              <a:lstStyle/>
              <a:p>
                <a:pPr algn="ctr"/>
                <a:r>
                  <a:rPr lang="ja-JP" altLang="en-US" b="1" dirty="0"/>
                  <a:t>強化</a:t>
                </a:r>
              </a:p>
            </p:txBody>
          </p:sp>
          <p:sp>
            <p:nvSpPr>
              <p:cNvPr id="62" name="テキスト ボックス 61">
                <a:extLst>
                  <a:ext uri="{FF2B5EF4-FFF2-40B4-BE49-F238E27FC236}">
                    <a16:creationId xmlns:a16="http://schemas.microsoft.com/office/drawing/2014/main" id="{3FCBDC50-DCF4-3843-9DAB-1256FE90917C}"/>
                  </a:ext>
                </a:extLst>
              </p:cNvPr>
              <p:cNvSpPr txBox="1"/>
              <p:nvPr/>
            </p:nvSpPr>
            <p:spPr>
              <a:xfrm>
                <a:off x="6534009" y="4790462"/>
                <a:ext cx="895303" cy="426670"/>
              </a:xfrm>
              <a:prstGeom prst="rect">
                <a:avLst/>
              </a:prstGeom>
              <a:noFill/>
            </p:spPr>
            <p:txBody>
              <a:bodyPr wrap="square" rtlCol="0">
                <a:spAutoFit/>
              </a:bodyPr>
              <a:lstStyle/>
              <a:p>
                <a:r>
                  <a:rPr lang="ja-JP" altLang="en-US" b="1" dirty="0"/>
                  <a:t>駆動</a:t>
                </a:r>
              </a:p>
            </p:txBody>
          </p:sp>
          <p:sp>
            <p:nvSpPr>
              <p:cNvPr id="63" name="円弧 62">
                <a:extLst>
                  <a:ext uri="{FF2B5EF4-FFF2-40B4-BE49-F238E27FC236}">
                    <a16:creationId xmlns:a16="http://schemas.microsoft.com/office/drawing/2014/main" id="{270CA0E1-C8E1-724F-AD17-B936AB2C1221}"/>
                  </a:ext>
                </a:extLst>
              </p:cNvPr>
              <p:cNvSpPr/>
              <p:nvPr/>
            </p:nvSpPr>
            <p:spPr>
              <a:xfrm rot="5400000">
                <a:off x="7335048" y="3415185"/>
                <a:ext cx="3060547" cy="3060547"/>
              </a:xfrm>
              <a:prstGeom prst="arc">
                <a:avLst>
                  <a:gd name="adj1" fmla="val 16324336"/>
                  <a:gd name="adj2" fmla="val 17325422"/>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64" name="円弧 63">
                <a:extLst>
                  <a:ext uri="{FF2B5EF4-FFF2-40B4-BE49-F238E27FC236}">
                    <a16:creationId xmlns:a16="http://schemas.microsoft.com/office/drawing/2014/main" id="{BB2D40FF-ED3B-0448-B03D-085E9ABCA242}"/>
                  </a:ext>
                </a:extLst>
              </p:cNvPr>
              <p:cNvSpPr/>
              <p:nvPr/>
            </p:nvSpPr>
            <p:spPr>
              <a:xfrm rot="16200000">
                <a:off x="7338029" y="3415193"/>
                <a:ext cx="3056674" cy="3056674"/>
              </a:xfrm>
              <a:prstGeom prst="arc">
                <a:avLst>
                  <a:gd name="adj1" fmla="val 15103996"/>
                  <a:gd name="adj2" fmla="val 17760585"/>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65" name="正方形/長方形 64">
                <a:extLst>
                  <a:ext uri="{FF2B5EF4-FFF2-40B4-BE49-F238E27FC236}">
                    <a16:creationId xmlns:a16="http://schemas.microsoft.com/office/drawing/2014/main" id="{7E2C8B16-CBDF-A64F-8ED8-AFAA63A25B8D}"/>
                  </a:ext>
                </a:extLst>
              </p:cNvPr>
              <p:cNvSpPr/>
              <p:nvPr/>
            </p:nvSpPr>
            <p:spPr>
              <a:xfrm>
                <a:off x="10060514" y="4898327"/>
                <a:ext cx="720080" cy="72008"/>
              </a:xfrm>
              <a:prstGeom prst="rect">
                <a:avLst/>
              </a:prstGeom>
              <a:solidFill>
                <a:schemeClr val="bg1">
                  <a:lumMod val="65000"/>
                </a:schemeClr>
              </a:solidFill>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solidFill>
                    <a:prstClr val="white"/>
                  </a:solidFill>
                </a:endParaRPr>
              </a:p>
            </p:txBody>
          </p:sp>
          <p:cxnSp>
            <p:nvCxnSpPr>
              <p:cNvPr id="66" name="直線コネクタ 65">
                <a:extLst>
                  <a:ext uri="{FF2B5EF4-FFF2-40B4-BE49-F238E27FC236}">
                    <a16:creationId xmlns:a16="http://schemas.microsoft.com/office/drawing/2014/main" id="{6533721E-8B9E-2840-834B-7022D520B3FB}"/>
                  </a:ext>
                </a:extLst>
              </p:cNvPr>
              <p:cNvCxnSpPr>
                <a:cxnSpLocks/>
              </p:cNvCxnSpPr>
              <p:nvPr/>
            </p:nvCxnSpPr>
            <p:spPr>
              <a:xfrm flipH="1">
                <a:off x="8663062" y="4996312"/>
                <a:ext cx="1649521" cy="545267"/>
              </a:xfrm>
              <a:prstGeom prst="line">
                <a:avLst/>
              </a:prstGeom>
              <a:ln w="57150">
                <a:tailEnd type="stealth" w="lg" len="lg"/>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18CCBF48-C16F-1048-9316-D9713C9B9BAC}"/>
                  </a:ext>
                </a:extLst>
              </p:cNvPr>
              <p:cNvSpPr txBox="1"/>
              <p:nvPr/>
            </p:nvSpPr>
            <p:spPr>
              <a:xfrm>
                <a:off x="10455311" y="5053078"/>
                <a:ext cx="708052" cy="391114"/>
              </a:xfrm>
              <a:prstGeom prst="rect">
                <a:avLst/>
              </a:prstGeom>
              <a:noFill/>
            </p:spPr>
            <p:txBody>
              <a:bodyPr wrap="square" rtlCol="0">
                <a:spAutoFit/>
              </a:bodyPr>
              <a:lstStyle/>
              <a:p>
                <a:r>
                  <a:rPr lang="en-US" altLang="ja-JP" sz="1600" dirty="0">
                    <a:latin typeface="Meiryo" panose="020B0604030504040204" pitchFamily="34" charset="-128"/>
                    <a:ea typeface="Meiryo" panose="020B0604030504040204" pitchFamily="34" charset="-128"/>
                  </a:rPr>
                  <a:t>Yes</a:t>
                </a:r>
                <a:endParaRPr lang="ja-JP" altLang="en-US" sz="160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93D3C032-BF8C-A742-AD17-782D775D0B20}"/>
                  </a:ext>
                </a:extLst>
              </p:cNvPr>
              <p:cNvSpPr txBox="1"/>
              <p:nvPr/>
            </p:nvSpPr>
            <p:spPr>
              <a:xfrm>
                <a:off x="9742512" y="5140015"/>
                <a:ext cx="708052" cy="391114"/>
              </a:xfrm>
              <a:prstGeom prst="rect">
                <a:avLst/>
              </a:prstGeom>
              <a:noFill/>
            </p:spPr>
            <p:txBody>
              <a:bodyPr wrap="square" rtlCol="0">
                <a:spAutoFit/>
              </a:bodyPr>
              <a:lstStyle/>
              <a:p>
                <a:r>
                  <a:rPr lang="en-US" altLang="ja-JP" sz="1600" dirty="0">
                    <a:latin typeface="Meiryo" panose="020B0604030504040204" pitchFamily="34" charset="-128"/>
                    <a:ea typeface="Meiryo" panose="020B0604030504040204" pitchFamily="34" charset="-128"/>
                  </a:rPr>
                  <a:t>No</a:t>
                </a:r>
                <a:endParaRPr lang="ja-JP" altLang="en-US" sz="1600" dirty="0">
                  <a:latin typeface="Meiryo" panose="020B0604030504040204" pitchFamily="34" charset="-128"/>
                  <a:ea typeface="Meiryo" panose="020B0604030504040204" pitchFamily="34" charset="-128"/>
                </a:endParaRPr>
              </a:p>
            </p:txBody>
          </p:sp>
          <p:sp>
            <p:nvSpPr>
              <p:cNvPr id="69" name="円弧 68">
                <a:extLst>
                  <a:ext uri="{FF2B5EF4-FFF2-40B4-BE49-F238E27FC236}">
                    <a16:creationId xmlns:a16="http://schemas.microsoft.com/office/drawing/2014/main" id="{316CE1F7-BC2D-2840-8B88-BB2F919D9C07}"/>
                  </a:ext>
                </a:extLst>
              </p:cNvPr>
              <p:cNvSpPr/>
              <p:nvPr/>
            </p:nvSpPr>
            <p:spPr>
              <a:xfrm rot="5400000">
                <a:off x="7333032" y="3414619"/>
                <a:ext cx="3060546" cy="3060546"/>
              </a:xfrm>
              <a:prstGeom prst="arc">
                <a:avLst>
                  <a:gd name="adj1" fmla="val 19583790"/>
                  <a:gd name="adj2" fmla="val 1923949"/>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nvGrpSpPr>
            <p:cNvPr id="4" name="グループ化 3">
              <a:extLst>
                <a:ext uri="{FF2B5EF4-FFF2-40B4-BE49-F238E27FC236}">
                  <a16:creationId xmlns:a16="http://schemas.microsoft.com/office/drawing/2014/main" id="{E763B664-8144-4D55-869D-4793344A00E8}"/>
                </a:ext>
              </a:extLst>
            </p:cNvPr>
            <p:cNvGrpSpPr/>
            <p:nvPr/>
          </p:nvGrpSpPr>
          <p:grpSpPr>
            <a:xfrm>
              <a:off x="587879" y="3658175"/>
              <a:ext cx="3820986" cy="3168765"/>
              <a:chOff x="587879" y="3658175"/>
              <a:chExt cx="3820986" cy="3168765"/>
            </a:xfrm>
          </p:grpSpPr>
          <p:grpSp>
            <p:nvGrpSpPr>
              <p:cNvPr id="71" name="グループ化 70">
                <a:extLst>
                  <a:ext uri="{FF2B5EF4-FFF2-40B4-BE49-F238E27FC236}">
                    <a16:creationId xmlns:a16="http://schemas.microsoft.com/office/drawing/2014/main" id="{9C8D6B86-5BC2-4D1E-8F69-D173D03A8276}"/>
                  </a:ext>
                </a:extLst>
              </p:cNvPr>
              <p:cNvGrpSpPr/>
              <p:nvPr/>
            </p:nvGrpSpPr>
            <p:grpSpPr>
              <a:xfrm>
                <a:off x="830401" y="3658175"/>
                <a:ext cx="3578464" cy="2940550"/>
                <a:chOff x="2054090" y="1821218"/>
                <a:chExt cx="4208932" cy="3458628"/>
              </a:xfrm>
            </p:grpSpPr>
            <p:pic>
              <p:nvPicPr>
                <p:cNvPr id="72" name="図 71">
                  <a:extLst>
                    <a:ext uri="{FF2B5EF4-FFF2-40B4-BE49-F238E27FC236}">
                      <a16:creationId xmlns:a16="http://schemas.microsoft.com/office/drawing/2014/main" id="{AB0DECEB-3861-4DFC-97D2-3E11A6B7FAB0}"/>
                    </a:ext>
                  </a:extLst>
                </p:cNvPr>
                <p:cNvPicPr>
                  <a:picLocks noChangeAspect="1"/>
                </p:cNvPicPr>
                <p:nvPr/>
              </p:nvPicPr>
              <p:blipFill>
                <a:blip r:embed="rId4"/>
                <a:stretch>
                  <a:fillRect/>
                </a:stretch>
              </p:blipFill>
              <p:spPr>
                <a:xfrm>
                  <a:off x="5000287" y="4895512"/>
                  <a:ext cx="384334" cy="384334"/>
                </a:xfrm>
                <a:prstGeom prst="rect">
                  <a:avLst/>
                </a:prstGeom>
              </p:spPr>
            </p:pic>
            <p:sp>
              <p:nvSpPr>
                <p:cNvPr id="73" name="円弧 72">
                  <a:extLst>
                    <a:ext uri="{FF2B5EF4-FFF2-40B4-BE49-F238E27FC236}">
                      <a16:creationId xmlns:a16="http://schemas.microsoft.com/office/drawing/2014/main" id="{665E8778-8757-4DFB-8B80-E74836A969B1}"/>
                    </a:ext>
                  </a:extLst>
                </p:cNvPr>
                <p:cNvSpPr/>
                <p:nvPr/>
              </p:nvSpPr>
              <p:spPr>
                <a:xfrm>
                  <a:off x="2581247" y="2062741"/>
                  <a:ext cx="3060546" cy="3060546"/>
                </a:xfrm>
                <a:prstGeom prst="arc">
                  <a:avLst>
                    <a:gd name="adj1" fmla="val 18405513"/>
                    <a:gd name="adj2" fmla="val 1158996"/>
                  </a:avLst>
                </a:prstGeom>
                <a:ln w="63500">
                  <a:headEnd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74" name="角丸四角形 22">
                  <a:extLst>
                    <a:ext uri="{FF2B5EF4-FFF2-40B4-BE49-F238E27FC236}">
                      <a16:creationId xmlns:a16="http://schemas.microsoft.com/office/drawing/2014/main" id="{89A7EF07-DC2B-401E-8B54-9C7FB3CC00CA}"/>
                    </a:ext>
                  </a:extLst>
                </p:cNvPr>
                <p:cNvSpPr/>
                <p:nvPr/>
              </p:nvSpPr>
              <p:spPr>
                <a:xfrm>
                  <a:off x="2054090" y="4132145"/>
                  <a:ext cx="1953959" cy="720080"/>
                </a:xfrm>
                <a:prstGeom prst="roundRect">
                  <a:avLst/>
                </a:prstGeom>
                <a:solidFill>
                  <a:schemeClr val="bg1"/>
                </a:solid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動機</a:t>
                  </a:r>
                </a:p>
              </p:txBody>
            </p:sp>
            <p:pic>
              <p:nvPicPr>
                <p:cNvPr id="75" name="図 74">
                  <a:extLst>
                    <a:ext uri="{FF2B5EF4-FFF2-40B4-BE49-F238E27FC236}">
                      <a16:creationId xmlns:a16="http://schemas.microsoft.com/office/drawing/2014/main" id="{B6C64606-810F-45A2-A340-42F09FAD108A}"/>
                    </a:ext>
                  </a:extLst>
                </p:cNvPr>
                <p:cNvPicPr>
                  <a:picLocks noChangeAspect="1"/>
                </p:cNvPicPr>
                <p:nvPr/>
              </p:nvPicPr>
              <p:blipFill>
                <a:blip r:embed="rId5" cstate="print"/>
                <a:stretch>
                  <a:fillRect/>
                </a:stretch>
              </p:blipFill>
              <p:spPr>
                <a:xfrm>
                  <a:off x="3236820" y="3613843"/>
                  <a:ext cx="442451" cy="442451"/>
                </a:xfrm>
                <a:prstGeom prst="rect">
                  <a:avLst/>
                </a:prstGeom>
                <a:solidFill>
                  <a:schemeClr val="bg1"/>
                </a:solidFill>
              </p:spPr>
            </p:pic>
            <p:sp>
              <p:nvSpPr>
                <p:cNvPr id="78" name="円弧 77">
                  <a:extLst>
                    <a:ext uri="{FF2B5EF4-FFF2-40B4-BE49-F238E27FC236}">
                      <a16:creationId xmlns:a16="http://schemas.microsoft.com/office/drawing/2014/main" id="{C7A0F4E3-BB9A-43F8-867C-98E9F5BEDECE}"/>
                    </a:ext>
                  </a:extLst>
                </p:cNvPr>
                <p:cNvSpPr/>
                <p:nvPr/>
              </p:nvSpPr>
              <p:spPr>
                <a:xfrm rot="16200000">
                  <a:off x="2588974" y="2075448"/>
                  <a:ext cx="3056674" cy="3056674"/>
                </a:xfrm>
                <a:prstGeom prst="arc">
                  <a:avLst>
                    <a:gd name="adj1" fmla="val 15103996"/>
                    <a:gd name="adj2" fmla="val 19371786"/>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79" name="円弧 78">
                  <a:extLst>
                    <a:ext uri="{FF2B5EF4-FFF2-40B4-BE49-F238E27FC236}">
                      <a16:creationId xmlns:a16="http://schemas.microsoft.com/office/drawing/2014/main" id="{E7334B02-8EF2-4F21-A558-2AA3B4F245E0}"/>
                    </a:ext>
                  </a:extLst>
                </p:cNvPr>
                <p:cNvSpPr/>
                <p:nvPr/>
              </p:nvSpPr>
              <p:spPr>
                <a:xfrm rot="5400000">
                  <a:off x="2583977" y="2074874"/>
                  <a:ext cx="3060546" cy="3060546"/>
                </a:xfrm>
                <a:prstGeom prst="arc">
                  <a:avLst>
                    <a:gd name="adj1" fmla="val 19583790"/>
                    <a:gd name="adj2" fmla="val 1923949"/>
                  </a:avLst>
                </a:prstGeom>
                <a:ln w="63500">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0" name="角丸四角形 28">
                  <a:extLst>
                    <a:ext uri="{FF2B5EF4-FFF2-40B4-BE49-F238E27FC236}">
                      <a16:creationId xmlns:a16="http://schemas.microsoft.com/office/drawing/2014/main" id="{1B424AF7-F697-4A6B-8699-DEAD7CB9EBAB}"/>
                    </a:ext>
                  </a:extLst>
                </p:cNvPr>
                <p:cNvSpPr/>
                <p:nvPr/>
              </p:nvSpPr>
              <p:spPr>
                <a:xfrm>
                  <a:off x="4272778" y="4123290"/>
                  <a:ext cx="1990244"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eiryo" panose="020B0604030504040204" pitchFamily="34" charset="-128"/>
                      <a:ea typeface="Meiryo" panose="020B0604030504040204" pitchFamily="34" charset="-128"/>
                    </a:rPr>
                    <a:t>ポイント獲得</a:t>
                  </a:r>
                </a:p>
              </p:txBody>
            </p:sp>
            <p:sp>
              <p:nvSpPr>
                <p:cNvPr id="81" name="角丸四角形 29">
                  <a:extLst>
                    <a:ext uri="{FF2B5EF4-FFF2-40B4-BE49-F238E27FC236}">
                      <a16:creationId xmlns:a16="http://schemas.microsoft.com/office/drawing/2014/main" id="{7C8DFA0B-5859-4A96-8AFF-3F9C3ADB8AE2}"/>
                    </a:ext>
                  </a:extLst>
                </p:cNvPr>
                <p:cNvSpPr/>
                <p:nvPr/>
              </p:nvSpPr>
              <p:spPr>
                <a:xfrm>
                  <a:off x="3222753" y="1821218"/>
                  <a:ext cx="1777534" cy="720080"/>
                </a:xfrm>
                <a:prstGeom prst="roundRect">
                  <a:avLst/>
                </a:prstGeom>
                <a:noFill/>
                <a:ln w="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目的とする</a:t>
                  </a:r>
                  <a:endPar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a:p>
                  <a:pPr algn="ctr"/>
                  <a:r>
                    <a:rPr lang="ja-JP" altLang="en-US"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行動</a:t>
                  </a:r>
                </a:p>
              </p:txBody>
            </p:sp>
            <p:sp>
              <p:nvSpPr>
                <p:cNvPr id="82" name="テキスト ボックス 81">
                  <a:extLst>
                    <a:ext uri="{FF2B5EF4-FFF2-40B4-BE49-F238E27FC236}">
                      <a16:creationId xmlns:a16="http://schemas.microsoft.com/office/drawing/2014/main" id="{BD07091B-15F0-436F-9526-77E3404F36DA}"/>
                    </a:ext>
                  </a:extLst>
                </p:cNvPr>
                <p:cNvSpPr txBox="1"/>
                <p:nvPr/>
              </p:nvSpPr>
              <p:spPr>
                <a:xfrm>
                  <a:off x="3734651" y="2840576"/>
                  <a:ext cx="1837031" cy="905004"/>
                </a:xfrm>
                <a:prstGeom prst="rect">
                  <a:avLst/>
                </a:prstGeom>
                <a:noFill/>
              </p:spPr>
              <p:txBody>
                <a:bodyPr wrap="square" rtlCol="0">
                  <a:spAutoFit/>
                </a:bodyPr>
                <a:lstStyle/>
                <a:p>
                  <a:pPr algn="ctr"/>
                  <a:r>
                    <a:rPr lang="ja-JP" altLang="en-US" sz="1600" b="1" dirty="0">
                      <a:latin typeface="Times New Roman" panose="02020603050405020304" pitchFamily="18" charset="0"/>
                      <a:cs typeface="Times New Roman" panose="02020603050405020304" pitchFamily="18" charset="0"/>
                    </a:rPr>
                    <a:t>もたらす</a:t>
                  </a:r>
                  <a:endParaRPr lang="en-US" altLang="ja-JP" sz="1600" b="1" dirty="0">
                    <a:latin typeface="Times New Roman" panose="02020603050405020304" pitchFamily="18" charset="0"/>
                    <a:cs typeface="Times New Roman" panose="02020603050405020304" pitchFamily="18" charset="0"/>
                  </a:endParaRPr>
                </a:p>
                <a:p>
                  <a:pPr algn="ctr"/>
                  <a:r>
                    <a:rPr lang="ja-JP" altLang="en-US" sz="1400" b="1" dirty="0">
                      <a:latin typeface="Times New Roman" panose="02020603050405020304" pitchFamily="18" charset="0"/>
                      <a:cs typeface="Times New Roman" panose="02020603050405020304" pitchFamily="18" charset="0"/>
                    </a:rPr>
                    <a:t>（行動によって報酬を得る）</a:t>
                  </a:r>
                </a:p>
              </p:txBody>
            </p:sp>
          </p:grpSp>
          <p:sp>
            <p:nvSpPr>
              <p:cNvPr id="85" name="テキスト ボックス 84">
                <a:extLst>
                  <a:ext uri="{FF2B5EF4-FFF2-40B4-BE49-F238E27FC236}">
                    <a16:creationId xmlns:a16="http://schemas.microsoft.com/office/drawing/2014/main" id="{175471C3-A72F-422A-84EE-7C21988A7408}"/>
                  </a:ext>
                </a:extLst>
              </p:cNvPr>
              <p:cNvSpPr txBox="1"/>
              <p:nvPr/>
            </p:nvSpPr>
            <p:spPr>
              <a:xfrm>
                <a:off x="2473549" y="6457608"/>
                <a:ext cx="814148" cy="369332"/>
              </a:xfrm>
              <a:prstGeom prst="rect">
                <a:avLst/>
              </a:prstGeom>
              <a:noFill/>
            </p:spPr>
            <p:txBody>
              <a:bodyPr wrap="square" rtlCol="0">
                <a:spAutoFit/>
              </a:bodyPr>
              <a:lstStyle/>
              <a:p>
                <a:pPr algn="ctr"/>
                <a:r>
                  <a:rPr lang="ja-JP" altLang="en-US" b="1" dirty="0"/>
                  <a:t>強化</a:t>
                </a:r>
              </a:p>
            </p:txBody>
          </p:sp>
          <p:sp>
            <p:nvSpPr>
              <p:cNvPr id="86" name="テキスト ボックス 85">
                <a:extLst>
                  <a:ext uri="{FF2B5EF4-FFF2-40B4-BE49-F238E27FC236}">
                    <a16:creationId xmlns:a16="http://schemas.microsoft.com/office/drawing/2014/main" id="{096FD0AA-3615-4612-9E8C-DB359CFF9BF5}"/>
                  </a:ext>
                </a:extLst>
              </p:cNvPr>
              <p:cNvSpPr txBox="1"/>
              <p:nvPr/>
            </p:nvSpPr>
            <p:spPr>
              <a:xfrm>
                <a:off x="587879" y="4824976"/>
                <a:ext cx="774987" cy="369332"/>
              </a:xfrm>
              <a:prstGeom prst="rect">
                <a:avLst/>
              </a:prstGeom>
              <a:noFill/>
            </p:spPr>
            <p:txBody>
              <a:bodyPr wrap="square" rtlCol="0">
                <a:spAutoFit/>
              </a:bodyPr>
              <a:lstStyle/>
              <a:p>
                <a:r>
                  <a:rPr lang="ja-JP" altLang="en-US" b="1" dirty="0"/>
                  <a:t>駆動</a:t>
                </a:r>
              </a:p>
            </p:txBody>
          </p:sp>
        </p:grpSp>
      </p:grpSp>
    </p:spTree>
    <p:extLst>
      <p:ext uri="{BB962C8B-B14F-4D97-AF65-F5344CB8AC3E}">
        <p14:creationId xmlns:p14="http://schemas.microsoft.com/office/powerpoint/2010/main" val="207891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矢印: 五方向 81">
            <a:extLst>
              <a:ext uri="{FF2B5EF4-FFF2-40B4-BE49-F238E27FC236}">
                <a16:creationId xmlns:a16="http://schemas.microsoft.com/office/drawing/2014/main" id="{6B70E85D-8B70-4953-81D8-A0247F88BBBB}"/>
              </a:ext>
            </a:extLst>
          </p:cNvPr>
          <p:cNvSpPr/>
          <p:nvPr/>
        </p:nvSpPr>
        <p:spPr>
          <a:xfrm>
            <a:off x="1850961" y="3128638"/>
            <a:ext cx="6475219" cy="383824"/>
          </a:xfrm>
          <a:prstGeom prst="homePlat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五方向 7">
            <a:extLst>
              <a:ext uri="{FF2B5EF4-FFF2-40B4-BE49-F238E27FC236}">
                <a16:creationId xmlns:a16="http://schemas.microsoft.com/office/drawing/2014/main" id="{C93CB044-E02E-41F9-8547-3525AD4DF92E}"/>
              </a:ext>
            </a:extLst>
          </p:cNvPr>
          <p:cNvSpPr/>
          <p:nvPr/>
        </p:nvSpPr>
        <p:spPr>
          <a:xfrm>
            <a:off x="8803607" y="2622516"/>
            <a:ext cx="150298" cy="383824"/>
          </a:xfrm>
          <a:prstGeom prst="homePlate">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43503C2-2CC9-4B10-944A-BE063B5B5C60}"/>
              </a:ext>
            </a:extLst>
          </p:cNvPr>
          <p:cNvGrpSpPr/>
          <p:nvPr/>
        </p:nvGrpSpPr>
        <p:grpSpPr>
          <a:xfrm>
            <a:off x="0" y="2665804"/>
            <a:ext cx="1267814" cy="1277750"/>
            <a:chOff x="368814" y="3042179"/>
            <a:chExt cx="1267814" cy="1277750"/>
          </a:xfrm>
        </p:grpSpPr>
        <p:sp>
          <p:nvSpPr>
            <p:cNvPr id="10" name="テキスト ボックス 9">
              <a:extLst>
                <a:ext uri="{FF2B5EF4-FFF2-40B4-BE49-F238E27FC236}">
                  <a16:creationId xmlns:a16="http://schemas.microsoft.com/office/drawing/2014/main" id="{F1BBAB10-DFF4-4C19-9BE5-C5353C48D217}"/>
                </a:ext>
              </a:extLst>
            </p:cNvPr>
            <p:cNvSpPr txBox="1"/>
            <p:nvPr/>
          </p:nvSpPr>
          <p:spPr>
            <a:xfrm>
              <a:off x="468164" y="3042179"/>
              <a:ext cx="996247" cy="338554"/>
            </a:xfrm>
            <a:prstGeom prst="rect">
              <a:avLst/>
            </a:prstGeom>
            <a:noFill/>
          </p:spPr>
          <p:txBody>
            <a:bodyPr wrap="square" rtlCol="0">
              <a:spAutoFit/>
            </a:bodyPr>
            <a:lstStyle/>
            <a:p>
              <a:pPr algn="ctr"/>
              <a:r>
                <a:rPr kumimoji="1" lang="ja-JP" altLang="en-US" sz="1600" b="1" dirty="0"/>
                <a:t>日常生活</a:t>
              </a:r>
              <a:endParaRPr kumimoji="1" lang="en-US" altLang="ja-JP" sz="1600" b="1" dirty="0"/>
            </a:p>
          </p:txBody>
        </p:sp>
        <p:sp>
          <p:nvSpPr>
            <p:cNvPr id="11" name="テキスト ボックス 10">
              <a:extLst>
                <a:ext uri="{FF2B5EF4-FFF2-40B4-BE49-F238E27FC236}">
                  <a16:creationId xmlns:a16="http://schemas.microsoft.com/office/drawing/2014/main" id="{B8C8D42D-2FDE-4463-9289-D1AA73E6E455}"/>
                </a:ext>
              </a:extLst>
            </p:cNvPr>
            <p:cNvSpPr txBox="1"/>
            <p:nvPr/>
          </p:nvSpPr>
          <p:spPr>
            <a:xfrm>
              <a:off x="739575" y="3981375"/>
              <a:ext cx="598348" cy="338554"/>
            </a:xfrm>
            <a:prstGeom prst="rect">
              <a:avLst/>
            </a:prstGeom>
            <a:noFill/>
          </p:spPr>
          <p:txBody>
            <a:bodyPr wrap="square" rtlCol="0">
              <a:spAutoFit/>
            </a:bodyPr>
            <a:lstStyle/>
            <a:p>
              <a:r>
                <a:rPr kumimoji="1" lang="ja-JP" altLang="en-US" sz="1600" b="1" dirty="0"/>
                <a:t>議論</a:t>
              </a:r>
              <a:endParaRPr kumimoji="1" lang="en-US" altLang="ja-JP" sz="1600" dirty="0"/>
            </a:p>
          </p:txBody>
        </p:sp>
        <p:sp>
          <p:nvSpPr>
            <p:cNvPr id="12" name="テキスト ボックス 11">
              <a:extLst>
                <a:ext uri="{FF2B5EF4-FFF2-40B4-BE49-F238E27FC236}">
                  <a16:creationId xmlns:a16="http://schemas.microsoft.com/office/drawing/2014/main" id="{4B00DC01-6CD2-4A58-8066-18EE7D245080}"/>
                </a:ext>
              </a:extLst>
            </p:cNvPr>
            <p:cNvSpPr txBox="1"/>
            <p:nvPr/>
          </p:nvSpPr>
          <p:spPr>
            <a:xfrm>
              <a:off x="368814" y="3379257"/>
              <a:ext cx="1267814" cy="584775"/>
            </a:xfrm>
            <a:prstGeom prst="rect">
              <a:avLst/>
            </a:prstGeom>
            <a:noFill/>
          </p:spPr>
          <p:txBody>
            <a:bodyPr wrap="square" rtlCol="0">
              <a:spAutoFit/>
            </a:bodyPr>
            <a:lstStyle/>
            <a:p>
              <a:pPr algn="ctr"/>
              <a:r>
                <a:rPr kumimoji="1" lang="ja-JP" altLang="en-US" sz="1600" b="1" dirty="0"/>
                <a:t>ヘルスケア（歩数）</a:t>
              </a:r>
              <a:endParaRPr kumimoji="1" lang="en-US" altLang="ja-JP" sz="1600" b="1" dirty="0"/>
            </a:p>
          </p:txBody>
        </p:sp>
      </p:grpSp>
      <p:sp>
        <p:nvSpPr>
          <p:cNvPr id="17" name="正方形/長方形 16">
            <a:extLst>
              <a:ext uri="{FF2B5EF4-FFF2-40B4-BE49-F238E27FC236}">
                <a16:creationId xmlns:a16="http://schemas.microsoft.com/office/drawing/2014/main" id="{41F4701D-138C-4954-9A4D-AAA374D10448}"/>
              </a:ext>
            </a:extLst>
          </p:cNvPr>
          <p:cNvSpPr/>
          <p:nvPr/>
        </p:nvSpPr>
        <p:spPr>
          <a:xfrm>
            <a:off x="1172635" y="2500438"/>
            <a:ext cx="7795502" cy="15128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五方向 20">
            <a:extLst>
              <a:ext uri="{FF2B5EF4-FFF2-40B4-BE49-F238E27FC236}">
                <a16:creationId xmlns:a16="http://schemas.microsoft.com/office/drawing/2014/main" id="{49E006E7-D3F6-4F86-819E-D790DA5EA507}"/>
              </a:ext>
            </a:extLst>
          </p:cNvPr>
          <p:cNvSpPr/>
          <p:nvPr/>
        </p:nvSpPr>
        <p:spPr>
          <a:xfrm>
            <a:off x="1836122" y="2627826"/>
            <a:ext cx="6475219" cy="383824"/>
          </a:xfrm>
          <a:prstGeom prst="homePlat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五方向 62">
            <a:extLst>
              <a:ext uri="{FF2B5EF4-FFF2-40B4-BE49-F238E27FC236}">
                <a16:creationId xmlns:a16="http://schemas.microsoft.com/office/drawing/2014/main" id="{8C426365-47D2-4D4F-A4B4-1682819F70C6}"/>
              </a:ext>
            </a:extLst>
          </p:cNvPr>
          <p:cNvSpPr/>
          <p:nvPr/>
        </p:nvSpPr>
        <p:spPr>
          <a:xfrm>
            <a:off x="4906351" y="3566249"/>
            <a:ext cx="348803" cy="383824"/>
          </a:xfrm>
          <a:prstGeom prst="homePlat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五方向 65">
            <a:extLst>
              <a:ext uri="{FF2B5EF4-FFF2-40B4-BE49-F238E27FC236}">
                <a16:creationId xmlns:a16="http://schemas.microsoft.com/office/drawing/2014/main" id="{81FDB956-601B-4932-9CE0-261EB2744763}"/>
              </a:ext>
            </a:extLst>
          </p:cNvPr>
          <p:cNvSpPr/>
          <p:nvPr/>
        </p:nvSpPr>
        <p:spPr>
          <a:xfrm>
            <a:off x="4346816" y="3562285"/>
            <a:ext cx="354059" cy="383824"/>
          </a:xfrm>
          <a:prstGeom prst="homePlat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矢印: 五方向 82">
            <a:extLst>
              <a:ext uri="{FF2B5EF4-FFF2-40B4-BE49-F238E27FC236}">
                <a16:creationId xmlns:a16="http://schemas.microsoft.com/office/drawing/2014/main" id="{C9D6D217-E42B-4C2D-B96B-E5935AFDB9E9}"/>
              </a:ext>
            </a:extLst>
          </p:cNvPr>
          <p:cNvSpPr/>
          <p:nvPr/>
        </p:nvSpPr>
        <p:spPr>
          <a:xfrm>
            <a:off x="8803607" y="3135727"/>
            <a:ext cx="150298" cy="383824"/>
          </a:xfrm>
          <a:prstGeom prst="homePlate">
            <a:avLst>
              <a:gd name="adj" fmla="val 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4962176B-9274-41F2-9BA4-F907CE7B926A}"/>
              </a:ext>
            </a:extLst>
          </p:cNvPr>
          <p:cNvSpPr txBox="1"/>
          <p:nvPr/>
        </p:nvSpPr>
        <p:spPr>
          <a:xfrm>
            <a:off x="1463272" y="2043763"/>
            <a:ext cx="761086" cy="369332"/>
          </a:xfrm>
          <a:prstGeom prst="rect">
            <a:avLst/>
          </a:prstGeom>
          <a:noFill/>
        </p:spPr>
        <p:txBody>
          <a:bodyPr wrap="square" rtlCol="0">
            <a:spAutoFit/>
          </a:bodyPr>
          <a:lstStyle/>
          <a:p>
            <a:r>
              <a:rPr kumimoji="1" lang="en-US" altLang="ja-JP" b="1" dirty="0"/>
              <a:t>00:00</a:t>
            </a:r>
            <a:endParaRPr kumimoji="1" lang="ja-JP" altLang="en-US" b="1" dirty="0"/>
          </a:p>
        </p:txBody>
      </p:sp>
      <p:sp>
        <p:nvSpPr>
          <p:cNvPr id="109" name="テキスト ボックス 108">
            <a:extLst>
              <a:ext uri="{FF2B5EF4-FFF2-40B4-BE49-F238E27FC236}">
                <a16:creationId xmlns:a16="http://schemas.microsoft.com/office/drawing/2014/main" id="{5F341299-43C1-4831-89CD-0FB8D1F7A8C8}"/>
              </a:ext>
            </a:extLst>
          </p:cNvPr>
          <p:cNvSpPr txBox="1"/>
          <p:nvPr/>
        </p:nvSpPr>
        <p:spPr>
          <a:xfrm>
            <a:off x="7951787" y="2007795"/>
            <a:ext cx="754935" cy="369332"/>
          </a:xfrm>
          <a:prstGeom prst="rect">
            <a:avLst/>
          </a:prstGeom>
          <a:noFill/>
        </p:spPr>
        <p:txBody>
          <a:bodyPr wrap="square" rtlCol="0">
            <a:spAutoFit/>
          </a:bodyPr>
          <a:lstStyle/>
          <a:p>
            <a:r>
              <a:rPr kumimoji="1" lang="en-US" altLang="ja-JP" b="1" dirty="0"/>
              <a:t>24:00</a:t>
            </a:r>
            <a:endParaRPr kumimoji="1" lang="ja-JP" altLang="en-US" b="1" dirty="0"/>
          </a:p>
        </p:txBody>
      </p:sp>
      <p:cxnSp>
        <p:nvCxnSpPr>
          <p:cNvPr id="111" name="直線コネクタ 110">
            <a:extLst>
              <a:ext uri="{FF2B5EF4-FFF2-40B4-BE49-F238E27FC236}">
                <a16:creationId xmlns:a16="http://schemas.microsoft.com/office/drawing/2014/main" id="{0C6428EB-1CFE-42D0-8859-131A0E897594}"/>
              </a:ext>
            </a:extLst>
          </p:cNvPr>
          <p:cNvCxnSpPr>
            <a:cxnSpLocks/>
          </p:cNvCxnSpPr>
          <p:nvPr/>
        </p:nvCxnSpPr>
        <p:spPr>
          <a:xfrm>
            <a:off x="3550373" y="2643531"/>
            <a:ext cx="0" cy="352414"/>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99B40F9D-8649-467F-922B-6D1E923F3B58}"/>
              </a:ext>
            </a:extLst>
          </p:cNvPr>
          <p:cNvCxnSpPr>
            <a:cxnSpLocks/>
            <a:stCxn id="96" idx="2"/>
          </p:cNvCxnSpPr>
          <p:nvPr/>
        </p:nvCxnSpPr>
        <p:spPr>
          <a:xfrm>
            <a:off x="3540472" y="2398264"/>
            <a:ext cx="2670" cy="230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F38D6CCB-2875-4FFB-BA19-9564DAC04A71}"/>
              </a:ext>
            </a:extLst>
          </p:cNvPr>
          <p:cNvCxnSpPr>
            <a:cxnSpLocks/>
          </p:cNvCxnSpPr>
          <p:nvPr/>
        </p:nvCxnSpPr>
        <p:spPr>
          <a:xfrm>
            <a:off x="7889540" y="2643531"/>
            <a:ext cx="0" cy="868931"/>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2C78AE1B-6AF0-4B24-BD7F-7BB37030131D}"/>
              </a:ext>
            </a:extLst>
          </p:cNvPr>
          <p:cNvCxnSpPr>
            <a:cxnSpLocks/>
          </p:cNvCxnSpPr>
          <p:nvPr/>
        </p:nvCxnSpPr>
        <p:spPr>
          <a:xfrm>
            <a:off x="7889540" y="1788386"/>
            <a:ext cx="0" cy="848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53654E47-CF07-412D-A17E-4EC3AA38805D}"/>
              </a:ext>
            </a:extLst>
          </p:cNvPr>
          <p:cNvSpPr txBox="1"/>
          <p:nvPr/>
        </p:nvSpPr>
        <p:spPr>
          <a:xfrm>
            <a:off x="6370486" y="1223255"/>
            <a:ext cx="2602944" cy="646331"/>
          </a:xfrm>
          <a:prstGeom prst="rect">
            <a:avLst/>
          </a:prstGeom>
          <a:solidFill>
            <a:schemeClr val="tx2">
              <a:lumMod val="20000"/>
              <a:lumOff val="80000"/>
            </a:schemeClr>
          </a:solidFill>
          <a:ln>
            <a:noFill/>
          </a:ln>
        </p:spPr>
        <p:txBody>
          <a:bodyPr wrap="square" rtlCol="0">
            <a:spAutoFit/>
          </a:bodyPr>
          <a:lstStyle/>
          <a:p>
            <a:pPr marL="285750" indent="-285750">
              <a:buFont typeface="Arial" panose="020B0604020202020204" pitchFamily="34" charset="0"/>
              <a:buChar char="•"/>
            </a:pPr>
            <a:r>
              <a:rPr kumimoji="1" lang="ja-JP" altLang="en-US" sz="1200" b="1" dirty="0"/>
              <a:t>日常生活の成績発表</a:t>
            </a:r>
            <a:endParaRPr kumimoji="1" lang="en-US" altLang="ja-JP" sz="1200" b="1" dirty="0"/>
          </a:p>
          <a:p>
            <a:pPr marL="285750" indent="-285750">
              <a:buFont typeface="Arial" panose="020B0604020202020204" pitchFamily="34" charset="0"/>
              <a:buChar char="•"/>
            </a:pPr>
            <a:r>
              <a:rPr kumimoji="1" lang="ja-JP" altLang="en-US" sz="1200" b="1" dirty="0"/>
              <a:t>ヘルスケア（歩数）の成績発表</a:t>
            </a:r>
            <a:endParaRPr kumimoji="1" lang="en-US" altLang="ja-JP" sz="1200" b="1" dirty="0"/>
          </a:p>
          <a:p>
            <a:pPr marL="285750" indent="-285750">
              <a:buFont typeface="Arial" panose="020B0604020202020204" pitchFamily="34" charset="0"/>
              <a:buChar char="•"/>
            </a:pPr>
            <a:r>
              <a:rPr kumimoji="1" lang="ja-JP" altLang="en-US" sz="1200" b="1" dirty="0"/>
              <a:t>減算後の所持ポイント発表</a:t>
            </a:r>
            <a:endParaRPr kumimoji="1" lang="en-US" altLang="ja-JP" sz="1200" b="1" dirty="0"/>
          </a:p>
        </p:txBody>
      </p:sp>
      <p:pic>
        <p:nvPicPr>
          <p:cNvPr id="1026" name="Picture 2" descr="歩いている人のシルエット06 | 無料のAi・PNG白黒シルエットイラスト">
            <a:extLst>
              <a:ext uri="{FF2B5EF4-FFF2-40B4-BE49-F238E27FC236}">
                <a16:creationId xmlns:a16="http://schemas.microsoft.com/office/drawing/2014/main" id="{92AC5802-F233-4A0A-A339-5CD1D954434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2667" y1="19667" x2="52667" y2="19667"/>
                        <a14:foregroundMark x1="55000" y1="77667" x2="55000" y2="77667"/>
                      </a14:backgroundRemoval>
                    </a14:imgEffect>
                  </a14:imgLayer>
                </a14:imgProps>
              </a:ext>
              <a:ext uri="{28A0092B-C50C-407E-A947-70E740481C1C}">
                <a14:useLocalDpi xmlns:a14="http://schemas.microsoft.com/office/drawing/2010/main" val="0"/>
              </a:ext>
            </a:extLst>
          </a:blip>
          <a:srcRect/>
          <a:stretch>
            <a:fillRect/>
          </a:stretch>
        </p:blipFill>
        <p:spPr bwMode="auto">
          <a:xfrm>
            <a:off x="6927030" y="3108802"/>
            <a:ext cx="437294" cy="437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歩行者 イラスト素材 - iStock">
            <a:extLst>
              <a:ext uri="{FF2B5EF4-FFF2-40B4-BE49-F238E27FC236}">
                <a16:creationId xmlns:a16="http://schemas.microsoft.com/office/drawing/2014/main" id="{1467C5B4-FEDD-4273-AD12-36ED687CCA6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53595" y1="23529" x2="53595" y2="23529"/>
                        <a14:foregroundMark x1="61601" y1="48203" x2="61601" y2="48203"/>
                        <a14:foregroundMark x1="42810" y1="67484" x2="42810" y2="67484"/>
                      </a14:backgroundRemoval>
                    </a14:imgEffect>
                  </a14:imgLayer>
                </a14:imgProps>
              </a:ext>
              <a:ext uri="{28A0092B-C50C-407E-A947-70E740481C1C}">
                <a14:useLocalDpi xmlns:a14="http://schemas.microsoft.com/office/drawing/2010/main" val="0"/>
              </a:ext>
            </a:extLst>
          </a:blip>
          <a:srcRect/>
          <a:stretch>
            <a:fillRect/>
          </a:stretch>
        </p:blipFill>
        <p:spPr bwMode="auto">
          <a:xfrm>
            <a:off x="3616169" y="3080157"/>
            <a:ext cx="470241" cy="470241"/>
          </a:xfrm>
          <a:prstGeom prst="rect">
            <a:avLst/>
          </a:prstGeom>
          <a:noFill/>
          <a:extLst>
            <a:ext uri="{909E8E84-426E-40DD-AFC4-6F175D3DCCD1}">
              <a14:hiddenFill xmlns:a14="http://schemas.microsoft.com/office/drawing/2010/main">
                <a:solidFill>
                  <a:srgbClr val="FFFFFF"/>
                </a:solidFill>
              </a14:hiddenFill>
            </a:ext>
          </a:extLst>
        </p:spPr>
      </p:pic>
      <p:pic>
        <p:nvPicPr>
          <p:cNvPr id="198" name="図 197">
            <a:extLst>
              <a:ext uri="{FF2B5EF4-FFF2-40B4-BE49-F238E27FC236}">
                <a16:creationId xmlns:a16="http://schemas.microsoft.com/office/drawing/2014/main" id="{B62B8349-2F39-4422-A4F6-7F47F74DFE0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42320" y1="22176" x2="42320" y2="22176"/>
                        <a14:foregroundMark x1="36193" y1="30648" x2="36193" y2="30648"/>
                        <a14:foregroundMark x1="84069" y1="45515" x2="84069" y2="45515"/>
                      </a14:backgroundRemoval>
                    </a14:imgEffect>
                  </a14:imgLayer>
                </a14:imgProps>
              </a:ext>
            </a:extLst>
          </a:blip>
          <a:stretch>
            <a:fillRect/>
          </a:stretch>
        </p:blipFill>
        <p:spPr>
          <a:xfrm>
            <a:off x="3034089" y="2600344"/>
            <a:ext cx="484157" cy="476246"/>
          </a:xfrm>
          <a:prstGeom prst="rect">
            <a:avLst/>
          </a:prstGeom>
        </p:spPr>
      </p:pic>
      <p:cxnSp>
        <p:nvCxnSpPr>
          <p:cNvPr id="199" name="直線コネクタ 198">
            <a:extLst>
              <a:ext uri="{FF2B5EF4-FFF2-40B4-BE49-F238E27FC236}">
                <a16:creationId xmlns:a16="http://schemas.microsoft.com/office/drawing/2014/main" id="{11D70F15-F938-4D27-B0BC-1A7948D7E5C6}"/>
              </a:ext>
            </a:extLst>
          </p:cNvPr>
          <p:cNvCxnSpPr>
            <a:cxnSpLocks/>
          </p:cNvCxnSpPr>
          <p:nvPr/>
        </p:nvCxnSpPr>
        <p:spPr>
          <a:xfrm>
            <a:off x="4083773" y="2638221"/>
            <a:ext cx="0" cy="352414"/>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4A74C5F-63FA-49C5-9584-4AB9D61AF2CC}"/>
              </a:ext>
            </a:extLst>
          </p:cNvPr>
          <p:cNvCxnSpPr>
            <a:cxnSpLocks/>
          </p:cNvCxnSpPr>
          <p:nvPr/>
        </p:nvCxnSpPr>
        <p:spPr>
          <a:xfrm>
            <a:off x="4700875" y="3546097"/>
            <a:ext cx="0" cy="41961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D09A6C95-9B58-4C72-9A9B-C037F6206180}"/>
              </a:ext>
            </a:extLst>
          </p:cNvPr>
          <p:cNvCxnSpPr>
            <a:cxnSpLocks/>
          </p:cNvCxnSpPr>
          <p:nvPr/>
        </p:nvCxnSpPr>
        <p:spPr>
          <a:xfrm>
            <a:off x="5264437" y="3544389"/>
            <a:ext cx="0" cy="41961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3EBF9DBA-75D7-4C4F-97BB-39A33F7EB58C}"/>
              </a:ext>
            </a:extLst>
          </p:cNvPr>
          <p:cNvSpPr txBox="1"/>
          <p:nvPr/>
        </p:nvSpPr>
        <p:spPr>
          <a:xfrm>
            <a:off x="2666720" y="1394453"/>
            <a:ext cx="1746445" cy="461665"/>
          </a:xfrm>
          <a:prstGeom prst="rect">
            <a:avLst/>
          </a:prstGeom>
          <a:solidFill>
            <a:schemeClr val="accent6">
              <a:lumMod val="40000"/>
              <a:lumOff val="60000"/>
            </a:schemeClr>
          </a:solidFill>
        </p:spPr>
        <p:txBody>
          <a:bodyPr wrap="square" rtlCol="0">
            <a:spAutoFit/>
          </a:bodyPr>
          <a:lstStyle/>
          <a:p>
            <a:pPr algn="ctr"/>
            <a:r>
              <a:rPr kumimoji="1" lang="ja-JP" altLang="en-US" sz="1200" b="1" dirty="0"/>
              <a:t>利他行動を受けたら，</a:t>
            </a:r>
            <a:endParaRPr kumimoji="1" lang="en-US" altLang="ja-JP" sz="1200" b="1" dirty="0"/>
          </a:p>
          <a:p>
            <a:pPr algn="ctr"/>
            <a:r>
              <a:rPr kumimoji="1" lang="ja-JP" altLang="en-US" sz="1200" b="1" dirty="0"/>
              <a:t>評価を行う（</a:t>
            </a:r>
            <a:r>
              <a:rPr kumimoji="1" lang="en-US" altLang="ja-JP" sz="1200" b="1" dirty="0"/>
              <a:t>Fig. 8</a:t>
            </a:r>
            <a:r>
              <a:rPr kumimoji="1" lang="ja-JP" altLang="en-US" sz="1200" b="1" dirty="0"/>
              <a:t>）</a:t>
            </a:r>
            <a:endParaRPr kumimoji="1" lang="en-US" altLang="ja-JP" sz="1200" b="1" dirty="0"/>
          </a:p>
        </p:txBody>
      </p:sp>
      <p:sp>
        <p:nvSpPr>
          <p:cNvPr id="100" name="テキスト ボックス 99">
            <a:extLst>
              <a:ext uri="{FF2B5EF4-FFF2-40B4-BE49-F238E27FC236}">
                <a16:creationId xmlns:a16="http://schemas.microsoft.com/office/drawing/2014/main" id="{E08D1F6C-0DDC-4E5B-8738-CF7A141480EF}"/>
              </a:ext>
            </a:extLst>
          </p:cNvPr>
          <p:cNvSpPr txBox="1"/>
          <p:nvPr/>
        </p:nvSpPr>
        <p:spPr>
          <a:xfrm>
            <a:off x="5529474" y="4060090"/>
            <a:ext cx="826330" cy="276999"/>
          </a:xfrm>
          <a:prstGeom prst="rect">
            <a:avLst/>
          </a:prstGeom>
          <a:solidFill>
            <a:schemeClr val="tx2">
              <a:lumMod val="20000"/>
              <a:lumOff val="80000"/>
            </a:schemeClr>
          </a:solidFill>
          <a:ln>
            <a:noFill/>
          </a:ln>
        </p:spPr>
        <p:txBody>
          <a:bodyPr wrap="square" rtlCol="0">
            <a:spAutoFit/>
          </a:bodyPr>
          <a:lstStyle/>
          <a:p>
            <a:r>
              <a:rPr kumimoji="1" lang="ja-JP" altLang="en-US" sz="1200" b="1" dirty="0"/>
              <a:t>成績発表</a:t>
            </a:r>
          </a:p>
        </p:txBody>
      </p:sp>
      <p:sp>
        <p:nvSpPr>
          <p:cNvPr id="101" name="矢印: 五方向 100">
            <a:extLst>
              <a:ext uri="{FF2B5EF4-FFF2-40B4-BE49-F238E27FC236}">
                <a16:creationId xmlns:a16="http://schemas.microsoft.com/office/drawing/2014/main" id="{C28DAEFE-6F86-43FE-9586-ED0C71BEF9F9}"/>
              </a:ext>
            </a:extLst>
          </p:cNvPr>
          <p:cNvSpPr/>
          <p:nvPr/>
        </p:nvSpPr>
        <p:spPr>
          <a:xfrm>
            <a:off x="8311341" y="2625487"/>
            <a:ext cx="480836" cy="383824"/>
          </a:xfrm>
          <a:prstGeom prst="homePlat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五方向 102">
            <a:extLst>
              <a:ext uri="{FF2B5EF4-FFF2-40B4-BE49-F238E27FC236}">
                <a16:creationId xmlns:a16="http://schemas.microsoft.com/office/drawing/2014/main" id="{AC3B4E8F-A562-4845-895E-AF51BBBC569E}"/>
              </a:ext>
            </a:extLst>
          </p:cNvPr>
          <p:cNvSpPr/>
          <p:nvPr/>
        </p:nvSpPr>
        <p:spPr>
          <a:xfrm>
            <a:off x="8311340" y="3128638"/>
            <a:ext cx="472530" cy="383824"/>
          </a:xfrm>
          <a:prstGeom prst="homePlat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50967C98-E2BB-4C6B-A8CD-5797F044B79C}"/>
              </a:ext>
            </a:extLst>
          </p:cNvPr>
          <p:cNvCxnSpPr>
            <a:cxnSpLocks/>
          </p:cNvCxnSpPr>
          <p:nvPr/>
        </p:nvCxnSpPr>
        <p:spPr>
          <a:xfrm>
            <a:off x="8803607" y="2103260"/>
            <a:ext cx="0" cy="1894471"/>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000DF39-2877-4CEF-85A7-70FCD88BACE6}"/>
              </a:ext>
            </a:extLst>
          </p:cNvPr>
          <p:cNvCxnSpPr>
            <a:cxnSpLocks/>
          </p:cNvCxnSpPr>
          <p:nvPr/>
        </p:nvCxnSpPr>
        <p:spPr>
          <a:xfrm>
            <a:off x="8311340" y="2339410"/>
            <a:ext cx="1" cy="1658321"/>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4" name="矢印: 五方向 143">
            <a:extLst>
              <a:ext uri="{FF2B5EF4-FFF2-40B4-BE49-F238E27FC236}">
                <a16:creationId xmlns:a16="http://schemas.microsoft.com/office/drawing/2014/main" id="{33F0BABC-6D6A-476C-AA8E-2D87F4550AB5}"/>
              </a:ext>
            </a:extLst>
          </p:cNvPr>
          <p:cNvSpPr/>
          <p:nvPr/>
        </p:nvSpPr>
        <p:spPr>
          <a:xfrm>
            <a:off x="1348689" y="2633308"/>
            <a:ext cx="480836" cy="383824"/>
          </a:xfrm>
          <a:prstGeom prst="homePlat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矢印: 五方向 156">
            <a:extLst>
              <a:ext uri="{FF2B5EF4-FFF2-40B4-BE49-F238E27FC236}">
                <a16:creationId xmlns:a16="http://schemas.microsoft.com/office/drawing/2014/main" id="{A2652519-3E9C-4342-AF8F-31E9C753B37B}"/>
              </a:ext>
            </a:extLst>
          </p:cNvPr>
          <p:cNvSpPr/>
          <p:nvPr/>
        </p:nvSpPr>
        <p:spPr>
          <a:xfrm>
            <a:off x="1348688" y="3136459"/>
            <a:ext cx="472530" cy="383824"/>
          </a:xfrm>
          <a:prstGeom prst="homePlat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B8F4C201-19A4-49EB-9779-40B79A052E44}"/>
              </a:ext>
            </a:extLst>
          </p:cNvPr>
          <p:cNvCxnSpPr>
            <a:cxnSpLocks/>
          </p:cNvCxnSpPr>
          <p:nvPr/>
        </p:nvCxnSpPr>
        <p:spPr>
          <a:xfrm>
            <a:off x="1821218" y="2339410"/>
            <a:ext cx="19737" cy="1666142"/>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2" name="矢印: 五方向 161">
            <a:extLst>
              <a:ext uri="{FF2B5EF4-FFF2-40B4-BE49-F238E27FC236}">
                <a16:creationId xmlns:a16="http://schemas.microsoft.com/office/drawing/2014/main" id="{3F608010-3C5C-4D1A-A744-A593A4D65CAC}"/>
              </a:ext>
            </a:extLst>
          </p:cNvPr>
          <p:cNvSpPr/>
          <p:nvPr/>
        </p:nvSpPr>
        <p:spPr>
          <a:xfrm>
            <a:off x="1181146" y="2627826"/>
            <a:ext cx="160946" cy="383824"/>
          </a:xfrm>
          <a:prstGeom prst="homePlate">
            <a:avLst>
              <a:gd name="adj" fmla="val 82508"/>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矢印: 五方向 163">
            <a:extLst>
              <a:ext uri="{FF2B5EF4-FFF2-40B4-BE49-F238E27FC236}">
                <a16:creationId xmlns:a16="http://schemas.microsoft.com/office/drawing/2014/main" id="{72C705B4-D436-45B6-A87B-42A6A25D9B4A}"/>
              </a:ext>
            </a:extLst>
          </p:cNvPr>
          <p:cNvSpPr/>
          <p:nvPr/>
        </p:nvSpPr>
        <p:spPr>
          <a:xfrm>
            <a:off x="1175201" y="3135537"/>
            <a:ext cx="160946" cy="383824"/>
          </a:xfrm>
          <a:prstGeom prst="homePlate">
            <a:avLst>
              <a:gd name="adj" fmla="val 82508"/>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5" name="直線コネクタ 164">
            <a:extLst>
              <a:ext uri="{FF2B5EF4-FFF2-40B4-BE49-F238E27FC236}">
                <a16:creationId xmlns:a16="http://schemas.microsoft.com/office/drawing/2014/main" id="{747D4C7A-4308-477D-A977-A81BACBE6499}"/>
              </a:ext>
            </a:extLst>
          </p:cNvPr>
          <p:cNvCxnSpPr>
            <a:cxnSpLocks/>
          </p:cNvCxnSpPr>
          <p:nvPr/>
        </p:nvCxnSpPr>
        <p:spPr>
          <a:xfrm>
            <a:off x="1347362" y="2118803"/>
            <a:ext cx="0" cy="1894471"/>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995B1F83-4483-427C-B5F5-2708DC3F9C31}"/>
              </a:ext>
            </a:extLst>
          </p:cNvPr>
          <p:cNvCxnSpPr>
            <a:cxnSpLocks/>
          </p:cNvCxnSpPr>
          <p:nvPr/>
        </p:nvCxnSpPr>
        <p:spPr>
          <a:xfrm>
            <a:off x="4318586" y="3554846"/>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EB33E438-6DB4-438B-B25F-2B3E0F8954A4}"/>
              </a:ext>
            </a:extLst>
          </p:cNvPr>
          <p:cNvCxnSpPr>
            <a:cxnSpLocks/>
          </p:cNvCxnSpPr>
          <p:nvPr/>
        </p:nvCxnSpPr>
        <p:spPr>
          <a:xfrm>
            <a:off x="4874993" y="3554846"/>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156C14D1-D344-444F-BA7E-0A12DEA2E138}"/>
              </a:ext>
            </a:extLst>
          </p:cNvPr>
          <p:cNvCxnSpPr>
            <a:cxnSpLocks/>
          </p:cNvCxnSpPr>
          <p:nvPr/>
        </p:nvCxnSpPr>
        <p:spPr>
          <a:xfrm>
            <a:off x="5824318" y="2616428"/>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B2148F12-C382-45FE-8CE9-AF5401A38F04}"/>
              </a:ext>
            </a:extLst>
          </p:cNvPr>
          <p:cNvCxnSpPr>
            <a:cxnSpLocks/>
          </p:cNvCxnSpPr>
          <p:nvPr/>
        </p:nvCxnSpPr>
        <p:spPr>
          <a:xfrm>
            <a:off x="5824318" y="3116462"/>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73" name="直線矢印コネクタ 172">
            <a:extLst>
              <a:ext uri="{FF2B5EF4-FFF2-40B4-BE49-F238E27FC236}">
                <a16:creationId xmlns:a16="http://schemas.microsoft.com/office/drawing/2014/main" id="{C0C76270-DFD2-4BED-A3AD-B02DE173CE5C}"/>
              </a:ext>
            </a:extLst>
          </p:cNvPr>
          <p:cNvCxnSpPr>
            <a:cxnSpLocks/>
            <a:stCxn id="176" idx="2"/>
          </p:cNvCxnSpPr>
          <p:nvPr/>
        </p:nvCxnSpPr>
        <p:spPr>
          <a:xfrm>
            <a:off x="5369098" y="2348778"/>
            <a:ext cx="440382" cy="267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F9E0E059-2225-4304-B4C7-7F3BAFDEB3AF}"/>
              </a:ext>
            </a:extLst>
          </p:cNvPr>
          <p:cNvCxnSpPr>
            <a:cxnSpLocks/>
            <a:stCxn id="176" idx="2"/>
          </p:cNvCxnSpPr>
          <p:nvPr/>
        </p:nvCxnSpPr>
        <p:spPr>
          <a:xfrm>
            <a:off x="5369098" y="2339410"/>
            <a:ext cx="416220" cy="7650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419C71B6-2A22-41B7-812F-144E351390CC}"/>
              </a:ext>
            </a:extLst>
          </p:cNvPr>
          <p:cNvCxnSpPr>
            <a:cxnSpLocks/>
          </p:cNvCxnSpPr>
          <p:nvPr/>
        </p:nvCxnSpPr>
        <p:spPr>
          <a:xfrm flipV="1">
            <a:off x="3303362" y="3751087"/>
            <a:ext cx="1002132" cy="371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テキスト ボックス 179">
            <a:extLst>
              <a:ext uri="{FF2B5EF4-FFF2-40B4-BE49-F238E27FC236}">
                <a16:creationId xmlns:a16="http://schemas.microsoft.com/office/drawing/2014/main" id="{F0D458F1-BBEB-42F2-A53E-B37D158BB3B3}"/>
              </a:ext>
            </a:extLst>
          </p:cNvPr>
          <p:cNvSpPr txBox="1"/>
          <p:nvPr/>
        </p:nvSpPr>
        <p:spPr>
          <a:xfrm>
            <a:off x="2726493" y="4081953"/>
            <a:ext cx="596677" cy="307777"/>
          </a:xfrm>
          <a:prstGeom prst="rect">
            <a:avLst/>
          </a:prstGeom>
          <a:solidFill>
            <a:schemeClr val="accent6">
              <a:lumMod val="40000"/>
              <a:lumOff val="60000"/>
            </a:schemeClr>
          </a:solidFill>
        </p:spPr>
        <p:txBody>
          <a:bodyPr wrap="square" rtlCol="0">
            <a:spAutoFit/>
          </a:bodyPr>
          <a:lstStyle/>
          <a:p>
            <a:pPr algn="ctr"/>
            <a:r>
              <a:rPr kumimoji="1" lang="ja-JP" altLang="en-US" sz="1400" b="1" dirty="0"/>
              <a:t>賭け</a:t>
            </a:r>
            <a:endParaRPr kumimoji="1" lang="en-US" altLang="ja-JP" sz="1400" b="1" dirty="0"/>
          </a:p>
        </p:txBody>
      </p:sp>
      <p:cxnSp>
        <p:nvCxnSpPr>
          <p:cNvPr id="181" name="直線矢印コネクタ 180">
            <a:extLst>
              <a:ext uri="{FF2B5EF4-FFF2-40B4-BE49-F238E27FC236}">
                <a16:creationId xmlns:a16="http://schemas.microsoft.com/office/drawing/2014/main" id="{7EA9C78F-305A-413C-8EB6-401C86DC7196}"/>
              </a:ext>
            </a:extLst>
          </p:cNvPr>
          <p:cNvCxnSpPr>
            <a:cxnSpLocks/>
          </p:cNvCxnSpPr>
          <p:nvPr/>
        </p:nvCxnSpPr>
        <p:spPr>
          <a:xfrm flipH="1" flipV="1">
            <a:off x="5264437" y="3904956"/>
            <a:ext cx="265036" cy="1551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a:extLst>
              <a:ext uri="{FF2B5EF4-FFF2-40B4-BE49-F238E27FC236}">
                <a16:creationId xmlns:a16="http://schemas.microsoft.com/office/drawing/2014/main" id="{6B57A19B-7A9C-4946-8214-21C83238476D}"/>
              </a:ext>
            </a:extLst>
          </p:cNvPr>
          <p:cNvCxnSpPr>
            <a:cxnSpLocks/>
          </p:cNvCxnSpPr>
          <p:nvPr/>
        </p:nvCxnSpPr>
        <p:spPr>
          <a:xfrm flipH="1" flipV="1">
            <a:off x="4452778" y="3942892"/>
            <a:ext cx="5904" cy="441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矢印コネクタ 243">
            <a:extLst>
              <a:ext uri="{FF2B5EF4-FFF2-40B4-BE49-F238E27FC236}">
                <a16:creationId xmlns:a16="http://schemas.microsoft.com/office/drawing/2014/main" id="{E91B649A-1E43-4DBE-8132-5660F1683ECD}"/>
              </a:ext>
            </a:extLst>
          </p:cNvPr>
          <p:cNvCxnSpPr>
            <a:cxnSpLocks/>
          </p:cNvCxnSpPr>
          <p:nvPr/>
        </p:nvCxnSpPr>
        <p:spPr>
          <a:xfrm flipV="1">
            <a:off x="5011260" y="3942892"/>
            <a:ext cx="0" cy="4497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 name="四角形: 角を丸くする 244">
            <a:extLst>
              <a:ext uri="{FF2B5EF4-FFF2-40B4-BE49-F238E27FC236}">
                <a16:creationId xmlns:a16="http://schemas.microsoft.com/office/drawing/2014/main" id="{1BCD02B8-4397-4A06-B9B3-618599646028}"/>
              </a:ext>
            </a:extLst>
          </p:cNvPr>
          <p:cNvSpPr/>
          <p:nvPr/>
        </p:nvSpPr>
        <p:spPr>
          <a:xfrm>
            <a:off x="3323170" y="4402551"/>
            <a:ext cx="3014922" cy="1060996"/>
          </a:xfrm>
          <a:prstGeom prst="roundRect">
            <a:avLst>
              <a:gd name="adj" fmla="val 986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3619867-47BA-4FBB-9497-B11831F5C463}"/>
              </a:ext>
            </a:extLst>
          </p:cNvPr>
          <p:cNvGrpSpPr/>
          <p:nvPr/>
        </p:nvGrpSpPr>
        <p:grpSpPr>
          <a:xfrm>
            <a:off x="3372917" y="4428356"/>
            <a:ext cx="1602746" cy="877434"/>
            <a:chOff x="4807383" y="4441021"/>
            <a:chExt cx="1602746" cy="877434"/>
          </a:xfrm>
        </p:grpSpPr>
        <p:grpSp>
          <p:nvGrpSpPr>
            <p:cNvPr id="197" name="グループ化 196">
              <a:extLst>
                <a:ext uri="{FF2B5EF4-FFF2-40B4-BE49-F238E27FC236}">
                  <a16:creationId xmlns:a16="http://schemas.microsoft.com/office/drawing/2014/main" id="{352A74C2-7B8A-45B1-A224-41FA329E828F}"/>
                </a:ext>
              </a:extLst>
            </p:cNvPr>
            <p:cNvGrpSpPr/>
            <p:nvPr/>
          </p:nvGrpSpPr>
          <p:grpSpPr>
            <a:xfrm>
              <a:off x="4914208" y="4691694"/>
              <a:ext cx="1251987" cy="626761"/>
              <a:chOff x="38099" y="4300398"/>
              <a:chExt cx="4406361" cy="2215724"/>
            </a:xfrm>
          </p:grpSpPr>
          <p:sp>
            <p:nvSpPr>
              <p:cNvPr id="201" name="四角形: 角を丸くする 200">
                <a:extLst>
                  <a:ext uri="{FF2B5EF4-FFF2-40B4-BE49-F238E27FC236}">
                    <a16:creationId xmlns:a16="http://schemas.microsoft.com/office/drawing/2014/main" id="{CA0598C7-6F31-481B-8A75-4BEBD09E492C}"/>
                  </a:ext>
                </a:extLst>
              </p:cNvPr>
              <p:cNvSpPr/>
              <p:nvPr/>
            </p:nvSpPr>
            <p:spPr>
              <a:xfrm flipV="1">
                <a:off x="148976" y="5502427"/>
                <a:ext cx="501112" cy="208796"/>
              </a:xfrm>
              <a:prstGeom prst="roundRect">
                <a:avLst>
                  <a:gd name="adj" fmla="val 5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3" name="図 202">
                <a:extLst>
                  <a:ext uri="{FF2B5EF4-FFF2-40B4-BE49-F238E27FC236}">
                    <a16:creationId xmlns:a16="http://schemas.microsoft.com/office/drawing/2014/main" id="{B4E08F82-420F-4220-8DCD-0F38BABDF0B1}"/>
                  </a:ext>
                </a:extLst>
              </p:cNvPr>
              <p:cNvPicPr>
                <a:picLocks noChangeAspect="1"/>
              </p:cNvPicPr>
              <p:nvPr/>
            </p:nvPicPr>
            <p:blipFill rotWithShape="1">
              <a:blip r:embed="rId9"/>
              <a:srcRect l="1" t="1346" r="5548" b="24078"/>
              <a:stretch/>
            </p:blipFill>
            <p:spPr>
              <a:xfrm>
                <a:off x="38099" y="4300398"/>
                <a:ext cx="4406361" cy="22157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04" name="正方形/長方形 203">
                <a:extLst>
                  <a:ext uri="{FF2B5EF4-FFF2-40B4-BE49-F238E27FC236}">
                    <a16:creationId xmlns:a16="http://schemas.microsoft.com/office/drawing/2014/main" id="{708FBA36-08F2-40D5-98CD-976BBE1556B1}"/>
                  </a:ext>
                </a:extLst>
              </p:cNvPr>
              <p:cNvSpPr/>
              <p:nvPr/>
            </p:nvSpPr>
            <p:spPr>
              <a:xfrm>
                <a:off x="148946" y="4696565"/>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5" name="正方形/長方形 204">
                <a:extLst>
                  <a:ext uri="{FF2B5EF4-FFF2-40B4-BE49-F238E27FC236}">
                    <a16:creationId xmlns:a16="http://schemas.microsoft.com/office/drawing/2014/main" id="{6976D92D-B241-4418-B892-01E8ADE06547}"/>
                  </a:ext>
                </a:extLst>
              </p:cNvPr>
              <p:cNvSpPr/>
              <p:nvPr/>
            </p:nvSpPr>
            <p:spPr>
              <a:xfrm>
                <a:off x="154026" y="4991205"/>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6" name="正方形/長方形 205">
                <a:extLst>
                  <a:ext uri="{FF2B5EF4-FFF2-40B4-BE49-F238E27FC236}">
                    <a16:creationId xmlns:a16="http://schemas.microsoft.com/office/drawing/2014/main" id="{B0EFDB03-D52B-4B01-A464-9B310C08574C}"/>
                  </a:ext>
                </a:extLst>
              </p:cNvPr>
              <p:cNvSpPr/>
              <p:nvPr/>
            </p:nvSpPr>
            <p:spPr>
              <a:xfrm>
                <a:off x="148946" y="5285258"/>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46" name="テキスト ボックス 245">
              <a:extLst>
                <a:ext uri="{FF2B5EF4-FFF2-40B4-BE49-F238E27FC236}">
                  <a16:creationId xmlns:a16="http://schemas.microsoft.com/office/drawing/2014/main" id="{855E42AB-B3C3-4B3C-98F1-DE3A2E3CE1B3}"/>
                </a:ext>
              </a:extLst>
            </p:cNvPr>
            <p:cNvSpPr txBox="1"/>
            <p:nvPr/>
          </p:nvSpPr>
          <p:spPr>
            <a:xfrm>
              <a:off x="4807383" y="4441021"/>
              <a:ext cx="1602746" cy="261610"/>
            </a:xfrm>
            <a:prstGeom prst="rect">
              <a:avLst/>
            </a:prstGeom>
            <a:noFill/>
          </p:spPr>
          <p:txBody>
            <a:bodyPr wrap="square" rtlCol="0">
              <a:spAutoFit/>
            </a:bodyPr>
            <a:lstStyle/>
            <a:p>
              <a:r>
                <a:rPr kumimoji="1" lang="ja-JP" altLang="en-US" sz="1100" b="1" dirty="0"/>
                <a:t>ビデオ議論（</a:t>
              </a:r>
              <a:r>
                <a:rPr kumimoji="1" lang="en-US" altLang="ja-JP" sz="1100" b="1" dirty="0"/>
                <a:t>Fig. 6</a:t>
              </a:r>
              <a:r>
                <a:rPr kumimoji="1" lang="ja-JP" altLang="en-US" sz="1100" b="1" dirty="0"/>
                <a:t>）</a:t>
              </a:r>
              <a:endParaRPr kumimoji="1" lang="en-US" altLang="ja-JP" sz="1100" b="1" dirty="0"/>
            </a:p>
          </p:txBody>
        </p:sp>
      </p:grpSp>
      <p:grpSp>
        <p:nvGrpSpPr>
          <p:cNvPr id="3" name="グループ化 2">
            <a:extLst>
              <a:ext uri="{FF2B5EF4-FFF2-40B4-BE49-F238E27FC236}">
                <a16:creationId xmlns:a16="http://schemas.microsoft.com/office/drawing/2014/main" id="{D77FB454-5BA7-4943-B04C-D8C4961DC6EB}"/>
              </a:ext>
            </a:extLst>
          </p:cNvPr>
          <p:cNvGrpSpPr/>
          <p:nvPr/>
        </p:nvGrpSpPr>
        <p:grpSpPr>
          <a:xfrm>
            <a:off x="4731729" y="4420657"/>
            <a:ext cx="1801109" cy="993042"/>
            <a:chOff x="3355852" y="4438382"/>
            <a:chExt cx="1801109" cy="993042"/>
          </a:xfrm>
        </p:grpSpPr>
        <p:grpSp>
          <p:nvGrpSpPr>
            <p:cNvPr id="207" name="グループ化 206">
              <a:extLst>
                <a:ext uri="{FF2B5EF4-FFF2-40B4-BE49-F238E27FC236}">
                  <a16:creationId xmlns:a16="http://schemas.microsoft.com/office/drawing/2014/main" id="{1ADA998B-06D8-40C8-BB9B-ACA0B4B324C2}"/>
                </a:ext>
              </a:extLst>
            </p:cNvPr>
            <p:cNvGrpSpPr/>
            <p:nvPr/>
          </p:nvGrpSpPr>
          <p:grpSpPr>
            <a:xfrm>
              <a:off x="3458842" y="4669683"/>
              <a:ext cx="1389074" cy="761741"/>
              <a:chOff x="74549" y="646983"/>
              <a:chExt cx="9178513" cy="4603207"/>
            </a:xfrm>
          </p:grpSpPr>
          <p:sp>
            <p:nvSpPr>
              <p:cNvPr id="209" name="テキスト ボックス 208">
                <a:extLst>
                  <a:ext uri="{FF2B5EF4-FFF2-40B4-BE49-F238E27FC236}">
                    <a16:creationId xmlns:a16="http://schemas.microsoft.com/office/drawing/2014/main" id="{4DAB3BAF-0234-48D6-ADCD-1F5191249E69}"/>
                  </a:ext>
                </a:extLst>
              </p:cNvPr>
              <p:cNvSpPr txBox="1"/>
              <p:nvPr/>
            </p:nvSpPr>
            <p:spPr>
              <a:xfrm>
                <a:off x="74549" y="646983"/>
                <a:ext cx="4185627" cy="954107"/>
              </a:xfrm>
              <a:prstGeom prst="rect">
                <a:avLst/>
              </a:prstGeom>
              <a:noFill/>
            </p:spPr>
            <p:txBody>
              <a:bodyPr wrap="square" rtlCol="0">
                <a:spAutoFit/>
              </a:bodyPr>
              <a:lstStyle/>
              <a:p>
                <a:endParaRPr lang="en-US" altLang="ja-JP" sz="1400" dirty="0"/>
              </a:p>
              <a:p>
                <a:endParaRPr lang="en-US" altLang="ja-JP" sz="1400" dirty="0"/>
              </a:p>
              <a:p>
                <a:endParaRPr lang="en-US" altLang="ja-JP" sz="1400" dirty="0"/>
              </a:p>
              <a:p>
                <a:endParaRPr lang="en-US" altLang="ja-JP" sz="1400" dirty="0"/>
              </a:p>
            </p:txBody>
          </p:sp>
          <p:pic>
            <p:nvPicPr>
              <p:cNvPr id="211" name="図 210">
                <a:extLst>
                  <a:ext uri="{FF2B5EF4-FFF2-40B4-BE49-F238E27FC236}">
                    <a16:creationId xmlns:a16="http://schemas.microsoft.com/office/drawing/2014/main" id="{EE555643-CFB9-45AD-A529-1E79784DE03D}"/>
                  </a:ext>
                </a:extLst>
              </p:cNvPr>
              <p:cNvPicPr>
                <a:picLocks noChangeAspect="1"/>
              </p:cNvPicPr>
              <p:nvPr/>
            </p:nvPicPr>
            <p:blipFill rotWithShape="1">
              <a:blip r:embed="rId10"/>
              <a:srcRect l="547" t="1076" r="2980"/>
              <a:stretch/>
            </p:blipFill>
            <p:spPr>
              <a:xfrm>
                <a:off x="106132" y="701623"/>
                <a:ext cx="4445855" cy="4548567"/>
              </a:xfrm>
              <a:prstGeom prst="rect">
                <a:avLst/>
              </a:prstGeom>
            </p:spPr>
          </p:pic>
          <p:grpSp>
            <p:nvGrpSpPr>
              <p:cNvPr id="212" name="グループ化 211">
                <a:extLst>
                  <a:ext uri="{FF2B5EF4-FFF2-40B4-BE49-F238E27FC236}">
                    <a16:creationId xmlns:a16="http://schemas.microsoft.com/office/drawing/2014/main" id="{6BF5329F-0D12-464A-AC7A-A08BB958C33E}"/>
                  </a:ext>
                </a:extLst>
              </p:cNvPr>
              <p:cNvGrpSpPr>
                <a:grpSpLocks noChangeAspect="1"/>
              </p:cNvGrpSpPr>
              <p:nvPr/>
            </p:nvGrpSpPr>
            <p:grpSpPr>
              <a:xfrm>
                <a:off x="4572000" y="723287"/>
                <a:ext cx="4681062" cy="4395958"/>
                <a:chOff x="5813288" y="1328899"/>
                <a:chExt cx="4518991" cy="4243758"/>
              </a:xfrm>
            </p:grpSpPr>
            <p:pic>
              <p:nvPicPr>
                <p:cNvPr id="241" name="図 240">
                  <a:extLst>
                    <a:ext uri="{FF2B5EF4-FFF2-40B4-BE49-F238E27FC236}">
                      <a16:creationId xmlns:a16="http://schemas.microsoft.com/office/drawing/2014/main" id="{8CD96756-D158-4BFF-8460-FC8A312CFAC0}"/>
                    </a:ext>
                  </a:extLst>
                </p:cNvPr>
                <p:cNvPicPr>
                  <a:picLocks noChangeAspect="1"/>
                </p:cNvPicPr>
                <p:nvPr/>
              </p:nvPicPr>
              <p:blipFill rotWithShape="1">
                <a:blip r:embed="rId11"/>
                <a:srcRect l="428"/>
                <a:stretch/>
              </p:blipFill>
              <p:spPr>
                <a:xfrm>
                  <a:off x="5813288" y="4176071"/>
                  <a:ext cx="4499671" cy="1396586"/>
                </a:xfrm>
                <a:prstGeom prst="rect">
                  <a:avLst/>
                </a:prstGeom>
              </p:spPr>
            </p:pic>
            <p:pic>
              <p:nvPicPr>
                <p:cNvPr id="242" name="図 241">
                  <a:extLst>
                    <a:ext uri="{FF2B5EF4-FFF2-40B4-BE49-F238E27FC236}">
                      <a16:creationId xmlns:a16="http://schemas.microsoft.com/office/drawing/2014/main" id="{D7FF86FE-3111-4F4F-8F90-16DAD9FFF6CF}"/>
                    </a:ext>
                  </a:extLst>
                </p:cNvPr>
                <p:cNvPicPr>
                  <a:picLocks noChangeAspect="1"/>
                </p:cNvPicPr>
                <p:nvPr/>
              </p:nvPicPr>
              <p:blipFill rotWithShape="1">
                <a:blip r:embed="rId12"/>
                <a:srcRect t="2590" r="-430"/>
                <a:stretch/>
              </p:blipFill>
              <p:spPr>
                <a:xfrm>
                  <a:off x="5813288" y="1328899"/>
                  <a:ext cx="4518991" cy="3793897"/>
                </a:xfrm>
                <a:prstGeom prst="rect">
                  <a:avLst/>
                </a:prstGeom>
              </p:spPr>
            </p:pic>
          </p:grpSp>
          <p:sp>
            <p:nvSpPr>
              <p:cNvPr id="213" name="正方形/長方形 212">
                <a:extLst>
                  <a:ext uri="{FF2B5EF4-FFF2-40B4-BE49-F238E27FC236}">
                    <a16:creationId xmlns:a16="http://schemas.microsoft.com/office/drawing/2014/main" id="{E9EBB7E2-8F5C-4F6D-B54B-2E4C9DC083CD}"/>
                  </a:ext>
                </a:extLst>
              </p:cNvPr>
              <p:cNvSpPr/>
              <p:nvPr/>
            </p:nvSpPr>
            <p:spPr>
              <a:xfrm>
                <a:off x="4583570" y="736906"/>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正方形/長方形 213">
                <a:extLst>
                  <a:ext uri="{FF2B5EF4-FFF2-40B4-BE49-F238E27FC236}">
                    <a16:creationId xmlns:a16="http://schemas.microsoft.com/office/drawing/2014/main" id="{36C9F908-E098-45B9-83A1-F3C8BD539D45}"/>
                  </a:ext>
                </a:extLst>
              </p:cNvPr>
              <p:cNvSpPr/>
              <p:nvPr/>
            </p:nvSpPr>
            <p:spPr>
              <a:xfrm>
                <a:off x="4583570" y="866402"/>
                <a:ext cx="320470" cy="42528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正方形/長方形 214">
                <a:extLst>
                  <a:ext uri="{FF2B5EF4-FFF2-40B4-BE49-F238E27FC236}">
                    <a16:creationId xmlns:a16="http://schemas.microsoft.com/office/drawing/2014/main" id="{C24D2C4D-3D69-4BA3-9E7A-BC327FC7A56D}"/>
                  </a:ext>
                </a:extLst>
              </p:cNvPr>
              <p:cNvSpPr/>
              <p:nvPr/>
            </p:nvSpPr>
            <p:spPr>
              <a:xfrm>
                <a:off x="4583570" y="107631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正方形/長方形 215">
                <a:extLst>
                  <a:ext uri="{FF2B5EF4-FFF2-40B4-BE49-F238E27FC236}">
                    <a16:creationId xmlns:a16="http://schemas.microsoft.com/office/drawing/2014/main" id="{3E0F225F-26AD-4271-A85B-96E94AC8DEA1}"/>
                  </a:ext>
                </a:extLst>
              </p:cNvPr>
              <p:cNvSpPr/>
              <p:nvPr/>
            </p:nvSpPr>
            <p:spPr>
              <a:xfrm>
                <a:off x="4583570" y="1454584"/>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正方形/長方形 216">
                <a:extLst>
                  <a:ext uri="{FF2B5EF4-FFF2-40B4-BE49-F238E27FC236}">
                    <a16:creationId xmlns:a16="http://schemas.microsoft.com/office/drawing/2014/main" id="{6DF357DE-3E3F-43EF-9BEC-69264E848F3D}"/>
                  </a:ext>
                </a:extLst>
              </p:cNvPr>
              <p:cNvSpPr/>
              <p:nvPr/>
            </p:nvSpPr>
            <p:spPr>
              <a:xfrm>
                <a:off x="4617729" y="3704855"/>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a:extLst>
                  <a:ext uri="{FF2B5EF4-FFF2-40B4-BE49-F238E27FC236}">
                    <a16:creationId xmlns:a16="http://schemas.microsoft.com/office/drawing/2014/main" id="{FF09DDDF-18D6-4076-B182-29DCDF3101E4}"/>
                  </a:ext>
                </a:extLst>
              </p:cNvPr>
              <p:cNvSpPr/>
              <p:nvPr/>
            </p:nvSpPr>
            <p:spPr>
              <a:xfrm>
                <a:off x="4579755" y="195539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正方形/長方形 218">
                <a:extLst>
                  <a:ext uri="{FF2B5EF4-FFF2-40B4-BE49-F238E27FC236}">
                    <a16:creationId xmlns:a16="http://schemas.microsoft.com/office/drawing/2014/main" id="{5C5232B4-38D6-43FA-B772-4064F9B1A856}"/>
                  </a:ext>
                </a:extLst>
              </p:cNvPr>
              <p:cNvSpPr/>
              <p:nvPr/>
            </p:nvSpPr>
            <p:spPr>
              <a:xfrm>
                <a:off x="4617729" y="318286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a:extLst>
                  <a:ext uri="{FF2B5EF4-FFF2-40B4-BE49-F238E27FC236}">
                    <a16:creationId xmlns:a16="http://schemas.microsoft.com/office/drawing/2014/main" id="{8D1691D6-BC04-49EC-BD1F-2F5B11A14368}"/>
                  </a:ext>
                </a:extLst>
              </p:cNvPr>
              <p:cNvSpPr/>
              <p:nvPr/>
            </p:nvSpPr>
            <p:spPr>
              <a:xfrm>
                <a:off x="4617729" y="2332986"/>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a:extLst>
                  <a:ext uri="{FF2B5EF4-FFF2-40B4-BE49-F238E27FC236}">
                    <a16:creationId xmlns:a16="http://schemas.microsoft.com/office/drawing/2014/main" id="{707054AC-9DFC-4C24-AD85-A86BC3AFC8ED}"/>
                  </a:ext>
                </a:extLst>
              </p:cNvPr>
              <p:cNvSpPr/>
              <p:nvPr/>
            </p:nvSpPr>
            <p:spPr>
              <a:xfrm>
                <a:off x="4617729" y="2827727"/>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96662E7C-ABD5-4545-A621-B6A21070B786}"/>
                  </a:ext>
                </a:extLst>
              </p:cNvPr>
              <p:cNvSpPr/>
              <p:nvPr/>
            </p:nvSpPr>
            <p:spPr>
              <a:xfrm>
                <a:off x="106132" y="773429"/>
                <a:ext cx="18342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87D446-350A-4D75-A520-C15D416F388A}"/>
                  </a:ext>
                </a:extLst>
              </p:cNvPr>
              <p:cNvSpPr/>
              <p:nvPr/>
            </p:nvSpPr>
            <p:spPr>
              <a:xfrm>
                <a:off x="106131" y="1143240"/>
                <a:ext cx="292014"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0A094873-B194-4B3E-9D93-5AAEBBC9E6C9}"/>
                  </a:ext>
                </a:extLst>
              </p:cNvPr>
              <p:cNvSpPr/>
              <p:nvPr/>
            </p:nvSpPr>
            <p:spPr>
              <a:xfrm>
                <a:off x="106132" y="1704704"/>
                <a:ext cx="18342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a:extLst>
                  <a:ext uri="{FF2B5EF4-FFF2-40B4-BE49-F238E27FC236}">
                    <a16:creationId xmlns:a16="http://schemas.microsoft.com/office/drawing/2014/main" id="{BB3B13FD-3F44-40BA-A000-B475D499499B}"/>
                  </a:ext>
                </a:extLst>
              </p:cNvPr>
              <p:cNvSpPr/>
              <p:nvPr/>
            </p:nvSpPr>
            <p:spPr>
              <a:xfrm>
                <a:off x="106132" y="2067845"/>
                <a:ext cx="21009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a:extLst>
                  <a:ext uri="{FF2B5EF4-FFF2-40B4-BE49-F238E27FC236}">
                    <a16:creationId xmlns:a16="http://schemas.microsoft.com/office/drawing/2014/main" id="{00BDCBC8-2EEB-4B05-A1CA-5820BCB3F9F3}"/>
                  </a:ext>
                </a:extLst>
              </p:cNvPr>
              <p:cNvSpPr/>
              <p:nvPr/>
            </p:nvSpPr>
            <p:spPr>
              <a:xfrm>
                <a:off x="106131" y="2688268"/>
                <a:ext cx="250103"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a:extLst>
                  <a:ext uri="{FF2B5EF4-FFF2-40B4-BE49-F238E27FC236}">
                    <a16:creationId xmlns:a16="http://schemas.microsoft.com/office/drawing/2014/main" id="{9F730B0C-8A24-4936-B609-BC93466B5724}"/>
                  </a:ext>
                </a:extLst>
              </p:cNvPr>
              <p:cNvSpPr/>
              <p:nvPr/>
            </p:nvSpPr>
            <p:spPr>
              <a:xfrm>
                <a:off x="106131" y="3254670"/>
                <a:ext cx="292013"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a:extLst>
                  <a:ext uri="{FF2B5EF4-FFF2-40B4-BE49-F238E27FC236}">
                    <a16:creationId xmlns:a16="http://schemas.microsoft.com/office/drawing/2014/main" id="{0419BA97-AF3A-4A2A-AD87-44DCF97115F1}"/>
                  </a:ext>
                </a:extLst>
              </p:cNvPr>
              <p:cNvSpPr/>
              <p:nvPr/>
            </p:nvSpPr>
            <p:spPr>
              <a:xfrm>
                <a:off x="106132" y="3821072"/>
                <a:ext cx="250102"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a:extLst>
                  <a:ext uri="{FF2B5EF4-FFF2-40B4-BE49-F238E27FC236}">
                    <a16:creationId xmlns:a16="http://schemas.microsoft.com/office/drawing/2014/main" id="{F4BA9762-4650-429C-A71E-E4D3E003ABE5}"/>
                  </a:ext>
                </a:extLst>
              </p:cNvPr>
              <p:cNvSpPr/>
              <p:nvPr/>
            </p:nvSpPr>
            <p:spPr>
              <a:xfrm>
                <a:off x="106131" y="4469852"/>
                <a:ext cx="183429"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a:extLst>
                  <a:ext uri="{FF2B5EF4-FFF2-40B4-BE49-F238E27FC236}">
                    <a16:creationId xmlns:a16="http://schemas.microsoft.com/office/drawing/2014/main" id="{9A549ACE-25B7-471B-A79D-8169AA83ED58}"/>
                  </a:ext>
                </a:extLst>
              </p:cNvPr>
              <p:cNvSpPr/>
              <p:nvPr/>
            </p:nvSpPr>
            <p:spPr>
              <a:xfrm>
                <a:off x="106131" y="5013530"/>
                <a:ext cx="183429"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1" name="グループ化 230">
                <a:extLst>
                  <a:ext uri="{FF2B5EF4-FFF2-40B4-BE49-F238E27FC236}">
                    <a16:creationId xmlns:a16="http://schemas.microsoft.com/office/drawing/2014/main" id="{B40FCD57-615C-4662-96D7-DD8DE8C06434}"/>
                  </a:ext>
                </a:extLst>
              </p:cNvPr>
              <p:cNvGrpSpPr/>
              <p:nvPr/>
            </p:nvGrpSpPr>
            <p:grpSpPr>
              <a:xfrm flipH="1">
                <a:off x="4021330" y="718400"/>
                <a:ext cx="939290" cy="4464674"/>
                <a:chOff x="3826575" y="1651507"/>
                <a:chExt cx="834474" cy="4464674"/>
              </a:xfrm>
            </p:grpSpPr>
            <p:sp>
              <p:nvSpPr>
                <p:cNvPr id="232" name="矢印: 右 231">
                  <a:extLst>
                    <a:ext uri="{FF2B5EF4-FFF2-40B4-BE49-F238E27FC236}">
                      <a16:creationId xmlns:a16="http://schemas.microsoft.com/office/drawing/2014/main" id="{BFC3F598-90E9-4C7F-B65D-9EBC538B9515}"/>
                    </a:ext>
                  </a:extLst>
                </p:cNvPr>
                <p:cNvSpPr/>
                <p:nvPr/>
              </p:nvSpPr>
              <p:spPr>
                <a:xfrm>
                  <a:off x="3918530" y="1651507"/>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矢印: 右 232">
                  <a:extLst>
                    <a:ext uri="{FF2B5EF4-FFF2-40B4-BE49-F238E27FC236}">
                      <a16:creationId xmlns:a16="http://schemas.microsoft.com/office/drawing/2014/main" id="{3F5AD5E6-7E40-4C04-8996-33CEA823AF52}"/>
                    </a:ext>
                  </a:extLst>
                </p:cNvPr>
                <p:cNvSpPr/>
                <p:nvPr/>
              </p:nvSpPr>
              <p:spPr>
                <a:xfrm>
                  <a:off x="3918529" y="2033871"/>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矢印: 右 233">
                  <a:extLst>
                    <a:ext uri="{FF2B5EF4-FFF2-40B4-BE49-F238E27FC236}">
                      <a16:creationId xmlns:a16="http://schemas.microsoft.com/office/drawing/2014/main" id="{EA261D6F-DCD5-47B8-B3F2-B6AED470B410}"/>
                    </a:ext>
                  </a:extLst>
                </p:cNvPr>
                <p:cNvSpPr/>
                <p:nvPr/>
              </p:nvSpPr>
              <p:spPr>
                <a:xfrm>
                  <a:off x="3896974" y="2624963"/>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矢印: 右 234">
                  <a:extLst>
                    <a:ext uri="{FF2B5EF4-FFF2-40B4-BE49-F238E27FC236}">
                      <a16:creationId xmlns:a16="http://schemas.microsoft.com/office/drawing/2014/main" id="{FE92C842-DB28-4DA1-8116-4DC98A95C5F6}"/>
                    </a:ext>
                  </a:extLst>
                </p:cNvPr>
                <p:cNvSpPr/>
                <p:nvPr/>
              </p:nvSpPr>
              <p:spPr>
                <a:xfrm>
                  <a:off x="3896974" y="2964238"/>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矢印: 右 235">
                  <a:extLst>
                    <a:ext uri="{FF2B5EF4-FFF2-40B4-BE49-F238E27FC236}">
                      <a16:creationId xmlns:a16="http://schemas.microsoft.com/office/drawing/2014/main" id="{1F25506E-95D8-4B7B-9971-2C44B574B425}"/>
                    </a:ext>
                  </a:extLst>
                </p:cNvPr>
                <p:cNvSpPr/>
                <p:nvPr/>
              </p:nvSpPr>
              <p:spPr>
                <a:xfrm rot="373655">
                  <a:off x="3889783" y="3498913"/>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矢印: 右 236">
                  <a:extLst>
                    <a:ext uri="{FF2B5EF4-FFF2-40B4-BE49-F238E27FC236}">
                      <a16:creationId xmlns:a16="http://schemas.microsoft.com/office/drawing/2014/main" id="{09E9ECE5-E211-4291-8E13-0D7476FAEFC5}"/>
                    </a:ext>
                  </a:extLst>
                </p:cNvPr>
                <p:cNvSpPr/>
                <p:nvPr/>
              </p:nvSpPr>
              <p:spPr>
                <a:xfrm rot="437062">
                  <a:off x="3917060" y="3963935"/>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矢印: 右 237">
                  <a:extLst>
                    <a:ext uri="{FF2B5EF4-FFF2-40B4-BE49-F238E27FC236}">
                      <a16:creationId xmlns:a16="http://schemas.microsoft.com/office/drawing/2014/main" id="{5CE6FE42-390E-4649-9622-E68EC6286579}"/>
                    </a:ext>
                  </a:extLst>
                </p:cNvPr>
                <p:cNvSpPr/>
                <p:nvPr/>
              </p:nvSpPr>
              <p:spPr>
                <a:xfrm rot="2200540">
                  <a:off x="3896974" y="4567695"/>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矢印: 右 238">
                  <a:extLst>
                    <a:ext uri="{FF2B5EF4-FFF2-40B4-BE49-F238E27FC236}">
                      <a16:creationId xmlns:a16="http://schemas.microsoft.com/office/drawing/2014/main" id="{DED5DEC6-0240-41CD-AC38-706319A91907}"/>
                    </a:ext>
                  </a:extLst>
                </p:cNvPr>
                <p:cNvSpPr/>
                <p:nvPr/>
              </p:nvSpPr>
              <p:spPr>
                <a:xfrm rot="1326545">
                  <a:off x="3826575" y="5274062"/>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矢印: 右 239">
                  <a:extLst>
                    <a:ext uri="{FF2B5EF4-FFF2-40B4-BE49-F238E27FC236}">
                      <a16:creationId xmlns:a16="http://schemas.microsoft.com/office/drawing/2014/main" id="{31D35427-FE57-49E8-8A3A-7C51366CB37F}"/>
                    </a:ext>
                  </a:extLst>
                </p:cNvPr>
                <p:cNvSpPr/>
                <p:nvPr/>
              </p:nvSpPr>
              <p:spPr>
                <a:xfrm>
                  <a:off x="3889782" y="5858386"/>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47" name="テキスト ボックス 246">
              <a:extLst>
                <a:ext uri="{FF2B5EF4-FFF2-40B4-BE49-F238E27FC236}">
                  <a16:creationId xmlns:a16="http://schemas.microsoft.com/office/drawing/2014/main" id="{DE3FAC34-F9D4-4B64-BFFB-2B44F617CC39}"/>
                </a:ext>
              </a:extLst>
            </p:cNvPr>
            <p:cNvSpPr txBox="1"/>
            <p:nvPr/>
          </p:nvSpPr>
          <p:spPr>
            <a:xfrm>
              <a:off x="3355852" y="4438382"/>
              <a:ext cx="1801109" cy="261610"/>
            </a:xfrm>
            <a:prstGeom prst="rect">
              <a:avLst/>
            </a:prstGeom>
            <a:noFill/>
          </p:spPr>
          <p:txBody>
            <a:bodyPr wrap="square" rtlCol="0">
              <a:spAutoFit/>
            </a:bodyPr>
            <a:lstStyle/>
            <a:p>
              <a:r>
                <a:rPr kumimoji="1" lang="ja-JP" altLang="en-US" sz="1100" b="1" dirty="0"/>
                <a:t>テキスト議論（</a:t>
              </a:r>
              <a:r>
                <a:rPr kumimoji="1" lang="en-US" altLang="ja-JP" sz="1100" b="1" dirty="0"/>
                <a:t>Fig. 7)</a:t>
              </a:r>
            </a:p>
          </p:txBody>
        </p:sp>
      </p:grpSp>
      <p:grpSp>
        <p:nvGrpSpPr>
          <p:cNvPr id="94" name="グループ化 93">
            <a:extLst>
              <a:ext uri="{FF2B5EF4-FFF2-40B4-BE49-F238E27FC236}">
                <a16:creationId xmlns:a16="http://schemas.microsoft.com/office/drawing/2014/main" id="{2E0883A6-3E0D-4DBF-885E-C3AA42200CBF}"/>
              </a:ext>
            </a:extLst>
          </p:cNvPr>
          <p:cNvGrpSpPr/>
          <p:nvPr/>
        </p:nvGrpSpPr>
        <p:grpSpPr>
          <a:xfrm>
            <a:off x="3159928" y="1887942"/>
            <a:ext cx="761087" cy="510322"/>
            <a:chOff x="4090225" y="1836005"/>
            <a:chExt cx="4957542" cy="3324114"/>
          </a:xfrm>
        </p:grpSpPr>
        <p:grpSp>
          <p:nvGrpSpPr>
            <p:cNvPr id="95" name="グループ化 94">
              <a:extLst>
                <a:ext uri="{FF2B5EF4-FFF2-40B4-BE49-F238E27FC236}">
                  <a16:creationId xmlns:a16="http://schemas.microsoft.com/office/drawing/2014/main" id="{43EEA041-8C12-4E03-BA35-E260536C8238}"/>
                </a:ext>
              </a:extLst>
            </p:cNvPr>
            <p:cNvGrpSpPr/>
            <p:nvPr/>
          </p:nvGrpSpPr>
          <p:grpSpPr>
            <a:xfrm>
              <a:off x="4231018" y="1919527"/>
              <a:ext cx="4669072" cy="3018946"/>
              <a:chOff x="4231018" y="1919527"/>
              <a:chExt cx="4669072" cy="3018946"/>
            </a:xfrm>
          </p:grpSpPr>
          <p:grpSp>
            <p:nvGrpSpPr>
              <p:cNvPr id="97" name="グループ化 96">
                <a:extLst>
                  <a:ext uri="{FF2B5EF4-FFF2-40B4-BE49-F238E27FC236}">
                    <a16:creationId xmlns:a16="http://schemas.microsoft.com/office/drawing/2014/main" id="{6E299878-9D11-49AF-B147-DDDB7F4DBCFE}"/>
                  </a:ext>
                </a:extLst>
              </p:cNvPr>
              <p:cNvGrpSpPr/>
              <p:nvPr/>
            </p:nvGrpSpPr>
            <p:grpSpPr>
              <a:xfrm>
                <a:off x="4231018" y="1919527"/>
                <a:ext cx="4669072" cy="3018946"/>
                <a:chOff x="4347620" y="1875879"/>
                <a:chExt cx="4669072" cy="3018946"/>
              </a:xfrm>
            </p:grpSpPr>
            <p:pic>
              <p:nvPicPr>
                <p:cNvPr id="99" name="図 98">
                  <a:extLst>
                    <a:ext uri="{FF2B5EF4-FFF2-40B4-BE49-F238E27FC236}">
                      <a16:creationId xmlns:a16="http://schemas.microsoft.com/office/drawing/2014/main" id="{47CDAEDA-7B9B-4B7E-8F89-AE4C63546F1A}"/>
                    </a:ext>
                  </a:extLst>
                </p:cNvPr>
                <p:cNvPicPr>
                  <a:picLocks noChangeAspect="1"/>
                </p:cNvPicPr>
                <p:nvPr/>
              </p:nvPicPr>
              <p:blipFill rotWithShape="1">
                <a:blip r:embed="rId13"/>
                <a:srcRect r="48938"/>
                <a:stretch/>
              </p:blipFill>
              <p:spPr>
                <a:xfrm>
                  <a:off x="4347620" y="2617484"/>
                  <a:ext cx="4669071" cy="2277341"/>
                </a:xfrm>
                <a:prstGeom prst="rect">
                  <a:avLst/>
                </a:prstGeom>
                <a:ln w="12700">
                  <a:noFill/>
                </a:ln>
              </p:spPr>
            </p:pic>
            <p:grpSp>
              <p:nvGrpSpPr>
                <p:cNvPr id="104" name="グループ化 103">
                  <a:extLst>
                    <a:ext uri="{FF2B5EF4-FFF2-40B4-BE49-F238E27FC236}">
                      <a16:creationId xmlns:a16="http://schemas.microsoft.com/office/drawing/2014/main" id="{F427714E-8FDA-45DB-8C34-36871ABF8D0E}"/>
                    </a:ext>
                  </a:extLst>
                </p:cNvPr>
                <p:cNvGrpSpPr/>
                <p:nvPr/>
              </p:nvGrpSpPr>
              <p:grpSpPr>
                <a:xfrm>
                  <a:off x="4347621" y="1875879"/>
                  <a:ext cx="4669071" cy="875947"/>
                  <a:chOff x="585743" y="130334"/>
                  <a:chExt cx="4291797" cy="805168"/>
                </a:xfrm>
              </p:grpSpPr>
              <p:pic>
                <p:nvPicPr>
                  <p:cNvPr id="105" name="図 104">
                    <a:extLst>
                      <a:ext uri="{FF2B5EF4-FFF2-40B4-BE49-F238E27FC236}">
                        <a16:creationId xmlns:a16="http://schemas.microsoft.com/office/drawing/2014/main" id="{2DDECFED-1CEA-4FA4-8075-18AA29887605}"/>
                      </a:ext>
                    </a:extLst>
                  </p:cNvPr>
                  <p:cNvPicPr>
                    <a:picLocks noChangeAspect="1"/>
                  </p:cNvPicPr>
                  <p:nvPr/>
                </p:nvPicPr>
                <p:blipFill rotWithShape="1">
                  <a:blip r:embed="rId14"/>
                  <a:srcRect t="7459" r="14360" b="81552"/>
                  <a:stretch/>
                </p:blipFill>
                <p:spPr>
                  <a:xfrm>
                    <a:off x="585744" y="503534"/>
                    <a:ext cx="4291795" cy="431968"/>
                  </a:xfrm>
                  <a:prstGeom prst="rect">
                    <a:avLst/>
                  </a:prstGeom>
                </p:spPr>
              </p:pic>
              <p:pic>
                <p:nvPicPr>
                  <p:cNvPr id="107" name="図 106">
                    <a:extLst>
                      <a:ext uri="{FF2B5EF4-FFF2-40B4-BE49-F238E27FC236}">
                        <a16:creationId xmlns:a16="http://schemas.microsoft.com/office/drawing/2014/main" id="{B985C610-2C24-4CCE-AD40-59D520D4D484}"/>
                      </a:ext>
                    </a:extLst>
                  </p:cNvPr>
                  <p:cNvPicPr>
                    <a:picLocks noChangeAspect="1"/>
                  </p:cNvPicPr>
                  <p:nvPr/>
                </p:nvPicPr>
                <p:blipFill rotWithShape="1">
                  <a:blip r:embed="rId15"/>
                  <a:srcRect l="843" t="36326" r="16698"/>
                  <a:stretch/>
                </p:blipFill>
                <p:spPr>
                  <a:xfrm>
                    <a:off x="585744" y="392151"/>
                    <a:ext cx="4291796" cy="497226"/>
                  </a:xfrm>
                  <a:prstGeom prst="rect">
                    <a:avLst/>
                  </a:prstGeom>
                </p:spPr>
              </p:pic>
              <p:pic>
                <p:nvPicPr>
                  <p:cNvPr id="108" name="図 107">
                    <a:extLst>
                      <a:ext uri="{FF2B5EF4-FFF2-40B4-BE49-F238E27FC236}">
                        <a16:creationId xmlns:a16="http://schemas.microsoft.com/office/drawing/2014/main" id="{C2642642-E1CA-4243-A78A-B628AAF6698A}"/>
                      </a:ext>
                    </a:extLst>
                  </p:cNvPr>
                  <p:cNvPicPr>
                    <a:picLocks noChangeAspect="1"/>
                  </p:cNvPicPr>
                  <p:nvPr/>
                </p:nvPicPr>
                <p:blipFill rotWithShape="1">
                  <a:blip r:embed="rId16"/>
                  <a:srcRect t="-8589" r="26177" b="-30955"/>
                  <a:stretch/>
                </p:blipFill>
                <p:spPr>
                  <a:xfrm>
                    <a:off x="585743" y="130334"/>
                    <a:ext cx="4291795" cy="373200"/>
                  </a:xfrm>
                  <a:prstGeom prst="rect">
                    <a:avLst/>
                  </a:prstGeom>
                </p:spPr>
              </p:pic>
            </p:grpSp>
          </p:grpSp>
          <p:sp>
            <p:nvSpPr>
              <p:cNvPr id="98" name="正方形/長方形 97">
                <a:extLst>
                  <a:ext uri="{FF2B5EF4-FFF2-40B4-BE49-F238E27FC236}">
                    <a16:creationId xmlns:a16="http://schemas.microsoft.com/office/drawing/2014/main" id="{14489C02-DCD2-450E-A2CF-03CB484AEA30}"/>
                  </a:ext>
                </a:extLst>
              </p:cNvPr>
              <p:cNvSpPr/>
              <p:nvPr/>
            </p:nvSpPr>
            <p:spPr>
              <a:xfrm>
                <a:off x="4305719" y="2325533"/>
                <a:ext cx="532562" cy="1966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96" name="四角形: 角を丸くする 95">
              <a:extLst>
                <a:ext uri="{FF2B5EF4-FFF2-40B4-BE49-F238E27FC236}">
                  <a16:creationId xmlns:a16="http://schemas.microsoft.com/office/drawing/2014/main" id="{3923703E-4362-447E-B3BF-67997556FE33}"/>
                </a:ext>
              </a:extLst>
            </p:cNvPr>
            <p:cNvSpPr/>
            <p:nvPr/>
          </p:nvSpPr>
          <p:spPr>
            <a:xfrm>
              <a:off x="4090225" y="1836005"/>
              <a:ext cx="4957542" cy="3324114"/>
            </a:xfrm>
            <a:prstGeom prst="roundRect">
              <a:avLst>
                <a:gd name="adj" fmla="val 986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テキスト ボックス 175">
            <a:extLst>
              <a:ext uri="{FF2B5EF4-FFF2-40B4-BE49-F238E27FC236}">
                <a16:creationId xmlns:a16="http://schemas.microsoft.com/office/drawing/2014/main" id="{6EA306C8-1A84-4BFA-83F0-7143E2DFEA65}"/>
              </a:ext>
            </a:extLst>
          </p:cNvPr>
          <p:cNvSpPr txBox="1"/>
          <p:nvPr/>
        </p:nvSpPr>
        <p:spPr>
          <a:xfrm>
            <a:off x="4572000" y="1877745"/>
            <a:ext cx="1594195" cy="461665"/>
          </a:xfrm>
          <a:prstGeom prst="rect">
            <a:avLst/>
          </a:prstGeom>
          <a:solidFill>
            <a:schemeClr val="accent6">
              <a:lumMod val="40000"/>
              <a:lumOff val="60000"/>
            </a:schemeClr>
          </a:solidFill>
        </p:spPr>
        <p:txBody>
          <a:bodyPr wrap="square" rtlCol="0">
            <a:spAutoFit/>
          </a:bodyPr>
          <a:lstStyle/>
          <a:p>
            <a:pPr algn="ctr"/>
            <a:r>
              <a:rPr kumimoji="1" lang="ja-JP" altLang="en-US" sz="1200" b="1" dirty="0"/>
              <a:t>一日のどこかで</a:t>
            </a:r>
            <a:endParaRPr kumimoji="1" lang="en-US" altLang="ja-JP" sz="1200" b="1" dirty="0"/>
          </a:p>
          <a:p>
            <a:pPr algn="ctr"/>
            <a:r>
              <a:rPr kumimoji="1" lang="ja-JP" altLang="en-US" sz="1200" b="1" dirty="0"/>
              <a:t>翌日分の賭けを行う</a:t>
            </a:r>
            <a:endParaRPr kumimoji="1" lang="en-US" altLang="ja-JP" sz="1200" b="1" dirty="0"/>
          </a:p>
        </p:txBody>
      </p:sp>
    </p:spTree>
    <p:extLst>
      <p:ext uri="{BB962C8B-B14F-4D97-AF65-F5344CB8AC3E}">
        <p14:creationId xmlns:p14="http://schemas.microsoft.com/office/powerpoint/2010/main" val="212294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矢印: 五方向 81">
            <a:extLst>
              <a:ext uri="{FF2B5EF4-FFF2-40B4-BE49-F238E27FC236}">
                <a16:creationId xmlns:a16="http://schemas.microsoft.com/office/drawing/2014/main" id="{6B70E85D-8B70-4953-81D8-A0247F88BBBB}"/>
              </a:ext>
            </a:extLst>
          </p:cNvPr>
          <p:cNvSpPr/>
          <p:nvPr/>
        </p:nvSpPr>
        <p:spPr>
          <a:xfrm>
            <a:off x="1850961" y="3128638"/>
            <a:ext cx="6475219" cy="383824"/>
          </a:xfrm>
          <a:prstGeom prst="homePlat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五方向 7">
            <a:extLst>
              <a:ext uri="{FF2B5EF4-FFF2-40B4-BE49-F238E27FC236}">
                <a16:creationId xmlns:a16="http://schemas.microsoft.com/office/drawing/2014/main" id="{C93CB044-E02E-41F9-8547-3525AD4DF92E}"/>
              </a:ext>
            </a:extLst>
          </p:cNvPr>
          <p:cNvSpPr/>
          <p:nvPr/>
        </p:nvSpPr>
        <p:spPr>
          <a:xfrm>
            <a:off x="8803607" y="2622516"/>
            <a:ext cx="150298" cy="383824"/>
          </a:xfrm>
          <a:prstGeom prst="homePlate">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43503C2-2CC9-4B10-944A-BE063B5B5C60}"/>
              </a:ext>
            </a:extLst>
          </p:cNvPr>
          <p:cNvGrpSpPr/>
          <p:nvPr/>
        </p:nvGrpSpPr>
        <p:grpSpPr>
          <a:xfrm>
            <a:off x="0" y="2665804"/>
            <a:ext cx="1267814" cy="1277750"/>
            <a:chOff x="368814" y="3042179"/>
            <a:chExt cx="1267814" cy="1277750"/>
          </a:xfrm>
        </p:grpSpPr>
        <p:sp>
          <p:nvSpPr>
            <p:cNvPr id="10" name="テキスト ボックス 9">
              <a:extLst>
                <a:ext uri="{FF2B5EF4-FFF2-40B4-BE49-F238E27FC236}">
                  <a16:creationId xmlns:a16="http://schemas.microsoft.com/office/drawing/2014/main" id="{F1BBAB10-DFF4-4C19-9BE5-C5353C48D217}"/>
                </a:ext>
              </a:extLst>
            </p:cNvPr>
            <p:cNvSpPr txBox="1"/>
            <p:nvPr/>
          </p:nvSpPr>
          <p:spPr>
            <a:xfrm>
              <a:off x="468164" y="3042179"/>
              <a:ext cx="996247" cy="338554"/>
            </a:xfrm>
            <a:prstGeom prst="rect">
              <a:avLst/>
            </a:prstGeom>
            <a:noFill/>
          </p:spPr>
          <p:txBody>
            <a:bodyPr wrap="square" rtlCol="0">
              <a:spAutoFit/>
            </a:bodyPr>
            <a:lstStyle/>
            <a:p>
              <a:pPr algn="ctr"/>
              <a:r>
                <a:rPr kumimoji="1" lang="ja-JP" altLang="en-US" sz="1600" b="1" dirty="0"/>
                <a:t>日常生活</a:t>
              </a:r>
              <a:endParaRPr kumimoji="1" lang="en-US" altLang="ja-JP" sz="1600" b="1" dirty="0"/>
            </a:p>
          </p:txBody>
        </p:sp>
        <p:sp>
          <p:nvSpPr>
            <p:cNvPr id="11" name="テキスト ボックス 10">
              <a:extLst>
                <a:ext uri="{FF2B5EF4-FFF2-40B4-BE49-F238E27FC236}">
                  <a16:creationId xmlns:a16="http://schemas.microsoft.com/office/drawing/2014/main" id="{B8C8D42D-2FDE-4463-9289-D1AA73E6E455}"/>
                </a:ext>
              </a:extLst>
            </p:cNvPr>
            <p:cNvSpPr txBox="1"/>
            <p:nvPr/>
          </p:nvSpPr>
          <p:spPr>
            <a:xfrm>
              <a:off x="739575" y="3981375"/>
              <a:ext cx="598348" cy="338554"/>
            </a:xfrm>
            <a:prstGeom prst="rect">
              <a:avLst/>
            </a:prstGeom>
            <a:noFill/>
          </p:spPr>
          <p:txBody>
            <a:bodyPr wrap="square" rtlCol="0">
              <a:spAutoFit/>
            </a:bodyPr>
            <a:lstStyle/>
            <a:p>
              <a:r>
                <a:rPr kumimoji="1" lang="ja-JP" altLang="en-US" sz="1600" b="1" dirty="0"/>
                <a:t>議論</a:t>
              </a:r>
              <a:endParaRPr kumimoji="1" lang="en-US" altLang="ja-JP" sz="1600" dirty="0"/>
            </a:p>
          </p:txBody>
        </p:sp>
        <p:sp>
          <p:nvSpPr>
            <p:cNvPr id="12" name="テキスト ボックス 11">
              <a:extLst>
                <a:ext uri="{FF2B5EF4-FFF2-40B4-BE49-F238E27FC236}">
                  <a16:creationId xmlns:a16="http://schemas.microsoft.com/office/drawing/2014/main" id="{4B00DC01-6CD2-4A58-8066-18EE7D245080}"/>
                </a:ext>
              </a:extLst>
            </p:cNvPr>
            <p:cNvSpPr txBox="1"/>
            <p:nvPr/>
          </p:nvSpPr>
          <p:spPr>
            <a:xfrm>
              <a:off x="368814" y="3379257"/>
              <a:ext cx="1267814" cy="584775"/>
            </a:xfrm>
            <a:prstGeom prst="rect">
              <a:avLst/>
            </a:prstGeom>
            <a:noFill/>
          </p:spPr>
          <p:txBody>
            <a:bodyPr wrap="square" rtlCol="0">
              <a:spAutoFit/>
            </a:bodyPr>
            <a:lstStyle/>
            <a:p>
              <a:pPr algn="ctr"/>
              <a:r>
                <a:rPr kumimoji="1" lang="ja-JP" altLang="en-US" sz="1600" b="1" dirty="0"/>
                <a:t>ヘルスケア（歩数）</a:t>
              </a:r>
              <a:endParaRPr kumimoji="1" lang="en-US" altLang="ja-JP" sz="1600" b="1" dirty="0"/>
            </a:p>
          </p:txBody>
        </p:sp>
      </p:grpSp>
      <p:sp>
        <p:nvSpPr>
          <p:cNvPr id="17" name="正方形/長方形 16">
            <a:extLst>
              <a:ext uri="{FF2B5EF4-FFF2-40B4-BE49-F238E27FC236}">
                <a16:creationId xmlns:a16="http://schemas.microsoft.com/office/drawing/2014/main" id="{41F4701D-138C-4954-9A4D-AAA374D10448}"/>
              </a:ext>
            </a:extLst>
          </p:cNvPr>
          <p:cNvSpPr/>
          <p:nvPr/>
        </p:nvSpPr>
        <p:spPr>
          <a:xfrm>
            <a:off x="1172635" y="2500438"/>
            <a:ext cx="7795502" cy="15128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五方向 20">
            <a:extLst>
              <a:ext uri="{FF2B5EF4-FFF2-40B4-BE49-F238E27FC236}">
                <a16:creationId xmlns:a16="http://schemas.microsoft.com/office/drawing/2014/main" id="{49E006E7-D3F6-4F86-819E-D790DA5EA507}"/>
              </a:ext>
            </a:extLst>
          </p:cNvPr>
          <p:cNvSpPr/>
          <p:nvPr/>
        </p:nvSpPr>
        <p:spPr>
          <a:xfrm>
            <a:off x="1836122" y="2627826"/>
            <a:ext cx="6475219" cy="383824"/>
          </a:xfrm>
          <a:prstGeom prst="homePlat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五方向 62">
            <a:extLst>
              <a:ext uri="{FF2B5EF4-FFF2-40B4-BE49-F238E27FC236}">
                <a16:creationId xmlns:a16="http://schemas.microsoft.com/office/drawing/2014/main" id="{8C426365-47D2-4D4F-A4B4-1682819F70C6}"/>
              </a:ext>
            </a:extLst>
          </p:cNvPr>
          <p:cNvSpPr/>
          <p:nvPr/>
        </p:nvSpPr>
        <p:spPr>
          <a:xfrm>
            <a:off x="4906351" y="3566249"/>
            <a:ext cx="348803" cy="383824"/>
          </a:xfrm>
          <a:prstGeom prst="homePlat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五方向 65">
            <a:extLst>
              <a:ext uri="{FF2B5EF4-FFF2-40B4-BE49-F238E27FC236}">
                <a16:creationId xmlns:a16="http://schemas.microsoft.com/office/drawing/2014/main" id="{81FDB956-601B-4932-9CE0-261EB2744763}"/>
              </a:ext>
            </a:extLst>
          </p:cNvPr>
          <p:cNvSpPr/>
          <p:nvPr/>
        </p:nvSpPr>
        <p:spPr>
          <a:xfrm>
            <a:off x="4346816" y="3562285"/>
            <a:ext cx="354059" cy="383824"/>
          </a:xfrm>
          <a:prstGeom prst="homePlat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矢印: 五方向 82">
            <a:extLst>
              <a:ext uri="{FF2B5EF4-FFF2-40B4-BE49-F238E27FC236}">
                <a16:creationId xmlns:a16="http://schemas.microsoft.com/office/drawing/2014/main" id="{C9D6D217-E42B-4C2D-B96B-E5935AFDB9E9}"/>
              </a:ext>
            </a:extLst>
          </p:cNvPr>
          <p:cNvSpPr/>
          <p:nvPr/>
        </p:nvSpPr>
        <p:spPr>
          <a:xfrm>
            <a:off x="8803607" y="3135727"/>
            <a:ext cx="150298" cy="383824"/>
          </a:xfrm>
          <a:prstGeom prst="homePlate">
            <a:avLst>
              <a:gd name="adj" fmla="val 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4962176B-9274-41F2-9BA4-F907CE7B926A}"/>
              </a:ext>
            </a:extLst>
          </p:cNvPr>
          <p:cNvSpPr txBox="1"/>
          <p:nvPr/>
        </p:nvSpPr>
        <p:spPr>
          <a:xfrm>
            <a:off x="1463272" y="2043763"/>
            <a:ext cx="761086" cy="369332"/>
          </a:xfrm>
          <a:prstGeom prst="rect">
            <a:avLst/>
          </a:prstGeom>
          <a:noFill/>
        </p:spPr>
        <p:txBody>
          <a:bodyPr wrap="square" rtlCol="0">
            <a:spAutoFit/>
          </a:bodyPr>
          <a:lstStyle/>
          <a:p>
            <a:r>
              <a:rPr kumimoji="1" lang="en-US" altLang="ja-JP" b="1" dirty="0"/>
              <a:t>00:00</a:t>
            </a:r>
            <a:endParaRPr kumimoji="1" lang="ja-JP" altLang="en-US" b="1" dirty="0"/>
          </a:p>
        </p:txBody>
      </p:sp>
      <p:sp>
        <p:nvSpPr>
          <p:cNvPr id="109" name="テキスト ボックス 108">
            <a:extLst>
              <a:ext uri="{FF2B5EF4-FFF2-40B4-BE49-F238E27FC236}">
                <a16:creationId xmlns:a16="http://schemas.microsoft.com/office/drawing/2014/main" id="{5F341299-43C1-4831-89CD-0FB8D1F7A8C8}"/>
              </a:ext>
            </a:extLst>
          </p:cNvPr>
          <p:cNvSpPr txBox="1"/>
          <p:nvPr/>
        </p:nvSpPr>
        <p:spPr>
          <a:xfrm>
            <a:off x="7951787" y="2007795"/>
            <a:ext cx="754935" cy="369332"/>
          </a:xfrm>
          <a:prstGeom prst="rect">
            <a:avLst/>
          </a:prstGeom>
          <a:noFill/>
        </p:spPr>
        <p:txBody>
          <a:bodyPr wrap="square" rtlCol="0">
            <a:spAutoFit/>
          </a:bodyPr>
          <a:lstStyle/>
          <a:p>
            <a:r>
              <a:rPr kumimoji="1" lang="en-US" altLang="ja-JP" b="1" dirty="0"/>
              <a:t>24:00</a:t>
            </a:r>
            <a:endParaRPr kumimoji="1" lang="ja-JP" altLang="en-US" b="1" dirty="0"/>
          </a:p>
        </p:txBody>
      </p:sp>
      <p:cxnSp>
        <p:nvCxnSpPr>
          <p:cNvPr id="111" name="直線コネクタ 110">
            <a:extLst>
              <a:ext uri="{FF2B5EF4-FFF2-40B4-BE49-F238E27FC236}">
                <a16:creationId xmlns:a16="http://schemas.microsoft.com/office/drawing/2014/main" id="{0C6428EB-1CFE-42D0-8859-131A0E897594}"/>
              </a:ext>
            </a:extLst>
          </p:cNvPr>
          <p:cNvCxnSpPr>
            <a:cxnSpLocks/>
          </p:cNvCxnSpPr>
          <p:nvPr/>
        </p:nvCxnSpPr>
        <p:spPr>
          <a:xfrm>
            <a:off x="3550373" y="2643531"/>
            <a:ext cx="0" cy="352414"/>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99B40F9D-8649-467F-922B-6D1E923F3B58}"/>
              </a:ext>
            </a:extLst>
          </p:cNvPr>
          <p:cNvCxnSpPr>
            <a:cxnSpLocks/>
            <a:stCxn id="96" idx="2"/>
          </p:cNvCxnSpPr>
          <p:nvPr/>
        </p:nvCxnSpPr>
        <p:spPr>
          <a:xfrm>
            <a:off x="3540472" y="2398264"/>
            <a:ext cx="2670" cy="2305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F38D6CCB-2875-4FFB-BA19-9564DAC04A71}"/>
              </a:ext>
            </a:extLst>
          </p:cNvPr>
          <p:cNvCxnSpPr>
            <a:cxnSpLocks/>
          </p:cNvCxnSpPr>
          <p:nvPr/>
        </p:nvCxnSpPr>
        <p:spPr>
          <a:xfrm>
            <a:off x="7889540" y="2643531"/>
            <a:ext cx="0" cy="868931"/>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2C78AE1B-6AF0-4B24-BD7F-7BB37030131D}"/>
              </a:ext>
            </a:extLst>
          </p:cNvPr>
          <p:cNvCxnSpPr>
            <a:cxnSpLocks/>
          </p:cNvCxnSpPr>
          <p:nvPr/>
        </p:nvCxnSpPr>
        <p:spPr>
          <a:xfrm>
            <a:off x="7889540" y="1788386"/>
            <a:ext cx="0" cy="8483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53654E47-CF07-412D-A17E-4EC3AA38805D}"/>
              </a:ext>
            </a:extLst>
          </p:cNvPr>
          <p:cNvSpPr txBox="1"/>
          <p:nvPr/>
        </p:nvSpPr>
        <p:spPr>
          <a:xfrm>
            <a:off x="6370486" y="1223255"/>
            <a:ext cx="2602944" cy="646331"/>
          </a:xfrm>
          <a:prstGeom prst="rect">
            <a:avLst/>
          </a:prstGeom>
          <a:solidFill>
            <a:schemeClr val="tx2">
              <a:lumMod val="20000"/>
              <a:lumOff val="80000"/>
            </a:schemeClr>
          </a:solidFill>
          <a:ln>
            <a:noFill/>
          </a:ln>
        </p:spPr>
        <p:txBody>
          <a:bodyPr wrap="square" rtlCol="0">
            <a:spAutoFit/>
          </a:bodyPr>
          <a:lstStyle/>
          <a:p>
            <a:pPr marL="285750" indent="-285750">
              <a:buFont typeface="Arial" panose="020B0604020202020204" pitchFamily="34" charset="0"/>
              <a:buChar char="•"/>
            </a:pPr>
            <a:r>
              <a:rPr kumimoji="1" lang="ja-JP" altLang="en-US" sz="1200" b="1" dirty="0"/>
              <a:t>日常生活の成績発表</a:t>
            </a:r>
            <a:endParaRPr kumimoji="1" lang="en-US" altLang="ja-JP" sz="1200" b="1" dirty="0"/>
          </a:p>
          <a:p>
            <a:pPr marL="285750" indent="-285750">
              <a:buFont typeface="Arial" panose="020B0604020202020204" pitchFamily="34" charset="0"/>
              <a:buChar char="•"/>
            </a:pPr>
            <a:r>
              <a:rPr kumimoji="1" lang="ja-JP" altLang="en-US" sz="1200" b="1" dirty="0"/>
              <a:t>ヘルスケア（歩数）の成績発表</a:t>
            </a:r>
            <a:endParaRPr kumimoji="1" lang="en-US" altLang="ja-JP" sz="1200" b="1" dirty="0"/>
          </a:p>
          <a:p>
            <a:pPr marL="285750" indent="-285750">
              <a:buFont typeface="Arial" panose="020B0604020202020204" pitchFamily="34" charset="0"/>
              <a:buChar char="•"/>
            </a:pPr>
            <a:r>
              <a:rPr kumimoji="1" lang="ja-JP" altLang="en-US" sz="1200" b="1" dirty="0"/>
              <a:t>減算後の所持ポイント発表</a:t>
            </a:r>
            <a:endParaRPr kumimoji="1" lang="en-US" altLang="ja-JP" sz="1200" b="1" dirty="0"/>
          </a:p>
        </p:txBody>
      </p:sp>
      <p:pic>
        <p:nvPicPr>
          <p:cNvPr id="1026" name="Picture 2" descr="歩いている人のシルエット06 | 無料のAi・PNG白黒シルエットイラスト">
            <a:extLst>
              <a:ext uri="{FF2B5EF4-FFF2-40B4-BE49-F238E27FC236}">
                <a16:creationId xmlns:a16="http://schemas.microsoft.com/office/drawing/2014/main" id="{92AC5802-F233-4A0A-A339-5CD1D954434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2667" y1="19667" x2="52667" y2="19667"/>
                        <a14:foregroundMark x1="55000" y1="77667" x2="55000" y2="77667"/>
                      </a14:backgroundRemoval>
                    </a14:imgEffect>
                  </a14:imgLayer>
                </a14:imgProps>
              </a:ext>
              <a:ext uri="{28A0092B-C50C-407E-A947-70E740481C1C}">
                <a14:useLocalDpi xmlns:a14="http://schemas.microsoft.com/office/drawing/2010/main" val="0"/>
              </a:ext>
            </a:extLst>
          </a:blip>
          <a:srcRect/>
          <a:stretch>
            <a:fillRect/>
          </a:stretch>
        </p:blipFill>
        <p:spPr bwMode="auto">
          <a:xfrm>
            <a:off x="6927030" y="3108802"/>
            <a:ext cx="437294" cy="437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歩行者 イラスト素材 - iStock">
            <a:extLst>
              <a:ext uri="{FF2B5EF4-FFF2-40B4-BE49-F238E27FC236}">
                <a16:creationId xmlns:a16="http://schemas.microsoft.com/office/drawing/2014/main" id="{1467C5B4-FEDD-4273-AD12-36ED687CCA6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53595" y1="23529" x2="53595" y2="23529"/>
                        <a14:foregroundMark x1="61601" y1="48203" x2="61601" y2="48203"/>
                        <a14:foregroundMark x1="42810" y1="67484" x2="42810" y2="67484"/>
                      </a14:backgroundRemoval>
                    </a14:imgEffect>
                  </a14:imgLayer>
                </a14:imgProps>
              </a:ext>
              <a:ext uri="{28A0092B-C50C-407E-A947-70E740481C1C}">
                <a14:useLocalDpi xmlns:a14="http://schemas.microsoft.com/office/drawing/2010/main" val="0"/>
              </a:ext>
            </a:extLst>
          </a:blip>
          <a:srcRect/>
          <a:stretch>
            <a:fillRect/>
          </a:stretch>
        </p:blipFill>
        <p:spPr bwMode="auto">
          <a:xfrm>
            <a:off x="3616169" y="3080157"/>
            <a:ext cx="470241" cy="470241"/>
          </a:xfrm>
          <a:prstGeom prst="rect">
            <a:avLst/>
          </a:prstGeom>
          <a:noFill/>
          <a:extLst>
            <a:ext uri="{909E8E84-426E-40DD-AFC4-6F175D3DCCD1}">
              <a14:hiddenFill xmlns:a14="http://schemas.microsoft.com/office/drawing/2010/main">
                <a:solidFill>
                  <a:srgbClr val="FFFFFF"/>
                </a:solidFill>
              </a14:hiddenFill>
            </a:ext>
          </a:extLst>
        </p:spPr>
      </p:pic>
      <p:pic>
        <p:nvPicPr>
          <p:cNvPr id="198" name="図 197">
            <a:extLst>
              <a:ext uri="{FF2B5EF4-FFF2-40B4-BE49-F238E27FC236}">
                <a16:creationId xmlns:a16="http://schemas.microsoft.com/office/drawing/2014/main" id="{B62B8349-2F39-4422-A4F6-7F47F74DFE0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42320" y1="22176" x2="42320" y2="22176"/>
                        <a14:foregroundMark x1="36193" y1="30648" x2="36193" y2="30648"/>
                        <a14:foregroundMark x1="84069" y1="45515" x2="84069" y2="45515"/>
                      </a14:backgroundRemoval>
                    </a14:imgEffect>
                  </a14:imgLayer>
                </a14:imgProps>
              </a:ext>
            </a:extLst>
          </a:blip>
          <a:stretch>
            <a:fillRect/>
          </a:stretch>
        </p:blipFill>
        <p:spPr>
          <a:xfrm>
            <a:off x="3034089" y="2600344"/>
            <a:ext cx="484157" cy="476246"/>
          </a:xfrm>
          <a:prstGeom prst="rect">
            <a:avLst/>
          </a:prstGeom>
        </p:spPr>
      </p:pic>
      <p:cxnSp>
        <p:nvCxnSpPr>
          <p:cNvPr id="199" name="直線コネクタ 198">
            <a:extLst>
              <a:ext uri="{FF2B5EF4-FFF2-40B4-BE49-F238E27FC236}">
                <a16:creationId xmlns:a16="http://schemas.microsoft.com/office/drawing/2014/main" id="{11D70F15-F938-4D27-B0BC-1A7948D7E5C6}"/>
              </a:ext>
            </a:extLst>
          </p:cNvPr>
          <p:cNvCxnSpPr>
            <a:cxnSpLocks/>
          </p:cNvCxnSpPr>
          <p:nvPr/>
        </p:nvCxnSpPr>
        <p:spPr>
          <a:xfrm>
            <a:off x="4083773" y="2638221"/>
            <a:ext cx="0" cy="352414"/>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4A74C5F-63FA-49C5-9584-4AB9D61AF2CC}"/>
              </a:ext>
            </a:extLst>
          </p:cNvPr>
          <p:cNvCxnSpPr>
            <a:cxnSpLocks/>
          </p:cNvCxnSpPr>
          <p:nvPr/>
        </p:nvCxnSpPr>
        <p:spPr>
          <a:xfrm>
            <a:off x="4700875" y="3546097"/>
            <a:ext cx="0" cy="41961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D09A6C95-9B58-4C72-9A9B-C037F6206180}"/>
              </a:ext>
            </a:extLst>
          </p:cNvPr>
          <p:cNvCxnSpPr>
            <a:cxnSpLocks/>
          </p:cNvCxnSpPr>
          <p:nvPr/>
        </p:nvCxnSpPr>
        <p:spPr>
          <a:xfrm>
            <a:off x="5264437" y="3544389"/>
            <a:ext cx="0" cy="41961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E08D1F6C-0DDC-4E5B-8738-CF7A141480EF}"/>
              </a:ext>
            </a:extLst>
          </p:cNvPr>
          <p:cNvSpPr txBox="1"/>
          <p:nvPr/>
        </p:nvSpPr>
        <p:spPr>
          <a:xfrm>
            <a:off x="5529474" y="4060090"/>
            <a:ext cx="826330" cy="276999"/>
          </a:xfrm>
          <a:prstGeom prst="rect">
            <a:avLst/>
          </a:prstGeom>
          <a:solidFill>
            <a:schemeClr val="tx2">
              <a:lumMod val="20000"/>
              <a:lumOff val="80000"/>
            </a:schemeClr>
          </a:solidFill>
          <a:ln>
            <a:noFill/>
          </a:ln>
        </p:spPr>
        <p:txBody>
          <a:bodyPr wrap="square" rtlCol="0">
            <a:spAutoFit/>
          </a:bodyPr>
          <a:lstStyle/>
          <a:p>
            <a:r>
              <a:rPr kumimoji="1" lang="ja-JP" altLang="en-US" sz="1200" b="1" dirty="0"/>
              <a:t>成績発表</a:t>
            </a:r>
          </a:p>
        </p:txBody>
      </p:sp>
      <p:sp>
        <p:nvSpPr>
          <p:cNvPr id="101" name="矢印: 五方向 100">
            <a:extLst>
              <a:ext uri="{FF2B5EF4-FFF2-40B4-BE49-F238E27FC236}">
                <a16:creationId xmlns:a16="http://schemas.microsoft.com/office/drawing/2014/main" id="{C28DAEFE-6F86-43FE-9586-ED0C71BEF9F9}"/>
              </a:ext>
            </a:extLst>
          </p:cNvPr>
          <p:cNvSpPr/>
          <p:nvPr/>
        </p:nvSpPr>
        <p:spPr>
          <a:xfrm>
            <a:off x="8311341" y="2625487"/>
            <a:ext cx="480836" cy="383824"/>
          </a:xfrm>
          <a:prstGeom prst="homePlat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五方向 102">
            <a:extLst>
              <a:ext uri="{FF2B5EF4-FFF2-40B4-BE49-F238E27FC236}">
                <a16:creationId xmlns:a16="http://schemas.microsoft.com/office/drawing/2014/main" id="{AC3B4E8F-A562-4845-895E-AF51BBBC569E}"/>
              </a:ext>
            </a:extLst>
          </p:cNvPr>
          <p:cNvSpPr/>
          <p:nvPr/>
        </p:nvSpPr>
        <p:spPr>
          <a:xfrm>
            <a:off x="8311340" y="3128638"/>
            <a:ext cx="472530" cy="383824"/>
          </a:xfrm>
          <a:prstGeom prst="homePlat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50967C98-E2BB-4C6B-A8CD-5797F044B79C}"/>
              </a:ext>
            </a:extLst>
          </p:cNvPr>
          <p:cNvCxnSpPr>
            <a:cxnSpLocks/>
          </p:cNvCxnSpPr>
          <p:nvPr/>
        </p:nvCxnSpPr>
        <p:spPr>
          <a:xfrm>
            <a:off x="8803607" y="2103260"/>
            <a:ext cx="0" cy="1894471"/>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000DF39-2877-4CEF-85A7-70FCD88BACE6}"/>
              </a:ext>
            </a:extLst>
          </p:cNvPr>
          <p:cNvCxnSpPr>
            <a:cxnSpLocks/>
          </p:cNvCxnSpPr>
          <p:nvPr/>
        </p:nvCxnSpPr>
        <p:spPr>
          <a:xfrm>
            <a:off x="8311340" y="2339410"/>
            <a:ext cx="1" cy="1658321"/>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4" name="矢印: 五方向 143">
            <a:extLst>
              <a:ext uri="{FF2B5EF4-FFF2-40B4-BE49-F238E27FC236}">
                <a16:creationId xmlns:a16="http://schemas.microsoft.com/office/drawing/2014/main" id="{33F0BABC-6D6A-476C-AA8E-2D87F4550AB5}"/>
              </a:ext>
            </a:extLst>
          </p:cNvPr>
          <p:cNvSpPr/>
          <p:nvPr/>
        </p:nvSpPr>
        <p:spPr>
          <a:xfrm>
            <a:off x="1348689" y="2633308"/>
            <a:ext cx="480836" cy="383824"/>
          </a:xfrm>
          <a:prstGeom prst="homePlat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矢印: 五方向 156">
            <a:extLst>
              <a:ext uri="{FF2B5EF4-FFF2-40B4-BE49-F238E27FC236}">
                <a16:creationId xmlns:a16="http://schemas.microsoft.com/office/drawing/2014/main" id="{A2652519-3E9C-4342-AF8F-31E9C753B37B}"/>
              </a:ext>
            </a:extLst>
          </p:cNvPr>
          <p:cNvSpPr/>
          <p:nvPr/>
        </p:nvSpPr>
        <p:spPr>
          <a:xfrm>
            <a:off x="1348688" y="3136459"/>
            <a:ext cx="472530" cy="383824"/>
          </a:xfrm>
          <a:prstGeom prst="homePlat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B8F4C201-19A4-49EB-9779-40B79A052E44}"/>
              </a:ext>
            </a:extLst>
          </p:cNvPr>
          <p:cNvCxnSpPr>
            <a:cxnSpLocks/>
          </p:cNvCxnSpPr>
          <p:nvPr/>
        </p:nvCxnSpPr>
        <p:spPr>
          <a:xfrm>
            <a:off x="1821218" y="2339410"/>
            <a:ext cx="19737" cy="1666142"/>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2" name="矢印: 五方向 161">
            <a:extLst>
              <a:ext uri="{FF2B5EF4-FFF2-40B4-BE49-F238E27FC236}">
                <a16:creationId xmlns:a16="http://schemas.microsoft.com/office/drawing/2014/main" id="{3F608010-3C5C-4D1A-A744-A593A4D65CAC}"/>
              </a:ext>
            </a:extLst>
          </p:cNvPr>
          <p:cNvSpPr/>
          <p:nvPr/>
        </p:nvSpPr>
        <p:spPr>
          <a:xfrm>
            <a:off x="1181146" y="2627826"/>
            <a:ext cx="160946" cy="383824"/>
          </a:xfrm>
          <a:prstGeom prst="homePlate">
            <a:avLst>
              <a:gd name="adj" fmla="val 82508"/>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矢印: 五方向 163">
            <a:extLst>
              <a:ext uri="{FF2B5EF4-FFF2-40B4-BE49-F238E27FC236}">
                <a16:creationId xmlns:a16="http://schemas.microsoft.com/office/drawing/2014/main" id="{72C705B4-D436-45B6-A87B-42A6A25D9B4A}"/>
              </a:ext>
            </a:extLst>
          </p:cNvPr>
          <p:cNvSpPr/>
          <p:nvPr/>
        </p:nvSpPr>
        <p:spPr>
          <a:xfrm>
            <a:off x="1175201" y="3135537"/>
            <a:ext cx="160946" cy="383824"/>
          </a:xfrm>
          <a:prstGeom prst="homePlate">
            <a:avLst>
              <a:gd name="adj" fmla="val 82508"/>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5" name="直線コネクタ 164">
            <a:extLst>
              <a:ext uri="{FF2B5EF4-FFF2-40B4-BE49-F238E27FC236}">
                <a16:creationId xmlns:a16="http://schemas.microsoft.com/office/drawing/2014/main" id="{747D4C7A-4308-477D-A977-A81BACBE6499}"/>
              </a:ext>
            </a:extLst>
          </p:cNvPr>
          <p:cNvCxnSpPr>
            <a:cxnSpLocks/>
          </p:cNvCxnSpPr>
          <p:nvPr/>
        </p:nvCxnSpPr>
        <p:spPr>
          <a:xfrm>
            <a:off x="1347362" y="2118803"/>
            <a:ext cx="0" cy="1894471"/>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995B1F83-4483-427C-B5F5-2708DC3F9C31}"/>
              </a:ext>
            </a:extLst>
          </p:cNvPr>
          <p:cNvCxnSpPr>
            <a:cxnSpLocks/>
          </p:cNvCxnSpPr>
          <p:nvPr/>
        </p:nvCxnSpPr>
        <p:spPr>
          <a:xfrm>
            <a:off x="4318586" y="3554846"/>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EB33E438-6DB4-438B-B25F-2B3E0F8954A4}"/>
              </a:ext>
            </a:extLst>
          </p:cNvPr>
          <p:cNvCxnSpPr>
            <a:cxnSpLocks/>
          </p:cNvCxnSpPr>
          <p:nvPr/>
        </p:nvCxnSpPr>
        <p:spPr>
          <a:xfrm>
            <a:off x="4874993" y="3554846"/>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156C14D1-D344-444F-BA7E-0A12DEA2E138}"/>
              </a:ext>
            </a:extLst>
          </p:cNvPr>
          <p:cNvCxnSpPr>
            <a:cxnSpLocks/>
          </p:cNvCxnSpPr>
          <p:nvPr/>
        </p:nvCxnSpPr>
        <p:spPr>
          <a:xfrm>
            <a:off x="5824318" y="2616428"/>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B2148F12-C382-45FE-8CE9-AF5401A38F04}"/>
              </a:ext>
            </a:extLst>
          </p:cNvPr>
          <p:cNvCxnSpPr>
            <a:cxnSpLocks/>
          </p:cNvCxnSpPr>
          <p:nvPr/>
        </p:nvCxnSpPr>
        <p:spPr>
          <a:xfrm>
            <a:off x="5824318" y="3116462"/>
            <a:ext cx="0" cy="39600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73" name="直線矢印コネクタ 172">
            <a:extLst>
              <a:ext uri="{FF2B5EF4-FFF2-40B4-BE49-F238E27FC236}">
                <a16:creationId xmlns:a16="http://schemas.microsoft.com/office/drawing/2014/main" id="{C0C76270-DFD2-4BED-A3AD-B02DE173CE5C}"/>
              </a:ext>
            </a:extLst>
          </p:cNvPr>
          <p:cNvCxnSpPr>
            <a:cxnSpLocks/>
            <a:stCxn id="176" idx="2"/>
          </p:cNvCxnSpPr>
          <p:nvPr/>
        </p:nvCxnSpPr>
        <p:spPr>
          <a:xfrm>
            <a:off x="5369098" y="2348778"/>
            <a:ext cx="440382" cy="267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F9E0E059-2225-4304-B4C7-7F3BAFDEB3AF}"/>
              </a:ext>
            </a:extLst>
          </p:cNvPr>
          <p:cNvCxnSpPr>
            <a:cxnSpLocks/>
            <a:stCxn id="176" idx="2"/>
          </p:cNvCxnSpPr>
          <p:nvPr/>
        </p:nvCxnSpPr>
        <p:spPr>
          <a:xfrm>
            <a:off x="5369098" y="2339410"/>
            <a:ext cx="416220" cy="7650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419C71B6-2A22-41B7-812F-144E351390CC}"/>
              </a:ext>
            </a:extLst>
          </p:cNvPr>
          <p:cNvCxnSpPr>
            <a:cxnSpLocks/>
          </p:cNvCxnSpPr>
          <p:nvPr/>
        </p:nvCxnSpPr>
        <p:spPr>
          <a:xfrm flipV="1">
            <a:off x="3303362" y="3751087"/>
            <a:ext cx="1002132" cy="371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テキスト ボックス 179">
            <a:extLst>
              <a:ext uri="{FF2B5EF4-FFF2-40B4-BE49-F238E27FC236}">
                <a16:creationId xmlns:a16="http://schemas.microsoft.com/office/drawing/2014/main" id="{F0D458F1-BBEB-42F2-A53E-B37D158BB3B3}"/>
              </a:ext>
            </a:extLst>
          </p:cNvPr>
          <p:cNvSpPr txBox="1"/>
          <p:nvPr/>
        </p:nvSpPr>
        <p:spPr>
          <a:xfrm>
            <a:off x="2726493" y="4081953"/>
            <a:ext cx="596677" cy="307777"/>
          </a:xfrm>
          <a:prstGeom prst="rect">
            <a:avLst/>
          </a:prstGeom>
          <a:solidFill>
            <a:schemeClr val="accent6">
              <a:lumMod val="40000"/>
              <a:lumOff val="60000"/>
            </a:schemeClr>
          </a:solidFill>
        </p:spPr>
        <p:txBody>
          <a:bodyPr wrap="square" rtlCol="0">
            <a:spAutoFit/>
          </a:bodyPr>
          <a:lstStyle/>
          <a:p>
            <a:pPr algn="ctr"/>
            <a:r>
              <a:rPr kumimoji="1" lang="ja-JP" altLang="en-US" sz="1400" b="1" dirty="0"/>
              <a:t>賭け</a:t>
            </a:r>
            <a:endParaRPr kumimoji="1" lang="en-US" altLang="ja-JP" sz="1400" b="1" dirty="0"/>
          </a:p>
        </p:txBody>
      </p:sp>
      <p:cxnSp>
        <p:nvCxnSpPr>
          <p:cNvPr id="181" name="直線矢印コネクタ 180">
            <a:extLst>
              <a:ext uri="{FF2B5EF4-FFF2-40B4-BE49-F238E27FC236}">
                <a16:creationId xmlns:a16="http://schemas.microsoft.com/office/drawing/2014/main" id="{7EA9C78F-305A-413C-8EB6-401C86DC7196}"/>
              </a:ext>
            </a:extLst>
          </p:cNvPr>
          <p:cNvCxnSpPr>
            <a:cxnSpLocks/>
          </p:cNvCxnSpPr>
          <p:nvPr/>
        </p:nvCxnSpPr>
        <p:spPr>
          <a:xfrm flipH="1" flipV="1">
            <a:off x="5264437" y="3904956"/>
            <a:ext cx="265036" cy="1551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a:extLst>
              <a:ext uri="{FF2B5EF4-FFF2-40B4-BE49-F238E27FC236}">
                <a16:creationId xmlns:a16="http://schemas.microsoft.com/office/drawing/2014/main" id="{6B57A19B-7A9C-4946-8214-21C83238476D}"/>
              </a:ext>
            </a:extLst>
          </p:cNvPr>
          <p:cNvCxnSpPr>
            <a:cxnSpLocks/>
          </p:cNvCxnSpPr>
          <p:nvPr/>
        </p:nvCxnSpPr>
        <p:spPr>
          <a:xfrm flipH="1" flipV="1">
            <a:off x="4452778" y="3942892"/>
            <a:ext cx="5904" cy="441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矢印コネクタ 243">
            <a:extLst>
              <a:ext uri="{FF2B5EF4-FFF2-40B4-BE49-F238E27FC236}">
                <a16:creationId xmlns:a16="http://schemas.microsoft.com/office/drawing/2014/main" id="{E91B649A-1E43-4DBE-8132-5660F1683ECD}"/>
              </a:ext>
            </a:extLst>
          </p:cNvPr>
          <p:cNvCxnSpPr>
            <a:cxnSpLocks/>
          </p:cNvCxnSpPr>
          <p:nvPr/>
        </p:nvCxnSpPr>
        <p:spPr>
          <a:xfrm flipV="1">
            <a:off x="5011260" y="3942892"/>
            <a:ext cx="0" cy="4497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2E0883A6-3E0D-4DBF-885E-C3AA42200CBF}"/>
              </a:ext>
            </a:extLst>
          </p:cNvPr>
          <p:cNvGrpSpPr/>
          <p:nvPr/>
        </p:nvGrpSpPr>
        <p:grpSpPr>
          <a:xfrm>
            <a:off x="3159928" y="1887942"/>
            <a:ext cx="761087" cy="510322"/>
            <a:chOff x="4090225" y="1836005"/>
            <a:chExt cx="4957542" cy="3324114"/>
          </a:xfrm>
        </p:grpSpPr>
        <p:grpSp>
          <p:nvGrpSpPr>
            <p:cNvPr id="95" name="グループ化 94">
              <a:extLst>
                <a:ext uri="{FF2B5EF4-FFF2-40B4-BE49-F238E27FC236}">
                  <a16:creationId xmlns:a16="http://schemas.microsoft.com/office/drawing/2014/main" id="{43EEA041-8C12-4E03-BA35-E260536C8238}"/>
                </a:ext>
              </a:extLst>
            </p:cNvPr>
            <p:cNvGrpSpPr/>
            <p:nvPr/>
          </p:nvGrpSpPr>
          <p:grpSpPr>
            <a:xfrm>
              <a:off x="4231018" y="1919527"/>
              <a:ext cx="4669072" cy="3018946"/>
              <a:chOff x="4231018" y="1919527"/>
              <a:chExt cx="4669072" cy="3018946"/>
            </a:xfrm>
          </p:grpSpPr>
          <p:grpSp>
            <p:nvGrpSpPr>
              <p:cNvPr id="97" name="グループ化 96">
                <a:extLst>
                  <a:ext uri="{FF2B5EF4-FFF2-40B4-BE49-F238E27FC236}">
                    <a16:creationId xmlns:a16="http://schemas.microsoft.com/office/drawing/2014/main" id="{6E299878-9D11-49AF-B147-DDDB7F4DBCFE}"/>
                  </a:ext>
                </a:extLst>
              </p:cNvPr>
              <p:cNvGrpSpPr/>
              <p:nvPr/>
            </p:nvGrpSpPr>
            <p:grpSpPr>
              <a:xfrm>
                <a:off x="4231018" y="1919527"/>
                <a:ext cx="4669072" cy="3018946"/>
                <a:chOff x="4347620" y="1875879"/>
                <a:chExt cx="4669072" cy="3018946"/>
              </a:xfrm>
            </p:grpSpPr>
            <p:pic>
              <p:nvPicPr>
                <p:cNvPr id="99" name="図 98">
                  <a:extLst>
                    <a:ext uri="{FF2B5EF4-FFF2-40B4-BE49-F238E27FC236}">
                      <a16:creationId xmlns:a16="http://schemas.microsoft.com/office/drawing/2014/main" id="{47CDAEDA-7B9B-4B7E-8F89-AE4C63546F1A}"/>
                    </a:ext>
                  </a:extLst>
                </p:cNvPr>
                <p:cNvPicPr>
                  <a:picLocks noChangeAspect="1"/>
                </p:cNvPicPr>
                <p:nvPr/>
              </p:nvPicPr>
              <p:blipFill rotWithShape="1">
                <a:blip r:embed="rId9"/>
                <a:srcRect r="48938"/>
                <a:stretch/>
              </p:blipFill>
              <p:spPr>
                <a:xfrm>
                  <a:off x="4347620" y="2617484"/>
                  <a:ext cx="4669071" cy="2277341"/>
                </a:xfrm>
                <a:prstGeom prst="rect">
                  <a:avLst/>
                </a:prstGeom>
                <a:ln w="12700">
                  <a:noFill/>
                </a:ln>
              </p:spPr>
            </p:pic>
            <p:grpSp>
              <p:nvGrpSpPr>
                <p:cNvPr id="104" name="グループ化 103">
                  <a:extLst>
                    <a:ext uri="{FF2B5EF4-FFF2-40B4-BE49-F238E27FC236}">
                      <a16:creationId xmlns:a16="http://schemas.microsoft.com/office/drawing/2014/main" id="{F427714E-8FDA-45DB-8C34-36871ABF8D0E}"/>
                    </a:ext>
                  </a:extLst>
                </p:cNvPr>
                <p:cNvGrpSpPr/>
                <p:nvPr/>
              </p:nvGrpSpPr>
              <p:grpSpPr>
                <a:xfrm>
                  <a:off x="4347621" y="1875879"/>
                  <a:ext cx="4669071" cy="875947"/>
                  <a:chOff x="585743" y="130334"/>
                  <a:chExt cx="4291797" cy="805168"/>
                </a:xfrm>
              </p:grpSpPr>
              <p:pic>
                <p:nvPicPr>
                  <p:cNvPr id="105" name="図 104">
                    <a:extLst>
                      <a:ext uri="{FF2B5EF4-FFF2-40B4-BE49-F238E27FC236}">
                        <a16:creationId xmlns:a16="http://schemas.microsoft.com/office/drawing/2014/main" id="{2DDECFED-1CEA-4FA4-8075-18AA29887605}"/>
                      </a:ext>
                    </a:extLst>
                  </p:cNvPr>
                  <p:cNvPicPr>
                    <a:picLocks noChangeAspect="1"/>
                  </p:cNvPicPr>
                  <p:nvPr/>
                </p:nvPicPr>
                <p:blipFill rotWithShape="1">
                  <a:blip r:embed="rId10"/>
                  <a:srcRect t="7459" r="14360" b="81552"/>
                  <a:stretch/>
                </p:blipFill>
                <p:spPr>
                  <a:xfrm>
                    <a:off x="585744" y="503534"/>
                    <a:ext cx="4291795" cy="431968"/>
                  </a:xfrm>
                  <a:prstGeom prst="rect">
                    <a:avLst/>
                  </a:prstGeom>
                </p:spPr>
              </p:pic>
              <p:pic>
                <p:nvPicPr>
                  <p:cNvPr id="107" name="図 106">
                    <a:extLst>
                      <a:ext uri="{FF2B5EF4-FFF2-40B4-BE49-F238E27FC236}">
                        <a16:creationId xmlns:a16="http://schemas.microsoft.com/office/drawing/2014/main" id="{B985C610-2C24-4CCE-AD40-59D520D4D484}"/>
                      </a:ext>
                    </a:extLst>
                  </p:cNvPr>
                  <p:cNvPicPr>
                    <a:picLocks noChangeAspect="1"/>
                  </p:cNvPicPr>
                  <p:nvPr/>
                </p:nvPicPr>
                <p:blipFill rotWithShape="1">
                  <a:blip r:embed="rId11"/>
                  <a:srcRect l="843" t="36326" r="16698"/>
                  <a:stretch/>
                </p:blipFill>
                <p:spPr>
                  <a:xfrm>
                    <a:off x="585744" y="392151"/>
                    <a:ext cx="4291796" cy="497226"/>
                  </a:xfrm>
                  <a:prstGeom prst="rect">
                    <a:avLst/>
                  </a:prstGeom>
                </p:spPr>
              </p:pic>
              <p:pic>
                <p:nvPicPr>
                  <p:cNvPr id="108" name="図 107">
                    <a:extLst>
                      <a:ext uri="{FF2B5EF4-FFF2-40B4-BE49-F238E27FC236}">
                        <a16:creationId xmlns:a16="http://schemas.microsoft.com/office/drawing/2014/main" id="{C2642642-E1CA-4243-A78A-B628AAF6698A}"/>
                      </a:ext>
                    </a:extLst>
                  </p:cNvPr>
                  <p:cNvPicPr>
                    <a:picLocks noChangeAspect="1"/>
                  </p:cNvPicPr>
                  <p:nvPr/>
                </p:nvPicPr>
                <p:blipFill rotWithShape="1">
                  <a:blip r:embed="rId12"/>
                  <a:srcRect t="-8589" r="26177" b="-30955"/>
                  <a:stretch/>
                </p:blipFill>
                <p:spPr>
                  <a:xfrm>
                    <a:off x="585743" y="130334"/>
                    <a:ext cx="4291795" cy="373200"/>
                  </a:xfrm>
                  <a:prstGeom prst="rect">
                    <a:avLst/>
                  </a:prstGeom>
                </p:spPr>
              </p:pic>
            </p:grpSp>
          </p:grpSp>
          <p:sp>
            <p:nvSpPr>
              <p:cNvPr id="98" name="正方形/長方形 97">
                <a:extLst>
                  <a:ext uri="{FF2B5EF4-FFF2-40B4-BE49-F238E27FC236}">
                    <a16:creationId xmlns:a16="http://schemas.microsoft.com/office/drawing/2014/main" id="{14489C02-DCD2-450E-A2CF-03CB484AEA30}"/>
                  </a:ext>
                </a:extLst>
              </p:cNvPr>
              <p:cNvSpPr/>
              <p:nvPr/>
            </p:nvSpPr>
            <p:spPr>
              <a:xfrm>
                <a:off x="4305719" y="2325533"/>
                <a:ext cx="532562" cy="1966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96" name="四角形: 角を丸くする 95">
              <a:extLst>
                <a:ext uri="{FF2B5EF4-FFF2-40B4-BE49-F238E27FC236}">
                  <a16:creationId xmlns:a16="http://schemas.microsoft.com/office/drawing/2014/main" id="{3923703E-4362-447E-B3BF-67997556FE33}"/>
                </a:ext>
              </a:extLst>
            </p:cNvPr>
            <p:cNvSpPr/>
            <p:nvPr/>
          </p:nvSpPr>
          <p:spPr>
            <a:xfrm>
              <a:off x="4090225" y="1836005"/>
              <a:ext cx="4957542" cy="3324114"/>
            </a:xfrm>
            <a:prstGeom prst="roundRect">
              <a:avLst>
                <a:gd name="adj" fmla="val 986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テキスト ボックス 175">
            <a:extLst>
              <a:ext uri="{FF2B5EF4-FFF2-40B4-BE49-F238E27FC236}">
                <a16:creationId xmlns:a16="http://schemas.microsoft.com/office/drawing/2014/main" id="{6EA306C8-1A84-4BFA-83F0-7143E2DFEA65}"/>
              </a:ext>
            </a:extLst>
          </p:cNvPr>
          <p:cNvSpPr txBox="1"/>
          <p:nvPr/>
        </p:nvSpPr>
        <p:spPr>
          <a:xfrm>
            <a:off x="4572000" y="1877745"/>
            <a:ext cx="1594195" cy="461665"/>
          </a:xfrm>
          <a:prstGeom prst="rect">
            <a:avLst/>
          </a:prstGeom>
          <a:solidFill>
            <a:schemeClr val="accent6">
              <a:lumMod val="40000"/>
              <a:lumOff val="60000"/>
            </a:schemeClr>
          </a:solidFill>
        </p:spPr>
        <p:txBody>
          <a:bodyPr wrap="square" rtlCol="0">
            <a:spAutoFit/>
          </a:bodyPr>
          <a:lstStyle/>
          <a:p>
            <a:pPr algn="ctr"/>
            <a:r>
              <a:rPr kumimoji="1" lang="ja-JP" altLang="en-US" sz="1200" b="1" dirty="0"/>
              <a:t>一日のどこかで</a:t>
            </a:r>
            <a:endParaRPr kumimoji="1" lang="en-US" altLang="ja-JP" sz="1200" b="1" dirty="0"/>
          </a:p>
          <a:p>
            <a:pPr algn="ctr"/>
            <a:r>
              <a:rPr kumimoji="1" lang="ja-JP" altLang="en-US" sz="1200" b="1" dirty="0"/>
              <a:t>翌日分の賭けを行う</a:t>
            </a:r>
            <a:endParaRPr kumimoji="1" lang="en-US" altLang="ja-JP" sz="1200" b="1" dirty="0"/>
          </a:p>
        </p:txBody>
      </p:sp>
      <p:grpSp>
        <p:nvGrpSpPr>
          <p:cNvPr id="106" name="グループ化 105">
            <a:extLst>
              <a:ext uri="{FF2B5EF4-FFF2-40B4-BE49-F238E27FC236}">
                <a16:creationId xmlns:a16="http://schemas.microsoft.com/office/drawing/2014/main" id="{4BE0B374-7667-48A6-A6C3-F1EA8AD64D15}"/>
              </a:ext>
            </a:extLst>
          </p:cNvPr>
          <p:cNvGrpSpPr/>
          <p:nvPr/>
        </p:nvGrpSpPr>
        <p:grpSpPr>
          <a:xfrm>
            <a:off x="5819915" y="2890013"/>
            <a:ext cx="2649796" cy="185154"/>
            <a:chOff x="5937262" y="2810496"/>
            <a:chExt cx="2568464" cy="273464"/>
          </a:xfrm>
        </p:grpSpPr>
        <p:cxnSp>
          <p:nvCxnSpPr>
            <p:cNvPr id="110" name="直線コネクタ 109">
              <a:extLst>
                <a:ext uri="{FF2B5EF4-FFF2-40B4-BE49-F238E27FC236}">
                  <a16:creationId xmlns:a16="http://schemas.microsoft.com/office/drawing/2014/main" id="{1B11BEDE-A9D4-4882-9D9B-02F6E67489A2}"/>
                </a:ext>
              </a:extLst>
            </p:cNvPr>
            <p:cNvCxnSpPr>
              <a:cxnSpLocks/>
            </p:cNvCxnSpPr>
            <p:nvPr/>
          </p:nvCxnSpPr>
          <p:spPr>
            <a:xfrm flipH="1">
              <a:off x="5937580" y="3066913"/>
              <a:ext cx="2557478" cy="755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DEFBDB4-E361-42B2-A69E-D3308ACE621A}"/>
                </a:ext>
              </a:extLst>
            </p:cNvPr>
            <p:cNvCxnSpPr>
              <a:cxnSpLocks/>
            </p:cNvCxnSpPr>
            <p:nvPr/>
          </p:nvCxnSpPr>
          <p:spPr>
            <a:xfrm>
              <a:off x="5937262" y="2949526"/>
              <a:ext cx="0" cy="13443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4A319BCC-CC6D-4E8B-BA24-1A958F34D711}"/>
                </a:ext>
              </a:extLst>
            </p:cNvPr>
            <p:cNvCxnSpPr>
              <a:cxnSpLocks/>
            </p:cNvCxnSpPr>
            <p:nvPr/>
          </p:nvCxnSpPr>
          <p:spPr>
            <a:xfrm flipV="1">
              <a:off x="8505726" y="2810496"/>
              <a:ext cx="0" cy="263967"/>
            </a:xfrm>
            <a:prstGeom prst="line">
              <a:avLst/>
            </a:prstGeom>
            <a:ln w="19050">
              <a:solidFill>
                <a:srgbClr val="C00000"/>
              </a:solidFill>
              <a:prstDash val="sys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616FE840-F12D-4DDB-81BE-F02FF57A694D}"/>
              </a:ext>
            </a:extLst>
          </p:cNvPr>
          <p:cNvGrpSpPr/>
          <p:nvPr/>
        </p:nvGrpSpPr>
        <p:grpSpPr>
          <a:xfrm>
            <a:off x="5809480" y="3429369"/>
            <a:ext cx="2649796" cy="185154"/>
            <a:chOff x="5937262" y="2810496"/>
            <a:chExt cx="2568464" cy="273464"/>
          </a:xfrm>
        </p:grpSpPr>
        <p:cxnSp>
          <p:nvCxnSpPr>
            <p:cNvPr id="117" name="直線コネクタ 116">
              <a:extLst>
                <a:ext uri="{FF2B5EF4-FFF2-40B4-BE49-F238E27FC236}">
                  <a16:creationId xmlns:a16="http://schemas.microsoft.com/office/drawing/2014/main" id="{D97FEB64-4B7E-41C8-A8E7-6E38A1E3FA07}"/>
                </a:ext>
              </a:extLst>
            </p:cNvPr>
            <p:cNvCxnSpPr>
              <a:cxnSpLocks/>
            </p:cNvCxnSpPr>
            <p:nvPr/>
          </p:nvCxnSpPr>
          <p:spPr>
            <a:xfrm flipH="1">
              <a:off x="5937580" y="3066913"/>
              <a:ext cx="2557478" cy="755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5F4D76D-DEB4-4369-B831-88DA90E84A2D}"/>
                </a:ext>
              </a:extLst>
            </p:cNvPr>
            <p:cNvCxnSpPr>
              <a:cxnSpLocks/>
            </p:cNvCxnSpPr>
            <p:nvPr/>
          </p:nvCxnSpPr>
          <p:spPr>
            <a:xfrm>
              <a:off x="5937262" y="2949526"/>
              <a:ext cx="0" cy="13443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297F3CF5-437C-45CB-8BC5-43F279ACB93B}"/>
                </a:ext>
              </a:extLst>
            </p:cNvPr>
            <p:cNvCxnSpPr>
              <a:cxnSpLocks/>
            </p:cNvCxnSpPr>
            <p:nvPr/>
          </p:nvCxnSpPr>
          <p:spPr>
            <a:xfrm flipV="1">
              <a:off x="8505726" y="2810496"/>
              <a:ext cx="0" cy="263967"/>
            </a:xfrm>
            <a:prstGeom prst="line">
              <a:avLst/>
            </a:prstGeom>
            <a:ln w="19050">
              <a:solidFill>
                <a:srgbClr val="C00000"/>
              </a:solidFill>
              <a:prstDash val="sys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120" name="四角形: 角を丸くする 119">
            <a:extLst>
              <a:ext uri="{FF2B5EF4-FFF2-40B4-BE49-F238E27FC236}">
                <a16:creationId xmlns:a16="http://schemas.microsoft.com/office/drawing/2014/main" id="{21D3F3B2-3430-4C6B-8A22-7EF6860C7AB0}"/>
              </a:ext>
            </a:extLst>
          </p:cNvPr>
          <p:cNvSpPr/>
          <p:nvPr/>
        </p:nvSpPr>
        <p:spPr>
          <a:xfrm>
            <a:off x="3323170" y="4402551"/>
            <a:ext cx="3014922" cy="1060996"/>
          </a:xfrm>
          <a:prstGeom prst="roundRect">
            <a:avLst>
              <a:gd name="adj" fmla="val 986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a:extLst>
              <a:ext uri="{FF2B5EF4-FFF2-40B4-BE49-F238E27FC236}">
                <a16:creationId xmlns:a16="http://schemas.microsoft.com/office/drawing/2014/main" id="{ED278328-F81F-4F53-BD63-9D763618B5B3}"/>
              </a:ext>
            </a:extLst>
          </p:cNvPr>
          <p:cNvGrpSpPr/>
          <p:nvPr/>
        </p:nvGrpSpPr>
        <p:grpSpPr>
          <a:xfrm>
            <a:off x="3372917" y="4428356"/>
            <a:ext cx="1602746" cy="877434"/>
            <a:chOff x="4807383" y="4441021"/>
            <a:chExt cx="1602746" cy="877434"/>
          </a:xfrm>
        </p:grpSpPr>
        <p:grpSp>
          <p:nvGrpSpPr>
            <p:cNvPr id="122" name="グループ化 121">
              <a:extLst>
                <a:ext uri="{FF2B5EF4-FFF2-40B4-BE49-F238E27FC236}">
                  <a16:creationId xmlns:a16="http://schemas.microsoft.com/office/drawing/2014/main" id="{3CED1167-46BF-41CD-AB6D-93C76334EDA4}"/>
                </a:ext>
              </a:extLst>
            </p:cNvPr>
            <p:cNvGrpSpPr/>
            <p:nvPr/>
          </p:nvGrpSpPr>
          <p:grpSpPr>
            <a:xfrm>
              <a:off x="4914208" y="4691694"/>
              <a:ext cx="1251987" cy="626761"/>
              <a:chOff x="38099" y="4300398"/>
              <a:chExt cx="4406361" cy="2215724"/>
            </a:xfrm>
          </p:grpSpPr>
          <p:sp>
            <p:nvSpPr>
              <p:cNvPr id="125" name="四角形: 角を丸くする 124">
                <a:extLst>
                  <a:ext uri="{FF2B5EF4-FFF2-40B4-BE49-F238E27FC236}">
                    <a16:creationId xmlns:a16="http://schemas.microsoft.com/office/drawing/2014/main" id="{D3BF7341-185A-4711-9767-BD1441703D1A}"/>
                  </a:ext>
                </a:extLst>
              </p:cNvPr>
              <p:cNvSpPr/>
              <p:nvPr/>
            </p:nvSpPr>
            <p:spPr>
              <a:xfrm flipV="1">
                <a:off x="148976" y="5502427"/>
                <a:ext cx="501112" cy="208796"/>
              </a:xfrm>
              <a:prstGeom prst="roundRect">
                <a:avLst>
                  <a:gd name="adj" fmla="val 5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6" name="図 125">
                <a:extLst>
                  <a:ext uri="{FF2B5EF4-FFF2-40B4-BE49-F238E27FC236}">
                    <a16:creationId xmlns:a16="http://schemas.microsoft.com/office/drawing/2014/main" id="{39C51342-820B-4E45-ACA6-779868426053}"/>
                  </a:ext>
                </a:extLst>
              </p:cNvPr>
              <p:cNvPicPr>
                <a:picLocks noChangeAspect="1"/>
              </p:cNvPicPr>
              <p:nvPr/>
            </p:nvPicPr>
            <p:blipFill rotWithShape="1">
              <a:blip r:embed="rId13"/>
              <a:srcRect l="1" t="1346" r="5548" b="24078"/>
              <a:stretch/>
            </p:blipFill>
            <p:spPr>
              <a:xfrm>
                <a:off x="38099" y="4300398"/>
                <a:ext cx="4406361" cy="22157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27" name="正方形/長方形 126">
                <a:extLst>
                  <a:ext uri="{FF2B5EF4-FFF2-40B4-BE49-F238E27FC236}">
                    <a16:creationId xmlns:a16="http://schemas.microsoft.com/office/drawing/2014/main" id="{575DE5D9-A5E7-4116-8773-3710DB2BCCC2}"/>
                  </a:ext>
                </a:extLst>
              </p:cNvPr>
              <p:cNvSpPr/>
              <p:nvPr/>
            </p:nvSpPr>
            <p:spPr>
              <a:xfrm>
                <a:off x="148946" y="4696565"/>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00EB1938-FA0B-4376-8D66-DFDF31729715}"/>
                  </a:ext>
                </a:extLst>
              </p:cNvPr>
              <p:cNvSpPr/>
              <p:nvPr/>
            </p:nvSpPr>
            <p:spPr>
              <a:xfrm>
                <a:off x="154026" y="4991205"/>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5B4FDC0-E56B-426F-857A-58929C57440A}"/>
                  </a:ext>
                </a:extLst>
              </p:cNvPr>
              <p:cNvSpPr/>
              <p:nvPr/>
            </p:nvSpPr>
            <p:spPr>
              <a:xfrm>
                <a:off x="148946" y="5285258"/>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3" name="テキスト ボックス 122">
              <a:extLst>
                <a:ext uri="{FF2B5EF4-FFF2-40B4-BE49-F238E27FC236}">
                  <a16:creationId xmlns:a16="http://schemas.microsoft.com/office/drawing/2014/main" id="{90F32F78-0186-4E44-9EF4-792D9A4E4889}"/>
                </a:ext>
              </a:extLst>
            </p:cNvPr>
            <p:cNvSpPr txBox="1"/>
            <p:nvPr/>
          </p:nvSpPr>
          <p:spPr>
            <a:xfrm>
              <a:off x="4807383" y="4441021"/>
              <a:ext cx="1602746" cy="261610"/>
            </a:xfrm>
            <a:prstGeom prst="rect">
              <a:avLst/>
            </a:prstGeom>
            <a:noFill/>
          </p:spPr>
          <p:txBody>
            <a:bodyPr wrap="square" rtlCol="0">
              <a:spAutoFit/>
            </a:bodyPr>
            <a:lstStyle/>
            <a:p>
              <a:r>
                <a:rPr kumimoji="1" lang="ja-JP" altLang="en-US" sz="1100" b="1" dirty="0"/>
                <a:t>ビデオ議論（</a:t>
              </a:r>
              <a:r>
                <a:rPr kumimoji="1" lang="en-US" altLang="ja-JP" sz="1100" b="1" dirty="0"/>
                <a:t>Fig. 6</a:t>
              </a:r>
              <a:r>
                <a:rPr kumimoji="1" lang="ja-JP" altLang="en-US" sz="1100" b="1" dirty="0"/>
                <a:t>）</a:t>
              </a:r>
              <a:endParaRPr kumimoji="1" lang="en-US" altLang="ja-JP" sz="1100" b="1" dirty="0"/>
            </a:p>
          </p:txBody>
        </p:sp>
      </p:grpSp>
      <p:grpSp>
        <p:nvGrpSpPr>
          <p:cNvPr id="130" name="グループ化 129">
            <a:extLst>
              <a:ext uri="{FF2B5EF4-FFF2-40B4-BE49-F238E27FC236}">
                <a16:creationId xmlns:a16="http://schemas.microsoft.com/office/drawing/2014/main" id="{E0C30602-75B0-44CC-A47C-CAA049C00484}"/>
              </a:ext>
            </a:extLst>
          </p:cNvPr>
          <p:cNvGrpSpPr/>
          <p:nvPr/>
        </p:nvGrpSpPr>
        <p:grpSpPr>
          <a:xfrm>
            <a:off x="4731729" y="4420657"/>
            <a:ext cx="1801109" cy="993042"/>
            <a:chOff x="3355852" y="4438382"/>
            <a:chExt cx="1801109" cy="993042"/>
          </a:xfrm>
        </p:grpSpPr>
        <p:grpSp>
          <p:nvGrpSpPr>
            <p:cNvPr id="131" name="グループ化 130">
              <a:extLst>
                <a:ext uri="{FF2B5EF4-FFF2-40B4-BE49-F238E27FC236}">
                  <a16:creationId xmlns:a16="http://schemas.microsoft.com/office/drawing/2014/main" id="{7B3A3B6F-0548-4C4B-A159-B22BA2E7502E}"/>
                </a:ext>
              </a:extLst>
            </p:cNvPr>
            <p:cNvGrpSpPr/>
            <p:nvPr/>
          </p:nvGrpSpPr>
          <p:grpSpPr>
            <a:xfrm>
              <a:off x="3458842" y="4669683"/>
              <a:ext cx="1389074" cy="761741"/>
              <a:chOff x="74549" y="646983"/>
              <a:chExt cx="9178513" cy="4603207"/>
            </a:xfrm>
          </p:grpSpPr>
          <p:sp>
            <p:nvSpPr>
              <p:cNvPr id="133" name="テキスト ボックス 132">
                <a:extLst>
                  <a:ext uri="{FF2B5EF4-FFF2-40B4-BE49-F238E27FC236}">
                    <a16:creationId xmlns:a16="http://schemas.microsoft.com/office/drawing/2014/main" id="{9D9DBD5F-826B-4006-8A92-483E295E0728}"/>
                  </a:ext>
                </a:extLst>
              </p:cNvPr>
              <p:cNvSpPr txBox="1"/>
              <p:nvPr/>
            </p:nvSpPr>
            <p:spPr>
              <a:xfrm>
                <a:off x="74549" y="646983"/>
                <a:ext cx="4185627" cy="954107"/>
              </a:xfrm>
              <a:prstGeom prst="rect">
                <a:avLst/>
              </a:prstGeom>
              <a:noFill/>
            </p:spPr>
            <p:txBody>
              <a:bodyPr wrap="square" rtlCol="0">
                <a:spAutoFit/>
              </a:bodyPr>
              <a:lstStyle/>
              <a:p>
                <a:endParaRPr lang="en-US" altLang="ja-JP" sz="1400" dirty="0"/>
              </a:p>
              <a:p>
                <a:endParaRPr lang="en-US" altLang="ja-JP" sz="1400" dirty="0"/>
              </a:p>
              <a:p>
                <a:endParaRPr lang="en-US" altLang="ja-JP" sz="1400" dirty="0"/>
              </a:p>
              <a:p>
                <a:endParaRPr lang="en-US" altLang="ja-JP" sz="1400" dirty="0"/>
              </a:p>
            </p:txBody>
          </p:sp>
          <p:pic>
            <p:nvPicPr>
              <p:cNvPr id="134" name="図 133">
                <a:extLst>
                  <a:ext uri="{FF2B5EF4-FFF2-40B4-BE49-F238E27FC236}">
                    <a16:creationId xmlns:a16="http://schemas.microsoft.com/office/drawing/2014/main" id="{442AC209-94AE-4D03-A574-72776E9749C9}"/>
                  </a:ext>
                </a:extLst>
              </p:cNvPr>
              <p:cNvPicPr>
                <a:picLocks noChangeAspect="1"/>
              </p:cNvPicPr>
              <p:nvPr/>
            </p:nvPicPr>
            <p:blipFill rotWithShape="1">
              <a:blip r:embed="rId14"/>
              <a:srcRect l="547" t="1076" r="2980"/>
              <a:stretch/>
            </p:blipFill>
            <p:spPr>
              <a:xfrm>
                <a:off x="106132" y="701623"/>
                <a:ext cx="4445855" cy="4548567"/>
              </a:xfrm>
              <a:prstGeom prst="rect">
                <a:avLst/>
              </a:prstGeom>
            </p:spPr>
          </p:pic>
          <p:grpSp>
            <p:nvGrpSpPr>
              <p:cNvPr id="135" name="グループ化 134">
                <a:extLst>
                  <a:ext uri="{FF2B5EF4-FFF2-40B4-BE49-F238E27FC236}">
                    <a16:creationId xmlns:a16="http://schemas.microsoft.com/office/drawing/2014/main" id="{9E887494-AE28-4817-A8F3-32AE5925A695}"/>
                  </a:ext>
                </a:extLst>
              </p:cNvPr>
              <p:cNvGrpSpPr>
                <a:grpSpLocks noChangeAspect="1"/>
              </p:cNvGrpSpPr>
              <p:nvPr/>
            </p:nvGrpSpPr>
            <p:grpSpPr>
              <a:xfrm>
                <a:off x="4572000" y="723287"/>
                <a:ext cx="4681062" cy="4395958"/>
                <a:chOff x="5813288" y="1328899"/>
                <a:chExt cx="4518991" cy="4243758"/>
              </a:xfrm>
            </p:grpSpPr>
            <p:pic>
              <p:nvPicPr>
                <p:cNvPr id="183" name="図 182">
                  <a:extLst>
                    <a:ext uri="{FF2B5EF4-FFF2-40B4-BE49-F238E27FC236}">
                      <a16:creationId xmlns:a16="http://schemas.microsoft.com/office/drawing/2014/main" id="{91855D52-3ACF-4584-8DE8-979DC2332613}"/>
                    </a:ext>
                  </a:extLst>
                </p:cNvPr>
                <p:cNvPicPr>
                  <a:picLocks noChangeAspect="1"/>
                </p:cNvPicPr>
                <p:nvPr/>
              </p:nvPicPr>
              <p:blipFill rotWithShape="1">
                <a:blip r:embed="rId15"/>
                <a:srcRect l="428"/>
                <a:stretch/>
              </p:blipFill>
              <p:spPr>
                <a:xfrm>
                  <a:off x="5813288" y="4176071"/>
                  <a:ext cx="4499671" cy="1396586"/>
                </a:xfrm>
                <a:prstGeom prst="rect">
                  <a:avLst/>
                </a:prstGeom>
              </p:spPr>
            </p:pic>
            <p:pic>
              <p:nvPicPr>
                <p:cNvPr id="184" name="図 183">
                  <a:extLst>
                    <a:ext uri="{FF2B5EF4-FFF2-40B4-BE49-F238E27FC236}">
                      <a16:creationId xmlns:a16="http://schemas.microsoft.com/office/drawing/2014/main" id="{E21F618A-2FA8-4FF1-B212-708AB6457811}"/>
                    </a:ext>
                  </a:extLst>
                </p:cNvPr>
                <p:cNvPicPr>
                  <a:picLocks noChangeAspect="1"/>
                </p:cNvPicPr>
                <p:nvPr/>
              </p:nvPicPr>
              <p:blipFill rotWithShape="1">
                <a:blip r:embed="rId16"/>
                <a:srcRect t="2590" r="-430"/>
                <a:stretch/>
              </p:blipFill>
              <p:spPr>
                <a:xfrm>
                  <a:off x="5813288" y="1328899"/>
                  <a:ext cx="4518991" cy="3793897"/>
                </a:xfrm>
                <a:prstGeom prst="rect">
                  <a:avLst/>
                </a:prstGeom>
              </p:spPr>
            </p:pic>
          </p:grpSp>
          <p:sp>
            <p:nvSpPr>
              <p:cNvPr id="136" name="正方形/長方形 135">
                <a:extLst>
                  <a:ext uri="{FF2B5EF4-FFF2-40B4-BE49-F238E27FC236}">
                    <a16:creationId xmlns:a16="http://schemas.microsoft.com/office/drawing/2014/main" id="{0660C6BD-EA03-4E74-9452-1A018B556A5D}"/>
                  </a:ext>
                </a:extLst>
              </p:cNvPr>
              <p:cNvSpPr/>
              <p:nvPr/>
            </p:nvSpPr>
            <p:spPr>
              <a:xfrm>
                <a:off x="4583570" y="736906"/>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3FE3890-9958-4285-9DFF-31D646567BB2}"/>
                  </a:ext>
                </a:extLst>
              </p:cNvPr>
              <p:cNvSpPr/>
              <p:nvPr/>
            </p:nvSpPr>
            <p:spPr>
              <a:xfrm>
                <a:off x="4583570" y="866402"/>
                <a:ext cx="320470" cy="42528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25B3D1E5-8CAE-4055-A4F9-9B1994072308}"/>
                  </a:ext>
                </a:extLst>
              </p:cNvPr>
              <p:cNvSpPr/>
              <p:nvPr/>
            </p:nvSpPr>
            <p:spPr>
              <a:xfrm>
                <a:off x="4583570" y="107631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DC3C2185-CCB1-4FDD-9799-B3BE4DD9A79D}"/>
                  </a:ext>
                </a:extLst>
              </p:cNvPr>
              <p:cNvSpPr/>
              <p:nvPr/>
            </p:nvSpPr>
            <p:spPr>
              <a:xfrm>
                <a:off x="4583570" y="1454584"/>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a:extLst>
                  <a:ext uri="{FF2B5EF4-FFF2-40B4-BE49-F238E27FC236}">
                    <a16:creationId xmlns:a16="http://schemas.microsoft.com/office/drawing/2014/main" id="{682E7C38-F889-4E5D-9942-5FFC5472E4B7}"/>
                  </a:ext>
                </a:extLst>
              </p:cNvPr>
              <p:cNvSpPr/>
              <p:nvPr/>
            </p:nvSpPr>
            <p:spPr>
              <a:xfrm>
                <a:off x="4617729" y="3704855"/>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正方形/長方形 140">
                <a:extLst>
                  <a:ext uri="{FF2B5EF4-FFF2-40B4-BE49-F238E27FC236}">
                    <a16:creationId xmlns:a16="http://schemas.microsoft.com/office/drawing/2014/main" id="{5579B7C7-5810-4BF0-86BD-E556281DEA30}"/>
                  </a:ext>
                </a:extLst>
              </p:cNvPr>
              <p:cNvSpPr/>
              <p:nvPr/>
            </p:nvSpPr>
            <p:spPr>
              <a:xfrm>
                <a:off x="4579755" y="195539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a:extLst>
                  <a:ext uri="{FF2B5EF4-FFF2-40B4-BE49-F238E27FC236}">
                    <a16:creationId xmlns:a16="http://schemas.microsoft.com/office/drawing/2014/main" id="{8C6F8151-2977-4C4B-A6EE-A6E5687E6D2B}"/>
                  </a:ext>
                </a:extLst>
              </p:cNvPr>
              <p:cNvSpPr/>
              <p:nvPr/>
            </p:nvSpPr>
            <p:spPr>
              <a:xfrm>
                <a:off x="4617729" y="318286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正方形/長方形 142">
                <a:extLst>
                  <a:ext uri="{FF2B5EF4-FFF2-40B4-BE49-F238E27FC236}">
                    <a16:creationId xmlns:a16="http://schemas.microsoft.com/office/drawing/2014/main" id="{C5FEF1EC-873D-48B4-A579-DA6BD8931C2A}"/>
                  </a:ext>
                </a:extLst>
              </p:cNvPr>
              <p:cNvSpPr/>
              <p:nvPr/>
            </p:nvSpPr>
            <p:spPr>
              <a:xfrm>
                <a:off x="4617729" y="2332986"/>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a:extLst>
                  <a:ext uri="{FF2B5EF4-FFF2-40B4-BE49-F238E27FC236}">
                    <a16:creationId xmlns:a16="http://schemas.microsoft.com/office/drawing/2014/main" id="{30CDDB2D-4119-4674-865E-F40EB384AE20}"/>
                  </a:ext>
                </a:extLst>
              </p:cNvPr>
              <p:cNvSpPr/>
              <p:nvPr/>
            </p:nvSpPr>
            <p:spPr>
              <a:xfrm>
                <a:off x="4617729" y="2827727"/>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a:extLst>
                  <a:ext uri="{FF2B5EF4-FFF2-40B4-BE49-F238E27FC236}">
                    <a16:creationId xmlns:a16="http://schemas.microsoft.com/office/drawing/2014/main" id="{3DDC16A7-B2F1-4D50-AB6A-D84F009ABEA8}"/>
                  </a:ext>
                </a:extLst>
              </p:cNvPr>
              <p:cNvSpPr/>
              <p:nvPr/>
            </p:nvSpPr>
            <p:spPr>
              <a:xfrm>
                <a:off x="106132" y="773429"/>
                <a:ext cx="18342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a:extLst>
                  <a:ext uri="{FF2B5EF4-FFF2-40B4-BE49-F238E27FC236}">
                    <a16:creationId xmlns:a16="http://schemas.microsoft.com/office/drawing/2014/main" id="{E3EE3644-839A-44C2-83B7-B62FD4DF3888}"/>
                  </a:ext>
                </a:extLst>
              </p:cNvPr>
              <p:cNvSpPr/>
              <p:nvPr/>
            </p:nvSpPr>
            <p:spPr>
              <a:xfrm>
                <a:off x="106131" y="1143240"/>
                <a:ext cx="292014"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86FC9567-7CC9-4D8B-9357-7CA457CA582C}"/>
                  </a:ext>
                </a:extLst>
              </p:cNvPr>
              <p:cNvSpPr/>
              <p:nvPr/>
            </p:nvSpPr>
            <p:spPr>
              <a:xfrm>
                <a:off x="106132" y="1704704"/>
                <a:ext cx="18342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8D15DE66-7AEF-46E9-B5EA-5023BE6EC5FF}"/>
                  </a:ext>
                </a:extLst>
              </p:cNvPr>
              <p:cNvSpPr/>
              <p:nvPr/>
            </p:nvSpPr>
            <p:spPr>
              <a:xfrm>
                <a:off x="106132" y="2067845"/>
                <a:ext cx="21009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正方形/長方形 149">
                <a:extLst>
                  <a:ext uri="{FF2B5EF4-FFF2-40B4-BE49-F238E27FC236}">
                    <a16:creationId xmlns:a16="http://schemas.microsoft.com/office/drawing/2014/main" id="{5CCD67BD-F9C7-4BC2-8AB9-F24BE52351D0}"/>
                  </a:ext>
                </a:extLst>
              </p:cNvPr>
              <p:cNvSpPr/>
              <p:nvPr/>
            </p:nvSpPr>
            <p:spPr>
              <a:xfrm>
                <a:off x="106131" y="2688268"/>
                <a:ext cx="250103"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正方形/長方形 150">
                <a:extLst>
                  <a:ext uri="{FF2B5EF4-FFF2-40B4-BE49-F238E27FC236}">
                    <a16:creationId xmlns:a16="http://schemas.microsoft.com/office/drawing/2014/main" id="{87EE0CE9-3D96-429E-88E8-04C1817AC5CC}"/>
                  </a:ext>
                </a:extLst>
              </p:cNvPr>
              <p:cNvSpPr/>
              <p:nvPr/>
            </p:nvSpPr>
            <p:spPr>
              <a:xfrm>
                <a:off x="106131" y="3254670"/>
                <a:ext cx="292013"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845D1E43-C039-4819-91F0-E9AD4007424C}"/>
                  </a:ext>
                </a:extLst>
              </p:cNvPr>
              <p:cNvSpPr/>
              <p:nvPr/>
            </p:nvSpPr>
            <p:spPr>
              <a:xfrm>
                <a:off x="106132" y="3821072"/>
                <a:ext cx="250102"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a:extLst>
                  <a:ext uri="{FF2B5EF4-FFF2-40B4-BE49-F238E27FC236}">
                    <a16:creationId xmlns:a16="http://schemas.microsoft.com/office/drawing/2014/main" id="{6B37EDB0-27FF-4C5A-9B99-2D2F03BB7916}"/>
                  </a:ext>
                </a:extLst>
              </p:cNvPr>
              <p:cNvSpPr/>
              <p:nvPr/>
            </p:nvSpPr>
            <p:spPr>
              <a:xfrm>
                <a:off x="106131" y="4469852"/>
                <a:ext cx="183429"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BE31DA00-B3FB-4D07-A214-4E5D8928BA79}"/>
                  </a:ext>
                </a:extLst>
              </p:cNvPr>
              <p:cNvSpPr/>
              <p:nvPr/>
            </p:nvSpPr>
            <p:spPr>
              <a:xfrm>
                <a:off x="106131" y="5013530"/>
                <a:ext cx="183429"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5EE69557-073B-4B70-B67A-124A116DCF27}"/>
                  </a:ext>
                </a:extLst>
              </p:cNvPr>
              <p:cNvGrpSpPr/>
              <p:nvPr/>
            </p:nvGrpSpPr>
            <p:grpSpPr>
              <a:xfrm flipH="1">
                <a:off x="4021330" y="718400"/>
                <a:ext cx="939290" cy="4464674"/>
                <a:chOff x="3826575" y="1651507"/>
                <a:chExt cx="834474" cy="4464674"/>
              </a:xfrm>
            </p:grpSpPr>
            <p:sp>
              <p:nvSpPr>
                <p:cNvPr id="158" name="矢印: 右 157">
                  <a:extLst>
                    <a:ext uri="{FF2B5EF4-FFF2-40B4-BE49-F238E27FC236}">
                      <a16:creationId xmlns:a16="http://schemas.microsoft.com/office/drawing/2014/main" id="{1E7F8124-02DF-4658-AF1E-8A02CCA7C4BD}"/>
                    </a:ext>
                  </a:extLst>
                </p:cNvPr>
                <p:cNvSpPr/>
                <p:nvPr/>
              </p:nvSpPr>
              <p:spPr>
                <a:xfrm>
                  <a:off x="3918530" y="1651507"/>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C936AB6-8E5C-4990-895D-0D962CE71D73}"/>
                    </a:ext>
                  </a:extLst>
                </p:cNvPr>
                <p:cNvSpPr/>
                <p:nvPr/>
              </p:nvSpPr>
              <p:spPr>
                <a:xfrm>
                  <a:off x="3918529" y="2033871"/>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矢印: 右 159">
                  <a:extLst>
                    <a:ext uri="{FF2B5EF4-FFF2-40B4-BE49-F238E27FC236}">
                      <a16:creationId xmlns:a16="http://schemas.microsoft.com/office/drawing/2014/main" id="{6164158A-5818-44B5-9389-5EBD8FBF3B03}"/>
                    </a:ext>
                  </a:extLst>
                </p:cNvPr>
                <p:cNvSpPr/>
                <p:nvPr/>
              </p:nvSpPr>
              <p:spPr>
                <a:xfrm>
                  <a:off x="3896974" y="2624963"/>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矢印: 右 162">
                  <a:extLst>
                    <a:ext uri="{FF2B5EF4-FFF2-40B4-BE49-F238E27FC236}">
                      <a16:creationId xmlns:a16="http://schemas.microsoft.com/office/drawing/2014/main" id="{75D172E7-EFA3-441B-9D8A-11A3C87C52BC}"/>
                    </a:ext>
                  </a:extLst>
                </p:cNvPr>
                <p:cNvSpPr/>
                <p:nvPr/>
              </p:nvSpPr>
              <p:spPr>
                <a:xfrm>
                  <a:off x="3896974" y="2964238"/>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矢印: 右 167">
                  <a:extLst>
                    <a:ext uri="{FF2B5EF4-FFF2-40B4-BE49-F238E27FC236}">
                      <a16:creationId xmlns:a16="http://schemas.microsoft.com/office/drawing/2014/main" id="{503FB8C4-B7B4-4ED2-B46E-B22387B2C100}"/>
                    </a:ext>
                  </a:extLst>
                </p:cNvPr>
                <p:cNvSpPr/>
                <p:nvPr/>
              </p:nvSpPr>
              <p:spPr>
                <a:xfrm rot="373655">
                  <a:off x="3889783" y="3498913"/>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矢印: 右 170">
                  <a:extLst>
                    <a:ext uri="{FF2B5EF4-FFF2-40B4-BE49-F238E27FC236}">
                      <a16:creationId xmlns:a16="http://schemas.microsoft.com/office/drawing/2014/main" id="{BEF4EA4B-A8F4-46EB-AB24-D72321BD12F8}"/>
                    </a:ext>
                  </a:extLst>
                </p:cNvPr>
                <p:cNvSpPr/>
                <p:nvPr/>
              </p:nvSpPr>
              <p:spPr>
                <a:xfrm rot="437062">
                  <a:off x="3917060" y="3963935"/>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矢印: 右 174">
                  <a:extLst>
                    <a:ext uri="{FF2B5EF4-FFF2-40B4-BE49-F238E27FC236}">
                      <a16:creationId xmlns:a16="http://schemas.microsoft.com/office/drawing/2014/main" id="{C5E87C60-076E-4191-A824-110961D595FC}"/>
                    </a:ext>
                  </a:extLst>
                </p:cNvPr>
                <p:cNvSpPr/>
                <p:nvPr/>
              </p:nvSpPr>
              <p:spPr>
                <a:xfrm rot="2200540">
                  <a:off x="3896974" y="4567695"/>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矢印: 右 178">
                  <a:extLst>
                    <a:ext uri="{FF2B5EF4-FFF2-40B4-BE49-F238E27FC236}">
                      <a16:creationId xmlns:a16="http://schemas.microsoft.com/office/drawing/2014/main" id="{A4022D03-3CF1-46A0-804D-9F48024AA7B7}"/>
                    </a:ext>
                  </a:extLst>
                </p:cNvPr>
                <p:cNvSpPr/>
                <p:nvPr/>
              </p:nvSpPr>
              <p:spPr>
                <a:xfrm rot="1326545">
                  <a:off x="3826575" y="5274062"/>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矢印: 右 181">
                  <a:extLst>
                    <a:ext uri="{FF2B5EF4-FFF2-40B4-BE49-F238E27FC236}">
                      <a16:creationId xmlns:a16="http://schemas.microsoft.com/office/drawing/2014/main" id="{0E3447BF-1F79-4A99-B29A-45163557E95D}"/>
                    </a:ext>
                  </a:extLst>
                </p:cNvPr>
                <p:cNvSpPr/>
                <p:nvPr/>
              </p:nvSpPr>
              <p:spPr>
                <a:xfrm>
                  <a:off x="3889782" y="5858386"/>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32" name="テキスト ボックス 131">
              <a:extLst>
                <a:ext uri="{FF2B5EF4-FFF2-40B4-BE49-F238E27FC236}">
                  <a16:creationId xmlns:a16="http://schemas.microsoft.com/office/drawing/2014/main" id="{5B11C498-90D4-4258-AA62-3BFDA52ABAB0}"/>
                </a:ext>
              </a:extLst>
            </p:cNvPr>
            <p:cNvSpPr txBox="1"/>
            <p:nvPr/>
          </p:nvSpPr>
          <p:spPr>
            <a:xfrm>
              <a:off x="3355852" y="4438382"/>
              <a:ext cx="1801109" cy="261610"/>
            </a:xfrm>
            <a:prstGeom prst="rect">
              <a:avLst/>
            </a:prstGeom>
            <a:noFill/>
          </p:spPr>
          <p:txBody>
            <a:bodyPr wrap="square" rtlCol="0">
              <a:spAutoFit/>
            </a:bodyPr>
            <a:lstStyle/>
            <a:p>
              <a:r>
                <a:rPr kumimoji="1" lang="ja-JP" altLang="en-US" sz="1100" b="1" dirty="0"/>
                <a:t>テキスト議論（</a:t>
              </a:r>
              <a:r>
                <a:rPr kumimoji="1" lang="en-US" altLang="ja-JP" sz="1100" b="1" dirty="0"/>
                <a:t>Fig. 7)</a:t>
              </a:r>
            </a:p>
          </p:txBody>
        </p:sp>
      </p:grpSp>
      <p:sp>
        <p:nvSpPr>
          <p:cNvPr id="185" name="テキスト ボックス 184">
            <a:extLst>
              <a:ext uri="{FF2B5EF4-FFF2-40B4-BE49-F238E27FC236}">
                <a16:creationId xmlns:a16="http://schemas.microsoft.com/office/drawing/2014/main" id="{E936612B-F598-4E84-A481-F032D8AB1E48}"/>
              </a:ext>
            </a:extLst>
          </p:cNvPr>
          <p:cNvSpPr txBox="1"/>
          <p:nvPr/>
        </p:nvSpPr>
        <p:spPr>
          <a:xfrm>
            <a:off x="2666720" y="1394453"/>
            <a:ext cx="1746445" cy="461665"/>
          </a:xfrm>
          <a:prstGeom prst="rect">
            <a:avLst/>
          </a:prstGeom>
          <a:solidFill>
            <a:schemeClr val="accent6">
              <a:lumMod val="40000"/>
              <a:lumOff val="60000"/>
            </a:schemeClr>
          </a:solidFill>
        </p:spPr>
        <p:txBody>
          <a:bodyPr wrap="square" rtlCol="0">
            <a:spAutoFit/>
          </a:bodyPr>
          <a:lstStyle/>
          <a:p>
            <a:pPr algn="ctr"/>
            <a:r>
              <a:rPr kumimoji="1" lang="ja-JP" altLang="en-US" sz="1200" b="1" dirty="0"/>
              <a:t>利他行動を受けたら，</a:t>
            </a:r>
            <a:endParaRPr kumimoji="1" lang="en-US" altLang="ja-JP" sz="1200" b="1" dirty="0"/>
          </a:p>
          <a:p>
            <a:pPr algn="ctr"/>
            <a:r>
              <a:rPr kumimoji="1" lang="ja-JP" altLang="en-US" sz="1200" b="1" dirty="0"/>
              <a:t>評価を行う（</a:t>
            </a:r>
            <a:r>
              <a:rPr kumimoji="1" lang="en-US" altLang="ja-JP" sz="1200" b="1" dirty="0"/>
              <a:t>Fig. 8</a:t>
            </a:r>
            <a:r>
              <a:rPr kumimoji="1" lang="ja-JP" altLang="en-US" sz="1200" b="1" dirty="0"/>
              <a:t>）</a:t>
            </a:r>
            <a:endParaRPr kumimoji="1" lang="en-US" altLang="ja-JP" sz="1200" b="1" dirty="0"/>
          </a:p>
        </p:txBody>
      </p:sp>
    </p:spTree>
    <p:extLst>
      <p:ext uri="{BB962C8B-B14F-4D97-AF65-F5344CB8AC3E}">
        <p14:creationId xmlns:p14="http://schemas.microsoft.com/office/powerpoint/2010/main" val="15356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CDED157D-B5E4-4106-B93B-07541B6D9CA4}"/>
              </a:ext>
            </a:extLst>
          </p:cNvPr>
          <p:cNvSpPr/>
          <p:nvPr/>
        </p:nvSpPr>
        <p:spPr>
          <a:xfrm flipV="1">
            <a:off x="80509" y="3957927"/>
            <a:ext cx="8945720" cy="2805802"/>
          </a:xfrm>
          <a:prstGeom prst="roundRect">
            <a:avLst>
              <a:gd name="adj" fmla="val 629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A3B0B43-E7F1-489D-9C33-B189AB2ED6D0}"/>
              </a:ext>
            </a:extLst>
          </p:cNvPr>
          <p:cNvSpPr txBox="1"/>
          <p:nvPr/>
        </p:nvSpPr>
        <p:spPr>
          <a:xfrm>
            <a:off x="122919" y="3564571"/>
            <a:ext cx="8771096" cy="646331"/>
          </a:xfrm>
          <a:prstGeom prst="rect">
            <a:avLst/>
          </a:prstGeom>
          <a:noFill/>
          <a:ln>
            <a:noFill/>
          </a:ln>
        </p:spPr>
        <p:txBody>
          <a:bodyPr wrap="square" rtlCol="0">
            <a:spAutoFit/>
          </a:bodyPr>
          <a:lstStyle/>
          <a:p>
            <a:r>
              <a:rPr lang="ja-JP" altLang="en-US" b="1" dirty="0"/>
              <a:t>②ビデオ議論を行う（</a:t>
            </a:r>
            <a:r>
              <a:rPr lang="en-US" altLang="ja-JP" b="1" dirty="0" err="1"/>
              <a:t>Ovice</a:t>
            </a:r>
            <a:r>
              <a:rPr lang="ja-JP" altLang="en-US" b="1" dirty="0"/>
              <a:t>、</a:t>
            </a:r>
            <a:r>
              <a:rPr lang="en-US" altLang="ja-JP" b="1" dirty="0"/>
              <a:t>Zoom</a:t>
            </a:r>
            <a:r>
              <a:rPr lang="ja-JP" altLang="en-US" b="1" dirty="0"/>
              <a:t>で議論をしながら</a:t>
            </a:r>
            <a:r>
              <a:rPr lang="en-US" altLang="ja-JP" b="1" dirty="0"/>
              <a:t>WEB</a:t>
            </a:r>
            <a:r>
              <a:rPr lang="ja-JP" altLang="en-US" b="1" dirty="0"/>
              <a:t>アプリで評価を行う。）</a:t>
            </a:r>
            <a:endParaRPr lang="en-US" altLang="ja-JP" b="1" dirty="0"/>
          </a:p>
          <a:p>
            <a:endParaRPr lang="en-US" altLang="ja-JP" b="1" dirty="0"/>
          </a:p>
        </p:txBody>
      </p:sp>
      <p:sp>
        <p:nvSpPr>
          <p:cNvPr id="30" name="テキスト ボックス 29">
            <a:extLst>
              <a:ext uri="{FF2B5EF4-FFF2-40B4-BE49-F238E27FC236}">
                <a16:creationId xmlns:a16="http://schemas.microsoft.com/office/drawing/2014/main" id="{D4FA6DAD-199B-476E-AFF6-043FAA635A17}"/>
              </a:ext>
            </a:extLst>
          </p:cNvPr>
          <p:cNvSpPr txBox="1"/>
          <p:nvPr/>
        </p:nvSpPr>
        <p:spPr>
          <a:xfrm>
            <a:off x="1169099" y="4157710"/>
            <a:ext cx="2191432" cy="461665"/>
          </a:xfrm>
          <a:prstGeom prst="rect">
            <a:avLst/>
          </a:prstGeom>
          <a:noFill/>
        </p:spPr>
        <p:txBody>
          <a:bodyPr wrap="square" rtlCol="0">
            <a:spAutoFit/>
          </a:bodyPr>
          <a:lstStyle/>
          <a:p>
            <a:r>
              <a:rPr kumimoji="1" lang="ja-JP" altLang="en-US" sz="2400" b="1" dirty="0"/>
              <a:t>標準時の画面</a:t>
            </a:r>
          </a:p>
        </p:txBody>
      </p:sp>
      <p:sp>
        <p:nvSpPr>
          <p:cNvPr id="31" name="テキスト ボックス 30">
            <a:extLst>
              <a:ext uri="{FF2B5EF4-FFF2-40B4-BE49-F238E27FC236}">
                <a16:creationId xmlns:a16="http://schemas.microsoft.com/office/drawing/2014/main" id="{56CD624E-0AEA-420A-A8A6-75A4C6FDB760}"/>
              </a:ext>
            </a:extLst>
          </p:cNvPr>
          <p:cNvSpPr txBox="1"/>
          <p:nvPr/>
        </p:nvSpPr>
        <p:spPr>
          <a:xfrm>
            <a:off x="5209300" y="3974754"/>
            <a:ext cx="3545042" cy="461665"/>
          </a:xfrm>
          <a:prstGeom prst="rect">
            <a:avLst/>
          </a:prstGeom>
          <a:noFill/>
        </p:spPr>
        <p:txBody>
          <a:bodyPr wrap="square" rtlCol="0">
            <a:spAutoFit/>
          </a:bodyPr>
          <a:lstStyle/>
          <a:p>
            <a:r>
              <a:rPr kumimoji="1" lang="ja-JP" altLang="en-US" sz="2400" b="1" dirty="0"/>
              <a:t>評価された場合の画面</a:t>
            </a:r>
          </a:p>
        </p:txBody>
      </p:sp>
      <p:grpSp>
        <p:nvGrpSpPr>
          <p:cNvPr id="7" name="グループ化 6">
            <a:extLst>
              <a:ext uri="{FF2B5EF4-FFF2-40B4-BE49-F238E27FC236}">
                <a16:creationId xmlns:a16="http://schemas.microsoft.com/office/drawing/2014/main" id="{23B0F7A1-B56F-403E-A9C6-6ED537019921}"/>
              </a:ext>
            </a:extLst>
          </p:cNvPr>
          <p:cNvGrpSpPr/>
          <p:nvPr/>
        </p:nvGrpSpPr>
        <p:grpSpPr>
          <a:xfrm>
            <a:off x="202590" y="4557700"/>
            <a:ext cx="4124451" cy="2073966"/>
            <a:chOff x="38099" y="4300398"/>
            <a:chExt cx="4406361" cy="2215724"/>
          </a:xfrm>
        </p:grpSpPr>
        <p:sp>
          <p:nvSpPr>
            <p:cNvPr id="24" name="四角形: 角を丸くする 23">
              <a:extLst>
                <a:ext uri="{FF2B5EF4-FFF2-40B4-BE49-F238E27FC236}">
                  <a16:creationId xmlns:a16="http://schemas.microsoft.com/office/drawing/2014/main" id="{81A8F6E5-40EE-44F6-9EC6-B75B27778EDB}"/>
                </a:ext>
              </a:extLst>
            </p:cNvPr>
            <p:cNvSpPr/>
            <p:nvPr/>
          </p:nvSpPr>
          <p:spPr>
            <a:xfrm flipV="1">
              <a:off x="148976" y="5502427"/>
              <a:ext cx="501112" cy="208796"/>
            </a:xfrm>
            <a:prstGeom prst="roundRect">
              <a:avLst>
                <a:gd name="adj" fmla="val 5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8FD1878C-5157-4B86-B581-65FDF5E3B4EC}"/>
                </a:ext>
              </a:extLst>
            </p:cNvPr>
            <p:cNvPicPr>
              <a:picLocks noChangeAspect="1"/>
            </p:cNvPicPr>
            <p:nvPr/>
          </p:nvPicPr>
          <p:blipFill rotWithShape="1">
            <a:blip r:embed="rId3"/>
            <a:srcRect l="1" t="1346" r="5548" b="24078"/>
            <a:stretch/>
          </p:blipFill>
          <p:spPr>
            <a:xfrm>
              <a:off x="38099" y="4300398"/>
              <a:ext cx="4406361" cy="22157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33" name="正方形/長方形 32">
              <a:extLst>
                <a:ext uri="{FF2B5EF4-FFF2-40B4-BE49-F238E27FC236}">
                  <a16:creationId xmlns:a16="http://schemas.microsoft.com/office/drawing/2014/main" id="{3D562158-5C6D-47F9-AAE7-97048BB86A9C}"/>
                </a:ext>
              </a:extLst>
            </p:cNvPr>
            <p:cNvSpPr/>
            <p:nvPr/>
          </p:nvSpPr>
          <p:spPr>
            <a:xfrm>
              <a:off x="148946" y="4696565"/>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59257786-261D-44AB-B0CB-39156C51F01B}"/>
                </a:ext>
              </a:extLst>
            </p:cNvPr>
            <p:cNvSpPr/>
            <p:nvPr/>
          </p:nvSpPr>
          <p:spPr>
            <a:xfrm>
              <a:off x="154026" y="4991205"/>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ADCC241-C80D-4297-B3A6-D61D8A79DEFC}"/>
                </a:ext>
              </a:extLst>
            </p:cNvPr>
            <p:cNvSpPr/>
            <p:nvPr/>
          </p:nvSpPr>
          <p:spPr>
            <a:xfrm>
              <a:off x="148946" y="5285258"/>
              <a:ext cx="373498"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1053AE2-F2F3-4F55-BE28-2DF0972CBAC6}"/>
              </a:ext>
            </a:extLst>
          </p:cNvPr>
          <p:cNvGrpSpPr/>
          <p:nvPr/>
        </p:nvGrpSpPr>
        <p:grpSpPr>
          <a:xfrm>
            <a:off x="4888537" y="4400470"/>
            <a:ext cx="3818705" cy="2265244"/>
            <a:chOff x="4855325" y="4130096"/>
            <a:chExt cx="4079717" cy="2420075"/>
          </a:xfrm>
        </p:grpSpPr>
        <p:pic>
          <p:nvPicPr>
            <p:cNvPr id="26" name="図 25">
              <a:extLst>
                <a:ext uri="{FF2B5EF4-FFF2-40B4-BE49-F238E27FC236}">
                  <a16:creationId xmlns:a16="http://schemas.microsoft.com/office/drawing/2014/main" id="{9250A18D-E390-4EF7-8041-64E9765971C8}"/>
                </a:ext>
              </a:extLst>
            </p:cNvPr>
            <p:cNvPicPr>
              <a:picLocks noChangeAspect="1"/>
            </p:cNvPicPr>
            <p:nvPr/>
          </p:nvPicPr>
          <p:blipFill rotWithShape="1">
            <a:blip r:embed="rId4"/>
            <a:srcRect l="533" t="17927" r="19692" b="18445"/>
            <a:stretch/>
          </p:blipFill>
          <p:spPr>
            <a:xfrm>
              <a:off x="4855325" y="4130096"/>
              <a:ext cx="4079717" cy="242007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36" name="正方形/長方形 35">
              <a:extLst>
                <a:ext uri="{FF2B5EF4-FFF2-40B4-BE49-F238E27FC236}">
                  <a16:creationId xmlns:a16="http://schemas.microsoft.com/office/drawing/2014/main" id="{3E15A40D-7665-4338-B0F2-633F6A58D954}"/>
                </a:ext>
              </a:extLst>
            </p:cNvPr>
            <p:cNvSpPr/>
            <p:nvPr/>
          </p:nvSpPr>
          <p:spPr>
            <a:xfrm>
              <a:off x="4986622" y="4662292"/>
              <a:ext cx="422782"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BF2EFA-E2ED-48A9-AB0A-FF9985433413}"/>
                </a:ext>
              </a:extLst>
            </p:cNvPr>
            <p:cNvSpPr/>
            <p:nvPr/>
          </p:nvSpPr>
          <p:spPr>
            <a:xfrm>
              <a:off x="4986622" y="4979331"/>
              <a:ext cx="422782"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823A791-9171-400E-837B-72E71072DEBC}"/>
                </a:ext>
              </a:extLst>
            </p:cNvPr>
            <p:cNvSpPr/>
            <p:nvPr/>
          </p:nvSpPr>
          <p:spPr>
            <a:xfrm>
              <a:off x="4986622" y="5241495"/>
              <a:ext cx="422782" cy="109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97A4C772-C34F-4C1C-8613-07DCEAF703B6}"/>
              </a:ext>
            </a:extLst>
          </p:cNvPr>
          <p:cNvGrpSpPr/>
          <p:nvPr/>
        </p:nvGrpSpPr>
        <p:grpSpPr>
          <a:xfrm>
            <a:off x="4226606" y="4907863"/>
            <a:ext cx="681031" cy="990098"/>
            <a:chOff x="4171064" y="4153738"/>
            <a:chExt cx="727580" cy="1544247"/>
          </a:xfrm>
        </p:grpSpPr>
        <p:sp>
          <p:nvSpPr>
            <p:cNvPr id="28" name="矢印: 右 27">
              <a:extLst>
                <a:ext uri="{FF2B5EF4-FFF2-40B4-BE49-F238E27FC236}">
                  <a16:creationId xmlns:a16="http://schemas.microsoft.com/office/drawing/2014/main" id="{B8480920-39F2-4F96-9695-77E55432182D}"/>
                </a:ext>
              </a:extLst>
            </p:cNvPr>
            <p:cNvSpPr/>
            <p:nvPr/>
          </p:nvSpPr>
          <p:spPr>
            <a:xfrm>
              <a:off x="4265214" y="4153738"/>
              <a:ext cx="633430" cy="804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F43BE457-2AC6-4A62-91DA-974664CFC196}"/>
                </a:ext>
              </a:extLst>
            </p:cNvPr>
            <p:cNvSpPr/>
            <p:nvPr/>
          </p:nvSpPr>
          <p:spPr>
            <a:xfrm rot="10800000">
              <a:off x="4171064" y="4893313"/>
              <a:ext cx="633430" cy="804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9" name="四角形: 角を丸くする 38">
            <a:extLst>
              <a:ext uri="{FF2B5EF4-FFF2-40B4-BE49-F238E27FC236}">
                <a16:creationId xmlns:a16="http://schemas.microsoft.com/office/drawing/2014/main" id="{FD899266-E846-460D-A480-3FA14EB1D42F}"/>
              </a:ext>
            </a:extLst>
          </p:cNvPr>
          <p:cNvSpPr/>
          <p:nvPr/>
        </p:nvSpPr>
        <p:spPr>
          <a:xfrm flipV="1">
            <a:off x="202590" y="5556667"/>
            <a:ext cx="466492" cy="223877"/>
          </a:xfrm>
          <a:prstGeom prst="roundRect">
            <a:avLst>
              <a:gd name="adj" fmla="val 3925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643CCCCC-AD2F-4F04-A7F2-DA6CF9CF9831}"/>
              </a:ext>
            </a:extLst>
          </p:cNvPr>
          <p:cNvSpPr txBox="1"/>
          <p:nvPr/>
        </p:nvSpPr>
        <p:spPr>
          <a:xfrm>
            <a:off x="2666720" y="1394453"/>
            <a:ext cx="1746445" cy="461665"/>
          </a:xfrm>
          <a:prstGeom prst="rect">
            <a:avLst/>
          </a:prstGeom>
          <a:solidFill>
            <a:schemeClr val="accent6">
              <a:lumMod val="40000"/>
              <a:lumOff val="60000"/>
            </a:schemeClr>
          </a:solidFill>
        </p:spPr>
        <p:txBody>
          <a:bodyPr wrap="square" rtlCol="0">
            <a:spAutoFit/>
          </a:bodyPr>
          <a:lstStyle/>
          <a:p>
            <a:pPr algn="ctr"/>
            <a:r>
              <a:rPr kumimoji="1" lang="ja-JP" altLang="en-US" sz="1200" b="1" dirty="0"/>
              <a:t>利他行動を受けたら，</a:t>
            </a:r>
            <a:endParaRPr kumimoji="1" lang="en-US" altLang="ja-JP" sz="1200" b="1" dirty="0"/>
          </a:p>
          <a:p>
            <a:pPr algn="ctr"/>
            <a:r>
              <a:rPr kumimoji="1" lang="ja-JP" altLang="en-US" sz="1200" b="1" dirty="0"/>
              <a:t>評価を行う（</a:t>
            </a:r>
            <a:r>
              <a:rPr kumimoji="1" lang="en-US" altLang="ja-JP" sz="1200" b="1" dirty="0"/>
              <a:t>Fig. 8</a:t>
            </a:r>
            <a:r>
              <a:rPr kumimoji="1" lang="ja-JP" altLang="en-US" sz="1200" b="1" dirty="0"/>
              <a:t>）</a:t>
            </a:r>
            <a:endParaRPr kumimoji="1" lang="en-US" altLang="ja-JP" sz="1200" b="1" dirty="0"/>
          </a:p>
        </p:txBody>
      </p:sp>
    </p:spTree>
    <p:extLst>
      <p:ext uri="{BB962C8B-B14F-4D97-AF65-F5344CB8AC3E}">
        <p14:creationId xmlns:p14="http://schemas.microsoft.com/office/powerpoint/2010/main" val="1383074394"/>
      </p:ext>
    </p:extLst>
  </p:cSld>
  <p:clrMapOvr>
    <a:masterClrMapping/>
  </p:clrMapOvr>
  <mc:AlternateContent xmlns:mc="http://schemas.openxmlformats.org/markup-compatibility/2006" xmlns:p14="http://schemas.microsoft.com/office/powerpoint/2010/main">
    <mc:Choice Requires="p14">
      <p:transition spd="slow" p14:dur="2000" advTm="39464"/>
    </mc:Choice>
    <mc:Fallback xmlns="">
      <p:transition spd="slow" advTm="39464"/>
    </mc:Fallback>
  </mc:AlternateContent>
  <p:extLst>
    <p:ext uri="{3A86A75C-4F4B-4683-9AE1-C65F6400EC91}">
      <p14:laserTraceLst xmlns:p14="http://schemas.microsoft.com/office/powerpoint/2010/main">
        <p14:tracePtLst>
          <p14:tracePt t="1592" x="3765550" y="6356350"/>
          <p14:tracePt t="1839" x="3178175" y="6781800"/>
          <p14:tracePt t="1845" x="3194050" y="6738938"/>
          <p14:tracePt t="1852" x="3228975" y="6645275"/>
          <p14:tracePt t="1861" x="3262313" y="6518275"/>
          <p14:tracePt t="1869" x="3322638" y="6399213"/>
          <p14:tracePt t="1877" x="3373438" y="6280150"/>
          <p14:tracePt t="1885" x="3414713" y="6169025"/>
          <p14:tracePt t="1893" x="3467100" y="6076950"/>
          <p14:tracePt t="1903" x="3508375" y="5957888"/>
          <p14:tracePt t="1920" x="3687763" y="5702300"/>
          <p14:tracePt t="1925" x="3756025" y="5583238"/>
          <p14:tracePt t="1933" x="3822700" y="5472113"/>
          <p14:tracePt t="1941" x="3883025" y="5413375"/>
          <p14:tracePt t="1949" x="3925888" y="5345113"/>
          <p14:tracePt t="1959" x="3976688" y="5276850"/>
          <p14:tracePt t="1965" x="4027488" y="5218113"/>
          <p14:tracePt t="1973" x="4095750" y="5132388"/>
          <p14:tracePt t="1982" x="4162425" y="5056188"/>
          <p14:tracePt t="1989" x="4205288" y="5005388"/>
          <p14:tracePt t="1997" x="4256088" y="4962525"/>
          <p14:tracePt t="2007" x="4306888" y="4929188"/>
          <p14:tracePt t="2013" x="4324350" y="4911725"/>
          <p14:tracePt t="2023" x="4341813" y="4894263"/>
          <p14:tracePt t="2030" x="4359275" y="4878388"/>
          <p14:tracePt t="2039" x="4359275" y="4860925"/>
          <p14:tracePt t="2045" x="4367213" y="4860925"/>
          <p14:tracePt t="2061" x="4375150" y="4860925"/>
          <p14:tracePt t="2069" x="4375150" y="4852988"/>
          <p14:tracePt t="2078" x="4384675" y="4852988"/>
          <p14:tracePt t="4838" x="4392613" y="4827588"/>
          <p14:tracePt t="4846" x="4460875" y="4741863"/>
          <p14:tracePt t="4853" x="4529138" y="4648200"/>
          <p14:tracePt t="4862" x="4638675" y="4513263"/>
          <p14:tracePt t="4870" x="4749800" y="4376738"/>
          <p14:tracePt t="4878" x="4859338" y="4283075"/>
          <p14:tracePt t="4888" x="4953000" y="4181475"/>
          <p14:tracePt t="4895" x="5064125" y="4052888"/>
          <p14:tracePt t="4903" x="5199063" y="3917950"/>
          <p14:tracePt t="4910" x="5335588" y="3781425"/>
          <p14:tracePt t="4919" x="5446713" y="3671888"/>
          <p14:tracePt t="4926" x="5538788" y="3578225"/>
          <p14:tracePt t="4935" x="5632450" y="3484563"/>
          <p14:tracePt t="4942" x="5726113" y="3390900"/>
          <p14:tracePt t="4952" x="5819775" y="3322638"/>
          <p14:tracePt t="4958" x="5921375" y="3263900"/>
          <p14:tracePt t="4968" x="6015038" y="3203575"/>
          <p14:tracePt t="4975" x="6116638" y="3160713"/>
          <p14:tracePt t="4982" x="6210300" y="3119438"/>
          <p14:tracePt t="4990" x="6286500" y="3076575"/>
          <p14:tracePt t="4999" x="6364288" y="3041650"/>
          <p14:tracePt t="5006" x="6440488" y="3008313"/>
          <p14:tracePt t="5015" x="6473825" y="2990850"/>
          <p14:tracePt t="5024" x="6508750" y="2974975"/>
          <p14:tracePt t="5030" x="6542088" y="2965450"/>
          <p14:tracePt t="5039" x="6567488" y="2957513"/>
          <p14:tracePt t="5046" x="6575425" y="2949575"/>
          <p14:tracePt t="5054" x="6584950" y="2949575"/>
          <p14:tracePt t="5062" x="6592888" y="2949575"/>
          <p14:tracePt t="5070" x="6600825" y="2940050"/>
          <p14:tracePt t="5079" x="6618288" y="2932113"/>
          <p14:tracePt t="5087" x="6635750" y="2932113"/>
          <p14:tracePt t="5094" x="6661150" y="2914650"/>
          <p14:tracePt t="5101" x="6678613" y="2906713"/>
          <p14:tracePt t="5110" x="6704013" y="2897188"/>
          <p14:tracePt t="5119" x="6711950" y="2889250"/>
          <p14:tracePt t="5302" x="6711950" y="2881313"/>
          <p14:tracePt t="5342" x="6704013" y="2881313"/>
          <p14:tracePt t="5352" x="6704013" y="2889250"/>
          <p14:tracePt t="5358" x="6686550" y="2889250"/>
          <p14:tracePt t="5368" x="6686550" y="2897188"/>
          <p14:tracePt t="5391" x="6678613" y="2897188"/>
          <p14:tracePt t="5407" x="6669088" y="2897188"/>
          <p14:tracePt t="5416" x="6669088" y="2906713"/>
          <p14:tracePt t="5439" x="6661150" y="2906713"/>
          <p14:tracePt t="5455" x="6661150" y="2914650"/>
          <p14:tracePt t="5703" x="6653213" y="2914650"/>
          <p14:tracePt t="5775" x="6643688" y="2914650"/>
          <p14:tracePt t="5784" x="6635750" y="2914650"/>
          <p14:tracePt t="5791" x="6635750" y="2922588"/>
          <p14:tracePt t="5800" x="6626225" y="2932113"/>
          <p14:tracePt t="5815" x="6618288" y="2932113"/>
          <p14:tracePt t="5823" x="6610350" y="2940050"/>
          <p14:tracePt t="5831" x="6600825" y="2940050"/>
          <p14:tracePt t="5839" x="6584950" y="2940050"/>
          <p14:tracePt t="5855" x="6575425" y="2940050"/>
          <p14:tracePt t="5863" x="6575425" y="2949575"/>
          <p14:tracePt t="5871" x="6567488" y="2949575"/>
          <p14:tracePt t="5880" x="6559550" y="2957513"/>
          <p14:tracePt t="5887" x="6550025" y="2965450"/>
          <p14:tracePt t="5905" x="6524625" y="2974975"/>
          <p14:tracePt t="5912" x="6499225" y="2982913"/>
          <p14:tracePt t="5920" x="6483350" y="2990850"/>
          <p14:tracePt t="5927" x="6473825" y="2990850"/>
          <p14:tracePt t="5934" x="6465888" y="2990850"/>
          <p14:tracePt t="5943" x="6448425" y="3000375"/>
          <p14:tracePt t="5952" x="6430963" y="3008313"/>
          <p14:tracePt t="5960" x="6423025" y="3008313"/>
          <p14:tracePt t="5968" x="6415088" y="3008313"/>
          <p14:tracePt t="5975" x="6405563" y="3008313"/>
          <p14:tracePt t="5985" x="6405563" y="3016250"/>
          <p14:tracePt t="5991" x="6397625" y="3016250"/>
          <p14:tracePt t="6015" x="6389688" y="3025775"/>
          <p14:tracePt t="6023" x="6380163" y="3025775"/>
          <p14:tracePt t="6032" x="6372225" y="3025775"/>
          <p14:tracePt t="6040" x="6354763" y="3025775"/>
          <p14:tracePt t="6048" x="6338888" y="3025775"/>
          <p14:tracePt t="6056" x="6329363" y="3033713"/>
          <p14:tracePt t="6063" x="6311900" y="3033713"/>
          <p14:tracePt t="6072" x="6296025" y="3033713"/>
          <p14:tracePt t="6079" x="6278563" y="3033713"/>
          <p14:tracePt t="6087" x="6245225" y="3033713"/>
          <p14:tracePt t="6095" x="6210300" y="3033713"/>
          <p14:tracePt t="6103" x="6184900" y="3033713"/>
          <p14:tracePt t="6111" x="6151563" y="3033713"/>
          <p14:tracePt t="6118" x="6116638" y="3033713"/>
          <p14:tracePt t="6128" x="6091238" y="3033713"/>
          <p14:tracePt t="6135" x="6075363" y="3033713"/>
          <p14:tracePt t="6143" x="6057900" y="3033713"/>
          <p14:tracePt t="6152" x="6032500" y="3025775"/>
          <p14:tracePt t="6159" x="6015038" y="3025775"/>
          <p14:tracePt t="6168" x="5997575" y="3016250"/>
          <p14:tracePt t="6175" x="5981700" y="3016250"/>
          <p14:tracePt t="6185" x="5964238" y="3008313"/>
          <p14:tracePt t="6191" x="5946775" y="3000375"/>
          <p14:tracePt t="6201" x="5930900" y="3000375"/>
          <p14:tracePt t="6263" x="5930900" y="2990850"/>
          <p14:tracePt t="6271" x="5930900" y="2974975"/>
          <p14:tracePt t="6287" x="5930900" y="2965450"/>
          <p14:tracePt t="6296" x="5938838" y="2949575"/>
          <p14:tracePt t="6311" x="5938838" y="2932113"/>
          <p14:tracePt t="6320" x="5938838" y="2922588"/>
          <p14:tracePt t="6328" x="5938838" y="2906713"/>
          <p14:tracePt t="6334" x="5938838" y="2889250"/>
          <p14:tracePt t="6343" x="5938838" y="2881313"/>
          <p14:tracePt t="6351" x="5938838" y="2855913"/>
          <p14:tracePt t="6359" x="5938838" y="2846388"/>
          <p14:tracePt t="6391" x="5938838" y="2838450"/>
          <p14:tracePt t="6423" x="5938838" y="2830513"/>
          <p14:tracePt t="6448" x="5938838" y="2820988"/>
          <p14:tracePt t="6455" x="5938838" y="2813050"/>
          <p14:tracePt t="6463" x="5938838" y="2805113"/>
          <p14:tracePt t="6487" x="5938838" y="2795588"/>
          <p14:tracePt t="6496" x="5938838" y="2778125"/>
          <p14:tracePt t="6503" x="5946775" y="2778125"/>
          <p14:tracePt t="6511" x="5956300" y="2770188"/>
          <p14:tracePt t="6520" x="5964238" y="2762250"/>
          <p14:tracePt t="6559" x="5964238" y="2752725"/>
          <p14:tracePt t="6576" x="5972175" y="2752725"/>
          <p14:tracePt t="6592" x="5972175" y="2744788"/>
          <p14:tracePt t="6601" x="5989638" y="2736850"/>
          <p14:tracePt t="6607" x="5997575" y="2736850"/>
          <p14:tracePt t="6615" x="6015038" y="2719388"/>
          <p14:tracePt t="6623" x="6024563" y="2711450"/>
          <p14:tracePt t="6631" x="6032500" y="2701925"/>
          <p14:tracePt t="6639" x="6057900" y="2693988"/>
          <p14:tracePt t="6648" x="6075363" y="2693988"/>
          <p14:tracePt t="6656" x="6091238" y="2686050"/>
          <p14:tracePt t="6664" x="6091238" y="2676525"/>
          <p14:tracePt t="6671" x="6108700" y="2660650"/>
          <p14:tracePt t="6680" x="6116638" y="2651125"/>
          <p14:tracePt t="6687" x="6116638" y="2643188"/>
          <p14:tracePt t="6696" x="6126163" y="2643188"/>
          <p14:tracePt t="6728" x="6126163" y="2633663"/>
          <p14:tracePt t="6734" x="6134100" y="2633663"/>
          <p14:tracePt t="6750" x="6142038" y="2633663"/>
          <p14:tracePt t="6767" x="6151563" y="2625725"/>
          <p14:tracePt t="6775" x="6159500" y="2625725"/>
          <p14:tracePt t="6785" x="6184900" y="2625725"/>
          <p14:tracePt t="6791" x="6219825" y="2625725"/>
          <p14:tracePt t="6801" x="6245225" y="2625725"/>
          <p14:tracePt t="6807" x="6270625" y="2625725"/>
          <p14:tracePt t="6816" x="6311900" y="2625725"/>
          <p14:tracePt t="6823" x="6354763" y="2625725"/>
          <p14:tracePt t="6832" x="6405563" y="2625725"/>
          <p14:tracePt t="6839" x="6456363" y="2625725"/>
          <p14:tracePt t="6848" x="6516688" y="2625725"/>
          <p14:tracePt t="6855" x="6575425" y="2625725"/>
          <p14:tracePt t="6863" x="6653213" y="2633663"/>
          <p14:tracePt t="6871" x="6711950" y="2633663"/>
          <p14:tracePt t="6880" x="6737350" y="2643188"/>
          <p14:tracePt t="6887" x="6762750" y="2651125"/>
          <p14:tracePt t="6896" x="6788150" y="2660650"/>
          <p14:tracePt t="6905" x="6805613" y="2668588"/>
          <p14:tracePt t="6920" x="6813550" y="2676525"/>
          <p14:tracePt t="6928" x="6823075" y="2676525"/>
          <p14:tracePt t="6943" x="6831013" y="2676525"/>
          <p14:tracePt t="6960" x="6838950" y="2686050"/>
          <p14:tracePt t="6968" x="6848475" y="2693988"/>
          <p14:tracePt t="6985" x="6856413" y="2693988"/>
          <p14:tracePt t="6991" x="6864350" y="2701925"/>
          <p14:tracePt t="7001" x="6864350" y="2711450"/>
          <p14:tracePt t="7007" x="6864350" y="2719388"/>
          <p14:tracePt t="7016" x="6873875" y="2719388"/>
          <p14:tracePt t="7031" x="6873875" y="2727325"/>
          <p14:tracePt t="7039" x="6881813" y="2736850"/>
          <p14:tracePt t="7055" x="6881813" y="2744788"/>
          <p14:tracePt t="7063" x="6881813" y="2752725"/>
          <p14:tracePt t="7071" x="6889750" y="2762250"/>
          <p14:tracePt t="7104" x="6889750" y="2770188"/>
          <p14:tracePt t="7111" x="6889750" y="2778125"/>
          <p14:tracePt t="7121" x="6881813" y="2787650"/>
          <p14:tracePt t="7127" x="6864350" y="2795588"/>
          <p14:tracePt t="7134" x="6864350" y="2813050"/>
          <p14:tracePt t="7143" x="6838950" y="2820988"/>
          <p14:tracePt t="7152" x="6823075" y="2838450"/>
          <p14:tracePt t="7159" x="6797675" y="2838450"/>
          <p14:tracePt t="7168" x="6788150" y="2846388"/>
          <p14:tracePt t="7176" x="6770688" y="2855913"/>
          <p14:tracePt t="7186" x="6745288" y="2863850"/>
          <p14:tracePt t="7191" x="6737350" y="2881313"/>
          <p14:tracePt t="7207" x="6729413" y="2881313"/>
          <p14:tracePt t="7215" x="6719888" y="2881313"/>
          <p14:tracePt t="7263" x="6711950" y="2881313"/>
          <p14:tracePt t="7287" x="6711950" y="2889250"/>
          <p14:tracePt t="7312" x="6704013" y="2889250"/>
          <p14:tracePt t="7384" x="6694488" y="2889250"/>
          <p14:tracePt t="7392" x="6694488" y="2897188"/>
          <p14:tracePt t="7424" x="6669088" y="2906713"/>
          <p14:tracePt t="7433" x="6661150" y="2906713"/>
          <p14:tracePt t="7440" x="6653213" y="2914650"/>
          <p14:tracePt t="7449" x="6643688" y="2914650"/>
          <p14:tracePt t="14380" x="6635750" y="2914650"/>
          <p14:tracePt t="14410" x="6626225" y="2914650"/>
          <p14:tracePt t="14419" x="6618288" y="2914650"/>
          <p14:tracePt t="14451" x="6610350" y="2914650"/>
          <p14:tracePt t="14459" x="6600825" y="2914650"/>
          <p14:tracePt t="14467" x="6592888" y="2914650"/>
          <p14:tracePt t="14475" x="6592888" y="2922588"/>
          <p14:tracePt t="14482" x="6575425" y="2932113"/>
          <p14:tracePt t="14491" x="6550025" y="2940050"/>
          <p14:tracePt t="14500" x="6550025" y="2949575"/>
          <p14:tracePt t="14507" x="6534150" y="2957513"/>
          <p14:tracePt t="14517" x="6508750" y="2974975"/>
          <p14:tracePt t="14523" x="6483350" y="3000375"/>
          <p14:tracePt t="14532" x="6456363" y="3025775"/>
          <p14:tracePt t="14539" x="6397625" y="3059113"/>
          <p14:tracePt t="14549" x="6346825" y="3076575"/>
          <p14:tracePt t="14555" x="6311900" y="3084513"/>
          <p14:tracePt t="14563" x="6270625" y="3094038"/>
          <p14:tracePt t="14571" x="6219825" y="3109913"/>
          <p14:tracePt t="14580" x="6194425" y="3109913"/>
          <p14:tracePt t="14588" x="6142038" y="3119438"/>
          <p14:tracePt t="14595" x="6100763" y="3119438"/>
          <p14:tracePt t="14603" x="6065838" y="3127375"/>
          <p14:tracePt t="14611" x="6049963" y="3127375"/>
          <p14:tracePt t="14619" x="6024563" y="3135313"/>
          <p14:tracePt t="14627" x="5989638" y="3135313"/>
          <p14:tracePt t="14635" x="5956300" y="3135313"/>
          <p14:tracePt t="14643" x="5930900" y="3144838"/>
          <p14:tracePt t="14652" x="5880100" y="3152775"/>
          <p14:tracePt t="14659" x="5837238" y="3152775"/>
          <p14:tracePt t="14666" x="5794375" y="3160713"/>
          <p14:tracePt t="14675" x="5761038" y="3160713"/>
          <p14:tracePt t="14682" x="5726113" y="3160713"/>
          <p14:tracePt t="14691" x="5692775" y="3170238"/>
          <p14:tracePt t="14700" x="5667375" y="3170238"/>
          <p14:tracePt t="14707" x="5641975" y="3170238"/>
          <p14:tracePt t="14717" x="5616575" y="3170238"/>
          <p14:tracePt t="14723" x="5607050" y="3170238"/>
          <p14:tracePt t="14733" x="5581650" y="3178175"/>
          <p14:tracePt t="14739" x="5548313" y="3178175"/>
          <p14:tracePt t="14747" x="5530850" y="3178175"/>
          <p14:tracePt t="14756" x="5505450" y="3178175"/>
          <p14:tracePt t="14763" x="5480050" y="3178175"/>
          <p14:tracePt t="14771" x="5462588" y="3178175"/>
          <p14:tracePt t="14780" x="5446713" y="3178175"/>
          <p14:tracePt t="14787" x="5421313" y="3170238"/>
          <p14:tracePt t="14796" x="5411788" y="3160713"/>
          <p14:tracePt t="14803" x="5403850" y="3160713"/>
          <p14:tracePt t="14819" x="5394325" y="3160713"/>
          <p14:tracePt t="14827" x="5386388" y="3160713"/>
          <p14:tracePt t="14860" x="5378450" y="3160713"/>
          <p14:tracePt t="14875" x="5368925" y="3160713"/>
          <p14:tracePt t="15188" x="5368925" y="3152775"/>
          <p14:tracePt t="15195" x="5368925" y="3144838"/>
          <p14:tracePt t="15203" x="5368925" y="3135313"/>
          <p14:tracePt t="15275" x="5368925" y="3119438"/>
          <p14:tracePt t="15282" x="5368925" y="3109913"/>
          <p14:tracePt t="15492" x="5378450" y="3109913"/>
          <p14:tracePt t="15629" x="5386388" y="3109913"/>
          <p14:tracePt t="15772" x="5394325" y="3109913"/>
          <p14:tracePt t="15788" x="5394325" y="3101975"/>
          <p14:tracePt t="15804" x="5394325" y="3094038"/>
          <p14:tracePt t="15876" x="5394325" y="3084513"/>
          <p14:tracePt t="15893" x="5394325" y="3076575"/>
          <p14:tracePt t="15900" x="5403850" y="3076575"/>
          <p14:tracePt t="15981" x="5411788" y="3076575"/>
          <p14:tracePt t="16037" x="5421313" y="3067050"/>
          <p14:tracePt t="16044" x="5429250" y="3059113"/>
          <p14:tracePt t="16212" x="5429250" y="3051175"/>
          <p14:tracePt t="16220" x="5437188" y="3051175"/>
          <p14:tracePt t="16461" x="5429250" y="3067050"/>
          <p14:tracePt t="16468" x="5429250" y="3076575"/>
          <p14:tracePt t="16476" x="5429250" y="3094038"/>
          <p14:tracePt t="16484" x="5429250" y="3101975"/>
          <p14:tracePt t="16492" x="5429250" y="3127375"/>
          <p14:tracePt t="16500" x="5421313" y="3160713"/>
          <p14:tracePt t="16509" x="5421313" y="3195638"/>
          <p14:tracePt t="16517" x="5421313" y="3211513"/>
          <p14:tracePt t="16524" x="5421313" y="3228975"/>
          <p14:tracePt t="16533" x="5421313" y="3254375"/>
          <p14:tracePt t="16540" x="5411788" y="3263900"/>
          <p14:tracePt t="16549" x="5411788" y="3289300"/>
          <p14:tracePt t="16557" x="5411788" y="3322638"/>
          <p14:tracePt t="16567" x="5411788" y="3365500"/>
          <p14:tracePt t="16572" x="5411788" y="3424238"/>
          <p14:tracePt t="16583" x="5421313" y="3467100"/>
          <p14:tracePt t="16588" x="5437188" y="3517900"/>
          <p14:tracePt t="16596" x="5462588" y="3560763"/>
          <p14:tracePt t="16604" x="5480050" y="3611563"/>
          <p14:tracePt t="16612" x="5487988" y="3671888"/>
          <p14:tracePt t="16620" x="5505450" y="3748088"/>
          <p14:tracePt t="16629" x="5538788" y="3806825"/>
          <p14:tracePt t="16637" x="5548313" y="3883025"/>
          <p14:tracePt t="16644" x="5573713" y="3943350"/>
          <p14:tracePt t="16652" x="5599113" y="3994150"/>
          <p14:tracePt t="16661" x="5632450" y="4044950"/>
          <p14:tracePt t="16669" x="5657850" y="4105275"/>
          <p14:tracePt t="16677" x="5692775" y="4171950"/>
          <p14:tracePt t="16686" x="5726113" y="4232275"/>
          <p14:tracePt t="16692" x="5768975" y="4308475"/>
          <p14:tracePt t="16699" x="5819775" y="4376738"/>
          <p14:tracePt t="16709" x="5862638" y="4435475"/>
          <p14:tracePt t="16716" x="5921375" y="4513263"/>
          <p14:tracePt t="16724" x="5981700" y="4597400"/>
          <p14:tracePt t="16733" x="6032500" y="4657725"/>
          <p14:tracePt t="16740" x="6083300" y="4724400"/>
          <p14:tracePt t="16749" x="6126163" y="4775200"/>
          <p14:tracePt t="16757" x="6176963" y="4818063"/>
          <p14:tracePt t="16766" x="6235700" y="4843463"/>
          <p14:tracePt t="16772" x="6303963" y="4878388"/>
          <p14:tracePt t="16780" x="6364288" y="4911725"/>
          <p14:tracePt t="16790" x="6397625" y="4929188"/>
          <p14:tracePt t="16797" x="6448425" y="4946650"/>
          <p14:tracePt t="16807" x="6499225" y="4979988"/>
          <p14:tracePt t="16812" x="6567488" y="5030788"/>
          <p14:tracePt t="16820" x="6618288" y="5073650"/>
          <p14:tracePt t="16829" x="6661150" y="5099050"/>
          <p14:tracePt t="16838" x="6729413" y="5132388"/>
          <p14:tracePt t="16844" x="6780213" y="5157788"/>
          <p14:tracePt t="16854" x="6838950" y="5200650"/>
          <p14:tracePt t="16861" x="6907213" y="5243513"/>
          <p14:tracePt t="16869" x="6942138" y="5268913"/>
          <p14:tracePt t="16876" x="6992938" y="5294313"/>
          <p14:tracePt t="16886" x="7034213" y="5311775"/>
          <p14:tracePt t="16892" x="7059613" y="5327650"/>
          <p14:tracePt t="16899" x="7077075" y="5337175"/>
          <p14:tracePt t="16918" x="7102475" y="5353050"/>
          <p14:tracePt t="16925" x="7137400" y="5370513"/>
          <p14:tracePt t="16933" x="7170738" y="5387975"/>
          <p14:tracePt t="16940" x="7204075" y="5395913"/>
          <p14:tracePt t="16949" x="7256463" y="5413375"/>
          <p14:tracePt t="16957" x="7315200" y="5430838"/>
          <p14:tracePt t="16966" x="7373938" y="5456238"/>
          <p14:tracePt t="16972" x="7451725" y="5489575"/>
          <p14:tracePt t="16982" x="7527925" y="5507038"/>
          <p14:tracePt t="16988" x="7604125" y="5532438"/>
          <p14:tracePt t="16997" x="7662863" y="5549900"/>
          <p14:tracePt t="17007" x="7705725" y="5557838"/>
          <p14:tracePt t="17012" x="7781925" y="5565775"/>
          <p14:tracePt t="17021" x="7824788" y="5565775"/>
          <p14:tracePt t="17028" x="7867650" y="5583238"/>
          <p14:tracePt t="17036" x="7900988" y="5583238"/>
          <p14:tracePt t="17044" x="7943850" y="5591175"/>
          <p14:tracePt t="17053" x="7977188" y="5600700"/>
          <p14:tracePt t="17061" x="7994650" y="5600700"/>
          <p14:tracePt t="17068" x="8012113" y="5600700"/>
          <p14:tracePt t="17077" x="8020050" y="5608638"/>
          <p14:tracePt t="17085" x="8037513" y="5616575"/>
          <p14:tracePt t="17092" x="8054975" y="5616575"/>
          <p14:tracePt t="17099" x="8062913" y="5626100"/>
          <p14:tracePt t="17115" x="8070850" y="5626100"/>
          <p14:tracePt t="17124" x="8080375" y="5626100"/>
          <p14:tracePt t="17133" x="8080375" y="5634038"/>
          <p14:tracePt t="17196" x="8088313" y="5634038"/>
          <p14:tracePt t="17212" x="8096250" y="5634038"/>
          <p14:tracePt t="17229" x="8113713" y="5634038"/>
          <p14:tracePt t="17237" x="8131175" y="5634038"/>
          <p14:tracePt t="17244" x="8131175" y="5641975"/>
          <p14:tracePt t="17252" x="8147050" y="5651500"/>
          <p14:tracePt t="17260" x="8156575" y="5651500"/>
          <p14:tracePt t="17268" x="8164513" y="5659438"/>
          <p14:tracePt t="17277" x="8181975" y="5659438"/>
          <p14:tracePt t="17285" x="8199438" y="5668963"/>
          <p14:tracePt t="17292" x="8215313" y="5676900"/>
          <p14:tracePt t="17301" x="8232775" y="5684838"/>
          <p14:tracePt t="17308" x="8258175" y="5684838"/>
          <p14:tracePt t="17316" x="8275638" y="5694363"/>
          <p14:tracePt t="17324" x="8301038" y="5702300"/>
          <p14:tracePt t="17333" x="8334375" y="5710238"/>
          <p14:tracePt t="17340" x="8351838" y="5710238"/>
          <p14:tracePt t="17349" x="8359775" y="5719763"/>
          <p14:tracePt t="17357" x="8369300" y="5719763"/>
          <p14:tracePt t="17366" x="8385175" y="5719763"/>
          <p14:tracePt t="17382" x="8394700" y="5727700"/>
          <p14:tracePt t="17758" x="8394700" y="5735638"/>
          <p14:tracePt t="18141" x="8394700" y="5745163"/>
          <p14:tracePt t="18173" x="8394700" y="5753100"/>
          <p14:tracePt t="18189" x="8394700" y="5761038"/>
          <p14:tracePt t="18205" x="8394700" y="5778500"/>
          <p14:tracePt t="18213" x="8394700" y="5795963"/>
          <p14:tracePt t="18245" x="8394700" y="5803900"/>
          <p14:tracePt t="18253" x="8394700" y="5813425"/>
          <p14:tracePt t="18278" x="8394700" y="5821363"/>
          <p14:tracePt t="18285" x="8394700" y="5829300"/>
          <p14:tracePt t="18293" x="8394700" y="5838825"/>
          <p14:tracePt t="18317" x="8394700" y="5854700"/>
          <p14:tracePt t="18390" x="8394700" y="5864225"/>
          <p14:tracePt t="18398" x="8394700" y="5872163"/>
          <p14:tracePt t="18405" x="8394700" y="5880100"/>
          <p14:tracePt t="18421" x="8394700" y="5889625"/>
          <p14:tracePt t="18781" x="8394700" y="5897563"/>
          <p14:tracePt t="18799" x="8385175" y="5897563"/>
          <p14:tracePt t="18805" x="8377238" y="5897563"/>
          <p14:tracePt t="18813" x="8359775" y="5897563"/>
          <p14:tracePt t="18821" x="8326438" y="5897563"/>
          <p14:tracePt t="18830" x="8301038" y="5897563"/>
          <p14:tracePt t="18837" x="8283575" y="5897563"/>
          <p14:tracePt t="18845" x="8258175" y="5897563"/>
          <p14:tracePt t="18853" x="8232775" y="5880100"/>
          <p14:tracePt t="18862" x="8207375" y="5872163"/>
          <p14:tracePt t="18870" x="8189913" y="5872163"/>
          <p14:tracePt t="18877" x="8164513" y="5872163"/>
          <p14:tracePt t="18885" x="8147050" y="5872163"/>
          <p14:tracePt t="18893" x="8131175" y="5872163"/>
          <p14:tracePt t="18916" x="8088313" y="5864225"/>
          <p14:tracePt t="18925" x="8070850" y="5864225"/>
          <p14:tracePt t="18965" x="8062913" y="5864225"/>
          <p14:tracePt t="18973" x="8054975" y="5864225"/>
          <p14:tracePt t="18982" x="8045450" y="5864225"/>
          <p14:tracePt t="18989" x="8037513" y="5864225"/>
          <p14:tracePt t="18999" x="8029575" y="5864225"/>
          <p14:tracePt t="19005" x="8012113" y="5864225"/>
          <p14:tracePt t="19014" x="7994650" y="5864225"/>
          <p14:tracePt t="19021" x="7977188" y="5864225"/>
          <p14:tracePt t="19030" x="7969250" y="5864225"/>
          <p14:tracePt t="19037" x="7961313" y="5864225"/>
          <p14:tracePt t="19046" x="7926388" y="5864225"/>
          <p14:tracePt t="19053" x="7900988" y="5864225"/>
          <p14:tracePt t="19062" x="7893050" y="5864225"/>
          <p14:tracePt t="19070" x="7875588" y="5864225"/>
          <p14:tracePt t="19077" x="7859713" y="5864225"/>
          <p14:tracePt t="19085" x="7842250" y="5854700"/>
          <p14:tracePt t="19093" x="7816850" y="5854700"/>
          <p14:tracePt t="19101" x="7799388" y="5854700"/>
          <p14:tracePt t="19109" x="7773988" y="5854700"/>
          <p14:tracePt t="19117" x="7748588" y="5854700"/>
          <p14:tracePt t="19125" x="7715250" y="5854700"/>
          <p14:tracePt t="19132" x="7697788" y="5854700"/>
          <p14:tracePt t="19141" x="7680325" y="5854700"/>
          <p14:tracePt t="19149" x="7646988" y="5854700"/>
          <p14:tracePt t="19159" x="7629525" y="5854700"/>
          <p14:tracePt t="19167" x="7596188" y="5854700"/>
          <p14:tracePt t="19173" x="7553325" y="5854700"/>
          <p14:tracePt t="19183" x="7518400" y="5854700"/>
          <p14:tracePt t="19189" x="7493000" y="5854700"/>
          <p14:tracePt t="19200" x="7459663" y="5854700"/>
          <p14:tracePt t="19205" x="7416800" y="5854700"/>
          <p14:tracePt t="19214" x="7373938" y="5854700"/>
          <p14:tracePt t="19222" x="7332663" y="5854700"/>
          <p14:tracePt t="19229" x="7272338" y="5846763"/>
          <p14:tracePt t="19237" x="7213600" y="5846763"/>
          <p14:tracePt t="19245" x="7170738" y="5846763"/>
          <p14:tracePt t="19253" x="7112000" y="5846763"/>
          <p14:tracePt t="19261" x="7051675" y="5846763"/>
          <p14:tracePt t="19269" x="7018338" y="5846763"/>
          <p14:tracePt t="19277" x="7000875" y="5846763"/>
          <p14:tracePt t="19286" x="6967538" y="5838825"/>
          <p14:tracePt t="19293" x="6932613" y="5838825"/>
          <p14:tracePt t="19301" x="6899275" y="5838825"/>
          <p14:tracePt t="19309" x="6881813" y="5838825"/>
          <p14:tracePt t="19317" x="6848475" y="5838825"/>
          <p14:tracePt t="19325" x="6813550" y="5838825"/>
          <p14:tracePt t="19332" x="6770688" y="5838825"/>
          <p14:tracePt t="19341" x="6711950" y="5838825"/>
          <p14:tracePt t="19351" x="6669088" y="5838825"/>
          <p14:tracePt t="19357" x="6643688" y="5838825"/>
          <p14:tracePt t="19366" x="6600825" y="5838825"/>
          <p14:tracePt t="19373" x="6542088" y="5838825"/>
          <p14:tracePt t="19382" x="6499225" y="5838825"/>
          <p14:tracePt t="19390" x="6448425" y="5838825"/>
          <p14:tracePt t="19400" x="6397625" y="5838825"/>
          <p14:tracePt t="19406" x="6338888" y="5838825"/>
          <p14:tracePt t="19416" x="6303963" y="5838825"/>
          <p14:tracePt t="19422" x="6270625" y="5854700"/>
          <p14:tracePt t="19432" x="6235700" y="5854700"/>
          <p14:tracePt t="19438" x="6194425" y="5864225"/>
          <p14:tracePt t="19447" x="6159500" y="5864225"/>
          <p14:tracePt t="19454" x="6134100" y="5864225"/>
          <p14:tracePt t="19462" x="6100763" y="5864225"/>
          <p14:tracePt t="19470" x="6065838" y="5864225"/>
          <p14:tracePt t="19478" x="6040438" y="5864225"/>
          <p14:tracePt t="19486" x="6032500" y="5864225"/>
          <p14:tracePt t="19495" x="6015038" y="5864225"/>
          <p14:tracePt t="19503" x="6007100" y="5864225"/>
          <p14:tracePt t="19510" x="5997575" y="5864225"/>
          <p14:tracePt t="19518" x="5989638" y="5864225"/>
          <p14:tracePt t="19551" x="5981700" y="5864225"/>
          <p14:tracePt t="19566" x="5972175" y="5864225"/>
          <p14:tracePt t="19574" x="5964238" y="5864225"/>
          <p14:tracePt t="19694" x="5956300" y="5864225"/>
          <p14:tracePt t="19727" x="5946775" y="5864225"/>
          <p14:tracePt t="19751" x="5946775" y="5854700"/>
          <p14:tracePt t="19758" x="5946775" y="5846763"/>
          <p14:tracePt t="19774" x="5938838" y="5846763"/>
          <p14:tracePt t="19830" x="5930900" y="5838825"/>
          <p14:tracePt t="19838" x="5930900" y="5829300"/>
          <p14:tracePt t="19848" x="5921375" y="5821363"/>
          <p14:tracePt t="19854" x="5921375" y="5813425"/>
          <p14:tracePt t="19862" x="5921375" y="5803900"/>
          <p14:tracePt t="19870" x="5921375" y="5788025"/>
          <p14:tracePt t="19879" x="5913438" y="5770563"/>
          <p14:tracePt t="19887" x="5913438" y="5761038"/>
          <p14:tracePt t="19902" x="5913438" y="5745163"/>
          <p14:tracePt t="19911" x="5913438" y="5735638"/>
          <p14:tracePt t="19918" x="5913438" y="5727700"/>
          <p14:tracePt t="19926" x="5913438" y="5710238"/>
          <p14:tracePt t="19942" x="5913438" y="5702300"/>
          <p14:tracePt t="19950" x="5913438" y="5694363"/>
          <p14:tracePt t="19966" x="5913438" y="5684838"/>
          <p14:tracePt t="19982" x="5913438" y="5668963"/>
          <p14:tracePt t="19999" x="5913438" y="5659438"/>
          <p14:tracePt t="20007" x="5913438" y="5641975"/>
          <p14:tracePt t="20016" x="5913438" y="5634038"/>
          <p14:tracePt t="20022" x="5913438" y="5626100"/>
          <p14:tracePt t="20032" x="5913438" y="5616575"/>
          <p14:tracePt t="20055" x="5913438" y="5608638"/>
          <p14:tracePt t="20062" x="5913438" y="5600700"/>
          <p14:tracePt t="20070" x="5913438" y="5591175"/>
          <p14:tracePt t="20086" x="5913438" y="5583238"/>
          <p14:tracePt t="20094" x="5905500" y="5549900"/>
          <p14:tracePt t="20102" x="5905500" y="5540375"/>
          <p14:tracePt t="20111" x="5895975" y="5532438"/>
          <p14:tracePt t="20118" x="5895975" y="5524500"/>
          <p14:tracePt t="20126" x="5895975" y="5507038"/>
          <p14:tracePt t="20150" x="5895975" y="5497513"/>
          <p14:tracePt t="20166" x="5895975" y="5489575"/>
          <p14:tracePt t="20181" x="5895975" y="5481638"/>
          <p14:tracePt t="20190" x="5888038" y="5472113"/>
          <p14:tracePt t="20199" x="5888038" y="5456238"/>
          <p14:tracePt t="20216" x="5888038" y="5446713"/>
          <p14:tracePt t="20222" x="5888038" y="5438775"/>
          <p14:tracePt t="20254" x="5888038" y="5430838"/>
          <p14:tracePt t="20262" x="5888038" y="5421313"/>
          <p14:tracePt t="20270" x="5888038" y="5413375"/>
          <p14:tracePt t="20286" x="5888038" y="5405438"/>
          <p14:tracePt t="20302" x="5888038" y="5395913"/>
          <p14:tracePt t="20486" x="5895975" y="5395913"/>
          <p14:tracePt t="20494" x="5938838" y="5395913"/>
          <p14:tracePt t="20502" x="5972175" y="5395913"/>
          <p14:tracePt t="20510" x="6040438" y="5395913"/>
          <p14:tracePt t="20518" x="6126163" y="5405438"/>
          <p14:tracePt t="20527" x="6210300" y="5405438"/>
          <p14:tracePt t="20534" x="6286500" y="5413375"/>
          <p14:tracePt t="20542" x="6372225" y="5421313"/>
          <p14:tracePt t="20552" x="6456363" y="5421313"/>
          <p14:tracePt t="20558" x="6559550" y="5438775"/>
          <p14:tracePt t="20568" x="6669088" y="5438775"/>
          <p14:tracePt t="20574" x="6762750" y="5446713"/>
          <p14:tracePt t="20583" x="6873875" y="5456238"/>
          <p14:tracePt t="20590" x="6975475" y="5456238"/>
          <p14:tracePt t="20599" x="7059613" y="5472113"/>
          <p14:tracePt t="20606" x="7145338" y="5472113"/>
          <p14:tracePt t="20615" x="7213600" y="5472113"/>
          <p14:tracePt t="20622" x="7289800" y="5472113"/>
          <p14:tracePt t="20632" x="7348538" y="5472113"/>
          <p14:tracePt t="20638" x="7416800" y="5464175"/>
          <p14:tracePt t="20646" x="7477125" y="5464175"/>
          <p14:tracePt t="20654" x="7510463" y="5456238"/>
          <p14:tracePt t="20662" x="7553325" y="5456238"/>
          <p14:tracePt t="20670" x="7578725" y="5446713"/>
          <p14:tracePt t="20678" x="7596188" y="5446713"/>
          <p14:tracePt t="20686" x="7621588" y="5446713"/>
          <p14:tracePt t="20694" x="7637463" y="5446713"/>
          <p14:tracePt t="20702" x="7646988" y="5446713"/>
          <p14:tracePt t="20710" x="7672388" y="5446713"/>
          <p14:tracePt t="20718" x="7688263" y="5446713"/>
          <p14:tracePt t="20726" x="7715250" y="5446713"/>
          <p14:tracePt t="20734" x="7740650" y="5446713"/>
          <p14:tracePt t="20742" x="7756525" y="5438775"/>
          <p14:tracePt t="20750" x="7773988" y="5438775"/>
          <p14:tracePt t="20759" x="7799388" y="5438775"/>
          <p14:tracePt t="20766" x="7816850" y="5438775"/>
          <p14:tracePt t="20774" x="7832725" y="5438775"/>
          <p14:tracePt t="20782" x="7850188" y="5438775"/>
          <p14:tracePt t="20791" x="7867650" y="5438775"/>
          <p14:tracePt t="20799" x="7875588" y="5438775"/>
          <p14:tracePt t="20806" x="7893050" y="5438775"/>
          <p14:tracePt t="20816" x="7900988" y="5438775"/>
          <p14:tracePt t="20822" x="7926388" y="5430838"/>
          <p14:tracePt t="20833" x="7951788" y="5430838"/>
          <p14:tracePt t="20838" x="7961313" y="5430838"/>
          <p14:tracePt t="20847" x="7977188" y="5430838"/>
          <p14:tracePt t="20854" x="8004175" y="5430838"/>
          <p14:tracePt t="20862" x="8012113" y="5430838"/>
          <p14:tracePt t="20870" x="8029575" y="5430838"/>
          <p14:tracePt t="20878" x="8037513" y="5430838"/>
          <p14:tracePt t="20886" x="8054975" y="5430838"/>
          <p14:tracePt t="20895" x="8080375" y="5430838"/>
          <p14:tracePt t="20915" x="8105775" y="5430838"/>
          <p14:tracePt t="20919" x="8113713" y="5430838"/>
          <p14:tracePt t="20926" x="8121650" y="5430838"/>
          <p14:tracePt t="20934" x="8147050" y="5430838"/>
          <p14:tracePt t="20942" x="8156575" y="5430838"/>
          <p14:tracePt t="20950" x="8174038" y="5430838"/>
          <p14:tracePt t="20958" x="8181975" y="5430838"/>
          <p14:tracePt t="20967" x="8207375" y="5430838"/>
          <p14:tracePt t="20974" x="8224838" y="5430838"/>
          <p14:tracePt t="20982" x="8232775" y="5430838"/>
          <p14:tracePt t="20990" x="8250238" y="5430838"/>
          <p14:tracePt t="20999" x="8275638" y="5430838"/>
          <p14:tracePt t="21006" x="8301038" y="5430838"/>
          <p14:tracePt t="21015" x="8326438" y="5430838"/>
          <p14:tracePt t="21022" x="8351838" y="5430838"/>
          <p14:tracePt t="21033" x="8359775" y="5438775"/>
          <p14:tracePt t="21038" x="8385175" y="5438775"/>
          <p14:tracePt t="21048" x="8402638" y="5438775"/>
          <p14:tracePt t="21055" x="8410575" y="5438775"/>
          <p14:tracePt t="21062" x="8428038" y="5438775"/>
          <p14:tracePt t="21070" x="8453438" y="5438775"/>
          <p14:tracePt t="21078" x="8478838" y="5438775"/>
          <p14:tracePt t="21086" x="8513763" y="5438775"/>
          <p14:tracePt t="21094" x="8539163" y="5438775"/>
          <p14:tracePt t="21102" x="8564563" y="5438775"/>
          <p14:tracePt t="21111" x="8589963" y="5438775"/>
          <p14:tracePt t="21118" x="8615363" y="5438775"/>
          <p14:tracePt t="21127" x="8623300" y="5438775"/>
          <p14:tracePt t="21134" x="8648700" y="5438775"/>
          <p14:tracePt t="21143" x="8666163" y="5438775"/>
          <p14:tracePt t="21159" x="8691563" y="5438775"/>
          <p14:tracePt t="21166" x="8699500" y="5438775"/>
          <p14:tracePt t="21175" x="8716963" y="5438775"/>
          <p14:tracePt t="21182" x="8734425" y="5438775"/>
          <p14:tracePt t="21199" x="8750300" y="5438775"/>
          <p14:tracePt t="21208" x="8777288" y="5438775"/>
          <p14:tracePt t="21215" x="8785225" y="5438775"/>
          <p14:tracePt t="21222" x="8793163" y="5438775"/>
          <p14:tracePt t="21233" x="8802688" y="5438775"/>
          <p14:tracePt t="21246" x="8810625" y="5438775"/>
          <p14:tracePt t="21254" x="8818563" y="5446713"/>
          <p14:tracePt t="21271" x="8828088" y="5446713"/>
          <p14:tracePt t="21279" x="8836025" y="5446713"/>
          <p14:tracePt t="21286" x="8843963" y="5446713"/>
          <p14:tracePt t="21302" x="8853488" y="5446713"/>
          <p14:tracePt t="21503" x="8861425" y="5456238"/>
          <p14:tracePt t="21543" x="8861425" y="5464175"/>
          <p14:tracePt t="21560" x="8861425" y="5472113"/>
          <p14:tracePt t="21567" x="8861425" y="5489575"/>
          <p14:tracePt t="21591" x="8869363" y="5497513"/>
          <p14:tracePt t="21599" x="8869363" y="5507038"/>
          <p14:tracePt t="21623" x="8869363" y="5514975"/>
          <p14:tracePt t="21632" x="8869363" y="5524500"/>
          <p14:tracePt t="21655" x="8869363" y="5532438"/>
          <p14:tracePt t="21664" x="8869363" y="5540375"/>
          <p14:tracePt t="21671" x="8869363" y="5549900"/>
          <p14:tracePt t="21696" x="8869363" y="5565775"/>
          <p14:tracePt t="21703" x="8869363" y="5583238"/>
          <p14:tracePt t="21711" x="8869363" y="5591175"/>
          <p14:tracePt t="21719" x="8869363" y="5608638"/>
          <p14:tracePt t="21728" x="8869363" y="5616575"/>
          <p14:tracePt t="21735" x="8869363" y="5634038"/>
          <p14:tracePt t="21743" x="8869363" y="5659438"/>
          <p14:tracePt t="21751" x="8869363" y="5668963"/>
          <p14:tracePt t="21759" x="8869363" y="5684838"/>
          <p14:tracePt t="21767" x="8869363" y="5694363"/>
          <p14:tracePt t="21775" x="8869363" y="5710238"/>
          <p14:tracePt t="21783" x="8869363" y="5735638"/>
          <p14:tracePt t="21791" x="8869363" y="5745163"/>
          <p14:tracePt t="21798" x="8869363" y="5753100"/>
          <p14:tracePt t="21808" x="8869363" y="5770563"/>
          <p14:tracePt t="21823" x="8869363" y="5778500"/>
          <p14:tracePt t="21832" x="8869363" y="5788025"/>
          <p14:tracePt t="21840" x="8869363" y="5795963"/>
          <p14:tracePt t="21864" x="8869363" y="5803900"/>
          <p14:tracePt t="21871" x="8869363" y="5813425"/>
          <p14:tracePt t="21887" x="8869363" y="5829300"/>
          <p14:tracePt t="21899" x="8869363" y="5838825"/>
          <p14:tracePt t="21920" x="8869363" y="5854700"/>
          <p14:tracePt t="21935" x="8869363" y="5864225"/>
          <p14:tracePt t="21943" x="8869363" y="5872163"/>
          <p14:tracePt t="21951" x="8878888" y="5880100"/>
          <p14:tracePt t="21967" x="8878888" y="5889625"/>
          <p14:tracePt t="21975" x="8878888" y="5897563"/>
          <p14:tracePt t="22000" x="8878888" y="5915025"/>
          <p14:tracePt t="22008" x="8878888" y="5940425"/>
          <p14:tracePt t="22014" x="8878888" y="5948363"/>
          <p14:tracePt t="22023" x="8878888" y="5973763"/>
          <p14:tracePt t="22032" x="8878888" y="5999163"/>
          <p14:tracePt t="22049" x="8878888" y="6016625"/>
          <p14:tracePt t="22071" x="8878888" y="6024563"/>
          <p14:tracePt t="22081" x="8878888" y="6034088"/>
          <p14:tracePt t="22143" x="8878888" y="6042025"/>
          <p14:tracePt t="22175" x="8878888" y="6049963"/>
          <p14:tracePt t="22183" x="8878888" y="6059488"/>
          <p14:tracePt t="22208" x="8878888" y="6067425"/>
          <p14:tracePt t="22214" x="8878888" y="6076950"/>
          <p14:tracePt t="22223" x="8878888" y="6084888"/>
          <p14:tracePt t="22239" x="8878888" y="6092825"/>
          <p14:tracePt t="22280" x="8878888" y="6102350"/>
          <p14:tracePt t="22360" x="8878888" y="6110288"/>
          <p14:tracePt t="22456" x="8878888" y="6118225"/>
          <p14:tracePt t="22671" x="8878888" y="6127750"/>
          <p14:tracePt t="22823" x="8869363" y="6127750"/>
          <p14:tracePt t="22863" x="8861425" y="6127750"/>
          <p14:tracePt t="22871" x="8853488" y="6127750"/>
          <p14:tracePt t="22899" x="8843963" y="6127750"/>
          <p14:tracePt t="22903" x="8836025" y="6127750"/>
          <p14:tracePt t="22911" x="8828088" y="6127750"/>
          <p14:tracePt t="22919" x="8810625" y="6127750"/>
          <p14:tracePt t="22928" x="8802688" y="6127750"/>
          <p14:tracePt t="22943" x="8793163" y="6118225"/>
          <p14:tracePt t="22951" x="8777288" y="6118225"/>
          <p14:tracePt t="22967" x="8759825" y="6118225"/>
          <p14:tracePt t="22976" x="8750300" y="6118225"/>
          <p14:tracePt t="22983" x="8734425" y="6118225"/>
          <p14:tracePt t="22991" x="8716963" y="6118225"/>
          <p14:tracePt t="22998" x="8709025" y="6118225"/>
          <p14:tracePt t="23008" x="8691563" y="6110288"/>
          <p14:tracePt t="23015" x="8683625" y="6110288"/>
          <p14:tracePt t="23023" x="8674100" y="6110288"/>
          <p14:tracePt t="23032" x="8658225" y="6110288"/>
          <p14:tracePt t="23049" x="8648700" y="6110288"/>
          <p14:tracePt t="23055" x="8640763" y="6110288"/>
          <p14:tracePt t="23065" x="8632825" y="6110288"/>
          <p14:tracePt t="23151" x="8623300" y="6110288"/>
          <p14:tracePt t="23160" x="8605838" y="6110288"/>
          <p14:tracePt t="23192" x="8597900" y="6110288"/>
          <p14:tracePt t="23199" x="8589963" y="6110288"/>
          <p14:tracePt t="23214" x="8580438" y="6102350"/>
          <p14:tracePt t="23223" x="8572500" y="6102350"/>
          <p14:tracePt t="23232" x="8564563" y="6092825"/>
          <p14:tracePt t="23240" x="8555038" y="6092825"/>
          <p14:tracePt t="23249" x="8547100" y="6092825"/>
          <p14:tracePt t="23257" x="8539163" y="6092825"/>
          <p14:tracePt t="23265" x="8521700" y="6084888"/>
          <p14:tracePt t="23271" x="8504238" y="6084888"/>
          <p14:tracePt t="23288" x="8488363" y="6084888"/>
          <p14:tracePt t="23296" x="8470900" y="6076950"/>
          <p14:tracePt t="23375" x="8462963" y="6076950"/>
          <p14:tracePt t="23384" x="8453438" y="6067425"/>
          <p14:tracePt t="23424" x="8445500" y="6067425"/>
          <p14:tracePt t="23432" x="8435975" y="6059488"/>
          <p14:tracePt t="23464" x="8428038" y="6059488"/>
          <p14:tracePt t="23482" x="8420100" y="6059488"/>
          <p14:tracePt t="23489" x="8410575" y="6059488"/>
          <p14:tracePt t="23498" x="8402638" y="6059488"/>
          <p14:tracePt t="23504" x="8377238" y="6059488"/>
          <p14:tracePt t="23513" x="8351838" y="6059488"/>
          <p14:tracePt t="23520" x="8326438" y="6059488"/>
          <p14:tracePt t="23529" x="8291513" y="6059488"/>
          <p14:tracePt t="23536" x="8275638" y="6059488"/>
          <p14:tracePt t="23552" x="8240713" y="6059488"/>
          <p14:tracePt t="23560" x="8232775" y="6067425"/>
          <p14:tracePt t="23568" x="8215313" y="6067425"/>
          <p14:tracePt t="23577" x="8207375" y="6076950"/>
          <p14:tracePt t="23592" x="8199438" y="6076950"/>
          <p14:tracePt t="23600" x="8199438" y="6084888"/>
          <p14:tracePt t="23608" x="8189913" y="6084888"/>
          <p14:tracePt t="23624" x="8181975" y="6092825"/>
          <p14:tracePt t="23631" x="8174038" y="6092825"/>
          <p14:tracePt t="23641" x="8164513" y="6092825"/>
          <p14:tracePt t="23650" x="8156575" y="6092825"/>
          <p14:tracePt t="23657" x="8131175" y="6092825"/>
          <p14:tracePt t="23665" x="8096250" y="6092825"/>
          <p14:tracePt t="23672" x="8070850" y="6084888"/>
          <p14:tracePt t="23681" x="8045450" y="6076950"/>
          <p14:tracePt t="23688" x="8012113" y="6076950"/>
          <p14:tracePt t="23698" x="7969250" y="6076950"/>
          <p14:tracePt t="23704" x="7935913" y="6067425"/>
          <p14:tracePt t="23712" x="7910513" y="6049963"/>
          <p14:tracePt t="23720" x="7885113" y="6042025"/>
          <p14:tracePt t="23729" x="7842250" y="6034088"/>
          <p14:tracePt t="23738" x="7807325" y="6024563"/>
          <p14:tracePt t="23744" x="7791450" y="6016625"/>
          <p14:tracePt t="23752" x="7766050" y="6008688"/>
          <p14:tracePt t="23761" x="7740650" y="6008688"/>
          <p14:tracePt t="23768" x="7731125" y="6008688"/>
          <p14:tracePt t="23776" x="7715250" y="6008688"/>
          <p14:tracePt t="23784" x="7705725" y="6008688"/>
          <p14:tracePt t="23800" x="7705725" y="5999163"/>
          <p14:tracePt t="23808" x="7697788" y="5999163"/>
          <p14:tracePt t="23857" x="7688263" y="5999163"/>
          <p14:tracePt t="23865" x="7680325" y="5999163"/>
          <p14:tracePt t="23904" x="7672388" y="5999163"/>
          <p14:tracePt t="23929" x="7662863" y="5999163"/>
          <p14:tracePt t="23944" x="7654925" y="5999163"/>
          <p14:tracePt t="23952" x="7637463" y="5999163"/>
          <p14:tracePt t="23960" x="7629525" y="5991225"/>
          <p14:tracePt t="23968" x="7612063" y="5991225"/>
          <p14:tracePt t="23976" x="7596188" y="5991225"/>
          <p14:tracePt t="23984" x="7586663" y="5991225"/>
          <p14:tracePt t="23992" x="7570788" y="5991225"/>
          <p14:tracePt t="24000" x="7561263" y="5991225"/>
          <p14:tracePt t="24008" x="7545388" y="5991225"/>
          <p14:tracePt t="24016" x="7518400" y="5991225"/>
          <p14:tracePt t="24024" x="7510463" y="5991225"/>
          <p14:tracePt t="24031" x="7485063" y="5991225"/>
          <p14:tracePt t="24040" x="7459663" y="5991225"/>
          <p14:tracePt t="24048" x="7451725" y="5991225"/>
          <p14:tracePt t="24056" x="7434263" y="5983288"/>
          <p14:tracePt t="24065" x="7426325" y="5983288"/>
          <p14:tracePt t="24082" x="7408863" y="5983288"/>
          <p14:tracePt t="24098" x="7391400" y="5983288"/>
          <p14:tracePt t="24104" x="7373938" y="5983288"/>
          <p14:tracePt t="24112" x="7366000" y="5983288"/>
          <p14:tracePt t="24120" x="7348538" y="5983288"/>
          <p14:tracePt t="24128" x="7340600" y="5983288"/>
          <p14:tracePt t="24136" x="7323138" y="5983288"/>
          <p14:tracePt t="24144" x="7315200" y="5983288"/>
          <p14:tracePt t="24152" x="7307263" y="5983288"/>
          <p14:tracePt t="24161" x="7297738" y="5983288"/>
          <p14:tracePt t="24168" x="7281863" y="5983288"/>
          <p14:tracePt t="24176" x="7264400" y="5973763"/>
          <p14:tracePt t="24184" x="7246938" y="5973763"/>
          <p14:tracePt t="24192" x="7239000" y="5973763"/>
          <p14:tracePt t="24200" x="7221538" y="5973763"/>
          <p14:tracePt t="24208" x="7213600" y="5973763"/>
          <p14:tracePt t="24216" x="7204075" y="5973763"/>
          <p14:tracePt t="24224" x="7196138" y="5973763"/>
          <p14:tracePt t="24240" x="7188200" y="5973763"/>
          <p14:tracePt t="24249" x="7178675" y="5973763"/>
          <p14:tracePt t="24256" x="7170738" y="5973763"/>
          <p14:tracePt t="24265" x="7162800" y="5965825"/>
          <p14:tracePt t="24272" x="7137400" y="5965825"/>
          <p14:tracePt t="24282" x="7127875" y="5965825"/>
          <p14:tracePt t="24288" x="7112000" y="5957888"/>
          <p14:tracePt t="24298" x="7085013" y="5948363"/>
          <p14:tracePt t="24304" x="7051675" y="5948363"/>
          <p14:tracePt t="24313" x="7026275" y="5948363"/>
          <p14:tracePt t="24321" x="7000875" y="5948363"/>
          <p14:tracePt t="24329" x="6975475" y="5940425"/>
          <p14:tracePt t="24336" x="6958013" y="5940425"/>
          <p14:tracePt t="24344" x="6942138" y="5932488"/>
          <p14:tracePt t="24352" x="6924675" y="5922963"/>
          <p14:tracePt t="24360" x="6915150" y="5922963"/>
          <p14:tracePt t="24376" x="6907213" y="5922963"/>
          <p14:tracePt t="24440" x="6899275" y="5922963"/>
          <p14:tracePt t="24504" x="6889750" y="5922963"/>
          <p14:tracePt t="24560" x="6881813" y="5922963"/>
          <p14:tracePt t="24568" x="6873875" y="5922963"/>
          <p14:tracePt t="24592" x="6856413" y="5922963"/>
          <p14:tracePt t="24600" x="6848475" y="5922963"/>
          <p14:tracePt t="24616" x="6838950" y="5922963"/>
          <p14:tracePt t="24624" x="6831013" y="5922963"/>
          <p14:tracePt t="24631" x="6823075" y="5922963"/>
          <p14:tracePt t="24641" x="6805613" y="5922963"/>
          <p14:tracePt t="24648" x="6797675" y="5922963"/>
          <p14:tracePt t="24656" x="6780213" y="5922963"/>
          <p14:tracePt t="24665" x="6762750" y="5922963"/>
          <p14:tracePt t="24681" x="6754813" y="5922963"/>
          <p14:tracePt t="24689" x="6745288" y="5922963"/>
          <p14:tracePt t="24699" x="6737350" y="5915025"/>
          <p14:tracePt t="24712" x="6729413" y="5915025"/>
          <p14:tracePt t="24729" x="6719888" y="5915025"/>
          <p14:tracePt t="24736" x="6711950" y="5915025"/>
          <p14:tracePt t="24744" x="6694488" y="5915025"/>
          <p14:tracePt t="24753" x="6669088" y="5905500"/>
          <p14:tracePt t="24761" x="6661150" y="5897563"/>
          <p14:tracePt t="24768" x="6635750" y="5897563"/>
          <p14:tracePt t="24776" x="6600825" y="5889625"/>
          <p14:tracePt t="24784" x="6575425" y="5880100"/>
          <p14:tracePt t="24792" x="6550025" y="5872163"/>
          <p14:tracePt t="24800" x="6524625" y="5872163"/>
          <p14:tracePt t="24809" x="6491288" y="5864225"/>
          <p14:tracePt t="24817" x="6465888" y="5854700"/>
          <p14:tracePt t="24824" x="6448425" y="5846763"/>
          <p14:tracePt t="24831" x="6415088" y="5838825"/>
          <p14:tracePt t="24841" x="6389688" y="5838825"/>
          <p14:tracePt t="24847" x="6372225" y="5838825"/>
          <p14:tracePt t="24856" x="6372225" y="5829300"/>
          <p14:tracePt t="24864" x="6364288" y="5821363"/>
          <p14:tracePt t="24872" x="6354763" y="5821363"/>
          <p14:tracePt t="24881" x="6346825" y="5821363"/>
          <p14:tracePt t="24888" x="6338888" y="5813425"/>
          <p14:tracePt t="24898" x="6329363" y="5813425"/>
          <p14:tracePt t="24929" x="6321425" y="5813425"/>
          <p14:tracePt t="24944" x="6311900" y="5813425"/>
          <p14:tracePt t="24952" x="6303963" y="5813425"/>
          <p14:tracePt t="24961" x="6296025" y="5803900"/>
          <p14:tracePt t="24968" x="6286500" y="5803900"/>
          <p14:tracePt t="24984" x="6278563" y="5803900"/>
          <p14:tracePt t="24999" x="6270625" y="5803900"/>
          <p14:tracePt t="25024" x="6261100" y="5803900"/>
          <p14:tracePt t="25048" x="6253163" y="5803900"/>
          <p14:tracePt t="25153" x="6245225" y="5803900"/>
          <p14:tracePt t="25161" x="6245225" y="5795963"/>
          <p14:tracePt t="25384" x="6235700" y="5795963"/>
          <p14:tracePt t="25400" x="6227763" y="5795963"/>
          <p14:tracePt t="25433" x="6227763" y="5803900"/>
          <p14:tracePt t="25441" x="6219825" y="5803900"/>
          <p14:tracePt t="25449" x="6210300" y="5803900"/>
          <p14:tracePt t="25457" x="6202363" y="5803900"/>
          <p14:tracePt t="25466" x="6194425" y="5813425"/>
          <p14:tracePt t="25480" x="6184900" y="5813425"/>
          <p14:tracePt t="25489" x="6176963" y="5821363"/>
          <p14:tracePt t="25505" x="6167438" y="5829300"/>
          <p14:tracePt t="25698" x="6159500" y="5829300"/>
          <p14:tracePt t="25770" x="6151563" y="5829300"/>
          <p14:tracePt t="25777" x="6142038" y="5829300"/>
          <p14:tracePt t="25793" x="6134100" y="5829300"/>
          <p14:tracePt t="25817" x="6134100" y="5838825"/>
          <p14:tracePt t="25873" x="6126163" y="5838825"/>
          <p14:tracePt t="25880" x="6116638" y="5838825"/>
          <p14:tracePt t="25889" x="6116638" y="5846763"/>
          <p14:tracePt t="25897" x="6100763" y="5846763"/>
          <p14:tracePt t="25914" x="6091238" y="5846763"/>
          <p14:tracePt t="26138" x="6083300" y="5846763"/>
          <p14:tracePt t="26147" x="6075363" y="5846763"/>
          <p14:tracePt t="26250" x="6065838" y="5846763"/>
          <p14:tracePt t="26273" x="6065838" y="5838825"/>
          <p14:tracePt t="26297" x="6065838" y="5829300"/>
          <p14:tracePt t="26305" x="6065838" y="5821363"/>
          <p14:tracePt t="26593" x="6057900" y="5821363"/>
          <p14:tracePt t="26657" x="6049963" y="5813425"/>
          <p14:tracePt t="26745" x="6049963" y="5803900"/>
          <p14:tracePt t="26753" x="6049963" y="5795963"/>
          <p14:tracePt t="26769" x="6049963" y="5778500"/>
          <p14:tracePt t="26777" x="6049963" y="5770563"/>
          <p14:tracePt t="26817" x="6049963" y="5753100"/>
          <p14:tracePt t="26825" x="6049963" y="5745163"/>
          <p14:tracePt t="26833" x="6049963" y="5735638"/>
          <p14:tracePt t="26841" x="6049963" y="5727700"/>
          <p14:tracePt t="26849" x="6049963" y="5719763"/>
          <p14:tracePt t="26858" x="6049963" y="5702300"/>
          <p14:tracePt t="26866" x="6049963" y="5694363"/>
          <p14:tracePt t="26905" x="6049963" y="5684838"/>
          <p14:tracePt t="26961" x="6049963" y="5676900"/>
          <p14:tracePt t="26969" x="6049963" y="5668963"/>
          <p14:tracePt t="27073" x="6049963" y="5659438"/>
          <p14:tracePt t="27081" x="6049963" y="5651500"/>
          <p14:tracePt t="27089" x="6049963" y="5641975"/>
          <p14:tracePt t="27099" x="6049963" y="5634038"/>
          <p14:tracePt t="27105" x="6049963" y="5626100"/>
          <p14:tracePt t="27114" x="6049963" y="5616575"/>
          <p14:tracePt t="27121" x="6049963" y="5600700"/>
          <p14:tracePt t="27131" x="6040438" y="5600700"/>
          <p14:tracePt t="27137" x="6040438" y="5591175"/>
          <p14:tracePt t="27162" x="6040438" y="5583238"/>
          <p14:tracePt t="27185" x="6040438" y="5575300"/>
          <p14:tracePt t="27194" x="6040438" y="5557838"/>
          <p14:tracePt t="27241" x="6040438" y="5549900"/>
          <p14:tracePt t="27682" x="6040438" y="5540375"/>
          <p14:tracePt t="27690" x="6032500" y="5532438"/>
          <p14:tracePt t="27706" x="6032500" y="5524500"/>
          <p14:tracePt t="27713" x="6024563" y="5514975"/>
          <p14:tracePt t="27730" x="6024563" y="5507038"/>
          <p14:tracePt t="27754" x="6024563" y="5497513"/>
          <p14:tracePt t="30811" x="6024563" y="5489575"/>
          <p14:tracePt t="37959" x="6015038" y="5472113"/>
          <p14:tracePt t="37967" x="6007100" y="5446713"/>
          <p14:tracePt t="37975" x="5989638" y="5421313"/>
          <p14:tracePt t="37983" x="5981700" y="5413375"/>
          <p14:tracePt t="37999" x="5981700" y="5405438"/>
          <p14:tracePt t="38007" x="5972175" y="5395913"/>
          <p14:tracePt t="38015" x="5964238" y="5387975"/>
          <p14:tracePt t="38023" x="5946775" y="5370513"/>
          <p14:tracePt t="38031" x="5930900" y="5327650"/>
          <p14:tracePt t="38039" x="5913438" y="5268913"/>
          <p14:tracePt t="38048" x="5870575" y="5183188"/>
          <p14:tracePt t="38054" x="5819775" y="5106988"/>
          <p14:tracePt t="38062" x="5776913" y="5048250"/>
          <p14:tracePt t="38071" x="5743575" y="4997450"/>
          <p14:tracePt t="38078" x="5708650" y="4946650"/>
          <p14:tracePt t="38087" x="5692775" y="4911725"/>
          <p14:tracePt t="38094" x="5675313" y="4886325"/>
          <p14:tracePt t="38103" x="5657850" y="4860925"/>
          <p14:tracePt t="38111" x="5632450" y="4818063"/>
          <p14:tracePt t="38119" x="5624513" y="4767263"/>
          <p14:tracePt t="38129" x="5616575" y="4741863"/>
          <p14:tracePt t="38135" x="5607050" y="4708525"/>
          <p14:tracePt t="38145" x="5591175" y="4673600"/>
          <p14:tracePt t="38151" x="5573713" y="4597400"/>
          <p14:tracePt t="38163" x="5522913" y="4495800"/>
          <p14:tracePt t="38168" x="5497513" y="4394200"/>
          <p14:tracePt t="38175" x="5480050" y="4275138"/>
          <p14:tracePt t="38185" x="5462588" y="4146550"/>
          <p14:tracePt t="38190" x="5446713" y="4037013"/>
          <p14:tracePt t="38200" x="5429250" y="3943350"/>
          <p14:tracePt t="38207" x="5421313" y="3857625"/>
          <p14:tracePt t="38216" x="5403850" y="3773488"/>
          <p14:tracePt t="38223" x="5353050" y="3679825"/>
          <p14:tracePt t="38231" x="5284788" y="3560763"/>
          <p14:tracePt t="38239" x="5216525" y="3408363"/>
          <p14:tracePt t="38248" x="5148263" y="3271838"/>
          <p14:tracePt t="38256" x="5064125" y="3152775"/>
          <p14:tracePt t="38266" x="5003800" y="3076575"/>
          <p14:tracePt t="38271" x="4927600" y="3008313"/>
          <p14:tracePt t="38278" x="4833938" y="2914650"/>
          <p14:tracePt t="38287" x="4749800" y="2838450"/>
          <p14:tracePt t="38295" x="4673600" y="2727325"/>
          <p14:tracePt t="38302" x="4587875" y="2625725"/>
          <p14:tracePt t="38312" x="4503738" y="2506663"/>
          <p14:tracePt t="38319" x="4384675" y="2362200"/>
          <p14:tracePt t="38329" x="4230688" y="2217738"/>
          <p14:tracePt t="38335" x="4095750" y="2098675"/>
          <p14:tracePt t="38345" x="4017963" y="2014538"/>
          <p14:tracePt t="38352" x="3933825" y="1938338"/>
          <p14:tracePt t="38361" x="3822700" y="1809750"/>
          <p14:tracePt t="38367" x="3695700" y="1657350"/>
          <p14:tracePt t="38376" x="3568700" y="1504950"/>
          <p14:tracePt t="38385" x="3457575" y="1350963"/>
          <p14:tracePt t="38391" x="3348038" y="1181100"/>
          <p14:tracePt t="38399" x="3186113" y="968375"/>
          <p14:tracePt t="38408" x="3008313" y="781050"/>
          <p14:tracePt t="38418" x="2803525" y="620713"/>
          <p14:tracePt t="38423" x="2600325" y="492125"/>
          <p14:tracePt t="38431" x="2438400" y="415925"/>
          <p14:tracePt t="38439" x="2286000" y="347663"/>
          <p14:tracePt t="38449" x="2124075" y="280988"/>
          <p14:tracePt t="38455" x="1997075" y="238125"/>
          <p14:tracePt t="38464" x="1852613" y="203200"/>
          <p14:tracePt t="38471" x="1698625" y="136525"/>
          <p14:tracePt t="38481" x="1512888" y="5080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516ED647-0977-4B07-9815-9B5FB2B61263}"/>
              </a:ext>
            </a:extLst>
          </p:cNvPr>
          <p:cNvGrpSpPr/>
          <p:nvPr/>
        </p:nvGrpSpPr>
        <p:grpSpPr>
          <a:xfrm>
            <a:off x="146514" y="631743"/>
            <a:ext cx="8850972" cy="5512835"/>
            <a:chOff x="74549" y="646983"/>
            <a:chExt cx="9178513" cy="5716843"/>
          </a:xfrm>
        </p:grpSpPr>
        <p:sp>
          <p:nvSpPr>
            <p:cNvPr id="5" name="テキスト ボックス 4">
              <a:extLst>
                <a:ext uri="{FF2B5EF4-FFF2-40B4-BE49-F238E27FC236}">
                  <a16:creationId xmlns:a16="http://schemas.microsoft.com/office/drawing/2014/main" id="{280C07F1-845B-4818-987A-032637365D3E}"/>
                </a:ext>
              </a:extLst>
            </p:cNvPr>
            <p:cNvSpPr txBox="1"/>
            <p:nvPr/>
          </p:nvSpPr>
          <p:spPr>
            <a:xfrm>
              <a:off x="74549" y="646983"/>
              <a:ext cx="4185627" cy="954107"/>
            </a:xfrm>
            <a:prstGeom prst="rect">
              <a:avLst/>
            </a:prstGeom>
            <a:noFill/>
          </p:spPr>
          <p:txBody>
            <a:bodyPr wrap="square" rtlCol="0">
              <a:spAutoFit/>
            </a:bodyPr>
            <a:lstStyle/>
            <a:p>
              <a:endParaRPr lang="en-US" altLang="ja-JP" sz="1400" dirty="0"/>
            </a:p>
            <a:p>
              <a:endParaRPr lang="en-US" altLang="ja-JP" sz="1400" dirty="0"/>
            </a:p>
            <a:p>
              <a:endParaRPr lang="en-US" altLang="ja-JP" sz="1400" dirty="0"/>
            </a:p>
            <a:p>
              <a:endParaRPr lang="en-US" altLang="ja-JP" sz="1400" dirty="0"/>
            </a:p>
          </p:txBody>
        </p:sp>
        <p:pic>
          <p:nvPicPr>
            <p:cNvPr id="11" name="図 10">
              <a:extLst>
                <a:ext uri="{FF2B5EF4-FFF2-40B4-BE49-F238E27FC236}">
                  <a16:creationId xmlns:a16="http://schemas.microsoft.com/office/drawing/2014/main" id="{C270557A-FEEB-4994-979C-81F078761803}"/>
                </a:ext>
              </a:extLst>
            </p:cNvPr>
            <p:cNvPicPr>
              <a:picLocks noChangeAspect="1"/>
            </p:cNvPicPr>
            <p:nvPr/>
          </p:nvPicPr>
          <p:blipFill rotWithShape="1">
            <a:blip r:embed="rId3"/>
            <a:srcRect l="547" t="1076" r="2980"/>
            <a:stretch/>
          </p:blipFill>
          <p:spPr>
            <a:xfrm>
              <a:off x="106132" y="701623"/>
              <a:ext cx="4445855" cy="4548567"/>
            </a:xfrm>
            <a:prstGeom prst="rect">
              <a:avLst/>
            </a:prstGeom>
          </p:spPr>
        </p:pic>
        <p:grpSp>
          <p:nvGrpSpPr>
            <p:cNvPr id="13" name="グループ化 12">
              <a:extLst>
                <a:ext uri="{FF2B5EF4-FFF2-40B4-BE49-F238E27FC236}">
                  <a16:creationId xmlns:a16="http://schemas.microsoft.com/office/drawing/2014/main" id="{EDE0A645-48F8-461B-A72B-9DE5EC38A2C3}"/>
                </a:ext>
              </a:extLst>
            </p:cNvPr>
            <p:cNvGrpSpPr>
              <a:grpSpLocks noChangeAspect="1"/>
            </p:cNvGrpSpPr>
            <p:nvPr/>
          </p:nvGrpSpPr>
          <p:grpSpPr>
            <a:xfrm>
              <a:off x="4572000" y="723287"/>
              <a:ext cx="4681062" cy="4395958"/>
              <a:chOff x="5813288" y="1328899"/>
              <a:chExt cx="4518991" cy="4243758"/>
            </a:xfrm>
          </p:grpSpPr>
          <p:pic>
            <p:nvPicPr>
              <p:cNvPr id="14" name="図 13">
                <a:extLst>
                  <a:ext uri="{FF2B5EF4-FFF2-40B4-BE49-F238E27FC236}">
                    <a16:creationId xmlns:a16="http://schemas.microsoft.com/office/drawing/2014/main" id="{803716C1-BC9B-438C-978D-FA7B9A3B559C}"/>
                  </a:ext>
                </a:extLst>
              </p:cNvPr>
              <p:cNvPicPr>
                <a:picLocks noChangeAspect="1"/>
              </p:cNvPicPr>
              <p:nvPr/>
            </p:nvPicPr>
            <p:blipFill rotWithShape="1">
              <a:blip r:embed="rId4"/>
              <a:srcRect l="428"/>
              <a:stretch/>
            </p:blipFill>
            <p:spPr>
              <a:xfrm>
                <a:off x="5813288" y="4176071"/>
                <a:ext cx="4499671" cy="1396586"/>
              </a:xfrm>
              <a:prstGeom prst="rect">
                <a:avLst/>
              </a:prstGeom>
            </p:spPr>
          </p:pic>
          <p:pic>
            <p:nvPicPr>
              <p:cNvPr id="15" name="図 14">
                <a:extLst>
                  <a:ext uri="{FF2B5EF4-FFF2-40B4-BE49-F238E27FC236}">
                    <a16:creationId xmlns:a16="http://schemas.microsoft.com/office/drawing/2014/main" id="{0BF4FA30-3875-4235-A664-2FFFCDAB1019}"/>
                  </a:ext>
                </a:extLst>
              </p:cNvPr>
              <p:cNvPicPr>
                <a:picLocks noChangeAspect="1"/>
              </p:cNvPicPr>
              <p:nvPr/>
            </p:nvPicPr>
            <p:blipFill rotWithShape="1">
              <a:blip r:embed="rId5"/>
              <a:srcRect t="2590" r="-430"/>
              <a:stretch/>
            </p:blipFill>
            <p:spPr>
              <a:xfrm>
                <a:off x="5813288" y="1328899"/>
                <a:ext cx="4518991" cy="3793897"/>
              </a:xfrm>
              <a:prstGeom prst="rect">
                <a:avLst/>
              </a:prstGeom>
            </p:spPr>
          </p:pic>
        </p:grpSp>
        <p:pic>
          <p:nvPicPr>
            <p:cNvPr id="12" name="図 11">
              <a:extLst>
                <a:ext uri="{FF2B5EF4-FFF2-40B4-BE49-F238E27FC236}">
                  <a16:creationId xmlns:a16="http://schemas.microsoft.com/office/drawing/2014/main" id="{45203E3F-7F53-42CF-9955-DC9EB3143015}"/>
                </a:ext>
              </a:extLst>
            </p:cNvPr>
            <p:cNvPicPr>
              <a:picLocks noChangeAspect="1"/>
            </p:cNvPicPr>
            <p:nvPr/>
          </p:nvPicPr>
          <p:blipFill rotWithShape="1">
            <a:blip r:embed="rId6"/>
            <a:srcRect r="14057"/>
            <a:stretch/>
          </p:blipFill>
          <p:spPr>
            <a:xfrm>
              <a:off x="571025" y="5320124"/>
              <a:ext cx="5077098" cy="699074"/>
            </a:xfrm>
            <a:prstGeom prst="rect">
              <a:avLst/>
            </a:prstGeom>
          </p:spPr>
        </p:pic>
        <p:sp>
          <p:nvSpPr>
            <p:cNvPr id="2" name="正方形/長方形 1">
              <a:extLst>
                <a:ext uri="{FF2B5EF4-FFF2-40B4-BE49-F238E27FC236}">
                  <a16:creationId xmlns:a16="http://schemas.microsoft.com/office/drawing/2014/main" id="{5C7929C0-AC66-4113-B34B-C0692B65CE4C}"/>
                </a:ext>
              </a:extLst>
            </p:cNvPr>
            <p:cNvSpPr/>
            <p:nvPr/>
          </p:nvSpPr>
          <p:spPr>
            <a:xfrm>
              <a:off x="4583570" y="736906"/>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CA33510-402E-4C62-A619-5A93F41D7081}"/>
                </a:ext>
              </a:extLst>
            </p:cNvPr>
            <p:cNvSpPr/>
            <p:nvPr/>
          </p:nvSpPr>
          <p:spPr>
            <a:xfrm>
              <a:off x="4583570" y="866402"/>
              <a:ext cx="320470" cy="42528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BEDBC99-2354-4FC4-BE20-46C18350E871}"/>
                </a:ext>
              </a:extLst>
            </p:cNvPr>
            <p:cNvSpPr/>
            <p:nvPr/>
          </p:nvSpPr>
          <p:spPr>
            <a:xfrm>
              <a:off x="4583570" y="107631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48EB5787-A27B-4E5C-8C40-E1FF30237E16}"/>
                </a:ext>
              </a:extLst>
            </p:cNvPr>
            <p:cNvSpPr/>
            <p:nvPr/>
          </p:nvSpPr>
          <p:spPr>
            <a:xfrm>
              <a:off x="4583570" y="1454584"/>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674AE046-D70B-4283-9E3D-CCD4905B76E5}"/>
                </a:ext>
              </a:extLst>
            </p:cNvPr>
            <p:cNvSpPr/>
            <p:nvPr/>
          </p:nvSpPr>
          <p:spPr>
            <a:xfrm>
              <a:off x="4617729" y="3704855"/>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E9B7C80-E998-440B-9FD2-06058B038CAE}"/>
                </a:ext>
              </a:extLst>
            </p:cNvPr>
            <p:cNvSpPr/>
            <p:nvPr/>
          </p:nvSpPr>
          <p:spPr>
            <a:xfrm>
              <a:off x="4579755" y="195539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9AB935A-033D-45EB-884C-4BA0AFE07151}"/>
                </a:ext>
              </a:extLst>
            </p:cNvPr>
            <p:cNvSpPr/>
            <p:nvPr/>
          </p:nvSpPr>
          <p:spPr>
            <a:xfrm>
              <a:off x="4617729" y="3182863"/>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DF300D37-3595-4B0D-898B-1D72D7BAE691}"/>
                </a:ext>
              </a:extLst>
            </p:cNvPr>
            <p:cNvSpPr/>
            <p:nvPr/>
          </p:nvSpPr>
          <p:spPr>
            <a:xfrm>
              <a:off x="4617729" y="2332986"/>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CBA8557B-3BDB-4CA9-AB94-E5A96C6710FF}"/>
                </a:ext>
              </a:extLst>
            </p:cNvPr>
            <p:cNvSpPr/>
            <p:nvPr/>
          </p:nvSpPr>
          <p:spPr>
            <a:xfrm>
              <a:off x="4617729" y="2827727"/>
              <a:ext cx="1068368" cy="1530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8FA9A0-71B5-48B5-B3F7-33D155B7F2C6}"/>
                </a:ext>
              </a:extLst>
            </p:cNvPr>
            <p:cNvSpPr/>
            <p:nvPr/>
          </p:nvSpPr>
          <p:spPr>
            <a:xfrm>
              <a:off x="106132" y="773429"/>
              <a:ext cx="18342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A698821-08E9-4441-8119-E4615BC817E4}"/>
                </a:ext>
              </a:extLst>
            </p:cNvPr>
            <p:cNvSpPr/>
            <p:nvPr/>
          </p:nvSpPr>
          <p:spPr>
            <a:xfrm>
              <a:off x="106131" y="1143240"/>
              <a:ext cx="292014"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4C95FB7A-F43C-4434-86BB-993CFDD8F0C4}"/>
                </a:ext>
              </a:extLst>
            </p:cNvPr>
            <p:cNvSpPr/>
            <p:nvPr/>
          </p:nvSpPr>
          <p:spPr>
            <a:xfrm>
              <a:off x="106132" y="1704704"/>
              <a:ext cx="18342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7FF1059-DC18-4D20-97A9-E9039BB647B3}"/>
                </a:ext>
              </a:extLst>
            </p:cNvPr>
            <p:cNvSpPr/>
            <p:nvPr/>
          </p:nvSpPr>
          <p:spPr>
            <a:xfrm>
              <a:off x="106132" y="2067845"/>
              <a:ext cx="210098"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41B055-6EB0-421F-B420-5845A90E8223}"/>
                </a:ext>
              </a:extLst>
            </p:cNvPr>
            <p:cNvSpPr/>
            <p:nvPr/>
          </p:nvSpPr>
          <p:spPr>
            <a:xfrm>
              <a:off x="106131" y="2688268"/>
              <a:ext cx="250103"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0C6DC304-8C9D-492F-A873-A85FB21C81DC}"/>
                </a:ext>
              </a:extLst>
            </p:cNvPr>
            <p:cNvSpPr/>
            <p:nvPr/>
          </p:nvSpPr>
          <p:spPr>
            <a:xfrm>
              <a:off x="106131" y="3254670"/>
              <a:ext cx="292013"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92D4F5B-9F43-43DF-964E-E14A9FF017F2}"/>
                </a:ext>
              </a:extLst>
            </p:cNvPr>
            <p:cNvSpPr/>
            <p:nvPr/>
          </p:nvSpPr>
          <p:spPr>
            <a:xfrm>
              <a:off x="106132" y="3821072"/>
              <a:ext cx="250102"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B492A19D-6D86-40AB-B202-42F9781C4028}"/>
                </a:ext>
              </a:extLst>
            </p:cNvPr>
            <p:cNvSpPr/>
            <p:nvPr/>
          </p:nvSpPr>
          <p:spPr>
            <a:xfrm>
              <a:off x="106131" y="4469852"/>
              <a:ext cx="183429"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00BEF6C1-E51B-4E35-973D-F94FAE2422AC}"/>
                </a:ext>
              </a:extLst>
            </p:cNvPr>
            <p:cNvSpPr/>
            <p:nvPr/>
          </p:nvSpPr>
          <p:spPr>
            <a:xfrm>
              <a:off x="106131" y="5013530"/>
              <a:ext cx="183429" cy="812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120758FA-CD00-48FF-B5E6-AF6B397343DD}"/>
                </a:ext>
              </a:extLst>
            </p:cNvPr>
            <p:cNvGrpSpPr/>
            <p:nvPr/>
          </p:nvGrpSpPr>
          <p:grpSpPr>
            <a:xfrm flipH="1">
              <a:off x="4021330" y="718400"/>
              <a:ext cx="939290" cy="4464674"/>
              <a:chOff x="3826575" y="1651507"/>
              <a:chExt cx="834474" cy="4464674"/>
            </a:xfrm>
          </p:grpSpPr>
          <p:sp>
            <p:nvSpPr>
              <p:cNvPr id="16" name="矢印: 右 15">
                <a:extLst>
                  <a:ext uri="{FF2B5EF4-FFF2-40B4-BE49-F238E27FC236}">
                    <a16:creationId xmlns:a16="http://schemas.microsoft.com/office/drawing/2014/main" id="{809FDC59-7E6D-4BA9-9907-68A11FA0F898}"/>
                  </a:ext>
                </a:extLst>
              </p:cNvPr>
              <p:cNvSpPr/>
              <p:nvPr/>
            </p:nvSpPr>
            <p:spPr>
              <a:xfrm>
                <a:off x="3918530" y="1651507"/>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770F61A8-951D-44CD-89C3-FB48C2F1948B}"/>
                  </a:ext>
                </a:extLst>
              </p:cNvPr>
              <p:cNvSpPr/>
              <p:nvPr/>
            </p:nvSpPr>
            <p:spPr>
              <a:xfrm>
                <a:off x="3918529" y="2033871"/>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73DBC99B-25E3-45C6-A2C1-31A57841C6AF}"/>
                  </a:ext>
                </a:extLst>
              </p:cNvPr>
              <p:cNvSpPr/>
              <p:nvPr/>
            </p:nvSpPr>
            <p:spPr>
              <a:xfrm>
                <a:off x="3896974" y="2624963"/>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F04D7FDC-0063-4D59-B25E-174A9C1F9668}"/>
                  </a:ext>
                </a:extLst>
              </p:cNvPr>
              <p:cNvSpPr/>
              <p:nvPr/>
            </p:nvSpPr>
            <p:spPr>
              <a:xfrm>
                <a:off x="3896974" y="2964238"/>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69C4DA2D-8CC3-4636-B6A1-76B92C0CBBBA}"/>
                  </a:ext>
                </a:extLst>
              </p:cNvPr>
              <p:cNvSpPr/>
              <p:nvPr/>
            </p:nvSpPr>
            <p:spPr>
              <a:xfrm rot="373655">
                <a:off x="3889783" y="3498913"/>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8E49F1D9-6BED-423C-B994-B8A5BCF37176}"/>
                  </a:ext>
                </a:extLst>
              </p:cNvPr>
              <p:cNvSpPr/>
              <p:nvPr/>
            </p:nvSpPr>
            <p:spPr>
              <a:xfrm rot="437062">
                <a:off x="3917060" y="3963935"/>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AA69C6FA-7AB7-44D4-8352-A76623D31FCB}"/>
                  </a:ext>
                </a:extLst>
              </p:cNvPr>
              <p:cNvSpPr/>
              <p:nvPr/>
            </p:nvSpPr>
            <p:spPr>
              <a:xfrm rot="2200540">
                <a:off x="3896974" y="4567695"/>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BA853A8C-6723-4079-B40B-B8C60CDA9D90}"/>
                  </a:ext>
                </a:extLst>
              </p:cNvPr>
              <p:cNvSpPr/>
              <p:nvPr/>
            </p:nvSpPr>
            <p:spPr>
              <a:xfrm rot="1326545">
                <a:off x="3826575" y="5274062"/>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4F694567-20FE-4C44-9D69-3586723186AD}"/>
                  </a:ext>
                </a:extLst>
              </p:cNvPr>
              <p:cNvSpPr/>
              <p:nvPr/>
            </p:nvSpPr>
            <p:spPr>
              <a:xfrm>
                <a:off x="3889782" y="5858386"/>
                <a:ext cx="742519" cy="25779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7A7D518F-FEDC-4961-ACC9-BB523AE86435}"/>
                </a:ext>
              </a:extLst>
            </p:cNvPr>
            <p:cNvSpPr txBox="1"/>
            <p:nvPr/>
          </p:nvSpPr>
          <p:spPr>
            <a:xfrm>
              <a:off x="1396088" y="6044659"/>
              <a:ext cx="3426971" cy="319167"/>
            </a:xfrm>
            <a:prstGeom prst="rect">
              <a:avLst/>
            </a:prstGeom>
            <a:noFill/>
          </p:spPr>
          <p:txBody>
            <a:bodyPr wrap="square" rtlCol="0">
              <a:spAutoFit/>
            </a:bodyPr>
            <a:lstStyle/>
            <a:p>
              <a:r>
                <a:rPr lang="ja-JP" altLang="en-US" sz="1400" b="1" dirty="0"/>
                <a:t>他者に評価されると</a:t>
              </a:r>
              <a:r>
                <a:rPr lang="en-US" altLang="ja-JP" sz="1400" b="1" dirty="0"/>
                <a:t>Slack</a:t>
              </a:r>
              <a:r>
                <a:rPr lang="ja-JP" altLang="en-US" sz="1400" b="1" dirty="0"/>
                <a:t>で通知が届く</a:t>
              </a:r>
              <a:endParaRPr kumimoji="1" lang="ja-JP" altLang="en-US" sz="1400" b="1" dirty="0"/>
            </a:p>
          </p:txBody>
        </p:sp>
      </p:grpSp>
      <p:sp>
        <p:nvSpPr>
          <p:cNvPr id="48" name="テキスト ボックス 47">
            <a:extLst>
              <a:ext uri="{FF2B5EF4-FFF2-40B4-BE49-F238E27FC236}">
                <a16:creationId xmlns:a16="http://schemas.microsoft.com/office/drawing/2014/main" id="{16A5A453-7C0A-4247-BCB4-BC82CD761B47}"/>
              </a:ext>
            </a:extLst>
          </p:cNvPr>
          <p:cNvSpPr txBox="1"/>
          <p:nvPr/>
        </p:nvSpPr>
        <p:spPr>
          <a:xfrm>
            <a:off x="122588" y="440196"/>
            <a:ext cx="390353" cy="307777"/>
          </a:xfrm>
          <a:prstGeom prst="rect">
            <a:avLst/>
          </a:prstGeom>
          <a:noFill/>
        </p:spPr>
        <p:txBody>
          <a:bodyPr wrap="square" rtlCol="0">
            <a:spAutoFit/>
          </a:bodyPr>
          <a:lstStyle/>
          <a:p>
            <a:r>
              <a:rPr lang="ja-JP" altLang="en-US" sz="1400" b="1" dirty="0"/>
              <a:t>③</a:t>
            </a:r>
          </a:p>
        </p:txBody>
      </p:sp>
    </p:spTree>
    <p:extLst>
      <p:ext uri="{BB962C8B-B14F-4D97-AF65-F5344CB8AC3E}">
        <p14:creationId xmlns:p14="http://schemas.microsoft.com/office/powerpoint/2010/main" val="1973553343"/>
      </p:ext>
    </p:extLst>
  </p:cSld>
  <p:clrMapOvr>
    <a:masterClrMapping/>
  </p:clrMapOvr>
  <mc:AlternateContent xmlns:mc="http://schemas.openxmlformats.org/markup-compatibility/2006" xmlns:p14="http://schemas.microsoft.com/office/powerpoint/2010/main">
    <mc:Choice Requires="p14">
      <p:transition spd="slow" p14:dur="2000" advTm="64212"/>
    </mc:Choice>
    <mc:Fallback xmlns="">
      <p:transition spd="slow" advTm="64212"/>
    </mc:Fallback>
  </mc:AlternateContent>
  <p:extLst>
    <p:ext uri="{3A86A75C-4F4B-4683-9AE1-C65F6400EC91}">
      <p14:laserTraceLst xmlns:p14="http://schemas.microsoft.com/office/powerpoint/2010/main">
        <p14:tracePtLst>
          <p14:tracePt t="2473" x="58738" y="161925"/>
          <p14:tracePt t="2481" x="111125" y="177800"/>
          <p14:tracePt t="2489" x="161925" y="195263"/>
          <p14:tracePt t="2496" x="212725" y="230188"/>
          <p14:tracePt t="2505" x="246063" y="246063"/>
          <p14:tracePt t="2512" x="263525" y="255588"/>
          <p14:tracePt t="2520" x="296863" y="263525"/>
          <p14:tracePt t="2527" x="314325" y="271463"/>
          <p14:tracePt t="2535" x="331788" y="280988"/>
          <p14:tracePt t="2553" x="339725" y="288925"/>
          <p14:tracePt t="2559" x="347663" y="288925"/>
          <p14:tracePt t="2568" x="347663" y="296863"/>
          <p14:tracePt t="2577" x="357188" y="296863"/>
          <p14:tracePt t="2583" x="382588" y="314325"/>
          <p14:tracePt t="2592" x="390525" y="322263"/>
          <p14:tracePt t="2599" x="415925" y="331788"/>
          <p14:tracePt t="2605" x="433388" y="339725"/>
          <p14:tracePt t="2613" x="458788" y="347663"/>
          <p14:tracePt t="2621" x="466725" y="357188"/>
          <p14:tracePt t="2629" x="484188" y="365125"/>
          <p14:tracePt t="2637" x="501650" y="382588"/>
          <p14:tracePt t="2644" x="534988" y="407988"/>
          <p14:tracePt t="2652" x="560388" y="433388"/>
          <p14:tracePt t="2661" x="585788" y="458788"/>
          <p14:tracePt t="2669" x="611188" y="509588"/>
          <p14:tracePt t="2676" x="636588" y="534988"/>
          <p14:tracePt t="2685" x="661988" y="560388"/>
          <p14:tracePt t="2695" x="679450" y="569913"/>
          <p14:tracePt t="2699" x="696913" y="595313"/>
          <p14:tracePt t="2709" x="714375" y="611188"/>
          <p14:tracePt t="2714" x="730250" y="620713"/>
          <p14:tracePt t="2722" x="739775" y="628650"/>
          <p14:tracePt t="2730" x="747713" y="628650"/>
          <p14:tracePt t="2832" x="747713" y="636588"/>
          <p14:tracePt t="18635" x="900113" y="704850"/>
          <p14:tracePt t="18642" x="1265238" y="892175"/>
          <p14:tracePt t="18650" x="1606550" y="1079500"/>
          <p14:tracePt t="18657" x="1733550" y="1138238"/>
          <p14:tracePt t="18666" x="2012950" y="1300163"/>
          <p14:tracePt t="18674" x="2235200" y="1411288"/>
          <p14:tracePt t="18682" x="2471738" y="1487488"/>
          <p14:tracePt t="18693" x="2582863" y="1555750"/>
          <p14:tracePt t="18697" x="2684463" y="1614488"/>
          <p14:tracePt t="18707" x="2803525" y="1690688"/>
          <p14:tracePt t="18712" x="2905125" y="1741488"/>
          <p14:tracePt t="18721" x="3016250" y="1819275"/>
          <p14:tracePt t="18730" x="3074988" y="1844675"/>
          <p14:tracePt t="18736" x="3135313" y="1878013"/>
          <p14:tracePt t="18743" x="3178175" y="1903413"/>
          <p14:tracePt t="18753" x="3236913" y="1938338"/>
          <p14:tracePt t="18762" x="3262313" y="1954213"/>
          <p14:tracePt t="18767" x="3297238" y="1971675"/>
          <p14:tracePt t="18774" x="3338513" y="1979613"/>
          <p14:tracePt t="18782" x="3355975" y="1989138"/>
          <p14:tracePt t="19094" x="3467100" y="2030413"/>
          <p14:tracePt t="19101" x="3611563" y="2065338"/>
          <p14:tracePt t="19109" x="3789363" y="2090738"/>
          <p14:tracePt t="19117" x="3933825" y="2124075"/>
          <p14:tracePt t="19125" x="4035425" y="2133600"/>
          <p14:tracePt t="19133" x="4187825" y="2149475"/>
          <p14:tracePt t="19141" x="4349750" y="2174875"/>
          <p14:tracePt t="19150" x="4494213" y="2184400"/>
          <p14:tracePt t="19156" x="4605338" y="2192338"/>
          <p14:tracePt t="19165" x="4689475" y="2209800"/>
          <p14:tracePt t="19175" x="4775200" y="2217738"/>
          <p14:tracePt t="19179" x="4826000" y="2227263"/>
          <p14:tracePt t="19190" x="4910138" y="2260600"/>
          <p14:tracePt t="19195" x="5003800" y="2268538"/>
          <p14:tracePt t="19203" x="5046663" y="2286000"/>
          <p14:tracePt t="19211" x="5122863" y="2303463"/>
          <p14:tracePt t="19218" x="5183188" y="2319338"/>
          <p14:tracePt t="19226" x="5216525" y="2328863"/>
          <p14:tracePt t="19233" x="5249863" y="2336800"/>
          <p14:tracePt t="19241" x="5276850" y="2344738"/>
          <p14:tracePt t="19250" x="5318125" y="2371725"/>
          <p14:tracePt t="19258" x="5327650" y="2379663"/>
          <p14:tracePt t="19514" x="5386388" y="2413000"/>
          <p14:tracePt t="19523" x="5462588" y="2447925"/>
          <p14:tracePt t="19530" x="5548313" y="2498725"/>
          <p14:tracePt t="19540" x="5624513" y="2549525"/>
          <p14:tracePt t="19545" x="5718175" y="2592388"/>
          <p14:tracePt t="19553" x="5811838" y="2633663"/>
          <p14:tracePt t="19560" x="5853113" y="2668588"/>
          <p14:tracePt t="19569" x="5905500" y="2686050"/>
          <p14:tracePt t="19576" x="5938838" y="2701925"/>
          <p14:tracePt t="19584" x="5981700" y="2727325"/>
          <p14:tracePt t="19592" x="6015038" y="2744788"/>
          <p14:tracePt t="19600" x="6024563" y="2752725"/>
          <p14:tracePt t="19607" x="6040438" y="2762250"/>
          <p14:tracePt t="19617" x="6057900" y="2770188"/>
          <p14:tracePt t="19623" x="6091238" y="2778125"/>
          <p14:tracePt t="19632" x="6100763" y="2787650"/>
          <p14:tracePt t="19641" x="6116638" y="2795588"/>
          <p14:tracePt t="19646" x="6126163" y="2795588"/>
          <p14:tracePt t="19656" x="6134100" y="2805113"/>
          <p14:tracePt t="19661" x="6142038" y="2820988"/>
          <p14:tracePt t="19669" x="6167438" y="2830513"/>
          <p14:tracePt t="19677" x="6184900" y="2838450"/>
          <p14:tracePt t="19685" x="6194425" y="2838450"/>
          <p14:tracePt t="19693" x="6219825" y="2846388"/>
          <p14:tracePt t="19701" x="6245225" y="2855913"/>
          <p14:tracePt t="19708" x="6261100" y="2863850"/>
          <p14:tracePt t="19717" x="6270625" y="2863850"/>
          <p14:tracePt t="19724" x="6278563" y="2863850"/>
          <p14:tracePt t="19732" x="6286500" y="2863850"/>
          <p14:tracePt t="19771" x="6296025" y="2871788"/>
          <p14:tracePt t="19779" x="6311900" y="2871788"/>
          <p14:tracePt t="19795" x="6321425" y="2881313"/>
          <p14:tracePt t="19802" x="6329363" y="2881313"/>
          <p14:tracePt t="19818" x="6338888" y="2881313"/>
          <p14:tracePt t="19825" x="6346825" y="2881313"/>
          <p14:tracePt t="19833" x="6354763" y="2881313"/>
          <p14:tracePt t="19849" x="6364288" y="2881313"/>
          <p14:tracePt t="19856" x="6372225" y="2881313"/>
          <p14:tracePt t="19864" x="6380163" y="2881313"/>
          <p14:tracePt t="19873" x="6389688" y="2881313"/>
          <p14:tracePt t="19880" x="6397625" y="2881313"/>
          <p14:tracePt t="19896" x="6405563" y="2881313"/>
          <p14:tracePt t="19907" x="6415088" y="2881313"/>
          <p14:tracePt t="19926" x="6423025" y="2881313"/>
          <p14:tracePt t="19942" x="6430963" y="2881313"/>
          <p14:tracePt t="19950" x="6440488" y="2881313"/>
          <p14:tracePt t="19957" x="6448425" y="2881313"/>
          <p14:tracePt t="19966" x="6456363" y="2881313"/>
          <p14:tracePt t="19981" x="6465888" y="2881313"/>
          <p14:tracePt t="19993" x="6473825" y="2881313"/>
          <p14:tracePt t="20008" x="6483350" y="2871788"/>
          <p14:tracePt t="20067" x="6491288" y="2863850"/>
          <p14:tracePt t="20082" x="6499225" y="2863850"/>
          <p14:tracePt t="20121" x="6516688" y="2855913"/>
          <p14:tracePt t="20169" x="6524625" y="2846388"/>
          <p14:tracePt t="20183" x="6524625" y="2838450"/>
          <p14:tracePt t="20191" x="6534150" y="2838450"/>
          <p14:tracePt t="20246" x="6534150" y="2820988"/>
          <p14:tracePt t="20277" x="6542088" y="2820988"/>
          <p14:tracePt t="20323" x="6550025" y="2813050"/>
          <p14:tracePt t="20331" x="6550025" y="2805113"/>
          <p14:tracePt t="20339" x="6550025" y="2795588"/>
          <p14:tracePt t="20347" x="6559550" y="2795588"/>
          <p14:tracePt t="20357" x="6559550" y="2787650"/>
          <p14:tracePt t="20362" x="6559550" y="2778125"/>
          <p14:tracePt t="38181" x="6550025" y="2778125"/>
          <p14:tracePt t="38188" x="6550025" y="2770188"/>
          <p14:tracePt t="38195" x="6542088" y="2762250"/>
          <p14:tracePt t="38205" x="6534150" y="2762250"/>
          <p14:tracePt t="38305" x="6524625" y="2762250"/>
          <p14:tracePt t="38375" x="6524625" y="2752725"/>
          <p14:tracePt t="44590" x="6372225" y="2693988"/>
          <p14:tracePt t="44596" x="6015038" y="2524125"/>
          <p14:tracePt t="44605" x="5827713" y="2447925"/>
          <p14:tracePt t="44612" x="5708650" y="2371725"/>
          <p14:tracePt t="44621" x="5249863" y="2073275"/>
          <p14:tracePt t="44628" x="4927600" y="1819275"/>
          <p14:tracePt t="44636" x="4757738" y="1708150"/>
          <p14:tracePt t="44644" x="4468813" y="1504950"/>
          <p14:tracePt t="44652" x="4103688" y="1292225"/>
          <p14:tracePt t="44660" x="3933825" y="1216025"/>
          <p14:tracePt t="44671" x="3848100" y="1163638"/>
          <p14:tracePt t="44674" x="3687763" y="1079500"/>
          <p14:tracePt t="44685" x="3441700" y="942975"/>
          <p14:tracePt t="44690" x="3168650" y="823913"/>
          <p14:tracePt t="44701" x="3049588" y="773113"/>
          <p14:tracePt t="44705" x="2955925" y="730250"/>
          <p14:tracePt t="44713" x="2854325" y="696913"/>
          <p14:tracePt t="44721" x="2770188" y="671513"/>
          <p14:tracePt t="44730" x="2676525" y="654050"/>
          <p14:tracePt t="44738" x="2633663" y="646113"/>
          <p14:tracePt t="44745" x="2590800" y="636588"/>
          <p14:tracePt t="44752" x="2574925" y="636588"/>
          <p14:tracePt t="44761" x="2557463" y="636588"/>
          <p14:tracePt t="44778" x="2549525" y="636588"/>
          <p14:tracePt t="45104" x="2405063" y="603250"/>
          <p14:tracePt t="45110" x="2301875" y="577850"/>
          <p14:tracePt t="45118" x="2192338" y="544513"/>
          <p14:tracePt t="45128" x="2098675" y="492125"/>
          <p14:tracePt t="45135" x="1885950" y="415925"/>
          <p14:tracePt t="45142" x="1766888" y="357188"/>
          <p14:tracePt t="45151" x="1665288" y="322263"/>
          <p14:tracePt t="45157" x="1579563" y="306388"/>
          <p14:tracePt t="45168" x="1487488" y="280988"/>
          <p14:tracePt t="45173" x="1419225" y="263525"/>
          <p14:tracePt t="45181" x="1325563" y="212725"/>
          <p14:tracePt t="45189" x="1223963" y="177800"/>
          <p14:tracePt t="45197" x="1120775" y="144463"/>
          <p14:tracePt t="45203" x="1003300" y="101600"/>
          <p14:tracePt t="45211" x="942975" y="76200"/>
          <p14:tracePt t="45219" x="849313" y="42863"/>
          <p14:tracePt t="45228" x="781050" y="25400"/>
          <p14:tracePt t="48745" x="365125" y="195263"/>
          <p14:tracePt t="48752" x="831850" y="552450"/>
          <p14:tracePt t="48759" x="1120775" y="773113"/>
          <p14:tracePt t="48767" x="1325563" y="917575"/>
          <p14:tracePt t="48776" x="1665288" y="1079500"/>
          <p14:tracePt t="48791" x="2124075" y="1393825"/>
          <p14:tracePt t="48801" x="2217738" y="1462088"/>
          <p14:tracePt t="48806" x="2311400" y="1538288"/>
          <p14:tracePt t="48817" x="2362200" y="1571625"/>
          <p14:tracePt t="48821" x="2430463" y="1631950"/>
          <p14:tracePt t="48830" x="2481263" y="1674813"/>
          <p14:tracePt t="48836" x="2514600" y="1700213"/>
          <p14:tracePt t="48845" x="2549525" y="1725613"/>
          <p14:tracePt t="48853" x="2565400" y="1741488"/>
          <p14:tracePt t="48861" x="2574925" y="1751013"/>
          <p14:tracePt t="48876" x="2582863" y="1758950"/>
          <p14:tracePt t="56412" x="2616200" y="1784350"/>
          <p14:tracePt t="56420" x="2651125" y="1801813"/>
          <p14:tracePt t="56427" x="2709863" y="1819275"/>
          <p14:tracePt t="56435" x="2760663" y="1852613"/>
          <p14:tracePt t="56443" x="2820988" y="1878013"/>
          <p14:tracePt t="56450" x="2871788" y="1911350"/>
          <p14:tracePt t="56459" x="2947988" y="1946275"/>
          <p14:tracePt t="56467" x="2990850" y="1979613"/>
          <p14:tracePt t="56476" x="3049588" y="2022475"/>
          <p14:tracePt t="56483" x="3100388" y="2065338"/>
          <p14:tracePt t="56489" x="3178175" y="2133600"/>
          <p14:tracePt t="56502" x="3228975" y="2174875"/>
          <p14:tracePt t="56505" x="3297238" y="2227263"/>
          <p14:tracePt t="56514" x="3355975" y="2260600"/>
          <p14:tracePt t="56520" x="3406775" y="2286000"/>
          <p14:tracePt t="56529" x="3475038" y="2319338"/>
          <p14:tracePt t="56536" x="3508375" y="2344738"/>
          <p14:tracePt t="56544" x="3533775" y="2362200"/>
          <p14:tracePt t="56551" x="3551238" y="2379663"/>
          <p14:tracePt t="56559" x="3568700" y="2387600"/>
          <p14:tracePt t="56566" x="3586163" y="2397125"/>
          <p14:tracePt t="56574" x="3594100" y="2397125"/>
          <p14:tracePt t="56583" x="3594100" y="2405063"/>
          <p14:tracePt t="56590" x="3602038" y="2405063"/>
          <p14:tracePt t="56661" x="3611563" y="2405063"/>
          <p14:tracePt t="56723" x="3619500" y="2422525"/>
          <p14:tracePt t="56738" x="3644900" y="2430463"/>
          <p14:tracePt t="56746" x="3652838" y="2438400"/>
          <p14:tracePt t="56755" x="3652838" y="2447925"/>
          <p14:tracePt t="56763" x="3662363" y="2447925"/>
          <p14:tracePt t="56769" x="3670300" y="2447925"/>
          <p14:tracePt t="56872" x="3678238" y="2455863"/>
          <p14:tracePt t="56878" x="3713163" y="2473325"/>
          <p14:tracePt t="56887" x="3729038" y="2489200"/>
          <p14:tracePt t="56895" x="3756025" y="2524125"/>
          <p14:tracePt t="56902" x="3781425" y="2549525"/>
          <p14:tracePt t="56909" x="3832225" y="2574925"/>
          <p14:tracePt t="56918" x="3873500" y="2625725"/>
          <p14:tracePt t="56925" x="3941763" y="2668588"/>
          <p14:tracePt t="56933" x="3992563" y="2719388"/>
          <p14:tracePt t="56943" x="4044950" y="2778125"/>
          <p14:tracePt t="56949" x="4070350" y="2795588"/>
          <p14:tracePt t="56958" x="4078288" y="2813050"/>
          <p14:tracePt t="56967" x="4111625" y="2846388"/>
          <p14:tracePt t="56971" x="4146550" y="2881313"/>
          <p14:tracePt t="56983" x="4179888" y="2906713"/>
          <p14:tracePt t="56987" x="4197350" y="2922588"/>
          <p14:tracePt t="56995" x="4222750" y="2940050"/>
          <p14:tracePt t="57003" x="4240213" y="2957513"/>
          <p14:tracePt t="57011" x="4248150" y="2965450"/>
          <p14:tracePt t="57021" x="4265613" y="2974975"/>
          <p14:tracePt t="57346" x="4418013" y="3033713"/>
          <p14:tracePt t="57353" x="4545013" y="3076575"/>
          <p14:tracePt t="57361" x="4664075" y="3135313"/>
          <p14:tracePt t="57370" x="4749800" y="3186113"/>
          <p14:tracePt t="57376" x="4868863" y="3254375"/>
          <p14:tracePt t="57385" x="5029200" y="3330575"/>
          <p14:tracePt t="57393" x="5140325" y="3373438"/>
          <p14:tracePt t="57399" x="5276850" y="3449638"/>
          <p14:tracePt t="57408" x="5353050" y="3484563"/>
          <p14:tracePt t="57416" x="5454650" y="3527425"/>
          <p14:tracePt t="57425" x="5556250" y="3560763"/>
          <p14:tracePt t="57433" x="5649913" y="3594100"/>
          <p14:tracePt t="57439" x="5776913" y="3636963"/>
          <p14:tracePt t="57450" x="5880100" y="3671888"/>
          <p14:tracePt t="57454" x="5981700" y="3687763"/>
          <p14:tracePt t="57463" x="6015038" y="3705225"/>
          <p14:tracePt t="57470" x="6108700" y="3730625"/>
          <p14:tracePt t="57478" x="6151563" y="3748088"/>
          <p14:tracePt t="57486" x="6202363" y="3756025"/>
          <p14:tracePt t="57493" x="6253163" y="3790950"/>
          <p14:tracePt t="57500" x="6311900" y="3806825"/>
          <p14:tracePt t="57509" x="6346825" y="3816350"/>
          <p14:tracePt t="57516" x="6405563" y="3832225"/>
          <p14:tracePt t="57526" x="6430963" y="3841750"/>
          <p14:tracePt t="57533" x="6448425" y="3849688"/>
          <p14:tracePt t="57542" x="6473825" y="3857625"/>
          <p14:tracePt t="57550" x="6483350" y="3857625"/>
          <p14:tracePt t="57556" x="6491288" y="3875088"/>
          <p14:tracePt t="57571" x="6499225" y="3875088"/>
          <p14:tracePt t="59929" x="6516688" y="3892550"/>
          <p14:tracePt t="59936" x="6534150" y="3917950"/>
          <p14:tracePt t="59943" x="6542088" y="3943350"/>
          <p14:tracePt t="59953" x="6575425" y="3976688"/>
          <p14:tracePt t="59961" x="6575425" y="3994150"/>
          <p14:tracePt t="59967" x="6600825" y="4011613"/>
          <p14:tracePt t="59975" x="6610350" y="4011613"/>
          <p14:tracePt t="59982" x="6618288" y="4027488"/>
          <p14:tracePt t="59992" x="6618288" y="4037013"/>
          <p14:tracePt t="59999" x="6626225" y="4037013"/>
          <p14:tracePt t="60008" x="6635750" y="4052888"/>
          <p14:tracePt t="60017" x="6643688" y="4062413"/>
          <p14:tracePt t="60033" x="6661150" y="4070350"/>
          <p14:tracePt t="60037" x="6669088" y="4079875"/>
          <p14:tracePt t="60053" x="6678613" y="4087813"/>
          <p14:tracePt t="60061" x="6686550" y="4095750"/>
          <p14:tracePt t="60068" x="6686550" y="4105275"/>
          <p14:tracePt t="60076" x="6694488" y="4105275"/>
          <p14:tracePt t="60084" x="6704013" y="4121150"/>
          <p14:tracePt t="60091" x="6711950" y="4130675"/>
          <p14:tracePt t="60108" x="6719888" y="4130675"/>
          <p14:tracePt t="60115" x="6737350" y="4130675"/>
          <p14:tracePt t="62367" x="6711950" y="4095750"/>
          <p14:tracePt t="62373" x="6661150" y="4062413"/>
          <p14:tracePt t="62380" x="6635750" y="4037013"/>
          <p14:tracePt t="62390" x="6610350" y="3994150"/>
          <p14:tracePt t="62398" x="6592888" y="3986213"/>
          <p14:tracePt t="62405" x="6575425" y="3968750"/>
          <p14:tracePt t="62415" x="6550025" y="3943350"/>
          <p14:tracePt t="62420" x="6534150" y="3935413"/>
          <p14:tracePt t="62431" x="6534150" y="3925888"/>
          <p14:tracePt t="62436" x="6524625" y="3925888"/>
          <p14:tracePt t="62444" x="6516688" y="3925888"/>
          <p14:tracePt t="62467" x="6508750" y="3917950"/>
          <p14:tracePt t="62795" x="6286500" y="3790950"/>
          <p14:tracePt t="62801" x="5905500" y="3517900"/>
          <p14:tracePt t="62810" x="5335588" y="3144838"/>
          <p14:tracePt t="62819" x="5208588" y="3041650"/>
          <p14:tracePt t="62825" x="4833938" y="2787650"/>
          <p14:tracePt t="62833" x="4410075" y="2541588"/>
          <p14:tracePt t="62841" x="4179888" y="2397125"/>
          <p14:tracePt t="62848" x="4070350" y="2319338"/>
          <p14:tracePt t="62857" x="3865563" y="2141538"/>
          <p14:tracePt t="62865" x="3687763" y="2030413"/>
          <p14:tracePt t="62874" x="3611563" y="1971675"/>
          <p14:tracePt t="62883" x="3517900" y="1928813"/>
          <p14:tracePt t="62888" x="3482975" y="1911350"/>
          <p14:tracePt t="62899" x="3457575" y="1895475"/>
          <p14:tracePt t="62903" x="3432175" y="1885950"/>
          <p14:tracePt t="62914" x="3414713" y="1878013"/>
          <p14:tracePt t="62919" x="3398838" y="1860550"/>
          <p14:tracePt t="63200" x="3211513" y="1784350"/>
          <p14:tracePt t="63207" x="3016250" y="1665288"/>
          <p14:tracePt t="63215" x="2608263" y="1385888"/>
          <p14:tracePt t="63222" x="2200275" y="1096963"/>
          <p14:tracePt t="63231" x="1946275" y="925513"/>
          <p14:tracePt t="63239" x="1817688" y="823913"/>
          <p14:tracePt t="63249" x="1333500" y="527050"/>
          <p14:tracePt t="63253" x="1044575" y="347663"/>
          <p14:tracePt t="63265" x="925513" y="255588"/>
          <p14:tracePt t="63269" x="831850" y="177800"/>
          <p14:tracePt t="63277" x="704850" y="508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グループ化 55">
            <a:extLst>
              <a:ext uri="{FF2B5EF4-FFF2-40B4-BE49-F238E27FC236}">
                <a16:creationId xmlns:a16="http://schemas.microsoft.com/office/drawing/2014/main" id="{40448576-0025-4019-ACE3-85D8FBED656F}"/>
              </a:ext>
            </a:extLst>
          </p:cNvPr>
          <p:cNvGrpSpPr/>
          <p:nvPr/>
        </p:nvGrpSpPr>
        <p:grpSpPr>
          <a:xfrm>
            <a:off x="3984663" y="1983999"/>
            <a:ext cx="4957542" cy="3324114"/>
            <a:chOff x="4090225" y="1836005"/>
            <a:chExt cx="4957542" cy="3324114"/>
          </a:xfrm>
        </p:grpSpPr>
        <p:grpSp>
          <p:nvGrpSpPr>
            <p:cNvPr id="55" name="グループ化 54">
              <a:extLst>
                <a:ext uri="{FF2B5EF4-FFF2-40B4-BE49-F238E27FC236}">
                  <a16:creationId xmlns:a16="http://schemas.microsoft.com/office/drawing/2014/main" id="{16176EB7-6E5B-4CE7-8C46-8AFF798CFA0A}"/>
                </a:ext>
              </a:extLst>
            </p:cNvPr>
            <p:cNvGrpSpPr/>
            <p:nvPr/>
          </p:nvGrpSpPr>
          <p:grpSpPr>
            <a:xfrm>
              <a:off x="4231018" y="1919527"/>
              <a:ext cx="4669072" cy="3018946"/>
              <a:chOff x="4231018" y="1919527"/>
              <a:chExt cx="4669072" cy="3018946"/>
            </a:xfrm>
          </p:grpSpPr>
          <p:grpSp>
            <p:nvGrpSpPr>
              <p:cNvPr id="25" name="グループ化 24">
                <a:extLst>
                  <a:ext uri="{FF2B5EF4-FFF2-40B4-BE49-F238E27FC236}">
                    <a16:creationId xmlns:a16="http://schemas.microsoft.com/office/drawing/2014/main" id="{A520C64E-5A3C-45DA-ADEB-2A09D204FD7A}"/>
                  </a:ext>
                </a:extLst>
              </p:cNvPr>
              <p:cNvGrpSpPr/>
              <p:nvPr/>
            </p:nvGrpSpPr>
            <p:grpSpPr>
              <a:xfrm>
                <a:off x="4231018" y="1919527"/>
                <a:ext cx="4669072" cy="3018946"/>
                <a:chOff x="4347620" y="1875879"/>
                <a:chExt cx="4669072" cy="3018946"/>
              </a:xfrm>
            </p:grpSpPr>
            <p:pic>
              <p:nvPicPr>
                <p:cNvPr id="26" name="図 25">
                  <a:extLst>
                    <a:ext uri="{FF2B5EF4-FFF2-40B4-BE49-F238E27FC236}">
                      <a16:creationId xmlns:a16="http://schemas.microsoft.com/office/drawing/2014/main" id="{44068162-6303-400F-8195-C1523D6FC7D9}"/>
                    </a:ext>
                  </a:extLst>
                </p:cNvPr>
                <p:cNvPicPr>
                  <a:picLocks noChangeAspect="1"/>
                </p:cNvPicPr>
                <p:nvPr/>
              </p:nvPicPr>
              <p:blipFill rotWithShape="1">
                <a:blip r:embed="rId3"/>
                <a:srcRect r="48938"/>
                <a:stretch/>
              </p:blipFill>
              <p:spPr>
                <a:xfrm>
                  <a:off x="4347620" y="2617484"/>
                  <a:ext cx="4669071" cy="2277341"/>
                </a:xfrm>
                <a:prstGeom prst="rect">
                  <a:avLst/>
                </a:prstGeom>
                <a:ln w="12700">
                  <a:noFill/>
                </a:ln>
              </p:spPr>
            </p:pic>
            <p:grpSp>
              <p:nvGrpSpPr>
                <p:cNvPr id="28" name="グループ化 27">
                  <a:extLst>
                    <a:ext uri="{FF2B5EF4-FFF2-40B4-BE49-F238E27FC236}">
                      <a16:creationId xmlns:a16="http://schemas.microsoft.com/office/drawing/2014/main" id="{75D5E0AF-5B3D-44E3-89E0-8E4AA7734EA1}"/>
                    </a:ext>
                  </a:extLst>
                </p:cNvPr>
                <p:cNvGrpSpPr/>
                <p:nvPr/>
              </p:nvGrpSpPr>
              <p:grpSpPr>
                <a:xfrm>
                  <a:off x="4347621" y="1875879"/>
                  <a:ext cx="4669071" cy="875947"/>
                  <a:chOff x="585743" y="130334"/>
                  <a:chExt cx="4291797" cy="805168"/>
                </a:xfrm>
              </p:grpSpPr>
              <p:pic>
                <p:nvPicPr>
                  <p:cNvPr id="30" name="図 29">
                    <a:extLst>
                      <a:ext uri="{FF2B5EF4-FFF2-40B4-BE49-F238E27FC236}">
                        <a16:creationId xmlns:a16="http://schemas.microsoft.com/office/drawing/2014/main" id="{B990B7FC-EEF1-43F1-B023-95348A30D43D}"/>
                      </a:ext>
                    </a:extLst>
                  </p:cNvPr>
                  <p:cNvPicPr>
                    <a:picLocks noChangeAspect="1"/>
                  </p:cNvPicPr>
                  <p:nvPr/>
                </p:nvPicPr>
                <p:blipFill rotWithShape="1">
                  <a:blip r:embed="rId4"/>
                  <a:srcRect t="7459" r="14360" b="81552"/>
                  <a:stretch/>
                </p:blipFill>
                <p:spPr>
                  <a:xfrm>
                    <a:off x="585744" y="503534"/>
                    <a:ext cx="4291795" cy="431968"/>
                  </a:xfrm>
                  <a:prstGeom prst="rect">
                    <a:avLst/>
                  </a:prstGeom>
                </p:spPr>
              </p:pic>
              <p:pic>
                <p:nvPicPr>
                  <p:cNvPr id="31" name="図 30">
                    <a:extLst>
                      <a:ext uri="{FF2B5EF4-FFF2-40B4-BE49-F238E27FC236}">
                        <a16:creationId xmlns:a16="http://schemas.microsoft.com/office/drawing/2014/main" id="{1C8CC233-112E-4A40-8435-AEFFB08B9995}"/>
                      </a:ext>
                    </a:extLst>
                  </p:cNvPr>
                  <p:cNvPicPr>
                    <a:picLocks noChangeAspect="1"/>
                  </p:cNvPicPr>
                  <p:nvPr/>
                </p:nvPicPr>
                <p:blipFill rotWithShape="1">
                  <a:blip r:embed="rId5"/>
                  <a:srcRect l="843" t="36326" r="16698"/>
                  <a:stretch/>
                </p:blipFill>
                <p:spPr>
                  <a:xfrm>
                    <a:off x="585744" y="392151"/>
                    <a:ext cx="4291796" cy="497226"/>
                  </a:xfrm>
                  <a:prstGeom prst="rect">
                    <a:avLst/>
                  </a:prstGeom>
                </p:spPr>
              </p:pic>
              <p:pic>
                <p:nvPicPr>
                  <p:cNvPr id="32" name="図 31">
                    <a:extLst>
                      <a:ext uri="{FF2B5EF4-FFF2-40B4-BE49-F238E27FC236}">
                        <a16:creationId xmlns:a16="http://schemas.microsoft.com/office/drawing/2014/main" id="{D8EAAB73-9211-4977-843E-A70C9E9AC88E}"/>
                      </a:ext>
                    </a:extLst>
                  </p:cNvPr>
                  <p:cNvPicPr>
                    <a:picLocks noChangeAspect="1"/>
                  </p:cNvPicPr>
                  <p:nvPr/>
                </p:nvPicPr>
                <p:blipFill rotWithShape="1">
                  <a:blip r:embed="rId6"/>
                  <a:srcRect t="-8589" r="26177" b="-30955"/>
                  <a:stretch/>
                </p:blipFill>
                <p:spPr>
                  <a:xfrm>
                    <a:off x="585743" y="130334"/>
                    <a:ext cx="4291795" cy="373200"/>
                  </a:xfrm>
                  <a:prstGeom prst="rect">
                    <a:avLst/>
                  </a:prstGeom>
                </p:spPr>
              </p:pic>
            </p:grpSp>
          </p:grpSp>
          <p:sp>
            <p:nvSpPr>
              <p:cNvPr id="41" name="正方形/長方形 40">
                <a:extLst>
                  <a:ext uri="{FF2B5EF4-FFF2-40B4-BE49-F238E27FC236}">
                    <a16:creationId xmlns:a16="http://schemas.microsoft.com/office/drawing/2014/main" id="{EDABAFF9-8787-4173-84D5-FCE9F8E3EB52}"/>
                  </a:ext>
                </a:extLst>
              </p:cNvPr>
              <p:cNvSpPr/>
              <p:nvPr/>
            </p:nvSpPr>
            <p:spPr>
              <a:xfrm>
                <a:off x="4305719" y="2325533"/>
                <a:ext cx="532562" cy="1966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51" name="四角形: 角を丸くする 50">
              <a:extLst>
                <a:ext uri="{FF2B5EF4-FFF2-40B4-BE49-F238E27FC236}">
                  <a16:creationId xmlns:a16="http://schemas.microsoft.com/office/drawing/2014/main" id="{91717835-968F-4AB9-A034-62B847F9559F}"/>
                </a:ext>
              </a:extLst>
            </p:cNvPr>
            <p:cNvSpPr/>
            <p:nvPr/>
          </p:nvSpPr>
          <p:spPr>
            <a:xfrm>
              <a:off x="4090225" y="1836005"/>
              <a:ext cx="4957542" cy="3324114"/>
            </a:xfrm>
            <a:prstGeom prst="roundRect">
              <a:avLst>
                <a:gd name="adj" fmla="val 986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5CEE6BF1-D563-415E-B284-81B78F9DD2E6}"/>
              </a:ext>
            </a:extLst>
          </p:cNvPr>
          <p:cNvSpPr txBox="1"/>
          <p:nvPr/>
        </p:nvSpPr>
        <p:spPr>
          <a:xfrm>
            <a:off x="6358246" y="3962179"/>
            <a:ext cx="1341247" cy="338554"/>
          </a:xfrm>
          <a:prstGeom prst="rect">
            <a:avLst/>
          </a:prstGeom>
          <a:noFill/>
        </p:spPr>
        <p:txBody>
          <a:bodyPr wrap="square" rtlCol="0">
            <a:spAutoFit/>
          </a:bodyPr>
          <a:lstStyle/>
          <a:p>
            <a:r>
              <a:rPr kumimoji="1" lang="ja-JP" altLang="en-US" sz="1600" b="1" dirty="0"/>
              <a:t>（分析用）</a:t>
            </a:r>
            <a:endParaRPr kumimoji="1" lang="en-US" altLang="ja-JP" sz="1600" b="1" dirty="0"/>
          </a:p>
        </p:txBody>
      </p:sp>
    </p:spTree>
    <p:extLst>
      <p:ext uri="{BB962C8B-B14F-4D97-AF65-F5344CB8AC3E}">
        <p14:creationId xmlns:p14="http://schemas.microsoft.com/office/powerpoint/2010/main" val="32761724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4048</TotalTime>
  <Words>3290</Words>
  <Application>Microsoft Office PowerPoint</Application>
  <PresentationFormat>画面に合わせる (4:3)</PresentationFormat>
  <Paragraphs>473</Paragraphs>
  <Slides>23</Slides>
  <Notes>17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Meiryo</vt:lpstr>
      <vt:lpstr>游ゴシック</vt:lpstr>
      <vt:lpstr>Arial</vt:lpstr>
      <vt:lpstr>Calibri</vt:lpstr>
      <vt:lpstr>Calibri Light</vt:lpstr>
      <vt:lpstr>Inconsolata</vt:lpstr>
      <vt:lpstr>Roboto</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YOSHIKAWA Junki</dc:creator>
  <cp:lastModifiedBy>YOSHIKAWA Junki</cp:lastModifiedBy>
  <cp:revision>139</cp:revision>
  <dcterms:created xsi:type="dcterms:W3CDTF">2022-01-23T10:17:11Z</dcterms:created>
  <dcterms:modified xsi:type="dcterms:W3CDTF">2022-02-15T03:31:44Z</dcterms:modified>
</cp:coreProperties>
</file>