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yZciUK1jeNQ/oWh73iwmSsDbF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64B001-EA91-47DF-8A21-204BA3499848}">
  <a:tblStyle styleId="{3564B001-EA91-47DF-8A21-204BA349984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E1CBCA57-92FE-4F72-B89E-63DEB0C4D290}" styleName="Table_1">
    <a:wholeTbl>
      <a:tcTxStyle b="off" i="off">
        <a:font>
          <a:latin typeface="Calibri"/>
          <a:ea typeface="Calibri"/>
          <a:cs typeface="Calibri"/>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lastCol>
    <a:firstCol>
      <a:tcTxStyle b="on" i="off"/>
    </a:firstCol>
    <a:lastRow>
      <a:tcTxStyle b="on" i="off"/>
      <a:tcStyle>
        <a:tcBdr>
          <a:top>
            <a:ln cap="flat" cmpd="sng" w="25400">
              <a:solidFill>
                <a:schemeClr val="accent5"/>
              </a:solidFill>
              <a:prstDash val="solid"/>
              <a:round/>
              <a:headEnd len="sm" w="sm" type="none"/>
              <a:tailEnd len="sm" w="sm" type="none"/>
            </a:ln>
          </a:top>
        </a:tcBdr>
        <a:fill>
          <a:solidFill>
            <a:srgbClr val="E9EFF7"/>
          </a:solidFill>
        </a:fill>
      </a:tcStyle>
    </a:lastRow>
    <a:seCell>
      <a:tcTxStyle/>
    </a:seCell>
    <a:swCell>
      <a:tcTxStyle/>
    </a:swCell>
    <a:firstRow>
      <a:tcTxStyle b="on" i="off"/>
      <a:tcStyle>
        <a:fill>
          <a:solidFill>
            <a:srgbClr val="E9EFF7"/>
          </a:solidFill>
        </a:fill>
      </a:tcStyle>
    </a:firstRow>
    <a:neCell>
      <a:tcTxStyle/>
    </a:neCell>
    <a:nwCell>
      <a:tcTxStyle/>
    </a:nwCell>
  </a:tblStyle>
  <a:tblStyle styleId="{88D9ABEC-DAAE-43CF-BAD1-7E824E53560D}" styleName="Table_2">
    <a:wholeTbl>
      <a:tcTxStyle b="off" i="off">
        <a:font>
          <a:latin typeface="Calibri"/>
          <a:ea typeface="Calibri"/>
          <a:cs typeface="Calibri"/>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FCECE7"/>
          </a:solidFill>
        </a:fill>
      </a:tcStyle>
    </a:wholeTbl>
    <a:band1H>
      <a:tcTxStyle/>
      <a:tcStyle>
        <a:fill>
          <a:solidFill>
            <a:srgbClr val="F8D6CC"/>
          </a:solidFill>
        </a:fill>
      </a:tcStyle>
    </a:band1H>
    <a:band2H>
      <a:tcTxStyle/>
    </a:band2H>
    <a:band1V>
      <a:tcTxStyle/>
      <a:tcStyle>
        <a:fill>
          <a:solidFill>
            <a:srgbClr val="F8D6CC"/>
          </a:solidFill>
        </a:fill>
      </a:tcStyle>
    </a:band1V>
    <a:band2V>
      <a:tcTxStyle/>
    </a:band2V>
    <a:lastCol>
      <a:tcTxStyle b="on" i="off"/>
    </a:lastCol>
    <a:firstCol>
      <a:tcTxStyle b="on" i="off"/>
    </a:firstCol>
    <a:lastRow>
      <a:tcTxStyle b="on" i="off"/>
      <a:tcStyle>
        <a:tcBdr>
          <a:top>
            <a:ln cap="flat" cmpd="sng" w="25400">
              <a:solidFill>
                <a:schemeClr val="accent2"/>
              </a:solidFill>
              <a:prstDash val="solid"/>
              <a:round/>
              <a:headEnd len="sm" w="sm" type="none"/>
              <a:tailEnd len="sm" w="sm" type="none"/>
            </a:ln>
          </a:top>
        </a:tcBdr>
        <a:fill>
          <a:solidFill>
            <a:srgbClr val="FCECE7"/>
          </a:solidFill>
        </a:fill>
      </a:tcStyle>
    </a:lastRow>
    <a:seCell>
      <a:tcTxStyle/>
    </a:seCell>
    <a:swCell>
      <a:tcTxStyle/>
    </a:swCell>
    <a:firstRow>
      <a:tcTxStyle b="on" i="off"/>
      <a:tcStyle>
        <a:fill>
          <a:solidFill>
            <a:srgbClr val="FCECE7"/>
          </a:solidFill>
        </a:fill>
      </a:tcStyle>
    </a:firstRow>
    <a:neCell>
      <a:tcTxStyle/>
    </a:neCell>
    <a:nwCell>
      <a:tcTxStyle/>
    </a:nwCell>
  </a:tblStyle>
  <a:tblStyle styleId="{FF311ABA-416A-4331-8973-10D81535D155}" styleName="Table_3">
    <a:wholeTbl>
      <a:tcTxStyle b="off" i="off">
        <a:font>
          <a:latin typeface="Calibri"/>
          <a:ea typeface="Calibri"/>
          <a:cs typeface="Calibri"/>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12700">
              <a:solidFill>
                <a:schemeClr val="accent3"/>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lastCol>
    <a:firstCol>
      <a:tcTxStyle b="on" i="off"/>
    </a:firstCol>
    <a:lastRow>
      <a:tcTxStyle b="on" i="off"/>
      <a:tcStyle>
        <a:tcBdr>
          <a:top>
            <a:ln cap="flat" cmpd="sng" w="25400">
              <a:solidFill>
                <a:schemeClr val="accent3"/>
              </a:solidFill>
              <a:prstDash val="solid"/>
              <a:round/>
              <a:headEnd len="sm" w="sm" type="none"/>
              <a:tailEnd len="sm" w="sm" type="none"/>
            </a:ln>
          </a:top>
        </a:tcBdr>
        <a:fill>
          <a:solidFill>
            <a:srgbClr val="F0F0F0"/>
          </a:solidFill>
        </a:fill>
      </a:tcStyle>
    </a:lastRow>
    <a:seCell>
      <a:tcTxStyle/>
    </a:seCell>
    <a:swCell>
      <a:tcTxStyle/>
    </a:swCell>
    <a:firstRow>
      <a:tcTxStyle b="on" i="off"/>
      <a:tcStyle>
        <a:fill>
          <a:solidFill>
            <a:srgbClr val="F0F0F0"/>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まとめとして</a:t>
            </a:r>
            <a:endParaRPr/>
          </a:p>
          <a:p>
            <a:pPr indent="0" lvl="0" marL="0" marR="0" rtl="0" algn="l">
              <a:lnSpc>
                <a:spcPct val="100000"/>
              </a:lnSpc>
              <a:spcBef>
                <a:spcPts val="0"/>
              </a:spcBef>
              <a:spcAft>
                <a:spcPts val="0"/>
              </a:spcAft>
              <a:buClr>
                <a:schemeClr val="dk1"/>
              </a:buClr>
              <a:buSzPts val="1200"/>
              <a:buFont typeface="Arial"/>
              <a:buNone/>
            </a:pPr>
            <a:r>
              <a:rPr lang="ja-JP" sz="1200"/>
              <a:t>チャットでの議論でDERCシステムを用いる事で議論中の総文字数が増えた。評価を稼ぐための投稿数、文字数の工夫が見られた。評価システムを使いこなせているかは不明。</a:t>
            </a:r>
            <a:endParaRPr sz="1200"/>
          </a:p>
          <a:p>
            <a:pPr indent="0" lvl="0" marL="0" marR="0" rtl="0" algn="l">
              <a:lnSpc>
                <a:spcPct val="100000"/>
              </a:lnSpc>
              <a:spcBef>
                <a:spcPts val="0"/>
              </a:spcBef>
              <a:spcAft>
                <a:spcPts val="0"/>
              </a:spcAft>
              <a:buClr>
                <a:schemeClr val="dk1"/>
              </a:buClr>
              <a:buSzPts val="1200"/>
              <a:buFont typeface="Arial"/>
              <a:buNone/>
            </a:pPr>
            <a:r>
              <a:t/>
            </a:r>
            <a:endParaRPr sz="1200"/>
          </a:p>
          <a:p>
            <a:pPr indent="0" lvl="0" marL="0" marR="0" rtl="0" algn="l">
              <a:lnSpc>
                <a:spcPct val="100000"/>
              </a:lnSpc>
              <a:spcBef>
                <a:spcPts val="0"/>
              </a:spcBef>
              <a:spcAft>
                <a:spcPts val="0"/>
              </a:spcAft>
              <a:buClr>
                <a:schemeClr val="dk1"/>
              </a:buClr>
              <a:buSzPts val="1200"/>
              <a:buFont typeface="Arial"/>
              <a:buNone/>
            </a:pPr>
            <a:r>
              <a:rPr lang="ja-JP" sz="1200"/>
              <a:t>また、実験を通しての課題点は以下のように挙げられます。</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・評価の存在が評価をしたユーザーと評価をされたユーザーの間のみでわかる匿名性を持っていなかったこと。</a:t>
            </a:r>
            <a:endParaRPr/>
          </a:p>
          <a:p>
            <a:pPr indent="0" lvl="0" marL="0" rtl="0" algn="l">
              <a:spcBef>
                <a:spcPts val="0"/>
              </a:spcBef>
              <a:spcAft>
                <a:spcPts val="0"/>
              </a:spcAft>
              <a:buNone/>
            </a:pPr>
            <a:r>
              <a:rPr lang="ja-JP"/>
              <a:t>・被験者がDERCシステムについて理解し慣れがくる前に実験が終了してしまうため、どのようにポイントを多く獲得するかという戦略を立てることができず、ゲームの要素を感じにくい。</a:t>
            </a:r>
            <a:endParaRPr/>
          </a:p>
          <a:p>
            <a:pPr indent="0" lvl="0" marL="0" rtl="0" algn="l">
              <a:spcBef>
                <a:spcPts val="0"/>
              </a:spcBef>
              <a:spcAft>
                <a:spcPts val="0"/>
              </a:spcAft>
              <a:buNone/>
            </a:pPr>
            <a:r>
              <a:rPr lang="ja-JP"/>
              <a:t>・議題が議論を行う本人の実生活と関係の遠いものが多く、議論を行う本人たちにとって現実的な議題にする必要がある。</a:t>
            </a:r>
            <a:endParaRPr/>
          </a:p>
          <a:p>
            <a:pPr indent="0" lvl="0" marL="0" rtl="0" algn="l">
              <a:spcBef>
                <a:spcPts val="0"/>
              </a:spcBef>
              <a:spcAft>
                <a:spcPts val="0"/>
              </a:spcAft>
              <a:buNone/>
            </a:pPr>
            <a:r>
              <a:rPr lang="ja-JP"/>
              <a:t>・チャットの議論はタイピングする時間がかかってしまい、７分では短すぎる。</a:t>
            </a:r>
            <a:endParaRPr/>
          </a:p>
          <a:p>
            <a:pPr indent="0" lvl="0" marL="0" rtl="0" algn="l">
              <a:spcBef>
                <a:spcPts val="0"/>
              </a:spcBef>
              <a:spcAft>
                <a:spcPts val="0"/>
              </a:spcAft>
              <a:buNone/>
            </a:pPr>
            <a:r>
              <a:rPr lang="ja-JP"/>
              <a:t>ということが挙げられた。</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40秒</a:t>
            </a:r>
            <a:endParaRPr/>
          </a:p>
          <a:p>
            <a:pPr indent="0" lvl="0" marL="0" rtl="0" algn="l">
              <a:spcBef>
                <a:spcPts val="0"/>
              </a:spcBef>
              <a:spcAft>
                <a:spcPts val="0"/>
              </a:spcAft>
              <a:buNone/>
            </a:pPr>
            <a:r>
              <a:t/>
            </a:r>
            <a:endParaRPr/>
          </a:p>
        </p:txBody>
      </p:sp>
      <p:sp>
        <p:nvSpPr>
          <p:cNvPr id="334" name="Google Shape;33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そこでこれらの改善点を踏まえ、今後チャットでの議論にDERCシステムを導入した実験の方針として</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DDGというものを提案します。DDGの名前は</a:t>
            </a:r>
            <a:r>
              <a:rPr lang="ja-JP" sz="1200"/>
              <a:t>DERC-based Discussion Game</a:t>
            </a:r>
            <a:r>
              <a:rPr lang="ja-JP" sz="1400"/>
              <a:t> から来ている。前回の実験では実験設定者である我々が実験をセッティングして、お題を与え、議論してポイントを稼ぎ、評価を行うというものでした。DDGでは、DERCを日常で発生する議論の中に導入し、ポイント獲得を目指すといった物です。</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ja-JP"/>
              <a:t>先ほど説明したslackを用いた実験と異なるところは以下の点である。</a:t>
            </a:r>
            <a:endParaRPr/>
          </a:p>
          <a:p>
            <a:pPr indent="0" lvl="0" marL="0" rtl="0" algn="l">
              <a:spcBef>
                <a:spcPts val="0"/>
              </a:spcBef>
              <a:spcAft>
                <a:spcPts val="0"/>
              </a:spcAft>
              <a:buNone/>
            </a:pPr>
            <a:r>
              <a:rPr lang="ja-JP" sz="1200"/>
              <a:t>・日常を過ごす中で発生する議論でDERCシステムを導入する。</a:t>
            </a:r>
            <a:endParaRPr sz="1200"/>
          </a:p>
          <a:p>
            <a:pPr indent="0" lvl="0" marL="0" rtl="0" algn="l">
              <a:spcBef>
                <a:spcPts val="0"/>
              </a:spcBef>
              <a:spcAft>
                <a:spcPts val="0"/>
              </a:spcAft>
              <a:buNone/>
            </a:pPr>
            <a:r>
              <a:rPr lang="ja-JP" sz="1200"/>
              <a:t>・DDGでは基本的に議題はユーザーが考える。</a:t>
            </a:r>
            <a:endParaRPr sz="1200"/>
          </a:p>
          <a:p>
            <a:pPr indent="0" lvl="0" marL="0" rtl="0" algn="l">
              <a:spcBef>
                <a:spcPts val="0"/>
              </a:spcBef>
              <a:spcAft>
                <a:spcPts val="0"/>
              </a:spcAft>
              <a:buNone/>
            </a:pPr>
            <a:r>
              <a:rPr lang="ja-JP" sz="1200"/>
              <a:t>・ユーザーは議題に応じた議論時間の選択を自身で行うことができる。</a:t>
            </a:r>
            <a:endParaRPr sz="1200"/>
          </a:p>
          <a:p>
            <a:pPr indent="0" lvl="0" marL="0" rtl="0" algn="l">
              <a:spcBef>
                <a:spcPts val="0"/>
              </a:spcBef>
              <a:spcAft>
                <a:spcPts val="0"/>
              </a:spcAft>
              <a:buNone/>
            </a:pPr>
            <a:r>
              <a:rPr lang="ja-JP" sz="1200"/>
              <a:t>・日常の中でポイントを保有し、ユーザーは議論を通じたポイントの獲得を目指す。</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ja-JP"/>
              <a:t>といったものです。</a:t>
            </a:r>
            <a:endParaRPr/>
          </a:p>
          <a:p>
            <a:pPr indent="0" lvl="0" marL="0" rtl="0" algn="l">
              <a:spcBef>
                <a:spcPts val="0"/>
              </a:spcBef>
              <a:spcAft>
                <a:spcPts val="0"/>
              </a:spcAft>
              <a:buNone/>
            </a:pPr>
            <a:r>
              <a:rPr lang="ja-JP"/>
              <a:t>DDGでは議論の数が稼げること、様々な性質の議論のデータが取れるため、前回とは違った分析ができると考えています。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１分</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どういう分析ができますか？</a:t>
            </a:r>
            <a:endParaRPr/>
          </a:p>
          <a:p>
            <a:pPr indent="0" lvl="0" marL="0" rtl="0" algn="l">
              <a:spcBef>
                <a:spcPts val="0"/>
              </a:spcBef>
              <a:spcAft>
                <a:spcPts val="0"/>
              </a:spcAft>
              <a:buNone/>
            </a:pPr>
            <a:r>
              <a:rPr lang="ja-JP"/>
              <a:t>例えば、DERCの真の効力を発揮するのはどんな議題でどのくらいの時間がいいのか。など</a:t>
            </a:r>
            <a:endParaRPr/>
          </a:p>
          <a:p>
            <a:pPr indent="0" lvl="0" marL="0" rtl="0" algn="l">
              <a:spcBef>
                <a:spcPts val="0"/>
              </a:spcBef>
              <a:spcAft>
                <a:spcPts val="0"/>
              </a:spcAft>
              <a:buNone/>
            </a:pPr>
            <a:r>
              <a:t/>
            </a:r>
            <a:endParaRPr/>
          </a:p>
        </p:txBody>
      </p:sp>
      <p:sp>
        <p:nvSpPr>
          <p:cNvPr id="344" name="Google Shape;34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DDGのデザインとして</a:t>
            </a:r>
            <a:r>
              <a:rPr lang="ja-JP" sz="1200">
                <a:solidFill>
                  <a:schemeClr val="dk1"/>
                </a:solidFill>
                <a:latin typeface="Arial"/>
                <a:ea typeface="Arial"/>
                <a:cs typeface="Arial"/>
                <a:sym typeface="Arial"/>
              </a:rPr>
              <a:t>日常的な議論の中で行うために二つの議論の種類を用意します。</a:t>
            </a:r>
            <a:r>
              <a:rPr lang="ja-JP"/>
              <a:t> </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一つ目は</a:t>
            </a:r>
            <a:r>
              <a:rPr b="1" lang="ja-JP"/>
              <a:t>「時間を決めて議論を行う場合」</a:t>
            </a:r>
            <a:r>
              <a:rPr b="0" lang="ja-JP"/>
              <a:t>で</a:t>
            </a:r>
            <a:endParaRPr b="0"/>
          </a:p>
          <a:p>
            <a:pPr indent="0" lvl="0" marL="0" marR="0" rtl="0" algn="l">
              <a:lnSpc>
                <a:spcPct val="100000"/>
              </a:lnSpc>
              <a:spcBef>
                <a:spcPts val="0"/>
              </a:spcBef>
              <a:spcAft>
                <a:spcPts val="0"/>
              </a:spcAft>
              <a:buClr>
                <a:schemeClr val="dk1"/>
              </a:buClr>
              <a:buSzPts val="1200"/>
              <a:buFont typeface="Arial"/>
              <a:buNone/>
            </a:pPr>
            <a:r>
              <a:rPr lang="ja-JP" sz="1200">
                <a:solidFill>
                  <a:schemeClr val="dk1"/>
                </a:solidFill>
                <a:latin typeface="Arial"/>
                <a:ea typeface="Arial"/>
                <a:cs typeface="Arial"/>
                <a:sym typeface="Arial"/>
              </a:rPr>
              <a:t>議題に対して短時間で結論を出したい議論に用いられる。</a:t>
            </a:r>
            <a:endParaRPr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lang="ja-JP" sz="1200">
                <a:solidFill>
                  <a:schemeClr val="dk1"/>
                </a:solidFill>
                <a:latin typeface="Arial"/>
                <a:ea typeface="Arial"/>
                <a:cs typeface="Arial"/>
                <a:sym typeface="Arial"/>
              </a:rPr>
              <a:t>話し合いたい議論が発生した場合、時間を各で設定して議論を行いその中でDERCを導入します。例えば、週末のBBQの場所、買い出し担当を決めるために30分と設定して議論を行うなどです。</a:t>
            </a:r>
            <a:endParaRPr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lang="ja-JP" sz="1200">
                <a:solidFill>
                  <a:schemeClr val="dk1"/>
                </a:solidFill>
                <a:latin typeface="Arial"/>
                <a:ea typeface="Arial"/>
                <a:cs typeface="Arial"/>
                <a:sym typeface="Arial"/>
              </a:rPr>
              <a:t>二つ目は</a:t>
            </a:r>
            <a:r>
              <a:rPr b="1" lang="ja-JP"/>
              <a:t>「時間を決めず議論を行う場合」</a:t>
            </a:r>
            <a:r>
              <a:rPr b="0" lang="ja-JP"/>
              <a:t>です。</a:t>
            </a:r>
            <a:endParaRPr b="0"/>
          </a:p>
          <a:p>
            <a:pPr indent="0" lvl="0" marL="0" rtl="0" algn="l">
              <a:spcBef>
                <a:spcPts val="0"/>
              </a:spcBef>
              <a:spcAft>
                <a:spcPts val="0"/>
              </a:spcAft>
              <a:buNone/>
            </a:pPr>
            <a:r>
              <a:rPr lang="ja-JP" sz="1200">
                <a:solidFill>
                  <a:schemeClr val="dk1"/>
                </a:solidFill>
                <a:latin typeface="Arial"/>
                <a:ea typeface="Arial"/>
                <a:cs typeface="Arial"/>
                <a:sym typeface="Arial"/>
              </a:rPr>
              <a:t>テーマや議題は決まっており、常に話を展開している議論に用いられます。</a:t>
            </a:r>
            <a:endParaRPr sz="1200">
              <a:solidFill>
                <a:schemeClr val="dk1"/>
              </a:solidFill>
              <a:latin typeface="Arial"/>
              <a:ea typeface="Arial"/>
              <a:cs typeface="Arial"/>
              <a:sym typeface="Arial"/>
            </a:endParaRPr>
          </a:p>
          <a:p>
            <a:pPr indent="0" lvl="0" marL="0" rtl="0" algn="l">
              <a:spcBef>
                <a:spcPts val="0"/>
              </a:spcBef>
              <a:spcAft>
                <a:spcPts val="0"/>
              </a:spcAft>
              <a:buNone/>
            </a:pPr>
            <a:r>
              <a:rPr b="0" lang="ja-JP" sz="1200">
                <a:solidFill>
                  <a:schemeClr val="dk1"/>
                </a:solidFill>
                <a:latin typeface="Arial"/>
                <a:ea typeface="Arial"/>
                <a:cs typeface="Arial"/>
                <a:sym typeface="Arial"/>
              </a:rPr>
              <a:t>常にチャンネルは立てておき、誰かが何か投稿をすれば、議論が自然と発生する。というものを想定しています。</a:t>
            </a:r>
            <a:endParaRPr b="0" sz="1200">
              <a:solidFill>
                <a:schemeClr val="dk1"/>
              </a:solidFill>
              <a:latin typeface="Arial"/>
              <a:ea typeface="Arial"/>
              <a:cs typeface="Arial"/>
              <a:sym typeface="Arial"/>
            </a:endParaRPr>
          </a:p>
          <a:p>
            <a:pPr indent="0" lvl="0" marL="0" rtl="0" algn="l">
              <a:spcBef>
                <a:spcPts val="0"/>
              </a:spcBef>
              <a:spcAft>
                <a:spcPts val="0"/>
              </a:spcAft>
              <a:buNone/>
            </a:pPr>
            <a:r>
              <a:rPr b="0" lang="ja-JP" sz="1200">
                <a:solidFill>
                  <a:schemeClr val="dk1"/>
                </a:solidFill>
                <a:latin typeface="Arial"/>
                <a:ea typeface="Arial"/>
                <a:cs typeface="Arial"/>
                <a:sym typeface="Arial"/>
              </a:rPr>
              <a:t>例えば、「最近の政治動向について考える」であったり、研究室で現在常に立っている「times_〇〇」などです。</a:t>
            </a:r>
            <a:endParaRPr b="0" sz="1200">
              <a:solidFill>
                <a:schemeClr val="dk1"/>
              </a:solidFill>
              <a:latin typeface="Arial"/>
              <a:ea typeface="Arial"/>
              <a:cs typeface="Arial"/>
              <a:sym typeface="Arial"/>
            </a:endParaRPr>
          </a:p>
          <a:p>
            <a:pPr indent="0" lvl="0" marL="0" rtl="0" algn="l">
              <a:spcBef>
                <a:spcPts val="0"/>
              </a:spcBef>
              <a:spcAft>
                <a:spcPts val="0"/>
              </a:spcAft>
              <a:buNone/>
            </a:pPr>
            <a:r>
              <a:rPr b="0" lang="ja-JP" sz="1200">
                <a:solidFill>
                  <a:schemeClr val="dk1"/>
                </a:solidFill>
                <a:latin typeface="Arial"/>
                <a:ea typeface="Arial"/>
                <a:cs typeface="Arial"/>
                <a:sym typeface="Arial"/>
              </a:rPr>
              <a:t>議論は続いていますが、賭けをして評価をする期間としては一週間の区切りを予定しています。</a:t>
            </a:r>
            <a:endParaRPr b="0" sz="1200">
              <a:solidFill>
                <a:schemeClr val="dk1"/>
              </a:solidFill>
              <a:latin typeface="Arial"/>
              <a:ea typeface="Arial"/>
              <a:cs typeface="Arial"/>
              <a:sym typeface="Arial"/>
            </a:endParaRPr>
          </a:p>
          <a:p>
            <a:pPr indent="0" lvl="0" marL="0" rtl="0" algn="l">
              <a:spcBef>
                <a:spcPts val="0"/>
              </a:spcBef>
              <a:spcAft>
                <a:spcPts val="0"/>
              </a:spcAft>
              <a:buNone/>
            </a:pPr>
            <a:r>
              <a:rPr b="0" lang="ja-JP" sz="1200">
                <a:solidFill>
                  <a:schemeClr val="dk1"/>
                </a:solidFill>
                <a:latin typeface="Arial"/>
                <a:ea typeface="Arial"/>
                <a:cs typeface="Arial"/>
                <a:sym typeface="Arial"/>
              </a:rPr>
              <a:t>月曜日までに賭け対象と賭けるポイントを決め、月曜日から日曜日の議論をその賭けが適用される評価機関とします。</a:t>
            </a:r>
            <a:endParaRPr b="0" sz="1200">
              <a:solidFill>
                <a:schemeClr val="dk1"/>
              </a:solidFill>
              <a:latin typeface="Arial"/>
              <a:ea typeface="Arial"/>
              <a:cs typeface="Arial"/>
              <a:sym typeface="Arial"/>
            </a:endParaRPr>
          </a:p>
          <a:p>
            <a:pPr indent="0" lvl="0" marL="0" rtl="0" algn="l">
              <a:spcBef>
                <a:spcPts val="0"/>
              </a:spcBef>
              <a:spcAft>
                <a:spcPts val="0"/>
              </a:spcAft>
              <a:buNone/>
            </a:pPr>
            <a:r>
              <a:rPr b="0" lang="ja-JP" sz="1200">
                <a:solidFill>
                  <a:schemeClr val="dk1"/>
                </a:solidFill>
                <a:latin typeface="Arial"/>
                <a:ea typeface="Arial"/>
                <a:cs typeface="Arial"/>
                <a:sym typeface="Arial"/>
              </a:rPr>
              <a:t>日曜日に近づいたら、また、賭けを行い、次の一週間の評価期間が始まるという物です。</a:t>
            </a:r>
            <a:endParaRPr b="0" sz="1200">
              <a:solidFill>
                <a:schemeClr val="dk1"/>
              </a:solidFill>
              <a:latin typeface="Arial"/>
              <a:ea typeface="Arial"/>
              <a:cs typeface="Arial"/>
              <a:sym typeface="Arial"/>
            </a:endParaRPr>
          </a:p>
          <a:p>
            <a:pPr indent="0" lvl="0" marL="0" rtl="0" algn="l">
              <a:spcBef>
                <a:spcPts val="0"/>
              </a:spcBef>
              <a:spcAft>
                <a:spcPts val="0"/>
              </a:spcAft>
              <a:buNone/>
            </a:pPr>
            <a:r>
              <a:t/>
            </a:r>
            <a:endParaRPr b="0" sz="1200">
              <a:solidFill>
                <a:schemeClr val="dk1"/>
              </a:solidFill>
              <a:latin typeface="Arial"/>
              <a:ea typeface="Arial"/>
              <a:cs typeface="Arial"/>
              <a:sym typeface="Arial"/>
            </a:endParaRPr>
          </a:p>
          <a:p>
            <a:pPr indent="0" lvl="0" marL="0" rtl="0" algn="l">
              <a:spcBef>
                <a:spcPts val="0"/>
              </a:spcBef>
              <a:spcAft>
                <a:spcPts val="0"/>
              </a:spcAft>
              <a:buNone/>
            </a:pPr>
            <a:r>
              <a:t/>
            </a:r>
            <a:endParaRPr b="0" sz="1200">
              <a:solidFill>
                <a:schemeClr val="dk1"/>
              </a:solidFill>
              <a:latin typeface="Arial"/>
              <a:ea typeface="Arial"/>
              <a:cs typeface="Arial"/>
              <a:sym typeface="Arial"/>
            </a:endParaRPr>
          </a:p>
          <a:p>
            <a:pPr indent="0" lvl="0" marL="0" rtl="0" algn="l">
              <a:spcBef>
                <a:spcPts val="0"/>
              </a:spcBef>
              <a:spcAft>
                <a:spcPts val="0"/>
              </a:spcAft>
              <a:buNone/>
            </a:pPr>
            <a:r>
              <a:t/>
            </a:r>
            <a:endParaRPr b="0" sz="1200">
              <a:solidFill>
                <a:schemeClr val="dk1"/>
              </a:solidFill>
              <a:latin typeface="Arial"/>
              <a:ea typeface="Arial"/>
              <a:cs typeface="Arial"/>
              <a:sym typeface="Arial"/>
            </a:endParaRPr>
          </a:p>
          <a:p>
            <a:pPr indent="0" lvl="0" marL="0" rtl="0" algn="l">
              <a:spcBef>
                <a:spcPts val="0"/>
              </a:spcBef>
              <a:spcAft>
                <a:spcPts val="0"/>
              </a:spcAft>
              <a:buNone/>
            </a:pPr>
            <a:r>
              <a:rPr b="0" lang="ja-JP" sz="1200">
                <a:solidFill>
                  <a:schemeClr val="dk1"/>
                </a:solidFill>
                <a:latin typeface="Arial"/>
                <a:ea typeface="Arial"/>
                <a:cs typeface="Arial"/>
                <a:sym typeface="Arial"/>
              </a:rPr>
              <a:t>１分</a:t>
            </a:r>
            <a:endParaRPr b="0" sz="1200">
              <a:solidFill>
                <a:schemeClr val="dk1"/>
              </a:solidFill>
              <a:latin typeface="Arial"/>
              <a:ea typeface="Arial"/>
              <a:cs typeface="Arial"/>
              <a:sym typeface="Arial"/>
            </a:endParaRPr>
          </a:p>
          <a:p>
            <a:pPr indent="0" lvl="0" marL="0" rtl="0" algn="l">
              <a:spcBef>
                <a:spcPts val="0"/>
              </a:spcBef>
              <a:spcAft>
                <a:spcPts val="0"/>
              </a:spcAft>
              <a:buNone/>
            </a:pPr>
            <a:r>
              <a:t/>
            </a:r>
            <a:endParaRPr b="0" sz="1200">
              <a:solidFill>
                <a:schemeClr val="dk1"/>
              </a:solidFill>
              <a:latin typeface="Arial"/>
              <a:ea typeface="Arial"/>
              <a:cs typeface="Arial"/>
              <a:sym typeface="Arial"/>
            </a:endParaRPr>
          </a:p>
          <a:p>
            <a:pPr indent="0" lvl="0" marL="0" rtl="0" algn="l">
              <a:spcBef>
                <a:spcPts val="0"/>
              </a:spcBef>
              <a:spcAft>
                <a:spcPts val="0"/>
              </a:spcAft>
              <a:buNone/>
            </a:pPr>
            <a:r>
              <a:t/>
            </a:r>
            <a:endParaRPr b="0" sz="1200">
              <a:solidFill>
                <a:schemeClr val="dk1"/>
              </a:solidFill>
              <a:latin typeface="Arial"/>
              <a:ea typeface="Arial"/>
              <a:cs typeface="Arial"/>
              <a:sym typeface="Arial"/>
            </a:endParaRPr>
          </a:p>
        </p:txBody>
      </p:sp>
      <p:sp>
        <p:nvSpPr>
          <p:cNvPr id="409" name="Google Shape;40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また</a:t>
            </a:r>
            <a:endParaRPr/>
          </a:p>
          <a:p>
            <a:pPr indent="0" lvl="0" marL="0" marR="0" rtl="0" algn="l">
              <a:lnSpc>
                <a:spcPct val="100000"/>
              </a:lnSpc>
              <a:spcBef>
                <a:spcPts val="0"/>
              </a:spcBef>
              <a:spcAft>
                <a:spcPts val="0"/>
              </a:spcAft>
              <a:buClr>
                <a:schemeClr val="dk1"/>
              </a:buClr>
              <a:buSzPts val="1200"/>
              <a:buFont typeface="Arial"/>
              <a:buNone/>
            </a:pPr>
            <a:r>
              <a:rPr lang="ja-JP"/>
              <a:t>新しくDDGを始める人が入りやすくする。</a:t>
            </a:r>
            <a:endParaRPr/>
          </a:p>
          <a:p>
            <a:pPr indent="0" lvl="0" marL="0" rtl="0" algn="l">
              <a:spcBef>
                <a:spcPts val="0"/>
              </a:spcBef>
              <a:spcAft>
                <a:spcPts val="0"/>
              </a:spcAft>
              <a:buNone/>
            </a:pPr>
            <a:r>
              <a:rPr lang="ja-JP"/>
              <a:t>DDGから離れていた人が戻りやすい仕組みにする。</a:t>
            </a:r>
            <a:endParaRPr/>
          </a:p>
          <a:p>
            <a:pPr indent="0" lvl="0" marL="0" rtl="0" algn="l">
              <a:spcBef>
                <a:spcPts val="0"/>
              </a:spcBef>
              <a:spcAft>
                <a:spcPts val="0"/>
              </a:spcAft>
              <a:buNone/>
            </a:pPr>
            <a:r>
              <a:rPr lang="ja-JP"/>
              <a:t>ポイントが低い人の救済。</a:t>
            </a:r>
            <a:endParaRPr/>
          </a:p>
          <a:p>
            <a:pPr indent="0" lvl="0" marL="0" rtl="0" algn="l">
              <a:spcBef>
                <a:spcPts val="0"/>
              </a:spcBef>
              <a:spcAft>
                <a:spcPts val="0"/>
              </a:spcAft>
              <a:buNone/>
            </a:pPr>
            <a:r>
              <a:rPr lang="ja-JP"/>
              <a:t>のために</a:t>
            </a:r>
            <a:endParaRPr/>
          </a:p>
          <a:p>
            <a:pPr indent="0" lvl="0" marL="0" rtl="0" algn="l">
              <a:spcBef>
                <a:spcPts val="0"/>
              </a:spcBef>
              <a:spcAft>
                <a:spcPts val="0"/>
              </a:spcAft>
              <a:buNone/>
            </a:pPr>
            <a:r>
              <a:rPr lang="ja-JP"/>
              <a:t>個人が持つポイントは0に収束するという仕組みにします。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例としてポイントがプラスの人は１日ごとに5％ずつ減らされていきます。</a:t>
            </a:r>
            <a:endParaRPr/>
          </a:p>
          <a:p>
            <a:pPr indent="0" lvl="0" marL="0" rtl="0" algn="l">
              <a:spcBef>
                <a:spcPts val="0"/>
              </a:spcBef>
              <a:spcAft>
                <a:spcPts val="0"/>
              </a:spcAft>
              <a:buNone/>
            </a:pPr>
            <a:r>
              <a:rPr lang="ja-JP"/>
              <a:t>ポイントがマイナスの人は10%ずつ増やされてきます。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30秒</a:t>
            </a:r>
            <a:endParaRPr/>
          </a:p>
        </p:txBody>
      </p:sp>
      <p:sp>
        <p:nvSpPr>
          <p:cNvPr id="456" name="Google Shape;45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具体的な実施方法はDDG with SlackのためのWebアプリケーションの製作を予定。</a:t>
            </a:r>
            <a:endParaRPr/>
          </a:p>
          <a:p>
            <a:pPr indent="0" lvl="0" marL="0" rtl="0" algn="l">
              <a:spcBef>
                <a:spcPts val="0"/>
              </a:spcBef>
              <a:spcAft>
                <a:spcPts val="0"/>
              </a:spcAft>
              <a:buNone/>
            </a:pPr>
            <a:r>
              <a:rPr lang="ja-JP"/>
              <a:t>Webアプリケーションでは</a:t>
            </a:r>
            <a:endParaRPr/>
          </a:p>
          <a:p>
            <a:pPr indent="0" lvl="0" marL="0" rtl="0" algn="l">
              <a:spcBef>
                <a:spcPts val="0"/>
              </a:spcBef>
              <a:spcAft>
                <a:spcPts val="0"/>
              </a:spcAft>
              <a:buNone/>
            </a:pPr>
            <a:r>
              <a:rPr lang="ja-JP" sz="1200"/>
              <a:t>・賭け対象の選択</a:t>
            </a:r>
            <a:br>
              <a:rPr lang="ja-JP" sz="1200"/>
            </a:br>
            <a:r>
              <a:rPr lang="ja-JP" sz="1200"/>
              <a:t>・議論中の評価（匿名）</a:t>
            </a:r>
            <a:br>
              <a:rPr lang="ja-JP" sz="1200"/>
            </a:br>
            <a:r>
              <a:rPr lang="ja-JP" sz="1200"/>
              <a:t>・ポイントの計算</a:t>
            </a:r>
            <a:br>
              <a:rPr lang="ja-JP" sz="1200"/>
            </a:br>
            <a:r>
              <a:rPr lang="ja-JP" sz="1200"/>
              <a:t>・ポイントの確認</a:t>
            </a:r>
            <a:endParaRPr/>
          </a:p>
          <a:p>
            <a:pPr indent="0" lvl="0" marL="0" rtl="0" algn="l">
              <a:spcBef>
                <a:spcPts val="0"/>
              </a:spcBef>
              <a:spcAft>
                <a:spcPts val="0"/>
              </a:spcAft>
              <a:buNone/>
            </a:pPr>
            <a:r>
              <a:rPr lang="ja-JP" sz="1200"/>
              <a:t>の機能を実装することを予定しています。</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ja-JP" sz="1200"/>
              <a:t>しかし、現段階では詳しい仕様は考えられておらず、設計からまず初めに行っていくような状況です。</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468" name="Google Shape;46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ゲーミフィケーションについての研究背景です。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ゲーミフィケーションの定義とは</a:t>
            </a:r>
            <a:r>
              <a:rPr lang="ja-JP" sz="1200"/>
              <a:t>「ゲームに使われている構造を。ゲームとは別の分野で応用し、行動に対する動機付けや問題解決をもたらすこと」です。</a:t>
            </a:r>
            <a:endParaRPr/>
          </a:p>
          <a:p>
            <a:pPr indent="0" lvl="0" marL="0" rtl="0" algn="l">
              <a:spcBef>
                <a:spcPts val="0"/>
              </a:spcBef>
              <a:spcAft>
                <a:spcPts val="0"/>
              </a:spcAft>
              <a:buNone/>
            </a:pPr>
            <a:r>
              <a:rPr lang="ja-JP"/>
              <a:t>使用例といたしましては</a:t>
            </a:r>
            <a:r>
              <a:rPr lang="ja-JP" sz="1200"/>
              <a:t>運動管理アプリケーションとしてのNike+があります。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ゲーミフィケーションの問題点として</a:t>
            </a:r>
            <a:r>
              <a:rPr lang="ja-JP" sz="1200"/>
              <a:t>内発的な動機付けがされないことが挙げられます。</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ja-JP"/>
              <a:t>内発的動機付けとは自分自身の内面から湧き上がってくる好奇心や関心のことです。対して外発的動機付けとは金銭の授受や罰などの外発的要因による動機付けのことです。つまり、ゲーミフィケーションによって</a:t>
            </a:r>
            <a:r>
              <a:rPr lang="ja-JP" sz="1200"/>
              <a:t>報酬を獲得すること自体が目的になってしまうといった事が挙げられます。</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次に互恵主義についての研究背景です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互恵主義とは</a:t>
            </a:r>
            <a:r>
              <a:rPr lang="ja-JP" sz="1200"/>
              <a:t>あとで見返りがあると期待されるために、ある個体が他の個体の利益になることをすること。です。</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ja-JP"/>
              <a:t>直接互恵と間接互恵が挙げられ、直接互恵とは利他行動者Aが受益者Bに利他行為を行うと、BがAに利他行為で返すといったものです。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間接互恵とは利他行動者であるAが受益者Bに利他行為を行うと、利他行動者Aの評判が上がり、第三者であるCがAに利他行為を行うというものです。</a:t>
            </a:r>
            <a:endParaRPr/>
          </a:p>
          <a:p>
            <a:pPr indent="0" lvl="0" marL="0" rtl="0" algn="l">
              <a:spcBef>
                <a:spcPts val="0"/>
              </a:spcBef>
              <a:spcAft>
                <a:spcPts val="0"/>
              </a:spcAft>
              <a:buNone/>
            </a:pPr>
            <a:r>
              <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本研究で対象としているDERCはこの互恵主義に基づく協力行動を促進する二層のゲーミフィケーションです。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DERCによって</a:t>
            </a:r>
            <a:endParaRPr/>
          </a:p>
          <a:p>
            <a:pPr indent="0" lvl="0" marL="0" rtl="0" algn="l">
              <a:spcBef>
                <a:spcPts val="0"/>
              </a:spcBef>
              <a:spcAft>
                <a:spcPts val="0"/>
              </a:spcAft>
              <a:buNone/>
            </a:pPr>
            <a:r>
              <a:rPr lang="ja-JP"/>
              <a:t>ユーザーに自分や集団内の他者の利他行為について観察し,考えるきっかけを作り,</a:t>
            </a:r>
            <a:endParaRPr/>
          </a:p>
          <a:p>
            <a:pPr indent="0" lvl="0" marL="0" rtl="0" algn="l">
              <a:spcBef>
                <a:spcPts val="0"/>
              </a:spcBef>
              <a:spcAft>
                <a:spcPts val="0"/>
              </a:spcAft>
              <a:buNone/>
            </a:pPr>
            <a:r>
              <a:rPr lang="ja-JP"/>
              <a:t>学びをもたらすこと.それらの機会によってユーザーの利他行為を促進すること.</a:t>
            </a:r>
            <a:endParaRPr/>
          </a:p>
          <a:p>
            <a:pPr indent="0" lvl="0" marL="0" rtl="0" algn="l">
              <a:spcBef>
                <a:spcPts val="0"/>
              </a:spcBef>
              <a:spcAft>
                <a:spcPts val="0"/>
              </a:spcAft>
              <a:buNone/>
            </a:pPr>
            <a:r>
              <a:rPr lang="ja-JP"/>
              <a:t>を目的としています。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特徴として従来のゲーミフィケーションが一層になっており報酬がユーザーの行動に直接作用しているのに対し、DERCのメカニズムは報酬獲得のメカニズムが二層になっており、報酬獲得によって利他行為をしたくなるレベル１と利他行為をさせたくなるレベル２で構成されています。</a:t>
            </a:r>
            <a:endParaRPr/>
          </a:p>
          <a:p>
            <a:pPr indent="0" lvl="0" marL="0" rtl="0" algn="l">
              <a:spcBef>
                <a:spcPts val="0"/>
              </a:spcBef>
              <a:spcAft>
                <a:spcPts val="0"/>
              </a:spcAft>
              <a:buNone/>
            </a:pPr>
            <a:r>
              <a:t/>
            </a:r>
            <a:endParaRPr/>
          </a:p>
        </p:txBody>
      </p:sp>
      <p:sp>
        <p:nvSpPr>
          <p:cNvPr id="159" name="Google Shape;15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利他行為をしたくなる層であるレベル１の内容は</a:t>
            </a:r>
            <a:endParaRPr/>
          </a:p>
          <a:p>
            <a:pPr indent="0" lvl="0" marL="0" rtl="0" algn="l">
              <a:spcBef>
                <a:spcPts val="0"/>
              </a:spcBef>
              <a:spcAft>
                <a:spcPts val="0"/>
              </a:spcAft>
              <a:buNone/>
            </a:pPr>
            <a:r>
              <a:rPr lang="ja-JP"/>
              <a:t>利他行為をすると評価され、報酬が獲得できるというものです。この報酬は評価する人の所持ポイントに比例しており、所持ポイントが高い人からは多くのポイントを得る事ができます。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レベル２は利他行為をさせたくなる層で、</a:t>
            </a:r>
            <a:r>
              <a:rPr lang="ja-JP" sz="1200">
                <a:solidFill>
                  <a:schemeClr val="dk1"/>
                </a:solidFill>
                <a:latin typeface="Arial"/>
                <a:ea typeface="Arial"/>
                <a:cs typeface="Arial"/>
                <a:sym typeface="Arial"/>
              </a:rPr>
              <a:t>ポイントを用いて「賭け」をおこない、賭けの対象相手が利他行為を働くと、賭けが成功しポイントを獲得できるという仕組みになっています。</a:t>
            </a:r>
            <a:endParaRPr sz="1200">
              <a:solidFill>
                <a:schemeClr val="dk1"/>
              </a:solidFill>
              <a:latin typeface="Arial"/>
              <a:ea typeface="Arial"/>
              <a:cs typeface="Arial"/>
              <a:sym typeface="Arial"/>
            </a:endParaRPr>
          </a:p>
          <a:p>
            <a:pPr indent="0" lvl="0" marL="0" rtl="0" algn="l">
              <a:spcBef>
                <a:spcPts val="0"/>
              </a:spcBef>
              <a:spcAft>
                <a:spcPts val="0"/>
              </a:spcAft>
              <a:buNone/>
            </a:pPr>
            <a:r>
              <a:rPr lang="ja-JP" sz="1200">
                <a:solidFill>
                  <a:schemeClr val="dk1"/>
                </a:solidFill>
                <a:latin typeface="Arial"/>
                <a:ea typeface="Arial"/>
                <a:cs typeface="Arial"/>
                <a:sym typeface="Arial"/>
              </a:rPr>
              <a:t>賭け対象のオッズは個人で決まっており、所持ポイントの低い人はオッズが高く設定されており、所持ポイントの高い人はオッズが低く設定されています。</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ja-JP" sz="1200">
                <a:solidFill>
                  <a:schemeClr val="dk1"/>
                </a:solidFill>
                <a:latin typeface="Arial"/>
                <a:ea typeface="Arial"/>
                <a:cs typeface="Arial"/>
                <a:sym typeface="Arial"/>
              </a:rPr>
              <a:t>自分が賭けている相手が利他行為を行うことでポイントを得ることができるため、賭けている相手に利他行為を行うように促すようになるというメカニズムです。</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189" name="Google Shape;18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そしてこのdercの持つレベル１とレベル2の二重構造によって、</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報酬の獲得手段の幅が広がり、戦略性が向上する事で、ゲームならではの面白さを与え、内発的動機付けとしての機能を強化。</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また、二種類の報酬の獲得方法によって、どのように報酬を獲得したかが曖昧になり、ゲーミフィケーションの課題であった報酬獲得の意識による息苦しさの軽減を実現しています。</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ja-JP"/>
              <a:t>ここまでで3分</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相互評価</a:t>
            </a:r>
            <a:endParaRPr/>
          </a:p>
          <a:p>
            <a:pPr indent="0" lvl="0" marL="0" rtl="0" algn="l">
              <a:spcBef>
                <a:spcPts val="0"/>
              </a:spcBef>
              <a:spcAft>
                <a:spcPts val="0"/>
              </a:spcAft>
              <a:buNone/>
            </a:pPr>
            <a:r>
              <a:rPr lang="ja-JP"/>
              <a:t>監視し合う。中なのにやり合うことが嫌</a:t>
            </a:r>
            <a:endParaRPr/>
          </a:p>
          <a:p>
            <a:pPr indent="0" lvl="0" marL="0" rtl="0" algn="l">
              <a:spcBef>
                <a:spcPts val="0"/>
              </a:spcBef>
              <a:spcAft>
                <a:spcPts val="0"/>
              </a:spcAft>
              <a:buNone/>
            </a:pPr>
            <a:r>
              <a:rPr lang="ja-JP"/>
              <a:t>だから意味が違う。</a:t>
            </a:r>
            <a:endParaRPr/>
          </a:p>
        </p:txBody>
      </p:sp>
      <p:sp>
        <p:nvSpPr>
          <p:cNvPr id="248" name="Google Shape;24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これまでの研究では修士2年の加藤と共同でコミュニケーションツールであるslackを用いてチャットでの議論にDERCを導入しました。</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実験の被験者は鈴木先生が担当する授業の受講生である情報学部2年生の生徒20人です。</a:t>
            </a:r>
            <a:endParaRPr/>
          </a:p>
          <a:p>
            <a:pPr indent="0" lvl="0" marL="0" rtl="0" algn="l">
              <a:spcBef>
                <a:spcPts val="0"/>
              </a:spcBef>
              <a:spcAft>
                <a:spcPts val="0"/>
              </a:spcAft>
              <a:buNone/>
            </a:pPr>
            <a:r>
              <a:rPr lang="ja-JP"/>
              <a:t>被験者はslackの使い方の知識は持っており、１グループ4人で5グループで分けて行いました。</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対象とする利他行為は「議論を充実させる投稿」に設定し、</a:t>
            </a:r>
            <a:endParaRPr/>
          </a:p>
          <a:p>
            <a:pPr indent="0" lvl="0" marL="0" rtl="0" algn="l">
              <a:spcBef>
                <a:spcPts val="0"/>
              </a:spcBef>
              <a:spcAft>
                <a:spcPts val="0"/>
              </a:spcAft>
              <a:buNone/>
            </a:pPr>
            <a:r>
              <a:rPr lang="ja-JP"/>
              <a:t>一回の議論は7分で、3回の議論を行い、はじめの一回は対照実験でDERC導入なしで、2,3回目にDERCを導入した議論を行いました。</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Arial"/>
              <a:buNone/>
            </a:pPr>
            <a:r>
              <a:rPr lang="ja-JP"/>
              <a:t>レベル１の評価にはSlackにもともと備わった機能であるリアクション機能を用いました。議論を充実させる投稿をした際に、投稿に対してリアクションをし、相手に評価をしたことを知らせる、という物です。</a:t>
            </a:r>
            <a:endParaRPr/>
          </a:p>
          <a:p>
            <a:pPr indent="0" lvl="0" marL="0" marR="0" rtl="0" algn="l">
              <a:lnSpc>
                <a:spcPct val="100000"/>
              </a:lnSpc>
              <a:spcBef>
                <a:spcPts val="0"/>
              </a:spcBef>
              <a:spcAft>
                <a:spcPts val="0"/>
              </a:spcAft>
              <a:buClr>
                <a:schemeClr val="dk1"/>
              </a:buClr>
              <a:buSzPts val="1200"/>
              <a:buFont typeface="Arial"/>
              <a:buNone/>
            </a:pPr>
            <a:r>
              <a:rPr lang="ja-JP"/>
              <a:t>ただ、DERCシステムで重要な要素である評価の存在が評価をしたユーザーと評価をされたユーザーの間のみでわかる匿名性が実現されないため、リアクションにカーソルを当てて、誰から誰に向けたものであるか確認しないというルールのもと実験を行いました。</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また、レベル２では議論開始前に</a:t>
            </a:r>
            <a:r>
              <a:rPr lang="ja-JP" sz="1200"/>
              <a:t>賭け対象と賭けるポイントを設定し、賭け対象が議論を通して自分以外のユーザーからポイントを一番に得ることができれば、賭け成功としてポイントがもらえる。という設定で行いました。</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ja-JP" sz="1200"/>
              <a:t>ちょうど１分</a:t>
            </a:r>
            <a:endParaRPr sz="1200"/>
          </a:p>
          <a:p>
            <a:pPr indent="0" lvl="0" marL="0" rtl="0" algn="l">
              <a:spcBef>
                <a:spcPts val="0"/>
              </a:spcBef>
              <a:spcAft>
                <a:spcPts val="0"/>
              </a:spcAft>
              <a:buNone/>
            </a:pPr>
            <a:r>
              <a:t/>
            </a:r>
            <a:endParaRPr/>
          </a:p>
        </p:txBody>
      </p:sp>
      <p:sp>
        <p:nvSpPr>
          <p:cNvPr id="259" name="Google Shape;25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実験を行って得られた投稿数の変化、総文字数の変化、投稿数あたりの総文字数の変化を三回の議論それぞれでグループごとに折れ線グラフで示しました。</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それぞれのグラフの横軸の1,2,3という数字は３つのグラフで共通して議論回を表しています。</a:t>
            </a:r>
            <a:r>
              <a:rPr lang="ja-JP" sz="1200">
                <a:solidFill>
                  <a:schemeClr val="dk1"/>
                </a:solidFill>
                <a:latin typeface="Arial"/>
                <a:ea typeface="Arial"/>
                <a:cs typeface="Arial"/>
                <a:sym typeface="Arial"/>
              </a:rPr>
              <a:t>5つの線は一つのグループの変化を表しており、同じグループは3つのグラフで共通して色が同じになっています。</a:t>
            </a:r>
            <a:r>
              <a:rPr lang="ja-JP"/>
              <a:t> </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ja-JP" sz="1200">
                <a:solidFill>
                  <a:schemeClr val="dk1"/>
                </a:solidFill>
                <a:latin typeface="Arial"/>
                <a:ea typeface="Arial"/>
                <a:cs typeface="Arial"/>
                <a:sym typeface="Arial"/>
              </a:rPr>
              <a:t>投稿数の変化は平均を比べると議題の性質によってチームにばらつきはあるが、全体の数値を平均してみると2回目は1回目に比べて減少しているが、3回目は増加していることがわかる。</a:t>
            </a:r>
            <a:r>
              <a:rPr lang="ja-JP"/>
              <a:t> </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sz="1200">
                <a:solidFill>
                  <a:schemeClr val="dk1"/>
                </a:solidFill>
                <a:latin typeface="Arial"/>
                <a:ea typeface="Arial"/>
                <a:cs typeface="Arial"/>
                <a:sym typeface="Arial"/>
              </a:rPr>
              <a:t>また、総文字数の変化は1回目と2,3回目の平均を比べると2,3回目は1回目の約1.5倍ほどの文字数になっています。これより、DERCなしに比べてDERCありの議論の方が発信する文字数が多く、議論が活発になっていることがわかります。</a:t>
            </a:r>
            <a:r>
              <a:rPr lang="ja-JP"/>
              <a:t> </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sz="1200">
                <a:solidFill>
                  <a:schemeClr val="dk1"/>
                </a:solidFill>
                <a:latin typeface="Arial"/>
                <a:ea typeface="Arial"/>
                <a:cs typeface="Arial"/>
                <a:sym typeface="Arial"/>
              </a:rPr>
              <a:t>また、右のグラフの</a:t>
            </a:r>
            <a:r>
              <a:rPr lang="ja-JP"/>
              <a:t>投稿数あたりの総文字数</a:t>
            </a:r>
            <a:r>
              <a:rPr lang="ja-JP" sz="1200">
                <a:solidFill>
                  <a:schemeClr val="dk1"/>
                </a:solidFill>
                <a:latin typeface="Arial"/>
                <a:ea typeface="Arial"/>
                <a:cs typeface="Arial"/>
                <a:sym typeface="Arial"/>
              </a:rPr>
              <a:t>の変化では微妙に増加しているグループと大幅に減少しているグループが存在した。これは議論参加の中で投稿数は少ないが一つの投稿の中で文字数を多くすることで、納得感を持たせる集中型と、文字数は少ないが投稿数を稼ぐ分散型に戦略をとったのだろうと考察しました。</a:t>
            </a:r>
            <a:r>
              <a:rPr lang="ja-JP"/>
              <a:t> </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90秒</a:t>
            </a:r>
            <a:endParaRPr/>
          </a:p>
        </p:txBody>
      </p:sp>
      <p:sp>
        <p:nvSpPr>
          <p:cNvPr id="289" name="Google Shape;28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次に左は被験者20人のポイントの推移です。初期ポイントは全員5000ポイントから行ました。DERCを導入した二回の議論を終えて、最大値は7312ポイント、最小値は4519ポイントでした。</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また、初めてDERCシステムを導入した2回目の議論が終わったときの平均ポイントは5099ポイント、3回目の議論が終わった時のポイントは5508ポイントで、初期ポイントと平均値が大きく外れることはないものの、各個人が持つポイントはばらけており、計数システムは良好だと考え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次に議論中の評価回数を2回目の議論と3回目の議論で比較しました。</a:t>
            </a:r>
            <a:endParaRPr/>
          </a:p>
          <a:p>
            <a:pPr indent="0" lvl="0" marL="0" rtl="0" algn="l">
              <a:spcBef>
                <a:spcPts val="0"/>
              </a:spcBef>
              <a:spcAft>
                <a:spcPts val="0"/>
              </a:spcAft>
              <a:buNone/>
            </a:pPr>
            <a:r>
              <a:rPr lang="ja-JP"/>
              <a:t>各roomの2回目と3回目の議論での評価回数を右上の図で示しました。room4以外のグループでは評価回数が多くなっている事がわかります。</a:t>
            </a:r>
            <a:endParaRPr/>
          </a:p>
          <a:p>
            <a:pPr indent="0" lvl="0" marL="0" rtl="0" algn="l">
              <a:spcBef>
                <a:spcPts val="0"/>
              </a:spcBef>
              <a:spcAft>
                <a:spcPts val="0"/>
              </a:spcAft>
              <a:buNone/>
            </a:pPr>
            <a:r>
              <a:rPr lang="ja-JP"/>
              <a:t>また、この数値を議論中の投稿回数で割った、一つの投稿あたりの評価回数の図を右下に示しました。一つの投稿あたりの評価回数は3回目と2回目を比較して、3回目は2回目の２倍近い数字になっていました。</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2回の議論回しかデータがないので、断定はできませんが、被験者はDERCの評価システムに対して使いこなせていない可能性が示唆されした。</a:t>
            </a:r>
            <a:endParaRPr/>
          </a:p>
        </p:txBody>
      </p:sp>
      <p:sp>
        <p:nvSpPr>
          <p:cNvPr id="315" name="Google Shape;31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4"/>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0" y="1829693"/>
            <a:ext cx="9144000" cy="1680541"/>
          </a:xfrm>
          <a:prstGeom prst="rect">
            <a:avLst/>
          </a:prstGeom>
          <a:solidFill>
            <a:srgbClr val="DDEAF6"/>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ja-JP" sz="5400"/>
              <a:t>二層化ゲーミフィケーションによる議論活性化の試み</a:t>
            </a:r>
            <a:endParaRPr/>
          </a:p>
        </p:txBody>
      </p:sp>
      <p:sp>
        <p:nvSpPr>
          <p:cNvPr id="90" name="Google Shape;90;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None/>
            </a:pPr>
            <a:r>
              <a:rPr lang="ja-JP" sz="3000"/>
              <a:t>Activating discussing in conference by dual-layer gamification</a:t>
            </a:r>
            <a:endParaRPr sz="3000"/>
          </a:p>
        </p:txBody>
      </p:sp>
      <p:sp>
        <p:nvSpPr>
          <p:cNvPr id="91" name="Google Shape;91;p1"/>
          <p:cNvSpPr txBox="1"/>
          <p:nvPr/>
        </p:nvSpPr>
        <p:spPr>
          <a:xfrm>
            <a:off x="-129902" y="5063490"/>
            <a:ext cx="8639034" cy="572228"/>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SzPts val="3000"/>
              <a:buFont typeface="Arial"/>
              <a:buNone/>
            </a:pPr>
            <a:r>
              <a:rPr b="0" i="0" lang="ja-JP" sz="3000" u="none" cap="none" strike="noStrike">
                <a:solidFill>
                  <a:schemeClr val="dk1"/>
                </a:solidFill>
                <a:latin typeface="Calibri"/>
                <a:ea typeface="Calibri"/>
                <a:cs typeface="Calibri"/>
                <a:sym typeface="Calibri"/>
              </a:rPr>
              <a:t>名古屋大学 情報学研究科 複雑系科学専攻</a:t>
            </a:r>
            <a:endParaRPr b="0" i="0" sz="3000" u="none" cap="none" strike="noStrike">
              <a:solidFill>
                <a:schemeClr val="dk1"/>
              </a:solidFill>
              <a:latin typeface="Calibri"/>
              <a:ea typeface="Calibri"/>
              <a:cs typeface="Calibri"/>
              <a:sym typeface="Calibri"/>
            </a:endParaRPr>
          </a:p>
          <a:p>
            <a:pPr indent="0" lvl="0" marL="0" marR="0" rtl="0" algn="r">
              <a:lnSpc>
                <a:spcPct val="90000"/>
              </a:lnSpc>
              <a:spcBef>
                <a:spcPts val="1000"/>
              </a:spcBef>
              <a:spcAft>
                <a:spcPts val="0"/>
              </a:spcAft>
              <a:buClr>
                <a:schemeClr val="dk1"/>
              </a:buClr>
              <a:buSzPts val="3600"/>
              <a:buFont typeface="Arial"/>
              <a:buNone/>
            </a:pPr>
            <a:r>
              <a:rPr b="0" i="0" lang="ja-JP" sz="3600" u="none" cap="none" strike="noStrike">
                <a:solidFill>
                  <a:schemeClr val="dk1"/>
                </a:solidFill>
                <a:latin typeface="Calibri"/>
                <a:ea typeface="Calibri"/>
                <a:cs typeface="Calibri"/>
                <a:sym typeface="Calibri"/>
              </a:rPr>
              <a:t>吉川純輝</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0"/>
          <p:cNvSpPr txBox="1"/>
          <p:nvPr/>
        </p:nvSpPr>
        <p:spPr>
          <a:xfrm>
            <a:off x="323944" y="164796"/>
            <a:ext cx="1299210" cy="646331"/>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337" name="Google Shape;337;p10"/>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チャットでの議論まとめ</a:t>
            </a:r>
            <a:endParaRPr/>
          </a:p>
        </p:txBody>
      </p:sp>
      <p:sp>
        <p:nvSpPr>
          <p:cNvPr id="338" name="Google Shape;338;p10"/>
          <p:cNvSpPr txBox="1"/>
          <p:nvPr/>
        </p:nvSpPr>
        <p:spPr>
          <a:xfrm>
            <a:off x="55138" y="2652295"/>
            <a:ext cx="9088862" cy="40934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ja-JP" sz="2000">
                <a:solidFill>
                  <a:schemeClr val="dk1"/>
                </a:solidFill>
                <a:latin typeface="Calibri"/>
                <a:ea typeface="Calibri"/>
                <a:cs typeface="Calibri"/>
                <a:sym typeface="Calibri"/>
              </a:rPr>
              <a:t>評価の存在が評価をしたユーザーと評価をされたユーザーの間のみでわかる匿名性を持っていなかったこと（ルールとして設定したが、システムとしてはできていない）。</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ja-JP" sz="2000">
                <a:solidFill>
                  <a:schemeClr val="dk1"/>
                </a:solidFill>
                <a:latin typeface="Calibri"/>
                <a:ea typeface="Calibri"/>
                <a:cs typeface="Calibri"/>
                <a:sym typeface="Calibri"/>
              </a:rPr>
              <a:t>被験者がDERCに理解し慣れがくる前に実験が終了してしまうため、どのようにポイントを多く獲得するかという戦略を立てることができず、ゲームの要素を感じにくい。</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ja-JP" sz="2000">
                <a:solidFill>
                  <a:schemeClr val="dk1"/>
                </a:solidFill>
                <a:latin typeface="Calibri"/>
                <a:ea typeface="Calibri"/>
                <a:cs typeface="Calibri"/>
                <a:sym typeface="Calibri"/>
              </a:rPr>
              <a:t>議題が議論を行う本人の実生活と関係の遠いものが多く、議論を行う本人たちにとって現実的な議題にする必要がある。</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ja-JP" sz="2000">
                <a:solidFill>
                  <a:schemeClr val="dk1"/>
                </a:solidFill>
                <a:latin typeface="Calibri"/>
                <a:ea typeface="Calibri"/>
                <a:cs typeface="Calibri"/>
                <a:sym typeface="Calibri"/>
              </a:rPr>
              <a:t>チャットの議論はタイピングする時間がかかってしまい、７分では短すぎる。</a:t>
            </a:r>
            <a:endParaRPr/>
          </a:p>
        </p:txBody>
      </p:sp>
      <p:sp>
        <p:nvSpPr>
          <p:cNvPr id="339" name="Google Shape;339;p10"/>
          <p:cNvSpPr/>
          <p:nvPr/>
        </p:nvSpPr>
        <p:spPr>
          <a:xfrm>
            <a:off x="0" y="2195197"/>
            <a:ext cx="1237785" cy="457098"/>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2400">
                <a:solidFill>
                  <a:schemeClr val="lt1"/>
                </a:solidFill>
                <a:latin typeface="Calibri"/>
                <a:ea typeface="Calibri"/>
                <a:cs typeface="Calibri"/>
                <a:sym typeface="Calibri"/>
              </a:rPr>
              <a:t>改善点</a:t>
            </a:r>
            <a:endParaRPr/>
          </a:p>
        </p:txBody>
      </p:sp>
      <p:sp>
        <p:nvSpPr>
          <p:cNvPr id="340" name="Google Shape;340;p10"/>
          <p:cNvSpPr txBox="1"/>
          <p:nvPr/>
        </p:nvSpPr>
        <p:spPr>
          <a:xfrm>
            <a:off x="55138" y="1268225"/>
            <a:ext cx="908886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Calibri"/>
                <a:ea typeface="Calibri"/>
                <a:cs typeface="Calibri"/>
                <a:sym typeface="Calibri"/>
              </a:rPr>
              <a:t>チャットでの議論でDERCシステムを用いる事で議論中の総文字数が増えた。評価を稼ぐための投稿数、文字数の工夫が見られた。評価システムを使いこなせているかは不明。</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1"/>
          <p:cNvSpPr/>
          <p:nvPr/>
        </p:nvSpPr>
        <p:spPr>
          <a:xfrm>
            <a:off x="6288918" y="3882152"/>
            <a:ext cx="1934423" cy="2673991"/>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11"/>
          <p:cNvSpPr/>
          <p:nvPr/>
        </p:nvSpPr>
        <p:spPr>
          <a:xfrm>
            <a:off x="734096" y="3882151"/>
            <a:ext cx="2136505" cy="2834145"/>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11"/>
          <p:cNvSpPr txBox="1"/>
          <p:nvPr/>
        </p:nvSpPr>
        <p:spPr>
          <a:xfrm>
            <a:off x="323944" y="164796"/>
            <a:ext cx="1299210" cy="646331"/>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349" name="Google Shape;349;p11"/>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5400">
                <a:solidFill>
                  <a:schemeClr val="lt1"/>
                </a:solidFill>
                <a:latin typeface="Calibri"/>
                <a:ea typeface="Calibri"/>
                <a:cs typeface="Calibri"/>
                <a:sym typeface="Calibri"/>
              </a:rPr>
              <a:t>今後の研究方針</a:t>
            </a:r>
            <a:endParaRPr b="1" sz="5400">
              <a:solidFill>
                <a:schemeClr val="lt1"/>
              </a:solidFill>
              <a:latin typeface="Calibri"/>
              <a:ea typeface="Calibri"/>
              <a:cs typeface="Calibri"/>
              <a:sym typeface="Calibri"/>
            </a:endParaRPr>
          </a:p>
        </p:txBody>
      </p:sp>
      <p:sp>
        <p:nvSpPr>
          <p:cNvPr id="350" name="Google Shape;350;p11"/>
          <p:cNvSpPr txBox="1"/>
          <p:nvPr/>
        </p:nvSpPr>
        <p:spPr>
          <a:xfrm>
            <a:off x="76060" y="1446493"/>
            <a:ext cx="9088862" cy="20005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DDG</a:t>
            </a:r>
            <a:r>
              <a:rPr lang="ja-JP" sz="2000">
                <a:solidFill>
                  <a:schemeClr val="dk1"/>
                </a:solidFill>
                <a:latin typeface="Calibri"/>
                <a:ea typeface="Calibri"/>
                <a:cs typeface="Calibri"/>
                <a:sym typeface="Calibri"/>
              </a:rPr>
              <a:t>(DERC-based Discussion Game)</a:t>
            </a:r>
            <a:r>
              <a:rPr lang="ja-JP"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ja-JP" sz="2000">
                <a:solidFill>
                  <a:schemeClr val="dk1"/>
                </a:solidFill>
                <a:latin typeface="Calibri"/>
                <a:ea typeface="Calibri"/>
                <a:cs typeface="Calibri"/>
                <a:sym typeface="Calibri"/>
              </a:rPr>
              <a:t>・日常を過ごす中で発生する議論でDERCシステムを導入する。</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ja-JP" sz="2000">
                <a:solidFill>
                  <a:schemeClr val="dk1"/>
                </a:solidFill>
                <a:latin typeface="Calibri"/>
                <a:ea typeface="Calibri"/>
                <a:cs typeface="Calibri"/>
                <a:sym typeface="Calibri"/>
              </a:rPr>
              <a:t>・DDGでは基本的に議題はユーザーが考える。</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ja-JP" sz="2000">
                <a:solidFill>
                  <a:schemeClr val="dk1"/>
                </a:solidFill>
                <a:latin typeface="Calibri"/>
                <a:ea typeface="Calibri"/>
                <a:cs typeface="Calibri"/>
                <a:sym typeface="Calibri"/>
              </a:rPr>
              <a:t>・ユーザーは議題に応じた議論時間の選択を自身で行うことができる。</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ja-JP" sz="2000">
                <a:solidFill>
                  <a:schemeClr val="dk1"/>
                </a:solidFill>
                <a:latin typeface="Calibri"/>
                <a:ea typeface="Calibri"/>
                <a:cs typeface="Calibri"/>
                <a:sym typeface="Calibri"/>
              </a:rPr>
              <a:t>・日常の中でポイントを保有し、ユーザーは議論を通じたポイントの獲得を目指す。</a:t>
            </a:r>
            <a:endParaRPr sz="2000">
              <a:solidFill>
                <a:schemeClr val="dk1"/>
              </a:solidFill>
              <a:latin typeface="Calibri"/>
              <a:ea typeface="Calibri"/>
              <a:cs typeface="Calibri"/>
              <a:sym typeface="Calibri"/>
            </a:endParaRPr>
          </a:p>
        </p:txBody>
      </p:sp>
      <p:grpSp>
        <p:nvGrpSpPr>
          <p:cNvPr id="351" name="Google Shape;351;p11"/>
          <p:cNvGrpSpPr/>
          <p:nvPr/>
        </p:nvGrpSpPr>
        <p:grpSpPr>
          <a:xfrm>
            <a:off x="4437772" y="5008470"/>
            <a:ext cx="815713" cy="1272242"/>
            <a:chOff x="736979" y="3096285"/>
            <a:chExt cx="805217" cy="1255871"/>
          </a:xfrm>
        </p:grpSpPr>
        <p:grpSp>
          <p:nvGrpSpPr>
            <p:cNvPr id="352" name="Google Shape;352;p11"/>
            <p:cNvGrpSpPr/>
            <p:nvPr/>
          </p:nvGrpSpPr>
          <p:grpSpPr>
            <a:xfrm>
              <a:off x="736979" y="3096285"/>
              <a:ext cx="805217" cy="1255871"/>
              <a:chOff x="5693392" y="3295657"/>
              <a:chExt cx="805217" cy="1255871"/>
            </a:xfrm>
          </p:grpSpPr>
          <p:sp>
            <p:nvSpPr>
              <p:cNvPr id="353" name="Google Shape;353;p11"/>
              <p:cNvSpPr/>
              <p:nvPr/>
            </p:nvSpPr>
            <p:spPr>
              <a:xfrm>
                <a:off x="5768842" y="3295657"/>
                <a:ext cx="654316" cy="62834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54" name="Google Shape;354;p11"/>
              <p:cNvSpPr/>
              <p:nvPr/>
            </p:nvSpPr>
            <p:spPr>
              <a:xfrm>
                <a:off x="5693392" y="3609832"/>
                <a:ext cx="805217" cy="941696"/>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sp>
          <p:nvSpPr>
            <p:cNvPr id="355" name="Google Shape;355;p11"/>
            <p:cNvSpPr/>
            <p:nvPr/>
          </p:nvSpPr>
          <p:spPr>
            <a:xfrm>
              <a:off x="901306" y="3266982"/>
              <a:ext cx="476564" cy="457651"/>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sp>
        <p:nvSpPr>
          <p:cNvPr id="356" name="Google Shape;356;p11"/>
          <p:cNvSpPr/>
          <p:nvPr/>
        </p:nvSpPr>
        <p:spPr>
          <a:xfrm>
            <a:off x="4898999" y="4285435"/>
            <a:ext cx="1326524" cy="483859"/>
          </a:xfrm>
          <a:prstGeom prst="wedgeRoundRectCallout">
            <a:avLst>
              <a:gd fmla="val -39279" name="adj1"/>
              <a:gd fmla="val 94440" name="adj2"/>
              <a:gd fmla="val 16667" name="adj3"/>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200">
                <a:solidFill>
                  <a:srgbClr val="000000"/>
                </a:solidFill>
                <a:latin typeface="Calibri"/>
                <a:ea typeface="Calibri"/>
                <a:cs typeface="Calibri"/>
                <a:sym typeface="Calibri"/>
              </a:rPr>
              <a:t>週末のBBQの場所を決めたい</a:t>
            </a:r>
            <a:endParaRPr sz="1200">
              <a:solidFill>
                <a:srgbClr val="000000"/>
              </a:solidFill>
              <a:latin typeface="Calibri"/>
              <a:ea typeface="Calibri"/>
              <a:cs typeface="Calibri"/>
              <a:sym typeface="Calibri"/>
            </a:endParaRPr>
          </a:p>
        </p:txBody>
      </p:sp>
      <p:sp>
        <p:nvSpPr>
          <p:cNvPr id="357" name="Google Shape;357;p11"/>
          <p:cNvSpPr/>
          <p:nvPr/>
        </p:nvSpPr>
        <p:spPr>
          <a:xfrm>
            <a:off x="2931764" y="4131249"/>
            <a:ext cx="1779578" cy="570660"/>
          </a:xfrm>
          <a:prstGeom prst="wedgeRoundRectCallout">
            <a:avLst>
              <a:gd fmla="val 46157" name="adj1"/>
              <a:gd fmla="val 94905" name="adj2"/>
              <a:gd fmla="val 16667" name="adj3"/>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100">
                <a:solidFill>
                  <a:srgbClr val="000000"/>
                </a:solidFill>
                <a:latin typeface="Calibri"/>
                <a:ea typeface="Calibri"/>
                <a:cs typeface="Calibri"/>
                <a:sym typeface="Calibri"/>
              </a:rPr>
              <a:t>最近の政治動向について周りの人はどう考えて</a:t>
            </a:r>
            <a:endParaRPr sz="1100">
              <a:solidFill>
                <a:srgbClr val="000000"/>
              </a:solidFill>
              <a:latin typeface="Calibri"/>
              <a:ea typeface="Calibri"/>
              <a:cs typeface="Calibri"/>
              <a:sym typeface="Calibri"/>
            </a:endParaRPr>
          </a:p>
          <a:p>
            <a:pPr indent="0" lvl="0" marL="0" marR="0" rtl="0" algn="ctr">
              <a:spcBef>
                <a:spcPts val="0"/>
              </a:spcBef>
              <a:spcAft>
                <a:spcPts val="0"/>
              </a:spcAft>
              <a:buNone/>
            </a:pPr>
            <a:r>
              <a:rPr lang="ja-JP" sz="1100">
                <a:solidFill>
                  <a:srgbClr val="000000"/>
                </a:solidFill>
                <a:latin typeface="Calibri"/>
                <a:ea typeface="Calibri"/>
                <a:cs typeface="Calibri"/>
                <a:sym typeface="Calibri"/>
              </a:rPr>
              <a:t>いるのだろうか</a:t>
            </a:r>
            <a:endParaRPr sz="1100">
              <a:solidFill>
                <a:srgbClr val="000000"/>
              </a:solidFill>
              <a:latin typeface="Calibri"/>
              <a:ea typeface="Calibri"/>
              <a:cs typeface="Calibri"/>
              <a:sym typeface="Calibri"/>
            </a:endParaRPr>
          </a:p>
        </p:txBody>
      </p:sp>
      <p:sp>
        <p:nvSpPr>
          <p:cNvPr id="358" name="Google Shape;358;p11"/>
          <p:cNvSpPr/>
          <p:nvPr/>
        </p:nvSpPr>
        <p:spPr>
          <a:xfrm rot="986559">
            <a:off x="5379326" y="5081263"/>
            <a:ext cx="888736" cy="275771"/>
          </a:xfrm>
          <a:prstGeom prst="rightArrow">
            <a:avLst>
              <a:gd fmla="val 50000" name="adj1"/>
              <a:gd fmla="val 500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11"/>
          <p:cNvSpPr/>
          <p:nvPr/>
        </p:nvSpPr>
        <p:spPr>
          <a:xfrm flipH="1" rot="-986559">
            <a:off x="2930077" y="5104722"/>
            <a:ext cx="1266222" cy="327189"/>
          </a:xfrm>
          <a:prstGeom prst="rightArrow">
            <a:avLst>
              <a:gd fmla="val 50000" name="adj1"/>
              <a:gd fmla="val 500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60" name="Google Shape;360;p11"/>
          <p:cNvGrpSpPr/>
          <p:nvPr/>
        </p:nvGrpSpPr>
        <p:grpSpPr>
          <a:xfrm>
            <a:off x="6929390" y="4447934"/>
            <a:ext cx="540297" cy="842684"/>
            <a:chOff x="5693392" y="3295657"/>
            <a:chExt cx="805217" cy="1255871"/>
          </a:xfrm>
        </p:grpSpPr>
        <p:sp>
          <p:nvSpPr>
            <p:cNvPr id="361" name="Google Shape;361;p11"/>
            <p:cNvSpPr/>
            <p:nvPr/>
          </p:nvSpPr>
          <p:spPr>
            <a:xfrm>
              <a:off x="5768842" y="3295657"/>
              <a:ext cx="654316" cy="628349"/>
            </a:xfrm>
            <a:prstGeom prst="ellipse">
              <a:avLst/>
            </a:prstGeom>
            <a:solidFill>
              <a:srgbClr val="548135"/>
            </a:solidFill>
            <a:ln cap="flat" cmpd="sng" w="12700">
              <a:solidFill>
                <a:srgbClr val="54813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62" name="Google Shape;362;p11"/>
            <p:cNvSpPr/>
            <p:nvPr/>
          </p:nvSpPr>
          <p:spPr>
            <a:xfrm>
              <a:off x="5693392" y="3609832"/>
              <a:ext cx="805217" cy="941696"/>
            </a:xfrm>
            <a:prstGeom prst="triangle">
              <a:avLst>
                <a:gd fmla="val 50000" name="adj"/>
              </a:avLst>
            </a:prstGeom>
            <a:solidFill>
              <a:srgbClr val="548135"/>
            </a:solidFill>
            <a:ln cap="flat" cmpd="sng" w="12700">
              <a:solidFill>
                <a:srgbClr val="54813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sp>
        <p:nvSpPr>
          <p:cNvPr id="363" name="Google Shape;363;p11"/>
          <p:cNvSpPr txBox="1"/>
          <p:nvPr/>
        </p:nvSpPr>
        <p:spPr>
          <a:xfrm>
            <a:off x="6485613" y="3946583"/>
            <a:ext cx="1592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議論時間30分</a:t>
            </a:r>
            <a:endParaRPr/>
          </a:p>
        </p:txBody>
      </p:sp>
      <p:grpSp>
        <p:nvGrpSpPr>
          <p:cNvPr id="364" name="Google Shape;364;p11"/>
          <p:cNvGrpSpPr/>
          <p:nvPr/>
        </p:nvGrpSpPr>
        <p:grpSpPr>
          <a:xfrm>
            <a:off x="7480222" y="4981799"/>
            <a:ext cx="540297" cy="842684"/>
            <a:chOff x="5693392" y="3295657"/>
            <a:chExt cx="805217" cy="1255871"/>
          </a:xfrm>
        </p:grpSpPr>
        <p:sp>
          <p:nvSpPr>
            <p:cNvPr id="365" name="Google Shape;365;p11"/>
            <p:cNvSpPr/>
            <p:nvPr/>
          </p:nvSpPr>
          <p:spPr>
            <a:xfrm>
              <a:off x="5768842" y="3295657"/>
              <a:ext cx="654316" cy="628349"/>
            </a:xfrm>
            <a:prstGeom prst="ellipse">
              <a:avLst/>
            </a:prstGeom>
            <a:solidFill>
              <a:srgbClr val="2E75B5"/>
            </a:solidFill>
            <a:ln cap="flat" cmpd="sng" w="12700">
              <a:solidFill>
                <a:srgbClr val="2E75B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66" name="Google Shape;366;p11"/>
            <p:cNvSpPr/>
            <p:nvPr/>
          </p:nvSpPr>
          <p:spPr>
            <a:xfrm>
              <a:off x="5693392" y="3609832"/>
              <a:ext cx="805217" cy="941696"/>
            </a:xfrm>
            <a:prstGeom prst="triangle">
              <a:avLst>
                <a:gd fmla="val 50000" name="adj"/>
              </a:avLst>
            </a:prstGeom>
            <a:solidFill>
              <a:srgbClr val="2E75B5"/>
            </a:solidFill>
            <a:ln cap="flat" cmpd="sng" w="12700">
              <a:solidFill>
                <a:srgbClr val="2E75B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grpSp>
        <p:nvGrpSpPr>
          <p:cNvPr id="367" name="Google Shape;367;p11"/>
          <p:cNvGrpSpPr/>
          <p:nvPr/>
        </p:nvGrpSpPr>
        <p:grpSpPr>
          <a:xfrm>
            <a:off x="952376" y="4769294"/>
            <a:ext cx="540297" cy="842684"/>
            <a:chOff x="5693392" y="3295657"/>
            <a:chExt cx="805217" cy="1255871"/>
          </a:xfrm>
        </p:grpSpPr>
        <p:sp>
          <p:nvSpPr>
            <p:cNvPr id="368" name="Google Shape;368;p11"/>
            <p:cNvSpPr/>
            <p:nvPr/>
          </p:nvSpPr>
          <p:spPr>
            <a:xfrm>
              <a:off x="5768842" y="3295657"/>
              <a:ext cx="654316" cy="628349"/>
            </a:xfrm>
            <a:prstGeom prst="ellipse">
              <a:avLst/>
            </a:prstGeom>
            <a:solidFill>
              <a:srgbClr val="548135"/>
            </a:solidFill>
            <a:ln cap="flat" cmpd="sng" w="12700">
              <a:solidFill>
                <a:srgbClr val="54813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69" name="Google Shape;369;p11"/>
            <p:cNvSpPr/>
            <p:nvPr/>
          </p:nvSpPr>
          <p:spPr>
            <a:xfrm>
              <a:off x="5693392" y="3609832"/>
              <a:ext cx="805217" cy="941696"/>
            </a:xfrm>
            <a:prstGeom prst="triangle">
              <a:avLst>
                <a:gd fmla="val 50000" name="adj"/>
              </a:avLst>
            </a:prstGeom>
            <a:solidFill>
              <a:srgbClr val="548135"/>
            </a:solidFill>
            <a:ln cap="flat" cmpd="sng" w="12700">
              <a:solidFill>
                <a:srgbClr val="54813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grpSp>
        <p:nvGrpSpPr>
          <p:cNvPr id="370" name="Google Shape;370;p11"/>
          <p:cNvGrpSpPr/>
          <p:nvPr/>
        </p:nvGrpSpPr>
        <p:grpSpPr>
          <a:xfrm>
            <a:off x="6929389" y="5501428"/>
            <a:ext cx="540297" cy="842684"/>
            <a:chOff x="5693392" y="3295657"/>
            <a:chExt cx="805217" cy="1255871"/>
          </a:xfrm>
        </p:grpSpPr>
        <p:sp>
          <p:nvSpPr>
            <p:cNvPr id="371" name="Google Shape;371;p11"/>
            <p:cNvSpPr/>
            <p:nvPr/>
          </p:nvSpPr>
          <p:spPr>
            <a:xfrm>
              <a:off x="5768842" y="3295657"/>
              <a:ext cx="654316" cy="628349"/>
            </a:xfrm>
            <a:prstGeom prst="ellipse">
              <a:avLst/>
            </a:prstGeom>
            <a:solidFill>
              <a:srgbClr val="BF9000"/>
            </a:solidFill>
            <a:ln cap="flat" cmpd="sng" w="12700">
              <a:solidFill>
                <a:srgbClr val="BF9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72" name="Google Shape;372;p11"/>
            <p:cNvSpPr/>
            <p:nvPr/>
          </p:nvSpPr>
          <p:spPr>
            <a:xfrm>
              <a:off x="5693392" y="3609832"/>
              <a:ext cx="805217" cy="941696"/>
            </a:xfrm>
            <a:prstGeom prst="triangle">
              <a:avLst>
                <a:gd fmla="val 50000" name="adj"/>
              </a:avLst>
            </a:prstGeom>
            <a:solidFill>
              <a:srgbClr val="BF9000"/>
            </a:solidFill>
            <a:ln cap="flat" cmpd="sng" w="12700">
              <a:solidFill>
                <a:srgbClr val="BF9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grpSp>
        <p:nvGrpSpPr>
          <p:cNvPr id="373" name="Google Shape;373;p11"/>
          <p:cNvGrpSpPr/>
          <p:nvPr/>
        </p:nvGrpSpPr>
        <p:grpSpPr>
          <a:xfrm>
            <a:off x="6358510" y="4981522"/>
            <a:ext cx="540297" cy="842684"/>
            <a:chOff x="736979" y="3096285"/>
            <a:chExt cx="805217" cy="1255871"/>
          </a:xfrm>
        </p:grpSpPr>
        <p:grpSp>
          <p:nvGrpSpPr>
            <p:cNvPr id="374" name="Google Shape;374;p11"/>
            <p:cNvGrpSpPr/>
            <p:nvPr/>
          </p:nvGrpSpPr>
          <p:grpSpPr>
            <a:xfrm>
              <a:off x="736979" y="3096285"/>
              <a:ext cx="805217" cy="1255871"/>
              <a:chOff x="5693392" y="3295657"/>
              <a:chExt cx="805217" cy="1255871"/>
            </a:xfrm>
          </p:grpSpPr>
          <p:sp>
            <p:nvSpPr>
              <p:cNvPr id="375" name="Google Shape;375;p11"/>
              <p:cNvSpPr/>
              <p:nvPr/>
            </p:nvSpPr>
            <p:spPr>
              <a:xfrm>
                <a:off x="5768842" y="3295657"/>
                <a:ext cx="654316" cy="62834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76" name="Google Shape;376;p11"/>
              <p:cNvSpPr/>
              <p:nvPr/>
            </p:nvSpPr>
            <p:spPr>
              <a:xfrm>
                <a:off x="5693392" y="3609832"/>
                <a:ext cx="805217" cy="941696"/>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sp>
          <p:nvSpPr>
            <p:cNvPr id="377" name="Google Shape;377;p11"/>
            <p:cNvSpPr/>
            <p:nvPr/>
          </p:nvSpPr>
          <p:spPr>
            <a:xfrm>
              <a:off x="901306" y="3266982"/>
              <a:ext cx="476564" cy="457651"/>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grpSp>
        <p:nvGrpSpPr>
          <p:cNvPr id="378" name="Google Shape;378;p11"/>
          <p:cNvGrpSpPr/>
          <p:nvPr/>
        </p:nvGrpSpPr>
        <p:grpSpPr>
          <a:xfrm>
            <a:off x="2168883" y="4760050"/>
            <a:ext cx="540297" cy="842684"/>
            <a:chOff x="736979" y="3096285"/>
            <a:chExt cx="805217" cy="1255871"/>
          </a:xfrm>
        </p:grpSpPr>
        <p:grpSp>
          <p:nvGrpSpPr>
            <p:cNvPr id="379" name="Google Shape;379;p11"/>
            <p:cNvGrpSpPr/>
            <p:nvPr/>
          </p:nvGrpSpPr>
          <p:grpSpPr>
            <a:xfrm>
              <a:off x="736979" y="3096285"/>
              <a:ext cx="805217" cy="1255871"/>
              <a:chOff x="5693392" y="3295657"/>
              <a:chExt cx="805217" cy="1255871"/>
            </a:xfrm>
          </p:grpSpPr>
          <p:sp>
            <p:nvSpPr>
              <p:cNvPr id="380" name="Google Shape;380;p11"/>
              <p:cNvSpPr/>
              <p:nvPr/>
            </p:nvSpPr>
            <p:spPr>
              <a:xfrm>
                <a:off x="5768842" y="3295657"/>
                <a:ext cx="654316" cy="62834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81" name="Google Shape;381;p11"/>
              <p:cNvSpPr/>
              <p:nvPr/>
            </p:nvSpPr>
            <p:spPr>
              <a:xfrm>
                <a:off x="5693392" y="3609832"/>
                <a:ext cx="805217" cy="941696"/>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sp>
          <p:nvSpPr>
            <p:cNvPr id="382" name="Google Shape;382;p11"/>
            <p:cNvSpPr/>
            <p:nvPr/>
          </p:nvSpPr>
          <p:spPr>
            <a:xfrm>
              <a:off x="901306" y="3266982"/>
              <a:ext cx="476564" cy="457651"/>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grpSp>
        <p:nvGrpSpPr>
          <p:cNvPr id="383" name="Google Shape;383;p11"/>
          <p:cNvGrpSpPr/>
          <p:nvPr/>
        </p:nvGrpSpPr>
        <p:grpSpPr>
          <a:xfrm>
            <a:off x="1227840" y="5656287"/>
            <a:ext cx="540297" cy="842684"/>
            <a:chOff x="5693392" y="3295657"/>
            <a:chExt cx="805217" cy="1255871"/>
          </a:xfrm>
        </p:grpSpPr>
        <p:sp>
          <p:nvSpPr>
            <p:cNvPr id="384" name="Google Shape;384;p11"/>
            <p:cNvSpPr/>
            <p:nvPr/>
          </p:nvSpPr>
          <p:spPr>
            <a:xfrm>
              <a:off x="5768842" y="3295657"/>
              <a:ext cx="654316" cy="628349"/>
            </a:xfrm>
            <a:prstGeom prst="ellipse">
              <a:avLst/>
            </a:prstGeom>
            <a:solidFill>
              <a:srgbClr val="7030A0"/>
            </a:solidFill>
            <a:ln cap="flat" cmpd="sng" w="12700">
              <a:solidFill>
                <a:srgbClr val="7030A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85" name="Google Shape;385;p11"/>
            <p:cNvSpPr/>
            <p:nvPr/>
          </p:nvSpPr>
          <p:spPr>
            <a:xfrm>
              <a:off x="5693392" y="3609832"/>
              <a:ext cx="805217" cy="941696"/>
            </a:xfrm>
            <a:prstGeom prst="triangle">
              <a:avLst>
                <a:gd fmla="val 50000" name="adj"/>
              </a:avLst>
            </a:prstGeom>
            <a:solidFill>
              <a:srgbClr val="7030A0"/>
            </a:solidFill>
            <a:ln cap="flat" cmpd="sng" w="12700">
              <a:solidFill>
                <a:srgbClr val="7030A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grpSp>
        <p:nvGrpSpPr>
          <p:cNvPr id="386" name="Google Shape;386;p11"/>
          <p:cNvGrpSpPr/>
          <p:nvPr/>
        </p:nvGrpSpPr>
        <p:grpSpPr>
          <a:xfrm>
            <a:off x="1829300" y="5656010"/>
            <a:ext cx="540297" cy="842684"/>
            <a:chOff x="5693392" y="3295657"/>
            <a:chExt cx="805217" cy="1255871"/>
          </a:xfrm>
        </p:grpSpPr>
        <p:sp>
          <p:nvSpPr>
            <p:cNvPr id="387" name="Google Shape;387;p11"/>
            <p:cNvSpPr/>
            <p:nvPr/>
          </p:nvSpPr>
          <p:spPr>
            <a:xfrm>
              <a:off x="5768842" y="3295657"/>
              <a:ext cx="654316" cy="628349"/>
            </a:xfrm>
            <a:prstGeom prst="ellipse">
              <a:avLst/>
            </a:prstGeom>
            <a:solidFill>
              <a:srgbClr val="2E75B5"/>
            </a:solidFill>
            <a:ln cap="flat" cmpd="sng" w="12700">
              <a:solidFill>
                <a:srgbClr val="2E75B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88" name="Google Shape;388;p11"/>
            <p:cNvSpPr/>
            <p:nvPr/>
          </p:nvSpPr>
          <p:spPr>
            <a:xfrm>
              <a:off x="5693392" y="3609832"/>
              <a:ext cx="805217" cy="941696"/>
            </a:xfrm>
            <a:prstGeom prst="triangle">
              <a:avLst>
                <a:gd fmla="val 50000" name="adj"/>
              </a:avLst>
            </a:prstGeom>
            <a:solidFill>
              <a:srgbClr val="2E75B5"/>
            </a:solidFill>
            <a:ln cap="flat" cmpd="sng" w="12700">
              <a:solidFill>
                <a:srgbClr val="2E75B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grpSp>
        <p:nvGrpSpPr>
          <p:cNvPr id="389" name="Google Shape;389;p11"/>
          <p:cNvGrpSpPr/>
          <p:nvPr/>
        </p:nvGrpSpPr>
        <p:grpSpPr>
          <a:xfrm>
            <a:off x="1526976" y="4385468"/>
            <a:ext cx="540297" cy="842684"/>
            <a:chOff x="5693392" y="3295657"/>
            <a:chExt cx="805217" cy="1255871"/>
          </a:xfrm>
        </p:grpSpPr>
        <p:sp>
          <p:nvSpPr>
            <p:cNvPr id="390" name="Google Shape;390;p11"/>
            <p:cNvSpPr/>
            <p:nvPr/>
          </p:nvSpPr>
          <p:spPr>
            <a:xfrm>
              <a:off x="5768842" y="3295657"/>
              <a:ext cx="654316" cy="628349"/>
            </a:xfrm>
            <a:prstGeom prst="ellipse">
              <a:avLst/>
            </a:prstGeom>
            <a:solidFill>
              <a:srgbClr val="1F3864"/>
            </a:solidFill>
            <a:ln cap="flat" cmpd="sng" w="12700">
              <a:solidFill>
                <a:srgbClr val="1F386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91" name="Google Shape;391;p11"/>
            <p:cNvSpPr/>
            <p:nvPr/>
          </p:nvSpPr>
          <p:spPr>
            <a:xfrm>
              <a:off x="5693392" y="3609832"/>
              <a:ext cx="805217" cy="941696"/>
            </a:xfrm>
            <a:prstGeom prst="triangle">
              <a:avLst>
                <a:gd fmla="val 50000" name="adj"/>
              </a:avLst>
            </a:prstGeom>
            <a:solidFill>
              <a:srgbClr val="1F3864"/>
            </a:solidFill>
            <a:ln cap="flat" cmpd="sng" w="12700">
              <a:solidFill>
                <a:srgbClr val="1F386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sp>
        <p:nvSpPr>
          <p:cNvPr id="392" name="Google Shape;392;p11"/>
          <p:cNvSpPr txBox="1"/>
          <p:nvPr/>
        </p:nvSpPr>
        <p:spPr>
          <a:xfrm>
            <a:off x="864016" y="3912882"/>
            <a:ext cx="18565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議論時間無制限</a:t>
            </a:r>
            <a:endParaRPr sz="1800">
              <a:solidFill>
                <a:schemeClr val="dk1"/>
              </a:solidFill>
              <a:latin typeface="Calibri"/>
              <a:ea typeface="Calibri"/>
              <a:cs typeface="Calibri"/>
              <a:sym typeface="Calibri"/>
            </a:endParaRPr>
          </a:p>
        </p:txBody>
      </p:sp>
      <p:cxnSp>
        <p:nvCxnSpPr>
          <p:cNvPr id="393" name="Google Shape;393;p11"/>
          <p:cNvCxnSpPr/>
          <p:nvPr/>
        </p:nvCxnSpPr>
        <p:spPr>
          <a:xfrm>
            <a:off x="6586977" y="5913250"/>
            <a:ext cx="403135" cy="266483"/>
          </a:xfrm>
          <a:prstGeom prst="straightConnector1">
            <a:avLst/>
          </a:prstGeom>
          <a:noFill/>
          <a:ln cap="flat" cmpd="sng" w="57150">
            <a:solidFill>
              <a:schemeClr val="accent1"/>
            </a:solidFill>
            <a:prstDash val="solid"/>
            <a:miter lim="800000"/>
            <a:headEnd len="sm" w="sm" type="none"/>
            <a:tailEnd len="med" w="med" type="triangle"/>
          </a:ln>
        </p:spPr>
      </p:cxnSp>
      <p:sp>
        <p:nvSpPr>
          <p:cNvPr id="394" name="Google Shape;394;p11"/>
          <p:cNvSpPr txBox="1"/>
          <p:nvPr/>
        </p:nvSpPr>
        <p:spPr>
          <a:xfrm>
            <a:off x="6353181" y="6046491"/>
            <a:ext cx="65375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400">
                <a:solidFill>
                  <a:schemeClr val="dk1"/>
                </a:solidFill>
                <a:latin typeface="Calibri"/>
                <a:ea typeface="Calibri"/>
                <a:cs typeface="Calibri"/>
                <a:sym typeface="Calibri"/>
              </a:rPr>
              <a:t>賭け</a:t>
            </a:r>
            <a:endParaRPr/>
          </a:p>
        </p:txBody>
      </p:sp>
      <p:cxnSp>
        <p:nvCxnSpPr>
          <p:cNvPr id="395" name="Google Shape;395;p11"/>
          <p:cNvCxnSpPr/>
          <p:nvPr/>
        </p:nvCxnSpPr>
        <p:spPr>
          <a:xfrm rot="10800000">
            <a:off x="2038535" y="4631051"/>
            <a:ext cx="216395" cy="176036"/>
          </a:xfrm>
          <a:prstGeom prst="straightConnector1">
            <a:avLst/>
          </a:prstGeom>
          <a:noFill/>
          <a:ln cap="flat" cmpd="sng" w="57150">
            <a:solidFill>
              <a:schemeClr val="accent1"/>
            </a:solidFill>
            <a:prstDash val="solid"/>
            <a:miter lim="800000"/>
            <a:headEnd len="sm" w="sm" type="none"/>
            <a:tailEnd len="med" w="med" type="triangle"/>
          </a:ln>
        </p:spPr>
      </p:cxnSp>
      <p:sp>
        <p:nvSpPr>
          <p:cNvPr id="396" name="Google Shape;396;p11"/>
          <p:cNvSpPr txBox="1"/>
          <p:nvPr/>
        </p:nvSpPr>
        <p:spPr>
          <a:xfrm>
            <a:off x="1959628" y="4416944"/>
            <a:ext cx="65375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400">
                <a:solidFill>
                  <a:schemeClr val="dk1"/>
                </a:solidFill>
                <a:latin typeface="Calibri"/>
                <a:ea typeface="Calibri"/>
                <a:cs typeface="Calibri"/>
                <a:sym typeface="Calibri"/>
              </a:rPr>
              <a:t>賭け</a:t>
            </a:r>
            <a:endParaRPr/>
          </a:p>
        </p:txBody>
      </p:sp>
      <p:sp>
        <p:nvSpPr>
          <p:cNvPr id="397" name="Google Shape;397;p11"/>
          <p:cNvSpPr txBox="1"/>
          <p:nvPr/>
        </p:nvSpPr>
        <p:spPr>
          <a:xfrm>
            <a:off x="2185984" y="4551972"/>
            <a:ext cx="60662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100">
                <a:solidFill>
                  <a:schemeClr val="dk1"/>
                </a:solidFill>
                <a:latin typeface="Calibri"/>
                <a:ea typeface="Calibri"/>
                <a:cs typeface="Calibri"/>
                <a:sym typeface="Calibri"/>
              </a:rPr>
              <a:t>1500pt</a:t>
            </a:r>
            <a:endParaRPr sz="1100">
              <a:solidFill>
                <a:schemeClr val="dk1"/>
              </a:solidFill>
              <a:latin typeface="Calibri"/>
              <a:ea typeface="Calibri"/>
              <a:cs typeface="Calibri"/>
              <a:sym typeface="Calibri"/>
            </a:endParaRPr>
          </a:p>
        </p:txBody>
      </p:sp>
      <p:sp>
        <p:nvSpPr>
          <p:cNvPr id="398" name="Google Shape;398;p11"/>
          <p:cNvSpPr txBox="1"/>
          <p:nvPr/>
        </p:nvSpPr>
        <p:spPr>
          <a:xfrm>
            <a:off x="1561400" y="4175213"/>
            <a:ext cx="60662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100">
                <a:solidFill>
                  <a:schemeClr val="dk1"/>
                </a:solidFill>
                <a:latin typeface="Calibri"/>
                <a:ea typeface="Calibri"/>
                <a:cs typeface="Calibri"/>
                <a:sym typeface="Calibri"/>
              </a:rPr>
              <a:t>300pt</a:t>
            </a:r>
            <a:endParaRPr sz="1100">
              <a:solidFill>
                <a:schemeClr val="dk1"/>
              </a:solidFill>
              <a:latin typeface="Calibri"/>
              <a:ea typeface="Calibri"/>
              <a:cs typeface="Calibri"/>
              <a:sym typeface="Calibri"/>
            </a:endParaRPr>
          </a:p>
        </p:txBody>
      </p:sp>
      <p:sp>
        <p:nvSpPr>
          <p:cNvPr id="399" name="Google Shape;399;p11"/>
          <p:cNvSpPr txBox="1"/>
          <p:nvPr/>
        </p:nvSpPr>
        <p:spPr>
          <a:xfrm>
            <a:off x="945670" y="4547805"/>
            <a:ext cx="60662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100">
                <a:solidFill>
                  <a:schemeClr val="dk1"/>
                </a:solidFill>
                <a:latin typeface="Calibri"/>
                <a:ea typeface="Calibri"/>
                <a:cs typeface="Calibri"/>
                <a:sym typeface="Calibri"/>
              </a:rPr>
              <a:t>2300pt</a:t>
            </a:r>
            <a:endParaRPr sz="1100">
              <a:solidFill>
                <a:schemeClr val="dk1"/>
              </a:solidFill>
              <a:latin typeface="Calibri"/>
              <a:ea typeface="Calibri"/>
              <a:cs typeface="Calibri"/>
              <a:sym typeface="Calibri"/>
            </a:endParaRPr>
          </a:p>
        </p:txBody>
      </p:sp>
      <p:sp>
        <p:nvSpPr>
          <p:cNvPr id="400" name="Google Shape;400;p11"/>
          <p:cNvSpPr txBox="1"/>
          <p:nvPr/>
        </p:nvSpPr>
        <p:spPr>
          <a:xfrm>
            <a:off x="1864710" y="6454687"/>
            <a:ext cx="60662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100">
                <a:solidFill>
                  <a:schemeClr val="dk1"/>
                </a:solidFill>
                <a:latin typeface="Calibri"/>
                <a:ea typeface="Calibri"/>
                <a:cs typeface="Calibri"/>
                <a:sym typeface="Calibri"/>
              </a:rPr>
              <a:t>700pt</a:t>
            </a:r>
            <a:endParaRPr sz="1100">
              <a:solidFill>
                <a:schemeClr val="dk1"/>
              </a:solidFill>
              <a:latin typeface="Calibri"/>
              <a:ea typeface="Calibri"/>
              <a:cs typeface="Calibri"/>
              <a:sym typeface="Calibri"/>
            </a:endParaRPr>
          </a:p>
        </p:txBody>
      </p:sp>
      <p:sp>
        <p:nvSpPr>
          <p:cNvPr id="401" name="Google Shape;401;p11"/>
          <p:cNvSpPr txBox="1"/>
          <p:nvPr/>
        </p:nvSpPr>
        <p:spPr>
          <a:xfrm>
            <a:off x="1263975" y="6463931"/>
            <a:ext cx="60662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100">
                <a:solidFill>
                  <a:schemeClr val="dk1"/>
                </a:solidFill>
                <a:latin typeface="Calibri"/>
                <a:ea typeface="Calibri"/>
                <a:cs typeface="Calibri"/>
                <a:sym typeface="Calibri"/>
              </a:rPr>
              <a:t>150pt</a:t>
            </a:r>
            <a:endParaRPr sz="1100">
              <a:solidFill>
                <a:schemeClr val="dk1"/>
              </a:solidFill>
              <a:latin typeface="Calibri"/>
              <a:ea typeface="Calibri"/>
              <a:cs typeface="Calibri"/>
              <a:sym typeface="Calibri"/>
            </a:endParaRPr>
          </a:p>
        </p:txBody>
      </p:sp>
      <p:sp>
        <p:nvSpPr>
          <p:cNvPr id="402" name="Google Shape;402;p11"/>
          <p:cNvSpPr txBox="1"/>
          <p:nvPr/>
        </p:nvSpPr>
        <p:spPr>
          <a:xfrm>
            <a:off x="6940781" y="6303177"/>
            <a:ext cx="60662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100">
                <a:solidFill>
                  <a:schemeClr val="dk1"/>
                </a:solidFill>
                <a:latin typeface="Calibri"/>
                <a:ea typeface="Calibri"/>
                <a:cs typeface="Calibri"/>
                <a:sym typeface="Calibri"/>
              </a:rPr>
              <a:t>3200pt</a:t>
            </a:r>
            <a:endParaRPr sz="1100">
              <a:solidFill>
                <a:schemeClr val="dk1"/>
              </a:solidFill>
              <a:latin typeface="Calibri"/>
              <a:ea typeface="Calibri"/>
              <a:cs typeface="Calibri"/>
              <a:sym typeface="Calibri"/>
            </a:endParaRPr>
          </a:p>
        </p:txBody>
      </p:sp>
      <p:sp>
        <p:nvSpPr>
          <p:cNvPr id="403" name="Google Shape;403;p11"/>
          <p:cNvSpPr txBox="1"/>
          <p:nvPr/>
        </p:nvSpPr>
        <p:spPr>
          <a:xfrm>
            <a:off x="6387750" y="4759308"/>
            <a:ext cx="60662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100">
                <a:solidFill>
                  <a:schemeClr val="dk1"/>
                </a:solidFill>
                <a:latin typeface="Calibri"/>
                <a:ea typeface="Calibri"/>
                <a:cs typeface="Calibri"/>
                <a:sym typeface="Calibri"/>
              </a:rPr>
              <a:t>600pt</a:t>
            </a:r>
            <a:endParaRPr sz="1100">
              <a:solidFill>
                <a:schemeClr val="dk1"/>
              </a:solidFill>
              <a:latin typeface="Calibri"/>
              <a:ea typeface="Calibri"/>
              <a:cs typeface="Calibri"/>
              <a:sym typeface="Calibri"/>
            </a:endParaRPr>
          </a:p>
        </p:txBody>
      </p:sp>
      <p:sp>
        <p:nvSpPr>
          <p:cNvPr id="404" name="Google Shape;404;p11"/>
          <p:cNvSpPr txBox="1"/>
          <p:nvPr/>
        </p:nvSpPr>
        <p:spPr>
          <a:xfrm>
            <a:off x="7530181" y="4766335"/>
            <a:ext cx="60662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100">
                <a:solidFill>
                  <a:schemeClr val="dk1"/>
                </a:solidFill>
                <a:latin typeface="Calibri"/>
                <a:ea typeface="Calibri"/>
                <a:cs typeface="Calibri"/>
                <a:sym typeface="Calibri"/>
              </a:rPr>
              <a:t>2000pt</a:t>
            </a:r>
            <a:endParaRPr sz="1100">
              <a:solidFill>
                <a:schemeClr val="dk1"/>
              </a:solidFill>
              <a:latin typeface="Calibri"/>
              <a:ea typeface="Calibri"/>
              <a:cs typeface="Calibri"/>
              <a:sym typeface="Calibri"/>
            </a:endParaRPr>
          </a:p>
        </p:txBody>
      </p:sp>
      <p:sp>
        <p:nvSpPr>
          <p:cNvPr id="405" name="Google Shape;405;p11"/>
          <p:cNvSpPr txBox="1"/>
          <p:nvPr/>
        </p:nvSpPr>
        <p:spPr>
          <a:xfrm>
            <a:off x="6978492" y="4206273"/>
            <a:ext cx="60662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100">
                <a:solidFill>
                  <a:schemeClr val="dk1"/>
                </a:solidFill>
                <a:latin typeface="Calibri"/>
                <a:ea typeface="Calibri"/>
                <a:cs typeface="Calibri"/>
                <a:sym typeface="Calibri"/>
              </a:rPr>
              <a:t>300pt</a:t>
            </a:r>
            <a:endParaRPr sz="11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2"/>
          <p:cNvSpPr txBox="1"/>
          <p:nvPr/>
        </p:nvSpPr>
        <p:spPr>
          <a:xfrm>
            <a:off x="323944" y="164796"/>
            <a:ext cx="1299210" cy="646331"/>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412" name="Google Shape;412;p12"/>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5400">
                <a:solidFill>
                  <a:schemeClr val="lt1"/>
                </a:solidFill>
                <a:latin typeface="Calibri"/>
                <a:ea typeface="Calibri"/>
                <a:cs typeface="Calibri"/>
                <a:sym typeface="Calibri"/>
              </a:rPr>
              <a:t>DDGのデザイン</a:t>
            </a:r>
            <a:endParaRPr b="1" sz="5400">
              <a:solidFill>
                <a:schemeClr val="lt1"/>
              </a:solidFill>
              <a:latin typeface="Calibri"/>
              <a:ea typeface="Calibri"/>
              <a:cs typeface="Calibri"/>
              <a:sym typeface="Calibri"/>
            </a:endParaRPr>
          </a:p>
        </p:txBody>
      </p:sp>
      <p:sp>
        <p:nvSpPr>
          <p:cNvPr id="413" name="Google Shape;413;p12"/>
          <p:cNvSpPr txBox="1"/>
          <p:nvPr/>
        </p:nvSpPr>
        <p:spPr>
          <a:xfrm>
            <a:off x="35395" y="1273160"/>
            <a:ext cx="6439546" cy="12926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議論の種類</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ja-JP" sz="1800">
                <a:solidFill>
                  <a:schemeClr val="dk1"/>
                </a:solidFill>
                <a:latin typeface="Calibri"/>
                <a:ea typeface="Calibri"/>
                <a:cs typeface="Calibri"/>
                <a:sym typeface="Calibri"/>
              </a:rPr>
              <a:t>・「時間を決めて議論を行う場合」</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ja-JP" sz="1800">
                <a:solidFill>
                  <a:schemeClr val="dk1"/>
                </a:solidFill>
                <a:latin typeface="Calibri"/>
                <a:ea typeface="Calibri"/>
                <a:cs typeface="Calibri"/>
                <a:sym typeface="Calibri"/>
              </a:rPr>
              <a:t>　　例：</a:t>
            </a:r>
            <a:r>
              <a:rPr lang="ja-JP" sz="1800">
                <a:solidFill>
                  <a:srgbClr val="000000"/>
                </a:solidFill>
                <a:latin typeface="Calibri"/>
                <a:ea typeface="Calibri"/>
                <a:cs typeface="Calibri"/>
                <a:sym typeface="Calibri"/>
              </a:rPr>
              <a:t>週末のBBQの場所を決めたい（３０分）</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414" name="Google Shape;414;p12"/>
          <p:cNvSpPr txBox="1"/>
          <p:nvPr/>
        </p:nvSpPr>
        <p:spPr>
          <a:xfrm>
            <a:off x="35395" y="3704215"/>
            <a:ext cx="8838736"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800">
                <a:solidFill>
                  <a:schemeClr val="dk1"/>
                </a:solidFill>
                <a:latin typeface="Calibri"/>
                <a:ea typeface="Calibri"/>
                <a:cs typeface="Calibri"/>
                <a:sym typeface="Calibri"/>
              </a:rPr>
              <a:t>・「時間を決めず議論を行う場合」</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b="1" lang="ja-JP" sz="2000">
                <a:solidFill>
                  <a:schemeClr val="dk1"/>
                </a:solidFill>
                <a:latin typeface="Calibri"/>
                <a:ea typeface="Calibri"/>
                <a:cs typeface="Calibri"/>
                <a:sym typeface="Calibri"/>
              </a:rPr>
              <a:t>　例：</a:t>
            </a:r>
            <a:r>
              <a:rPr lang="ja-JP" sz="2000">
                <a:solidFill>
                  <a:srgbClr val="000000"/>
                </a:solidFill>
                <a:latin typeface="Calibri"/>
                <a:ea typeface="Calibri"/>
                <a:cs typeface="Calibri"/>
                <a:sym typeface="Calibri"/>
              </a:rPr>
              <a:t>最近の政治動向について周りの人はどう考えているのだろうか</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415" name="Google Shape;415;p12"/>
          <p:cNvSpPr/>
          <p:nvPr/>
        </p:nvSpPr>
        <p:spPr>
          <a:xfrm>
            <a:off x="6592644" y="4959651"/>
            <a:ext cx="2532112" cy="837279"/>
          </a:xfrm>
          <a:prstGeom prst="rect">
            <a:avLst/>
          </a:prstGeom>
          <a:gradFill>
            <a:gsLst>
              <a:gs pos="0">
                <a:srgbClr val="F7FBF4"/>
              </a:gs>
              <a:gs pos="74000">
                <a:srgbClr val="BDDCA8"/>
              </a:gs>
              <a:gs pos="83000">
                <a:srgbClr val="BDDCA8"/>
              </a:gs>
              <a:gs pos="100000">
                <a:srgbClr val="D3E7C5"/>
              </a:gs>
            </a:gsLst>
            <a:lin ang="1080000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4000">
              <a:solidFill>
                <a:srgbClr val="000000"/>
              </a:solidFill>
              <a:latin typeface="Calibri"/>
              <a:ea typeface="Calibri"/>
              <a:cs typeface="Calibri"/>
              <a:sym typeface="Calibri"/>
            </a:endParaRPr>
          </a:p>
        </p:txBody>
      </p:sp>
      <p:grpSp>
        <p:nvGrpSpPr>
          <p:cNvPr id="416" name="Google Shape;416;p12"/>
          <p:cNvGrpSpPr/>
          <p:nvPr/>
        </p:nvGrpSpPr>
        <p:grpSpPr>
          <a:xfrm>
            <a:off x="-36513" y="4959651"/>
            <a:ext cx="6630743" cy="837280"/>
            <a:chOff x="-2284044" y="4824353"/>
            <a:chExt cx="10132658" cy="1304985"/>
          </a:xfrm>
        </p:grpSpPr>
        <p:grpSp>
          <p:nvGrpSpPr>
            <p:cNvPr id="417" name="Google Shape;417;p12"/>
            <p:cNvGrpSpPr/>
            <p:nvPr/>
          </p:nvGrpSpPr>
          <p:grpSpPr>
            <a:xfrm>
              <a:off x="1100138" y="4824353"/>
              <a:ext cx="6748476" cy="1304985"/>
              <a:chOff x="600074" y="4824353"/>
              <a:chExt cx="7634303" cy="1457325"/>
            </a:xfrm>
          </p:grpSpPr>
          <p:sp>
            <p:nvSpPr>
              <p:cNvPr id="418" name="Google Shape;418;p12"/>
              <p:cNvSpPr/>
              <p:nvPr/>
            </p:nvSpPr>
            <p:spPr>
              <a:xfrm>
                <a:off x="600074" y="4824353"/>
                <a:ext cx="1100139" cy="1457325"/>
              </a:xfrm>
              <a:prstGeom prst="rect">
                <a:avLst/>
              </a:prstGeom>
              <a:solidFill>
                <a:srgbClr val="C4E0B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000">
                    <a:solidFill>
                      <a:srgbClr val="000000"/>
                    </a:solidFill>
                    <a:latin typeface="Calibri"/>
                    <a:ea typeface="Calibri"/>
                    <a:cs typeface="Calibri"/>
                    <a:sym typeface="Calibri"/>
                  </a:rPr>
                  <a:t>月</a:t>
                </a:r>
                <a:endParaRPr/>
              </a:p>
            </p:txBody>
          </p:sp>
          <p:sp>
            <p:nvSpPr>
              <p:cNvPr id="419" name="Google Shape;419;p12"/>
              <p:cNvSpPr/>
              <p:nvPr/>
            </p:nvSpPr>
            <p:spPr>
              <a:xfrm>
                <a:off x="1700213" y="4824354"/>
                <a:ext cx="1100139" cy="1457324"/>
              </a:xfrm>
              <a:prstGeom prst="rect">
                <a:avLst/>
              </a:prstGeom>
              <a:solidFill>
                <a:srgbClr val="C4E0B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000">
                    <a:solidFill>
                      <a:srgbClr val="000000"/>
                    </a:solidFill>
                    <a:latin typeface="Calibri"/>
                    <a:ea typeface="Calibri"/>
                    <a:cs typeface="Calibri"/>
                    <a:sym typeface="Calibri"/>
                  </a:rPr>
                  <a:t>火</a:t>
                </a:r>
                <a:endParaRPr b="1" sz="4000">
                  <a:solidFill>
                    <a:srgbClr val="000000"/>
                  </a:solidFill>
                  <a:latin typeface="Calibri"/>
                  <a:ea typeface="Calibri"/>
                  <a:cs typeface="Calibri"/>
                  <a:sym typeface="Calibri"/>
                </a:endParaRPr>
              </a:p>
            </p:txBody>
          </p:sp>
          <p:sp>
            <p:nvSpPr>
              <p:cNvPr id="420" name="Google Shape;420;p12"/>
              <p:cNvSpPr/>
              <p:nvPr/>
            </p:nvSpPr>
            <p:spPr>
              <a:xfrm>
                <a:off x="7134238" y="4824354"/>
                <a:ext cx="1100139" cy="1457324"/>
              </a:xfrm>
              <a:prstGeom prst="rect">
                <a:avLst/>
              </a:prstGeom>
              <a:solidFill>
                <a:srgbClr val="C4E0B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000">
                    <a:solidFill>
                      <a:srgbClr val="000000"/>
                    </a:solidFill>
                    <a:latin typeface="Calibri"/>
                    <a:ea typeface="Calibri"/>
                    <a:cs typeface="Calibri"/>
                    <a:sym typeface="Calibri"/>
                  </a:rPr>
                  <a:t>日</a:t>
                </a:r>
                <a:endParaRPr b="1" sz="4000">
                  <a:solidFill>
                    <a:srgbClr val="000000"/>
                  </a:solidFill>
                  <a:latin typeface="Calibri"/>
                  <a:ea typeface="Calibri"/>
                  <a:cs typeface="Calibri"/>
                  <a:sym typeface="Calibri"/>
                </a:endParaRPr>
              </a:p>
            </p:txBody>
          </p:sp>
          <p:sp>
            <p:nvSpPr>
              <p:cNvPr id="421" name="Google Shape;421;p12"/>
              <p:cNvSpPr/>
              <p:nvPr/>
            </p:nvSpPr>
            <p:spPr>
              <a:xfrm>
                <a:off x="6034099" y="4824354"/>
                <a:ext cx="1100139" cy="1457324"/>
              </a:xfrm>
              <a:prstGeom prst="rect">
                <a:avLst/>
              </a:prstGeom>
              <a:solidFill>
                <a:srgbClr val="C4E0B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000">
                    <a:solidFill>
                      <a:srgbClr val="000000"/>
                    </a:solidFill>
                    <a:latin typeface="Calibri"/>
                    <a:ea typeface="Calibri"/>
                    <a:cs typeface="Calibri"/>
                    <a:sym typeface="Calibri"/>
                  </a:rPr>
                  <a:t>土</a:t>
                </a:r>
                <a:endParaRPr b="1" sz="4000">
                  <a:solidFill>
                    <a:srgbClr val="000000"/>
                  </a:solidFill>
                  <a:latin typeface="Calibri"/>
                  <a:ea typeface="Calibri"/>
                  <a:cs typeface="Calibri"/>
                  <a:sym typeface="Calibri"/>
                </a:endParaRPr>
              </a:p>
            </p:txBody>
          </p:sp>
          <p:sp>
            <p:nvSpPr>
              <p:cNvPr id="422" name="Google Shape;422;p12"/>
              <p:cNvSpPr/>
              <p:nvPr/>
            </p:nvSpPr>
            <p:spPr>
              <a:xfrm>
                <a:off x="4933960" y="4824354"/>
                <a:ext cx="1100139" cy="1457324"/>
              </a:xfrm>
              <a:prstGeom prst="rect">
                <a:avLst/>
              </a:prstGeom>
              <a:solidFill>
                <a:srgbClr val="C4E0B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000">
                    <a:solidFill>
                      <a:srgbClr val="000000"/>
                    </a:solidFill>
                    <a:latin typeface="Calibri"/>
                    <a:ea typeface="Calibri"/>
                    <a:cs typeface="Calibri"/>
                    <a:sym typeface="Calibri"/>
                  </a:rPr>
                  <a:t>金</a:t>
                </a:r>
                <a:endParaRPr b="1" sz="4000">
                  <a:solidFill>
                    <a:srgbClr val="000000"/>
                  </a:solidFill>
                  <a:latin typeface="Calibri"/>
                  <a:ea typeface="Calibri"/>
                  <a:cs typeface="Calibri"/>
                  <a:sym typeface="Calibri"/>
                </a:endParaRPr>
              </a:p>
            </p:txBody>
          </p:sp>
          <p:sp>
            <p:nvSpPr>
              <p:cNvPr id="423" name="Google Shape;423;p12"/>
              <p:cNvSpPr/>
              <p:nvPr/>
            </p:nvSpPr>
            <p:spPr>
              <a:xfrm>
                <a:off x="3833821" y="4824354"/>
                <a:ext cx="1100139" cy="1457324"/>
              </a:xfrm>
              <a:prstGeom prst="rect">
                <a:avLst/>
              </a:prstGeom>
              <a:solidFill>
                <a:srgbClr val="C4E0B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000">
                    <a:solidFill>
                      <a:srgbClr val="000000"/>
                    </a:solidFill>
                    <a:latin typeface="Calibri"/>
                    <a:ea typeface="Calibri"/>
                    <a:cs typeface="Calibri"/>
                    <a:sym typeface="Calibri"/>
                  </a:rPr>
                  <a:t>木</a:t>
                </a:r>
                <a:endParaRPr b="1" sz="4000">
                  <a:solidFill>
                    <a:srgbClr val="000000"/>
                  </a:solidFill>
                  <a:latin typeface="Calibri"/>
                  <a:ea typeface="Calibri"/>
                  <a:cs typeface="Calibri"/>
                  <a:sym typeface="Calibri"/>
                </a:endParaRPr>
              </a:p>
            </p:txBody>
          </p:sp>
          <p:sp>
            <p:nvSpPr>
              <p:cNvPr id="424" name="Google Shape;424;p12"/>
              <p:cNvSpPr/>
              <p:nvPr/>
            </p:nvSpPr>
            <p:spPr>
              <a:xfrm>
                <a:off x="2733682" y="4824354"/>
                <a:ext cx="1100139" cy="1457324"/>
              </a:xfrm>
              <a:prstGeom prst="rect">
                <a:avLst/>
              </a:prstGeom>
              <a:solidFill>
                <a:srgbClr val="C4E0B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000">
                    <a:solidFill>
                      <a:srgbClr val="000000"/>
                    </a:solidFill>
                    <a:latin typeface="Calibri"/>
                    <a:ea typeface="Calibri"/>
                    <a:cs typeface="Calibri"/>
                    <a:sym typeface="Calibri"/>
                  </a:rPr>
                  <a:t>水</a:t>
                </a:r>
                <a:endParaRPr b="1" sz="4000">
                  <a:solidFill>
                    <a:srgbClr val="000000"/>
                  </a:solidFill>
                  <a:latin typeface="Calibri"/>
                  <a:ea typeface="Calibri"/>
                  <a:cs typeface="Calibri"/>
                  <a:sym typeface="Calibri"/>
                </a:endParaRPr>
              </a:p>
            </p:txBody>
          </p:sp>
        </p:grpSp>
        <p:sp>
          <p:nvSpPr>
            <p:cNvPr id="425" name="Google Shape;425;p12"/>
            <p:cNvSpPr/>
            <p:nvPr/>
          </p:nvSpPr>
          <p:spPr>
            <a:xfrm>
              <a:off x="-2284044" y="4824355"/>
              <a:ext cx="3384182" cy="1304983"/>
            </a:xfrm>
            <a:prstGeom prst="rect">
              <a:avLst/>
            </a:prstGeom>
            <a:gradFill>
              <a:gsLst>
                <a:gs pos="0">
                  <a:srgbClr val="F7FBF4"/>
                </a:gs>
                <a:gs pos="74000">
                  <a:srgbClr val="BDDCA8"/>
                </a:gs>
                <a:gs pos="83000">
                  <a:srgbClr val="BDDCA8"/>
                </a:gs>
                <a:gs pos="100000">
                  <a:srgbClr val="D3E7C5"/>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4000">
                <a:solidFill>
                  <a:srgbClr val="000000"/>
                </a:solidFill>
                <a:latin typeface="Calibri"/>
                <a:ea typeface="Calibri"/>
                <a:cs typeface="Calibri"/>
                <a:sym typeface="Calibri"/>
              </a:endParaRPr>
            </a:p>
          </p:txBody>
        </p:sp>
      </p:grpSp>
      <p:sp>
        <p:nvSpPr>
          <p:cNvPr id="426" name="Google Shape;426;p12"/>
          <p:cNvSpPr/>
          <p:nvPr/>
        </p:nvSpPr>
        <p:spPr>
          <a:xfrm>
            <a:off x="1238323" y="5715074"/>
            <a:ext cx="953664" cy="265840"/>
          </a:xfrm>
          <a:prstGeom prst="rightArrow">
            <a:avLst>
              <a:gd fmla="val 22414" name="adj1"/>
              <a:gd fmla="val 67241" name="adj2"/>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385623"/>
              </a:solidFill>
              <a:latin typeface="Calibri"/>
              <a:ea typeface="Calibri"/>
              <a:cs typeface="Calibri"/>
              <a:sym typeface="Calibri"/>
            </a:endParaRPr>
          </a:p>
        </p:txBody>
      </p:sp>
      <p:sp>
        <p:nvSpPr>
          <p:cNvPr id="427" name="Google Shape;427;p12"/>
          <p:cNvSpPr txBox="1"/>
          <p:nvPr/>
        </p:nvSpPr>
        <p:spPr>
          <a:xfrm>
            <a:off x="1268573" y="5935382"/>
            <a:ext cx="953664" cy="2791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chemeClr val="dk1"/>
                </a:solidFill>
                <a:latin typeface="Calibri"/>
                <a:ea typeface="Calibri"/>
                <a:cs typeface="Calibri"/>
                <a:sym typeface="Calibri"/>
              </a:rPr>
              <a:t>賭け</a:t>
            </a:r>
            <a:endParaRPr/>
          </a:p>
        </p:txBody>
      </p:sp>
      <p:sp>
        <p:nvSpPr>
          <p:cNvPr id="428" name="Google Shape;428;p12"/>
          <p:cNvSpPr/>
          <p:nvPr/>
        </p:nvSpPr>
        <p:spPr>
          <a:xfrm>
            <a:off x="-36514" y="5476280"/>
            <a:ext cx="9161269" cy="388327"/>
          </a:xfrm>
          <a:prstGeom prst="rightArrow">
            <a:avLst>
              <a:gd fmla="val 22414" name="adj1"/>
              <a:gd fmla="val 67241"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429" name="Google Shape;429;p12"/>
          <p:cNvSpPr txBox="1"/>
          <p:nvPr/>
        </p:nvSpPr>
        <p:spPr>
          <a:xfrm>
            <a:off x="5330559" y="6487560"/>
            <a:ext cx="1925344" cy="2361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600">
                <a:solidFill>
                  <a:schemeClr val="dk1"/>
                </a:solidFill>
                <a:latin typeface="Calibri"/>
                <a:ea typeface="Calibri"/>
                <a:cs typeface="Calibri"/>
                <a:sym typeface="Calibri"/>
              </a:rPr>
              <a:t>ポイントの集計</a:t>
            </a:r>
            <a:endParaRPr/>
          </a:p>
        </p:txBody>
      </p:sp>
      <p:sp>
        <p:nvSpPr>
          <p:cNvPr id="430" name="Google Shape;430;p12"/>
          <p:cNvSpPr/>
          <p:nvPr/>
        </p:nvSpPr>
        <p:spPr>
          <a:xfrm rot="-5400000">
            <a:off x="6272690" y="6003826"/>
            <a:ext cx="628050" cy="214258"/>
          </a:xfrm>
          <a:prstGeom prst="rightArrow">
            <a:avLst>
              <a:gd fmla="val 22414" name="adj1"/>
              <a:gd fmla="val 46551"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431" name="Google Shape;431;p12"/>
          <p:cNvSpPr txBox="1"/>
          <p:nvPr/>
        </p:nvSpPr>
        <p:spPr>
          <a:xfrm>
            <a:off x="6725159" y="5776243"/>
            <a:ext cx="128897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600">
                <a:solidFill>
                  <a:schemeClr val="dk1"/>
                </a:solidFill>
                <a:latin typeface="Calibri"/>
                <a:ea typeface="Calibri"/>
                <a:cs typeface="Calibri"/>
                <a:sym typeface="Calibri"/>
              </a:rPr>
              <a:t>議論は続く</a:t>
            </a:r>
            <a:endParaRPr b="1" sz="1600">
              <a:solidFill>
                <a:schemeClr val="dk1"/>
              </a:solidFill>
              <a:latin typeface="Calibri"/>
              <a:ea typeface="Calibri"/>
              <a:cs typeface="Calibri"/>
              <a:sym typeface="Calibri"/>
            </a:endParaRPr>
          </a:p>
        </p:txBody>
      </p:sp>
      <p:sp>
        <p:nvSpPr>
          <p:cNvPr id="432" name="Google Shape;432;p12"/>
          <p:cNvSpPr/>
          <p:nvPr/>
        </p:nvSpPr>
        <p:spPr>
          <a:xfrm>
            <a:off x="2202725" y="5785529"/>
            <a:ext cx="4351352" cy="146757"/>
          </a:xfrm>
          <a:prstGeom prst="lef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33" name="Google Shape;433;p12"/>
          <p:cNvCxnSpPr/>
          <p:nvPr/>
        </p:nvCxnSpPr>
        <p:spPr>
          <a:xfrm flipH="1" rot="10800000">
            <a:off x="4111604" y="5898156"/>
            <a:ext cx="266797" cy="220072"/>
          </a:xfrm>
          <a:prstGeom prst="straightConnector1">
            <a:avLst/>
          </a:prstGeom>
          <a:noFill/>
          <a:ln cap="flat" cmpd="sng" w="28575">
            <a:solidFill>
              <a:schemeClr val="accent1"/>
            </a:solidFill>
            <a:prstDash val="solid"/>
            <a:miter lim="800000"/>
            <a:headEnd len="sm" w="sm" type="none"/>
            <a:tailEnd len="sm" w="sm" type="none"/>
          </a:ln>
        </p:spPr>
      </p:cxnSp>
      <p:sp>
        <p:nvSpPr>
          <p:cNvPr id="434" name="Google Shape;434;p12"/>
          <p:cNvSpPr txBox="1"/>
          <p:nvPr/>
        </p:nvSpPr>
        <p:spPr>
          <a:xfrm>
            <a:off x="3496215" y="6118228"/>
            <a:ext cx="13522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評価期間</a:t>
            </a:r>
            <a:endParaRPr/>
          </a:p>
        </p:txBody>
      </p:sp>
      <p:grpSp>
        <p:nvGrpSpPr>
          <p:cNvPr id="435" name="Google Shape;435;p12"/>
          <p:cNvGrpSpPr/>
          <p:nvPr/>
        </p:nvGrpSpPr>
        <p:grpSpPr>
          <a:xfrm>
            <a:off x="2118696" y="2318601"/>
            <a:ext cx="5449617" cy="1582513"/>
            <a:chOff x="2118696" y="2559091"/>
            <a:chExt cx="5449617" cy="1582513"/>
          </a:xfrm>
        </p:grpSpPr>
        <p:grpSp>
          <p:nvGrpSpPr>
            <p:cNvPr id="436" name="Google Shape;436;p12"/>
            <p:cNvGrpSpPr/>
            <p:nvPr/>
          </p:nvGrpSpPr>
          <p:grpSpPr>
            <a:xfrm>
              <a:off x="2118696" y="2559091"/>
              <a:ext cx="5104370" cy="1582513"/>
              <a:chOff x="530936" y="2748083"/>
              <a:chExt cx="7862148" cy="2465110"/>
            </a:xfrm>
          </p:grpSpPr>
          <p:sp>
            <p:nvSpPr>
              <p:cNvPr id="437" name="Google Shape;437;p12"/>
              <p:cNvSpPr/>
              <p:nvPr/>
            </p:nvSpPr>
            <p:spPr>
              <a:xfrm>
                <a:off x="1926519" y="2748083"/>
                <a:ext cx="4988631" cy="1304985"/>
              </a:xfrm>
              <a:prstGeom prst="rect">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設定した時間</a:t>
                </a:r>
                <a:endParaRPr b="1" sz="2800">
                  <a:solidFill>
                    <a:srgbClr val="000000"/>
                  </a:solidFill>
                  <a:latin typeface="Calibri"/>
                  <a:ea typeface="Calibri"/>
                  <a:cs typeface="Calibri"/>
                  <a:sym typeface="Calibri"/>
                </a:endParaRPr>
              </a:p>
            </p:txBody>
          </p:sp>
          <p:sp>
            <p:nvSpPr>
              <p:cNvPr id="438" name="Google Shape;438;p12"/>
              <p:cNvSpPr/>
              <p:nvPr/>
            </p:nvSpPr>
            <p:spPr>
              <a:xfrm>
                <a:off x="530940" y="2748084"/>
                <a:ext cx="1395580" cy="1304984"/>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4400">
                  <a:solidFill>
                    <a:srgbClr val="000000"/>
                  </a:solidFill>
                  <a:latin typeface="Calibri"/>
                  <a:ea typeface="Calibri"/>
                  <a:cs typeface="Calibri"/>
                  <a:sym typeface="Calibri"/>
                </a:endParaRPr>
              </a:p>
            </p:txBody>
          </p:sp>
          <p:sp>
            <p:nvSpPr>
              <p:cNvPr id="439" name="Google Shape;439;p12"/>
              <p:cNvSpPr/>
              <p:nvPr/>
            </p:nvSpPr>
            <p:spPr>
              <a:xfrm>
                <a:off x="530936" y="3974572"/>
                <a:ext cx="1395579" cy="414339"/>
              </a:xfrm>
              <a:prstGeom prst="rightArrow">
                <a:avLst>
                  <a:gd fmla="val 22414" name="adj1"/>
                  <a:gd fmla="val 67241" name="adj2"/>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85623"/>
                  </a:solidFill>
                  <a:latin typeface="Calibri"/>
                  <a:ea typeface="Calibri"/>
                  <a:cs typeface="Calibri"/>
                  <a:sym typeface="Calibri"/>
                </a:endParaRPr>
              </a:p>
            </p:txBody>
          </p:sp>
          <p:sp>
            <p:nvSpPr>
              <p:cNvPr id="440" name="Google Shape;440;p12"/>
              <p:cNvSpPr txBox="1"/>
              <p:nvPr/>
            </p:nvSpPr>
            <p:spPr>
              <a:xfrm>
                <a:off x="652663" y="4263641"/>
                <a:ext cx="1395579" cy="461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400">
                    <a:solidFill>
                      <a:schemeClr val="dk1"/>
                    </a:solidFill>
                    <a:latin typeface="Calibri"/>
                    <a:ea typeface="Calibri"/>
                    <a:cs typeface="Calibri"/>
                    <a:sym typeface="Calibri"/>
                  </a:rPr>
                  <a:t>賭け</a:t>
                </a:r>
                <a:endParaRPr/>
              </a:p>
            </p:txBody>
          </p:sp>
          <p:sp>
            <p:nvSpPr>
              <p:cNvPr id="441" name="Google Shape;441;p12"/>
              <p:cNvSpPr/>
              <p:nvPr/>
            </p:nvSpPr>
            <p:spPr>
              <a:xfrm>
                <a:off x="1926517" y="3560474"/>
                <a:ext cx="4988633" cy="703908"/>
              </a:xfrm>
              <a:prstGeom prst="rightArrow">
                <a:avLst>
                  <a:gd fmla="val 22414" name="adj1"/>
                  <a:gd fmla="val 67241"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42" name="Google Shape;442;p12"/>
              <p:cNvSpPr txBox="1"/>
              <p:nvPr/>
            </p:nvSpPr>
            <p:spPr>
              <a:xfrm>
                <a:off x="5575560" y="4843861"/>
                <a:ext cx="28175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800">
                    <a:solidFill>
                      <a:schemeClr val="dk1"/>
                    </a:solidFill>
                    <a:latin typeface="Calibri"/>
                    <a:ea typeface="Calibri"/>
                    <a:cs typeface="Calibri"/>
                    <a:sym typeface="Calibri"/>
                  </a:rPr>
                  <a:t>ポイントの集計</a:t>
                </a:r>
                <a:endParaRPr/>
              </a:p>
            </p:txBody>
          </p:sp>
          <p:sp>
            <p:nvSpPr>
              <p:cNvPr id="443" name="Google Shape;443;p12"/>
              <p:cNvSpPr/>
              <p:nvPr/>
            </p:nvSpPr>
            <p:spPr>
              <a:xfrm rot="-5400000">
                <a:off x="6662924" y="4375504"/>
                <a:ext cx="504455" cy="313544"/>
              </a:xfrm>
              <a:prstGeom prst="rightArrow">
                <a:avLst>
                  <a:gd fmla="val 22414" name="adj1"/>
                  <a:gd fmla="val 46551"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sp>
          <p:nvSpPr>
            <p:cNvPr id="444" name="Google Shape;444;p12"/>
            <p:cNvSpPr/>
            <p:nvPr/>
          </p:nvSpPr>
          <p:spPr>
            <a:xfrm>
              <a:off x="3024753" y="3414149"/>
              <a:ext cx="3204000" cy="146757"/>
            </a:xfrm>
            <a:prstGeom prst="lef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45" name="Google Shape;445;p12"/>
            <p:cNvCxnSpPr/>
            <p:nvPr/>
          </p:nvCxnSpPr>
          <p:spPr>
            <a:xfrm flipH="1" rot="10800000">
              <a:off x="4736460" y="3504937"/>
              <a:ext cx="266797" cy="220072"/>
            </a:xfrm>
            <a:prstGeom prst="straightConnector1">
              <a:avLst/>
            </a:prstGeom>
            <a:noFill/>
            <a:ln cap="flat" cmpd="sng" w="28575">
              <a:solidFill>
                <a:schemeClr val="accent1"/>
              </a:solidFill>
              <a:prstDash val="solid"/>
              <a:miter lim="800000"/>
              <a:headEnd len="sm" w="sm" type="none"/>
              <a:tailEnd len="sm" w="sm" type="none"/>
            </a:ln>
          </p:spPr>
        </p:cxnSp>
        <p:sp>
          <p:nvSpPr>
            <p:cNvPr id="446" name="Google Shape;446;p12"/>
            <p:cNvSpPr txBox="1"/>
            <p:nvPr/>
          </p:nvSpPr>
          <p:spPr>
            <a:xfrm>
              <a:off x="4154472" y="3699277"/>
              <a:ext cx="13522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評価期間</a:t>
              </a:r>
              <a:endParaRPr/>
            </a:p>
          </p:txBody>
        </p:sp>
        <p:cxnSp>
          <p:nvCxnSpPr>
            <p:cNvPr id="447" name="Google Shape;447;p12"/>
            <p:cNvCxnSpPr/>
            <p:nvPr/>
          </p:nvCxnSpPr>
          <p:spPr>
            <a:xfrm flipH="1">
              <a:off x="5836024" y="2808234"/>
              <a:ext cx="566683" cy="517483"/>
            </a:xfrm>
            <a:prstGeom prst="straightConnector1">
              <a:avLst/>
            </a:prstGeom>
            <a:noFill/>
            <a:ln cap="flat" cmpd="sng" w="28575">
              <a:solidFill>
                <a:schemeClr val="dk1"/>
              </a:solidFill>
              <a:prstDash val="solid"/>
              <a:miter lim="800000"/>
              <a:headEnd len="sm" w="sm" type="none"/>
              <a:tailEnd len="sm" w="sm" type="none"/>
            </a:ln>
          </p:spPr>
        </p:cxnSp>
        <p:sp>
          <p:nvSpPr>
            <p:cNvPr id="448" name="Google Shape;448;p12"/>
            <p:cNvSpPr txBox="1"/>
            <p:nvPr/>
          </p:nvSpPr>
          <p:spPr>
            <a:xfrm>
              <a:off x="6365325" y="2601450"/>
              <a:ext cx="12029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議論期間</a:t>
              </a:r>
              <a:endParaRPr/>
            </a:p>
          </p:txBody>
        </p:sp>
      </p:grpSp>
      <p:sp>
        <p:nvSpPr>
          <p:cNvPr id="449" name="Google Shape;449;p12"/>
          <p:cNvSpPr txBox="1"/>
          <p:nvPr/>
        </p:nvSpPr>
        <p:spPr>
          <a:xfrm>
            <a:off x="6308450" y="4409917"/>
            <a:ext cx="12029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議論期間</a:t>
            </a:r>
            <a:endParaRPr/>
          </a:p>
        </p:txBody>
      </p:sp>
      <p:cxnSp>
        <p:nvCxnSpPr>
          <p:cNvPr id="450" name="Google Shape;450;p12"/>
          <p:cNvCxnSpPr/>
          <p:nvPr/>
        </p:nvCxnSpPr>
        <p:spPr>
          <a:xfrm flipH="1">
            <a:off x="6474942" y="4737342"/>
            <a:ext cx="218902" cy="956143"/>
          </a:xfrm>
          <a:prstGeom prst="straightConnector1">
            <a:avLst/>
          </a:prstGeom>
          <a:noFill/>
          <a:ln cap="flat" cmpd="sng" w="28575">
            <a:solidFill>
              <a:schemeClr val="dk1"/>
            </a:solidFill>
            <a:prstDash val="solid"/>
            <a:miter lim="800000"/>
            <a:headEnd len="sm" w="sm" type="none"/>
            <a:tailEnd len="sm" w="sm" type="none"/>
          </a:ln>
        </p:spPr>
      </p:cxnSp>
      <p:sp>
        <p:nvSpPr>
          <p:cNvPr id="451" name="Google Shape;451;p12"/>
          <p:cNvSpPr/>
          <p:nvPr/>
        </p:nvSpPr>
        <p:spPr>
          <a:xfrm>
            <a:off x="5628242" y="6041422"/>
            <a:ext cx="953664" cy="265840"/>
          </a:xfrm>
          <a:prstGeom prst="rightArrow">
            <a:avLst>
              <a:gd fmla="val 22414" name="adj1"/>
              <a:gd fmla="val 67241" name="adj2"/>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385623"/>
              </a:solidFill>
              <a:latin typeface="Calibri"/>
              <a:ea typeface="Calibri"/>
              <a:cs typeface="Calibri"/>
              <a:sym typeface="Calibri"/>
            </a:endParaRPr>
          </a:p>
        </p:txBody>
      </p:sp>
      <p:sp>
        <p:nvSpPr>
          <p:cNvPr id="452" name="Google Shape;452;p12"/>
          <p:cNvSpPr/>
          <p:nvPr/>
        </p:nvSpPr>
        <p:spPr>
          <a:xfrm>
            <a:off x="6592644" y="6111877"/>
            <a:ext cx="2696322" cy="153374"/>
          </a:xfrm>
          <a:prstGeom prst="lef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13"/>
          <p:cNvSpPr txBox="1"/>
          <p:nvPr/>
        </p:nvSpPr>
        <p:spPr>
          <a:xfrm>
            <a:off x="323944" y="164796"/>
            <a:ext cx="1299210" cy="646331"/>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459" name="Google Shape;459;p13"/>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5400">
                <a:solidFill>
                  <a:schemeClr val="lt1"/>
                </a:solidFill>
                <a:latin typeface="Calibri"/>
                <a:ea typeface="Calibri"/>
                <a:cs typeface="Calibri"/>
                <a:sym typeface="Calibri"/>
              </a:rPr>
              <a:t>DDGのデザイン</a:t>
            </a:r>
            <a:endParaRPr b="1" sz="5400">
              <a:solidFill>
                <a:schemeClr val="lt1"/>
              </a:solidFill>
              <a:latin typeface="Calibri"/>
              <a:ea typeface="Calibri"/>
              <a:cs typeface="Calibri"/>
              <a:sym typeface="Calibri"/>
            </a:endParaRPr>
          </a:p>
        </p:txBody>
      </p:sp>
      <p:sp>
        <p:nvSpPr>
          <p:cNvPr id="460" name="Google Shape;460;p13"/>
          <p:cNvSpPr txBox="1"/>
          <p:nvPr/>
        </p:nvSpPr>
        <p:spPr>
          <a:xfrm>
            <a:off x="323944" y="1392702"/>
            <a:ext cx="933267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個人が持つポイントは0に収束していく仕組みにする</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目的：</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ja-JP" sz="1800">
                <a:solidFill>
                  <a:schemeClr val="dk1"/>
                </a:solidFill>
                <a:latin typeface="Calibri"/>
                <a:ea typeface="Calibri"/>
                <a:cs typeface="Calibri"/>
                <a:sym typeface="Calibri"/>
              </a:rPr>
              <a:t>新しくDDGを始める人が入りやすくする。</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ja-JP" sz="1800">
                <a:solidFill>
                  <a:schemeClr val="dk1"/>
                </a:solidFill>
                <a:latin typeface="Calibri"/>
                <a:ea typeface="Calibri"/>
                <a:cs typeface="Calibri"/>
                <a:sym typeface="Calibri"/>
              </a:rPr>
              <a:t>DDGから離れていた人が戻りやすい仕組みにする。</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ja-JP" sz="1800">
                <a:solidFill>
                  <a:schemeClr val="dk1"/>
                </a:solidFill>
                <a:latin typeface="Calibri"/>
                <a:ea typeface="Calibri"/>
                <a:cs typeface="Calibri"/>
                <a:sym typeface="Calibri"/>
              </a:rPr>
              <a:t>ポイントが低いことからモチベーションが下がってしまっている人への救済。</a:t>
            </a:r>
            <a:endParaRPr sz="1800">
              <a:solidFill>
                <a:schemeClr val="dk1"/>
              </a:solidFill>
              <a:latin typeface="Calibri"/>
              <a:ea typeface="Calibri"/>
              <a:cs typeface="Calibri"/>
              <a:sym typeface="Calibri"/>
            </a:endParaRPr>
          </a:p>
        </p:txBody>
      </p:sp>
      <p:sp>
        <p:nvSpPr>
          <p:cNvPr id="461" name="Google Shape;461;p13"/>
          <p:cNvSpPr/>
          <p:nvPr/>
        </p:nvSpPr>
        <p:spPr>
          <a:xfrm>
            <a:off x="323944" y="3389800"/>
            <a:ext cx="8486776" cy="457200"/>
          </a:xfrm>
          <a:prstGeom prst="rect">
            <a:avLst/>
          </a:prstGeom>
          <a:solidFill>
            <a:srgbClr val="FEE59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1800">
                <a:solidFill>
                  <a:schemeClr val="dk1"/>
                </a:solidFill>
                <a:latin typeface="Calibri"/>
                <a:ea typeface="Calibri"/>
                <a:cs typeface="Calibri"/>
                <a:sym typeface="Calibri"/>
              </a:rPr>
              <a:t>自分の持ちポイントがプラスの場合</a:t>
            </a:r>
            <a:r>
              <a:rPr b="1" lang="ja-JP" sz="1800" u="sng">
                <a:solidFill>
                  <a:schemeClr val="dk1"/>
                </a:solidFill>
                <a:latin typeface="Calibri"/>
                <a:ea typeface="Calibri"/>
                <a:cs typeface="Calibri"/>
                <a:sym typeface="Calibri"/>
              </a:rPr>
              <a:t>１日ごと</a:t>
            </a:r>
            <a:r>
              <a:rPr b="1" lang="ja-JP" sz="1800">
                <a:solidFill>
                  <a:schemeClr val="dk1"/>
                </a:solidFill>
                <a:latin typeface="Calibri"/>
                <a:ea typeface="Calibri"/>
                <a:cs typeface="Calibri"/>
                <a:sym typeface="Calibri"/>
              </a:rPr>
              <a:t>にポイントから5%が引かれてゆく。</a:t>
            </a:r>
            <a:endParaRPr/>
          </a:p>
        </p:txBody>
      </p:sp>
      <p:sp>
        <p:nvSpPr>
          <p:cNvPr id="462" name="Google Shape;462;p13"/>
          <p:cNvSpPr txBox="1"/>
          <p:nvPr/>
        </p:nvSpPr>
        <p:spPr>
          <a:xfrm>
            <a:off x="423957" y="3880308"/>
            <a:ext cx="47720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800">
                <a:solidFill>
                  <a:schemeClr val="dk1"/>
                </a:solidFill>
                <a:latin typeface="Calibri"/>
                <a:ea typeface="Calibri"/>
                <a:cs typeface="Calibri"/>
                <a:sym typeface="Calibri"/>
              </a:rPr>
              <a:t>10000→9500→9025</a:t>
            </a:r>
            <a:endParaRPr sz="2800">
              <a:solidFill>
                <a:schemeClr val="dk1"/>
              </a:solidFill>
              <a:latin typeface="Calibri"/>
              <a:ea typeface="Calibri"/>
              <a:cs typeface="Calibri"/>
              <a:sym typeface="Calibri"/>
            </a:endParaRPr>
          </a:p>
        </p:txBody>
      </p:sp>
      <p:sp>
        <p:nvSpPr>
          <p:cNvPr id="463" name="Google Shape;463;p13"/>
          <p:cNvSpPr txBox="1"/>
          <p:nvPr/>
        </p:nvSpPr>
        <p:spPr>
          <a:xfrm>
            <a:off x="373950" y="5144126"/>
            <a:ext cx="31361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800">
                <a:solidFill>
                  <a:schemeClr val="dk1"/>
                </a:solidFill>
                <a:latin typeface="Calibri"/>
                <a:ea typeface="Calibri"/>
                <a:cs typeface="Calibri"/>
                <a:sym typeface="Calibri"/>
              </a:rPr>
              <a:t>-1000→-900→-810</a:t>
            </a:r>
            <a:endParaRPr sz="2800">
              <a:solidFill>
                <a:schemeClr val="dk1"/>
              </a:solidFill>
              <a:latin typeface="Calibri"/>
              <a:ea typeface="Calibri"/>
              <a:cs typeface="Calibri"/>
              <a:sym typeface="Calibri"/>
            </a:endParaRPr>
          </a:p>
        </p:txBody>
      </p:sp>
      <p:sp>
        <p:nvSpPr>
          <p:cNvPr id="464" name="Google Shape;464;p13"/>
          <p:cNvSpPr/>
          <p:nvPr/>
        </p:nvSpPr>
        <p:spPr>
          <a:xfrm>
            <a:off x="323944" y="4587598"/>
            <a:ext cx="8486776" cy="457200"/>
          </a:xfrm>
          <a:prstGeom prst="rect">
            <a:avLst/>
          </a:prstGeom>
          <a:solidFill>
            <a:srgbClr val="FEE59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1800">
                <a:solidFill>
                  <a:schemeClr val="dk1"/>
                </a:solidFill>
                <a:latin typeface="Calibri"/>
                <a:ea typeface="Calibri"/>
                <a:cs typeface="Calibri"/>
                <a:sym typeface="Calibri"/>
              </a:rPr>
              <a:t>自分の持ちポイントがマイナスの場合</a:t>
            </a:r>
            <a:r>
              <a:rPr b="1" lang="ja-JP" sz="1800" u="sng">
                <a:solidFill>
                  <a:schemeClr val="dk1"/>
                </a:solidFill>
                <a:latin typeface="Calibri"/>
                <a:ea typeface="Calibri"/>
                <a:cs typeface="Calibri"/>
                <a:sym typeface="Calibri"/>
              </a:rPr>
              <a:t>１日ごと</a:t>
            </a:r>
            <a:r>
              <a:rPr b="1" lang="ja-JP" sz="1800">
                <a:solidFill>
                  <a:schemeClr val="dk1"/>
                </a:solidFill>
                <a:latin typeface="Calibri"/>
                <a:ea typeface="Calibri"/>
                <a:cs typeface="Calibri"/>
                <a:sym typeface="Calibri"/>
              </a:rPr>
              <a:t>に絶対値の10%が足されてゆく。</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4"/>
          <p:cNvSpPr txBox="1"/>
          <p:nvPr/>
        </p:nvSpPr>
        <p:spPr>
          <a:xfrm>
            <a:off x="323944" y="164796"/>
            <a:ext cx="1299210" cy="646331"/>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471" name="Google Shape;471;p14"/>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5400">
                <a:solidFill>
                  <a:schemeClr val="lt1"/>
                </a:solidFill>
                <a:latin typeface="Calibri"/>
                <a:ea typeface="Calibri"/>
                <a:cs typeface="Calibri"/>
                <a:sym typeface="Calibri"/>
              </a:rPr>
              <a:t>DDGの実施方法</a:t>
            </a:r>
            <a:endParaRPr b="1" sz="5400">
              <a:solidFill>
                <a:schemeClr val="lt1"/>
              </a:solidFill>
              <a:latin typeface="Calibri"/>
              <a:ea typeface="Calibri"/>
              <a:cs typeface="Calibri"/>
              <a:sym typeface="Calibri"/>
            </a:endParaRPr>
          </a:p>
        </p:txBody>
      </p:sp>
      <p:sp>
        <p:nvSpPr>
          <p:cNvPr id="472" name="Google Shape;472;p14"/>
          <p:cNvSpPr txBox="1"/>
          <p:nvPr/>
        </p:nvSpPr>
        <p:spPr>
          <a:xfrm>
            <a:off x="604910" y="1420837"/>
            <a:ext cx="795447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DDG with SlackのためのWebアプリケーションを作成</a:t>
            </a:r>
            <a:endParaRPr/>
          </a:p>
        </p:txBody>
      </p:sp>
      <p:sp>
        <p:nvSpPr>
          <p:cNvPr id="473" name="Google Shape;473;p14"/>
          <p:cNvSpPr txBox="1"/>
          <p:nvPr/>
        </p:nvSpPr>
        <p:spPr>
          <a:xfrm>
            <a:off x="604910" y="2014958"/>
            <a:ext cx="7624689"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・賭け対象の選択</a:t>
            </a:r>
            <a:br>
              <a:rPr lang="ja-JP" sz="2400">
                <a:solidFill>
                  <a:schemeClr val="dk1"/>
                </a:solidFill>
                <a:latin typeface="Calibri"/>
                <a:ea typeface="Calibri"/>
                <a:cs typeface="Calibri"/>
                <a:sym typeface="Calibri"/>
              </a:rPr>
            </a:br>
            <a:r>
              <a:rPr lang="ja-JP" sz="2400">
                <a:solidFill>
                  <a:schemeClr val="dk1"/>
                </a:solidFill>
                <a:latin typeface="Calibri"/>
                <a:ea typeface="Calibri"/>
                <a:cs typeface="Calibri"/>
                <a:sym typeface="Calibri"/>
              </a:rPr>
              <a:t>・議論中の評価（匿名）</a:t>
            </a:r>
            <a:br>
              <a:rPr lang="ja-JP" sz="2400">
                <a:solidFill>
                  <a:schemeClr val="dk1"/>
                </a:solidFill>
                <a:latin typeface="Calibri"/>
                <a:ea typeface="Calibri"/>
                <a:cs typeface="Calibri"/>
                <a:sym typeface="Calibri"/>
              </a:rPr>
            </a:br>
            <a:r>
              <a:rPr lang="ja-JP" sz="2400">
                <a:solidFill>
                  <a:schemeClr val="dk1"/>
                </a:solidFill>
                <a:latin typeface="Calibri"/>
                <a:ea typeface="Calibri"/>
                <a:cs typeface="Calibri"/>
                <a:sym typeface="Calibri"/>
              </a:rPr>
              <a:t>・ポイントの計算</a:t>
            </a:r>
            <a:br>
              <a:rPr lang="ja-JP" sz="2400">
                <a:solidFill>
                  <a:schemeClr val="dk1"/>
                </a:solidFill>
                <a:latin typeface="Calibri"/>
                <a:ea typeface="Calibri"/>
                <a:cs typeface="Calibri"/>
                <a:sym typeface="Calibri"/>
              </a:rPr>
            </a:br>
            <a:r>
              <a:rPr lang="ja-JP" sz="2400">
                <a:solidFill>
                  <a:schemeClr val="dk1"/>
                </a:solidFill>
                <a:latin typeface="Calibri"/>
                <a:ea typeface="Calibri"/>
                <a:cs typeface="Calibri"/>
                <a:sym typeface="Calibri"/>
              </a:rPr>
              <a:t>・ポイントの確認</a:t>
            </a:r>
            <a:endParaRPr/>
          </a:p>
          <a:p>
            <a:pPr indent="0" lvl="0" marL="0" marR="0" rtl="0" algn="l">
              <a:spcBef>
                <a:spcPts val="0"/>
              </a:spcBef>
              <a:spcAft>
                <a:spcPts val="0"/>
              </a:spcAft>
              <a:buNone/>
            </a:pPr>
            <a:r>
              <a:rPr lang="ja-JP" sz="2400">
                <a:solidFill>
                  <a:schemeClr val="dk1"/>
                </a:solidFill>
                <a:latin typeface="Calibri"/>
                <a:ea typeface="Calibri"/>
                <a:cs typeface="Calibri"/>
                <a:sym typeface="Calibri"/>
              </a:rPr>
              <a:t>の機能を実装したアプリケーションの作成を予定。</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ja-JP" sz="4000" u="none" cap="none" strike="noStrike">
                <a:solidFill>
                  <a:schemeClr val="lt1"/>
                </a:solidFill>
                <a:latin typeface="Calibri"/>
                <a:ea typeface="Calibri"/>
                <a:cs typeface="Calibri"/>
                <a:sym typeface="Calibri"/>
              </a:rPr>
              <a:t>研究背景（ゲーミフィケーション）</a:t>
            </a:r>
            <a:endParaRPr/>
          </a:p>
        </p:txBody>
      </p:sp>
      <p:sp>
        <p:nvSpPr>
          <p:cNvPr id="98" name="Google Shape;98;p2"/>
          <p:cNvSpPr txBox="1"/>
          <p:nvPr/>
        </p:nvSpPr>
        <p:spPr>
          <a:xfrm>
            <a:off x="419670" y="1236438"/>
            <a:ext cx="730837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ja-JP" sz="1600" u="none" cap="none" strike="noStrike">
                <a:solidFill>
                  <a:schemeClr val="dk1"/>
                </a:solidFill>
                <a:latin typeface="Calibri"/>
                <a:ea typeface="Calibri"/>
                <a:cs typeface="Calibri"/>
                <a:sym typeface="Calibri"/>
              </a:rPr>
              <a:t>定義</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ゲーミフィケーションとは「ゲームに使われている構造を。ゲームとは別の分野で応用し、行動に対する動機付けや問題解決をもたらすこと」</a:t>
            </a:r>
            <a:endParaRPr/>
          </a:p>
        </p:txBody>
      </p:sp>
      <p:sp>
        <p:nvSpPr>
          <p:cNvPr id="99" name="Google Shape;99;p2"/>
          <p:cNvSpPr txBox="1"/>
          <p:nvPr/>
        </p:nvSpPr>
        <p:spPr>
          <a:xfrm>
            <a:off x="419668" y="2195529"/>
            <a:ext cx="8280779"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使用例</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Nike+（Nike)：運動管理アプリケーション（バッヂ機能）</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ビッくらポン（くら寿司）：一定数皿を貯めると、ゲームができ、当たるとおもちゃがもらえる。</a:t>
            </a:r>
            <a:endParaRPr sz="1600">
              <a:solidFill>
                <a:schemeClr val="dk1"/>
              </a:solidFill>
              <a:latin typeface="Calibri"/>
              <a:ea typeface="Calibri"/>
              <a:cs typeface="Calibri"/>
              <a:sym typeface="Calibri"/>
            </a:endParaRPr>
          </a:p>
        </p:txBody>
      </p:sp>
      <p:sp>
        <p:nvSpPr>
          <p:cNvPr id="100" name="Google Shape;100;p2"/>
          <p:cNvSpPr txBox="1"/>
          <p:nvPr/>
        </p:nvSpPr>
        <p:spPr>
          <a:xfrm>
            <a:off x="419668" y="3282513"/>
            <a:ext cx="828077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問題点</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報酬を獲得すること自体が目的になってしまう。</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内発的な動機付けがされない。</a:t>
            </a:r>
            <a:endParaRPr sz="1600">
              <a:solidFill>
                <a:schemeClr val="dk1"/>
              </a:solidFill>
              <a:latin typeface="Calibri"/>
              <a:ea typeface="Calibri"/>
              <a:cs typeface="Calibri"/>
              <a:sym typeface="Calibri"/>
            </a:endParaRPr>
          </a:p>
        </p:txBody>
      </p:sp>
      <p:graphicFrame>
        <p:nvGraphicFramePr>
          <p:cNvPr id="101" name="Google Shape;101;p2"/>
          <p:cNvGraphicFramePr/>
          <p:nvPr/>
        </p:nvGraphicFramePr>
        <p:xfrm>
          <a:off x="340625" y="4341639"/>
          <a:ext cx="3000000" cy="3000000"/>
        </p:xfrm>
        <a:graphic>
          <a:graphicData uri="http://schemas.openxmlformats.org/drawingml/2006/table">
            <a:tbl>
              <a:tblPr bandRow="1" firstRow="1">
                <a:noFill/>
                <a:tableStyleId>{3564B001-EA91-47DF-8A21-204BA3499848}</a:tableStyleId>
              </a:tblPr>
              <a:tblGrid>
                <a:gridCol w="4219425"/>
                <a:gridCol w="4219425"/>
              </a:tblGrid>
              <a:tr h="434550">
                <a:tc>
                  <a:txBody>
                    <a:bodyPr/>
                    <a:lstStyle/>
                    <a:p>
                      <a:pPr indent="0" lvl="0" marL="0" marR="0" rtl="0" algn="l">
                        <a:spcBef>
                          <a:spcPts val="0"/>
                        </a:spcBef>
                        <a:spcAft>
                          <a:spcPts val="0"/>
                        </a:spcAft>
                        <a:buNone/>
                      </a:pPr>
                      <a:r>
                        <a:rPr lang="ja-JP" sz="1600" u="none" cap="none" strike="noStrike">
                          <a:solidFill>
                            <a:schemeClr val="dk1"/>
                          </a:solidFill>
                        </a:rPr>
                        <a:t>内発的動機付け</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ja-JP" sz="1600">
                          <a:solidFill>
                            <a:schemeClr val="dk1"/>
                          </a:solidFill>
                        </a:rPr>
                        <a:t>外発的動機付け</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10450">
                <a:tc>
                  <a:txBody>
                    <a:bodyPr/>
                    <a:lstStyle/>
                    <a:p>
                      <a:pPr indent="0" lvl="0" marL="0" marR="0" rtl="0" algn="l">
                        <a:spcBef>
                          <a:spcPts val="0"/>
                        </a:spcBef>
                        <a:spcAft>
                          <a:spcPts val="0"/>
                        </a:spcAft>
                        <a:buNone/>
                      </a:pPr>
                      <a:r>
                        <a:rPr lang="ja-JP" sz="1600"/>
                        <a:t>自分自身の好奇心や関心等、自分の内面か</a:t>
                      </a:r>
                      <a:endParaRPr/>
                    </a:p>
                    <a:p>
                      <a:pPr indent="0" lvl="0" marL="0" marR="0" rtl="0" algn="l">
                        <a:spcBef>
                          <a:spcPts val="0"/>
                        </a:spcBef>
                        <a:spcAft>
                          <a:spcPts val="0"/>
                        </a:spcAft>
                        <a:buNone/>
                      </a:pPr>
                      <a:r>
                        <a:rPr lang="ja-JP" sz="1600"/>
                        <a:t>ら湧き上がってくるものであり、報酬に依</a:t>
                      </a:r>
                      <a:endParaRPr/>
                    </a:p>
                    <a:p>
                      <a:pPr indent="0" lvl="0" marL="0" marR="0" rtl="0" algn="l">
                        <a:spcBef>
                          <a:spcPts val="0"/>
                        </a:spcBef>
                        <a:spcAft>
                          <a:spcPts val="0"/>
                        </a:spcAft>
                        <a:buNone/>
                      </a:pPr>
                      <a:r>
                        <a:rPr lang="ja-JP" sz="1600"/>
                        <a:t>存しない動機付け</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ja-JP" sz="1600"/>
                        <a:t>金銭の授受や罰などの外的要因が基となる</a:t>
                      </a:r>
                      <a:endParaRPr/>
                    </a:p>
                    <a:p>
                      <a:pPr indent="0" lvl="0" marL="0" marR="0" rtl="0" algn="l">
                        <a:spcBef>
                          <a:spcPts val="0"/>
                        </a:spcBef>
                        <a:spcAft>
                          <a:spcPts val="0"/>
                        </a:spcAft>
                        <a:buNone/>
                      </a:pPr>
                      <a:r>
                        <a:rPr lang="ja-JP" sz="1600"/>
                        <a:t>動機付け</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2" name="Google Shape;102;p2"/>
          <p:cNvSpPr txBox="1"/>
          <p:nvPr/>
        </p:nvSpPr>
        <p:spPr>
          <a:xfrm>
            <a:off x="3675381" y="5845502"/>
            <a:ext cx="176935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動機付けの種類</a:t>
            </a:r>
            <a:endParaRPr sz="1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研究背景（互恵主義）</a:t>
            </a:r>
            <a:endParaRPr/>
          </a:p>
        </p:txBody>
      </p:sp>
      <p:sp>
        <p:nvSpPr>
          <p:cNvPr id="109" name="Google Shape;109;p3"/>
          <p:cNvSpPr txBox="1"/>
          <p:nvPr/>
        </p:nvSpPr>
        <p:spPr>
          <a:xfrm>
            <a:off x="481582" y="1272460"/>
            <a:ext cx="815795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互恵主義..あとで見返りがあると期待されるために、ある個体が他の個体の利益になることをすること。</a:t>
            </a:r>
            <a:endParaRPr/>
          </a:p>
        </p:txBody>
      </p:sp>
      <p:cxnSp>
        <p:nvCxnSpPr>
          <p:cNvPr id="110" name="Google Shape;110;p3"/>
          <p:cNvCxnSpPr/>
          <p:nvPr/>
        </p:nvCxnSpPr>
        <p:spPr>
          <a:xfrm>
            <a:off x="4357486" y="1916745"/>
            <a:ext cx="0" cy="4241136"/>
          </a:xfrm>
          <a:prstGeom prst="straightConnector1">
            <a:avLst/>
          </a:prstGeom>
          <a:noFill/>
          <a:ln cap="flat" cmpd="sng" w="9525">
            <a:solidFill>
              <a:schemeClr val="accent1"/>
            </a:solidFill>
            <a:prstDash val="solid"/>
            <a:miter lim="800000"/>
            <a:headEnd len="sm" w="sm" type="none"/>
            <a:tailEnd len="sm" w="sm" type="none"/>
          </a:ln>
        </p:spPr>
      </p:cxnSp>
      <p:sp>
        <p:nvSpPr>
          <p:cNvPr id="111" name="Google Shape;111;p3"/>
          <p:cNvSpPr txBox="1"/>
          <p:nvPr/>
        </p:nvSpPr>
        <p:spPr>
          <a:xfrm>
            <a:off x="1505263" y="2071574"/>
            <a:ext cx="14739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Calibri"/>
                <a:ea typeface="Calibri"/>
                <a:cs typeface="Calibri"/>
                <a:sym typeface="Calibri"/>
              </a:rPr>
              <a:t>直接互恵</a:t>
            </a:r>
            <a:endParaRPr/>
          </a:p>
        </p:txBody>
      </p:sp>
      <p:sp>
        <p:nvSpPr>
          <p:cNvPr id="112" name="Google Shape;112;p3"/>
          <p:cNvSpPr txBox="1"/>
          <p:nvPr/>
        </p:nvSpPr>
        <p:spPr>
          <a:xfrm>
            <a:off x="6481636" y="2071574"/>
            <a:ext cx="14739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Calibri"/>
                <a:ea typeface="Calibri"/>
                <a:cs typeface="Calibri"/>
                <a:sym typeface="Calibri"/>
              </a:rPr>
              <a:t>間接互恵</a:t>
            </a:r>
            <a:endParaRPr/>
          </a:p>
        </p:txBody>
      </p:sp>
      <p:sp>
        <p:nvSpPr>
          <p:cNvPr id="113" name="Google Shape;113;p3"/>
          <p:cNvSpPr txBox="1"/>
          <p:nvPr/>
        </p:nvSpPr>
        <p:spPr>
          <a:xfrm>
            <a:off x="4951709" y="5834715"/>
            <a:ext cx="38592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利他行動者Aから受けた利他行為</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に対して第３者Cが利他行為を行う</a:t>
            </a:r>
            <a:endParaRPr/>
          </a:p>
        </p:txBody>
      </p:sp>
      <p:sp>
        <p:nvSpPr>
          <p:cNvPr id="114" name="Google Shape;114;p3"/>
          <p:cNvSpPr txBox="1"/>
          <p:nvPr/>
        </p:nvSpPr>
        <p:spPr>
          <a:xfrm>
            <a:off x="417465" y="5831559"/>
            <a:ext cx="394002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利他行動者Aから受けた利他行為</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に対して受益者Bは利他行為で返す</a:t>
            </a:r>
            <a:endParaRPr/>
          </a:p>
        </p:txBody>
      </p:sp>
      <p:grpSp>
        <p:nvGrpSpPr>
          <p:cNvPr id="115" name="Google Shape;115;p3"/>
          <p:cNvGrpSpPr/>
          <p:nvPr/>
        </p:nvGrpSpPr>
        <p:grpSpPr>
          <a:xfrm>
            <a:off x="425618" y="2830258"/>
            <a:ext cx="3129309" cy="1981292"/>
            <a:chOff x="425618" y="2830258"/>
            <a:chExt cx="3129309" cy="1981292"/>
          </a:xfrm>
        </p:grpSpPr>
        <p:sp>
          <p:nvSpPr>
            <p:cNvPr id="116" name="Google Shape;116;p3"/>
            <p:cNvSpPr/>
            <p:nvPr/>
          </p:nvSpPr>
          <p:spPr>
            <a:xfrm>
              <a:off x="1430582" y="3159207"/>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17" name="Google Shape;117;p3"/>
            <p:cNvSpPr/>
            <p:nvPr/>
          </p:nvSpPr>
          <p:spPr>
            <a:xfrm rot="10800000">
              <a:off x="1430582" y="3544057"/>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nvGrpSpPr>
            <p:cNvPr id="118" name="Google Shape;118;p3"/>
            <p:cNvGrpSpPr/>
            <p:nvPr/>
          </p:nvGrpSpPr>
          <p:grpSpPr>
            <a:xfrm>
              <a:off x="2841736" y="2923577"/>
              <a:ext cx="654605" cy="1020966"/>
              <a:chOff x="736979" y="3096285"/>
              <a:chExt cx="805217" cy="1255871"/>
            </a:xfrm>
          </p:grpSpPr>
          <p:grpSp>
            <p:nvGrpSpPr>
              <p:cNvPr id="119" name="Google Shape;119;p3"/>
              <p:cNvGrpSpPr/>
              <p:nvPr/>
            </p:nvGrpSpPr>
            <p:grpSpPr>
              <a:xfrm>
                <a:off x="736979" y="3096285"/>
                <a:ext cx="805217" cy="1255871"/>
                <a:chOff x="5693392" y="3295657"/>
                <a:chExt cx="805217" cy="1255871"/>
              </a:xfrm>
            </p:grpSpPr>
            <p:sp>
              <p:nvSpPr>
                <p:cNvPr id="120" name="Google Shape;120;p3"/>
                <p:cNvSpPr/>
                <p:nvPr/>
              </p:nvSpPr>
              <p:spPr>
                <a:xfrm>
                  <a:off x="5768842" y="3295657"/>
                  <a:ext cx="654316" cy="628349"/>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21" name="Google Shape;121;p3"/>
                <p:cNvSpPr/>
                <p:nvPr/>
              </p:nvSpPr>
              <p:spPr>
                <a:xfrm>
                  <a:off x="5693392" y="3609832"/>
                  <a:ext cx="805217" cy="941696"/>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122" name="Google Shape;122;p3"/>
              <p:cNvSpPr/>
              <p:nvPr/>
            </p:nvSpPr>
            <p:spPr>
              <a:xfrm>
                <a:off x="901306" y="3266982"/>
                <a:ext cx="476564" cy="457651"/>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sp>
          <p:nvSpPr>
            <p:cNvPr id="123" name="Google Shape;123;p3"/>
            <p:cNvSpPr txBox="1"/>
            <p:nvPr/>
          </p:nvSpPr>
          <p:spPr>
            <a:xfrm>
              <a:off x="1065966" y="2830258"/>
              <a:ext cx="248896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(1)AがBに利他行為</a:t>
              </a:r>
              <a:endParaRPr/>
            </a:p>
          </p:txBody>
        </p:sp>
        <p:sp>
          <p:nvSpPr>
            <p:cNvPr id="124" name="Google Shape;124;p3"/>
            <p:cNvSpPr txBox="1"/>
            <p:nvPr/>
          </p:nvSpPr>
          <p:spPr>
            <a:xfrm>
              <a:off x="946633" y="4226775"/>
              <a:ext cx="233076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(2)BがAに見返りとして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　利他行為をする</a:t>
              </a:r>
              <a:endParaRPr/>
            </a:p>
          </p:txBody>
        </p:sp>
        <p:grpSp>
          <p:nvGrpSpPr>
            <p:cNvPr id="125" name="Google Shape;125;p3"/>
            <p:cNvGrpSpPr/>
            <p:nvPr/>
          </p:nvGrpSpPr>
          <p:grpSpPr>
            <a:xfrm>
              <a:off x="425618" y="2923577"/>
              <a:ext cx="654605" cy="1020966"/>
              <a:chOff x="736979" y="3096285"/>
              <a:chExt cx="805217" cy="1255871"/>
            </a:xfrm>
          </p:grpSpPr>
          <p:grpSp>
            <p:nvGrpSpPr>
              <p:cNvPr id="126" name="Google Shape;126;p3"/>
              <p:cNvGrpSpPr/>
              <p:nvPr/>
            </p:nvGrpSpPr>
            <p:grpSpPr>
              <a:xfrm>
                <a:off x="736979" y="3096285"/>
                <a:ext cx="805217" cy="1255871"/>
                <a:chOff x="5693392" y="3295657"/>
                <a:chExt cx="805217" cy="1255871"/>
              </a:xfrm>
            </p:grpSpPr>
            <p:sp>
              <p:nvSpPr>
                <p:cNvPr id="127" name="Google Shape;127;p3"/>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28" name="Google Shape;128;p3"/>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129" name="Google Shape;129;p3"/>
              <p:cNvSpPr/>
              <p:nvPr/>
            </p:nvSpPr>
            <p:spPr>
              <a:xfrm>
                <a:off x="901306" y="3266982"/>
                <a:ext cx="476564" cy="457651"/>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grpSp>
      <p:sp>
        <p:nvSpPr>
          <p:cNvPr id="130" name="Google Shape;130;p3"/>
          <p:cNvSpPr txBox="1"/>
          <p:nvPr/>
        </p:nvSpPr>
        <p:spPr>
          <a:xfrm>
            <a:off x="161689" y="3977888"/>
            <a:ext cx="134357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利他行動者</a:t>
            </a:r>
            <a:endParaRPr/>
          </a:p>
        </p:txBody>
      </p:sp>
      <p:sp>
        <p:nvSpPr>
          <p:cNvPr id="131" name="Google Shape;131;p3"/>
          <p:cNvSpPr txBox="1"/>
          <p:nvPr/>
        </p:nvSpPr>
        <p:spPr>
          <a:xfrm>
            <a:off x="2814829" y="3980992"/>
            <a:ext cx="890726" cy="335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受益者</a:t>
            </a:r>
            <a:endParaRPr/>
          </a:p>
        </p:txBody>
      </p:sp>
      <p:grpSp>
        <p:nvGrpSpPr>
          <p:cNvPr id="132" name="Google Shape;132;p3"/>
          <p:cNvGrpSpPr/>
          <p:nvPr/>
        </p:nvGrpSpPr>
        <p:grpSpPr>
          <a:xfrm>
            <a:off x="4475580" y="2831708"/>
            <a:ext cx="4621907" cy="3001951"/>
            <a:chOff x="4475580" y="2831708"/>
            <a:chExt cx="4621907" cy="3001951"/>
          </a:xfrm>
        </p:grpSpPr>
        <p:sp>
          <p:nvSpPr>
            <p:cNvPr id="133" name="Google Shape;133;p3"/>
            <p:cNvSpPr/>
            <p:nvPr/>
          </p:nvSpPr>
          <p:spPr>
            <a:xfrm>
              <a:off x="6802848" y="3167114"/>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34" name="Google Shape;134;p3"/>
            <p:cNvSpPr txBox="1"/>
            <p:nvPr/>
          </p:nvSpPr>
          <p:spPr>
            <a:xfrm>
              <a:off x="6444934" y="2831708"/>
              <a:ext cx="248896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(1)AがBに利他行為</a:t>
              </a:r>
              <a:endParaRPr/>
            </a:p>
          </p:txBody>
        </p:sp>
        <p:sp>
          <p:nvSpPr>
            <p:cNvPr id="135" name="Google Shape;135;p3"/>
            <p:cNvSpPr txBox="1"/>
            <p:nvPr/>
          </p:nvSpPr>
          <p:spPr>
            <a:xfrm>
              <a:off x="4475580" y="2926253"/>
              <a:ext cx="14819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(2)Aの評判が</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　良くなる</a:t>
              </a:r>
              <a:endParaRPr/>
            </a:p>
          </p:txBody>
        </p:sp>
        <p:sp>
          <p:nvSpPr>
            <p:cNvPr id="136" name="Google Shape;136;p3"/>
            <p:cNvSpPr/>
            <p:nvPr/>
          </p:nvSpPr>
          <p:spPr>
            <a:xfrm rot="-8796259">
              <a:off x="6540587" y="4202735"/>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37" name="Google Shape;137;p3"/>
            <p:cNvSpPr txBox="1"/>
            <p:nvPr/>
          </p:nvSpPr>
          <p:spPr>
            <a:xfrm>
              <a:off x="5303117" y="4474393"/>
              <a:ext cx="160265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(3)CからAへの</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　利他行為</a:t>
              </a:r>
              <a:endParaRPr/>
            </a:p>
          </p:txBody>
        </p:sp>
        <p:sp>
          <p:nvSpPr>
            <p:cNvPr id="138" name="Google Shape;138;p3"/>
            <p:cNvSpPr txBox="1"/>
            <p:nvPr/>
          </p:nvSpPr>
          <p:spPr>
            <a:xfrm>
              <a:off x="7687377" y="5495105"/>
              <a:ext cx="103876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第三者</a:t>
              </a:r>
              <a:endParaRPr/>
            </a:p>
          </p:txBody>
        </p:sp>
        <p:grpSp>
          <p:nvGrpSpPr>
            <p:cNvPr id="139" name="Google Shape;139;p3"/>
            <p:cNvGrpSpPr/>
            <p:nvPr/>
          </p:nvGrpSpPr>
          <p:grpSpPr>
            <a:xfrm>
              <a:off x="5777139" y="2923577"/>
              <a:ext cx="654605" cy="1020966"/>
              <a:chOff x="736979" y="3096285"/>
              <a:chExt cx="805217" cy="1255871"/>
            </a:xfrm>
          </p:grpSpPr>
          <p:grpSp>
            <p:nvGrpSpPr>
              <p:cNvPr id="140" name="Google Shape;140;p3"/>
              <p:cNvGrpSpPr/>
              <p:nvPr/>
            </p:nvGrpSpPr>
            <p:grpSpPr>
              <a:xfrm>
                <a:off x="736979" y="3096285"/>
                <a:ext cx="805217" cy="1255871"/>
                <a:chOff x="5693392" y="3295657"/>
                <a:chExt cx="805217" cy="1255871"/>
              </a:xfrm>
            </p:grpSpPr>
            <p:sp>
              <p:nvSpPr>
                <p:cNvPr id="141" name="Google Shape;141;p3"/>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42" name="Google Shape;142;p3"/>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143" name="Google Shape;143;p3"/>
              <p:cNvSpPr/>
              <p:nvPr/>
            </p:nvSpPr>
            <p:spPr>
              <a:xfrm>
                <a:off x="901306" y="3266982"/>
                <a:ext cx="476564" cy="457651"/>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grpSp>
          <p:nvGrpSpPr>
            <p:cNvPr id="144" name="Google Shape;144;p3"/>
            <p:cNvGrpSpPr/>
            <p:nvPr/>
          </p:nvGrpSpPr>
          <p:grpSpPr>
            <a:xfrm>
              <a:off x="8221561" y="2923577"/>
              <a:ext cx="654605" cy="1020966"/>
              <a:chOff x="736979" y="3096285"/>
              <a:chExt cx="805217" cy="1255871"/>
            </a:xfrm>
          </p:grpSpPr>
          <p:grpSp>
            <p:nvGrpSpPr>
              <p:cNvPr id="145" name="Google Shape;145;p3"/>
              <p:cNvGrpSpPr/>
              <p:nvPr/>
            </p:nvGrpSpPr>
            <p:grpSpPr>
              <a:xfrm>
                <a:off x="736979" y="3096285"/>
                <a:ext cx="805217" cy="1255871"/>
                <a:chOff x="5693392" y="3295657"/>
                <a:chExt cx="805217" cy="1255871"/>
              </a:xfrm>
            </p:grpSpPr>
            <p:sp>
              <p:nvSpPr>
                <p:cNvPr id="146" name="Google Shape;146;p3"/>
                <p:cNvSpPr/>
                <p:nvPr/>
              </p:nvSpPr>
              <p:spPr>
                <a:xfrm>
                  <a:off x="5768842" y="3295657"/>
                  <a:ext cx="654316" cy="628349"/>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47" name="Google Shape;147;p3"/>
                <p:cNvSpPr/>
                <p:nvPr/>
              </p:nvSpPr>
              <p:spPr>
                <a:xfrm>
                  <a:off x="5693392" y="3609832"/>
                  <a:ext cx="805217" cy="941696"/>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148" name="Google Shape;148;p3"/>
              <p:cNvSpPr/>
              <p:nvPr/>
            </p:nvSpPr>
            <p:spPr>
              <a:xfrm>
                <a:off x="901306" y="3266982"/>
                <a:ext cx="476564" cy="457651"/>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grpSp>
          <p:nvGrpSpPr>
            <p:cNvPr id="149" name="Google Shape;149;p3"/>
            <p:cNvGrpSpPr/>
            <p:nvPr/>
          </p:nvGrpSpPr>
          <p:grpSpPr>
            <a:xfrm>
              <a:off x="7709689" y="4393171"/>
              <a:ext cx="654605" cy="1020965"/>
              <a:chOff x="736979" y="3096285"/>
              <a:chExt cx="805217" cy="1255870"/>
            </a:xfrm>
          </p:grpSpPr>
          <p:grpSp>
            <p:nvGrpSpPr>
              <p:cNvPr id="150" name="Google Shape;150;p3"/>
              <p:cNvGrpSpPr/>
              <p:nvPr/>
            </p:nvGrpSpPr>
            <p:grpSpPr>
              <a:xfrm>
                <a:off x="736979" y="3096285"/>
                <a:ext cx="805217" cy="1255870"/>
                <a:chOff x="5693392" y="3295657"/>
                <a:chExt cx="805217" cy="1255870"/>
              </a:xfrm>
            </p:grpSpPr>
            <p:sp>
              <p:nvSpPr>
                <p:cNvPr id="151" name="Google Shape;151;p3"/>
                <p:cNvSpPr/>
                <p:nvPr/>
              </p:nvSpPr>
              <p:spPr>
                <a:xfrm>
                  <a:off x="5768842" y="3295657"/>
                  <a:ext cx="654316" cy="628349"/>
                </a:xfrm>
                <a:prstGeom prst="ellipse">
                  <a:avLst/>
                </a:prstGeom>
                <a:solidFill>
                  <a:srgbClr val="FEE599"/>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52" name="Google Shape;152;p3"/>
                <p:cNvSpPr/>
                <p:nvPr/>
              </p:nvSpPr>
              <p:spPr>
                <a:xfrm>
                  <a:off x="5693392" y="3609831"/>
                  <a:ext cx="805217" cy="941696"/>
                </a:xfrm>
                <a:prstGeom prst="triangle">
                  <a:avLst>
                    <a:gd fmla="val 50000" name="adj"/>
                  </a:avLst>
                </a:prstGeom>
                <a:solidFill>
                  <a:srgbClr val="FEE599"/>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153" name="Google Shape;153;p3"/>
              <p:cNvSpPr/>
              <p:nvPr/>
            </p:nvSpPr>
            <p:spPr>
              <a:xfrm>
                <a:off x="901306" y="3266982"/>
                <a:ext cx="476564" cy="457651"/>
              </a:xfrm>
              <a:prstGeom prst="ellipse">
                <a:avLst/>
              </a:prstGeom>
              <a:solidFill>
                <a:srgbClr val="FEE59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C</a:t>
                </a:r>
                <a:endParaRPr b="1" sz="2800">
                  <a:solidFill>
                    <a:srgbClr val="000000"/>
                  </a:solidFill>
                  <a:latin typeface="Calibri"/>
                  <a:ea typeface="Calibri"/>
                  <a:cs typeface="Calibri"/>
                  <a:sym typeface="Calibri"/>
                </a:endParaRPr>
              </a:p>
            </p:txBody>
          </p:sp>
        </p:grpSp>
        <p:sp>
          <p:nvSpPr>
            <p:cNvPr id="154" name="Google Shape;154;p3"/>
            <p:cNvSpPr txBox="1"/>
            <p:nvPr/>
          </p:nvSpPr>
          <p:spPr>
            <a:xfrm>
              <a:off x="5448740" y="3920874"/>
              <a:ext cx="134357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利他行動者</a:t>
              </a:r>
              <a:endParaRPr/>
            </a:p>
          </p:txBody>
        </p:sp>
        <p:sp>
          <p:nvSpPr>
            <p:cNvPr id="155" name="Google Shape;155;p3"/>
            <p:cNvSpPr txBox="1"/>
            <p:nvPr/>
          </p:nvSpPr>
          <p:spPr>
            <a:xfrm>
              <a:off x="8206761" y="3920301"/>
              <a:ext cx="890726" cy="335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受益者</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p:nvPr/>
        </p:nvSpPr>
        <p:spPr>
          <a:xfrm rot="5400000">
            <a:off x="6719759" y="4903506"/>
            <a:ext cx="2665730" cy="661195"/>
          </a:xfrm>
          <a:prstGeom prst="uturnArrow">
            <a:avLst>
              <a:gd fmla="val 24004" name="adj1"/>
              <a:gd fmla="val 22839" name="adj2"/>
              <a:gd fmla="val 33086" name="adj3"/>
              <a:gd fmla="val 60635" name="adj4"/>
              <a:gd fmla="val 100000" name="adj5"/>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4"/>
          <p:cNvSpPr txBox="1"/>
          <p:nvPr/>
        </p:nvSpPr>
        <p:spPr>
          <a:xfrm>
            <a:off x="323944" y="164796"/>
            <a:ext cx="1299210" cy="646331"/>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163" name="Google Shape;163;p4"/>
          <p:cNvSpPr txBox="1"/>
          <p:nvPr/>
        </p:nvSpPr>
        <p:spPr>
          <a:xfrm>
            <a:off x="435728" y="1011382"/>
            <a:ext cx="8846397"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rgbClr val="FF0000"/>
                </a:solidFill>
                <a:latin typeface="Calibri"/>
                <a:ea typeface="Calibri"/>
                <a:cs typeface="Calibri"/>
                <a:sym typeface="Calibri"/>
              </a:rPr>
              <a:t>D</a:t>
            </a:r>
            <a:r>
              <a:rPr lang="ja-JP" sz="2000">
                <a:solidFill>
                  <a:schemeClr val="dk1"/>
                </a:solidFill>
                <a:latin typeface="Calibri"/>
                <a:ea typeface="Calibri"/>
                <a:cs typeface="Calibri"/>
                <a:sym typeface="Calibri"/>
              </a:rPr>
              <a:t>ual layer gamification </a:t>
            </a:r>
            <a:r>
              <a:rPr b="1" lang="ja-JP" sz="2000">
                <a:solidFill>
                  <a:srgbClr val="FF0000"/>
                </a:solidFill>
                <a:latin typeface="Calibri"/>
                <a:ea typeface="Calibri"/>
                <a:cs typeface="Calibri"/>
                <a:sym typeface="Calibri"/>
              </a:rPr>
              <a:t>E</a:t>
            </a:r>
            <a:r>
              <a:rPr lang="ja-JP" sz="2000">
                <a:solidFill>
                  <a:schemeClr val="dk1"/>
                </a:solidFill>
                <a:latin typeface="Calibri"/>
                <a:ea typeface="Calibri"/>
                <a:cs typeface="Calibri"/>
                <a:sym typeface="Calibri"/>
              </a:rPr>
              <a:t>ncouraging </a:t>
            </a:r>
            <a:r>
              <a:rPr b="1" lang="ja-JP" sz="2000">
                <a:solidFill>
                  <a:srgbClr val="FF0000"/>
                </a:solidFill>
                <a:latin typeface="Calibri"/>
                <a:ea typeface="Calibri"/>
                <a:cs typeface="Calibri"/>
                <a:sym typeface="Calibri"/>
              </a:rPr>
              <a:t>R</a:t>
            </a:r>
            <a:r>
              <a:rPr lang="ja-JP" sz="2000">
                <a:solidFill>
                  <a:schemeClr val="dk1"/>
                </a:solidFill>
                <a:latin typeface="Calibri"/>
                <a:ea typeface="Calibri"/>
                <a:cs typeface="Calibri"/>
                <a:sym typeface="Calibri"/>
              </a:rPr>
              <a:t>eciprocity-based </a:t>
            </a:r>
            <a:r>
              <a:rPr b="1" lang="ja-JP" sz="2000">
                <a:solidFill>
                  <a:srgbClr val="FF0000"/>
                </a:solidFill>
                <a:latin typeface="Calibri"/>
                <a:ea typeface="Calibri"/>
                <a:cs typeface="Calibri"/>
                <a:sym typeface="Calibri"/>
              </a:rPr>
              <a:t>C</a:t>
            </a:r>
            <a:r>
              <a:rPr lang="ja-JP" sz="2000">
                <a:solidFill>
                  <a:schemeClr val="dk1"/>
                </a:solidFill>
                <a:latin typeface="Calibri"/>
                <a:ea typeface="Calibri"/>
                <a:cs typeface="Calibri"/>
                <a:sym typeface="Calibri"/>
              </a:rPr>
              <a:t>ooperation</a:t>
            </a:r>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互恵主義に基づく協力行動を促進する二層のゲーミフィケーション </a:t>
            </a:r>
            <a:endParaRPr sz="1800">
              <a:solidFill>
                <a:schemeClr val="dk1"/>
              </a:solidFill>
              <a:latin typeface="Calibri"/>
              <a:ea typeface="Calibri"/>
              <a:cs typeface="Calibri"/>
              <a:sym typeface="Calibri"/>
            </a:endParaRPr>
          </a:p>
        </p:txBody>
      </p:sp>
      <p:sp>
        <p:nvSpPr>
          <p:cNvPr id="164" name="Google Shape;164;p4"/>
          <p:cNvSpPr txBox="1"/>
          <p:nvPr/>
        </p:nvSpPr>
        <p:spPr>
          <a:xfrm>
            <a:off x="435728" y="1588217"/>
            <a:ext cx="85034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・目的</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ユーザーに自分や集団内の他者の利他行為について観察し,考えるきっかけを作り,</a:t>
            </a:r>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学びをもたらすこと.それらの機会によってユーザーの利他行為を促進すること.</a:t>
            </a:r>
            <a:endParaRPr sz="1800">
              <a:solidFill>
                <a:schemeClr val="dk1"/>
              </a:solidFill>
              <a:latin typeface="Calibri"/>
              <a:ea typeface="Calibri"/>
              <a:cs typeface="Calibri"/>
              <a:sym typeface="Calibri"/>
            </a:endParaRPr>
          </a:p>
        </p:txBody>
      </p:sp>
      <p:sp>
        <p:nvSpPr>
          <p:cNvPr id="165" name="Google Shape;165;p4"/>
          <p:cNvSpPr txBox="1"/>
          <p:nvPr/>
        </p:nvSpPr>
        <p:spPr>
          <a:xfrm>
            <a:off x="389586" y="2660534"/>
            <a:ext cx="902630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・特徴</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人間が持つ他者に対する印象であるイメージスコア[Nowak &amp; Sigmund 1998]を</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各ユーザーが持つポイントとし集団内に明示化・共有化したこと</a:t>
            </a:r>
            <a:endParaRPr/>
          </a:p>
        </p:txBody>
      </p:sp>
      <p:pic>
        <p:nvPicPr>
          <p:cNvPr id="166" name="Google Shape;166;p4"/>
          <p:cNvPicPr preferRelativeResize="0"/>
          <p:nvPr/>
        </p:nvPicPr>
        <p:blipFill rotWithShape="1">
          <a:blip r:embed="rId3">
            <a:alphaModFix/>
          </a:blip>
          <a:srcRect b="0" l="0" r="0" t="0"/>
          <a:stretch/>
        </p:blipFill>
        <p:spPr>
          <a:xfrm>
            <a:off x="-4775577" y="3992995"/>
            <a:ext cx="4125396" cy="2622215"/>
          </a:xfrm>
          <a:prstGeom prst="rect">
            <a:avLst/>
          </a:prstGeom>
          <a:noFill/>
          <a:ln>
            <a:noFill/>
          </a:ln>
        </p:spPr>
      </p:pic>
      <p:sp>
        <p:nvSpPr>
          <p:cNvPr id="167" name="Google Shape;167;p4"/>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5400">
                <a:solidFill>
                  <a:schemeClr val="lt1"/>
                </a:solidFill>
                <a:latin typeface="Calibri"/>
                <a:ea typeface="Calibri"/>
                <a:cs typeface="Calibri"/>
                <a:sym typeface="Calibri"/>
              </a:rPr>
              <a:t>DERC</a:t>
            </a:r>
            <a:endParaRPr/>
          </a:p>
        </p:txBody>
      </p:sp>
      <p:sp>
        <p:nvSpPr>
          <p:cNvPr id="168" name="Google Shape;168;p4"/>
          <p:cNvSpPr txBox="1"/>
          <p:nvPr/>
        </p:nvSpPr>
        <p:spPr>
          <a:xfrm>
            <a:off x="3839829" y="6454139"/>
            <a:ext cx="169529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DERCのメカニズム</a:t>
            </a:r>
            <a:endParaRPr/>
          </a:p>
        </p:txBody>
      </p:sp>
      <p:grpSp>
        <p:nvGrpSpPr>
          <p:cNvPr id="169" name="Google Shape;169;p4"/>
          <p:cNvGrpSpPr/>
          <p:nvPr/>
        </p:nvGrpSpPr>
        <p:grpSpPr>
          <a:xfrm>
            <a:off x="3747280" y="3583864"/>
            <a:ext cx="4019904" cy="3107898"/>
            <a:chOff x="3596728" y="3559803"/>
            <a:chExt cx="4019904" cy="3107898"/>
          </a:xfrm>
        </p:grpSpPr>
        <p:grpSp>
          <p:nvGrpSpPr>
            <p:cNvPr id="170" name="Google Shape;170;p4"/>
            <p:cNvGrpSpPr/>
            <p:nvPr/>
          </p:nvGrpSpPr>
          <p:grpSpPr>
            <a:xfrm>
              <a:off x="4938615" y="3559803"/>
              <a:ext cx="2678017" cy="1391178"/>
              <a:chOff x="4890341" y="3715636"/>
              <a:chExt cx="2678017" cy="1391178"/>
            </a:xfrm>
          </p:grpSpPr>
          <p:sp>
            <p:nvSpPr>
              <p:cNvPr id="171" name="Google Shape;171;p4"/>
              <p:cNvSpPr/>
              <p:nvPr/>
            </p:nvSpPr>
            <p:spPr>
              <a:xfrm>
                <a:off x="4890341" y="3715636"/>
                <a:ext cx="2678016" cy="688684"/>
              </a:xfrm>
              <a:prstGeom prst="rect">
                <a:avLst/>
              </a:prstGeom>
              <a:solidFill>
                <a:srgbClr val="BBD6EE"/>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JP" sz="2000">
                    <a:solidFill>
                      <a:srgbClr val="000000"/>
                    </a:solidFill>
                    <a:latin typeface="Calibri"/>
                    <a:ea typeface="Calibri"/>
                    <a:cs typeface="Calibri"/>
                    <a:sym typeface="Calibri"/>
                  </a:rPr>
                  <a:t>レベル2:メカニズム2</a:t>
                </a:r>
                <a:r>
                  <a:rPr lang="ja-JP" sz="1800">
                    <a:solidFill>
                      <a:srgbClr val="000000"/>
                    </a:solidFill>
                    <a:latin typeface="Calibri"/>
                    <a:ea typeface="Calibri"/>
                    <a:cs typeface="Calibri"/>
                    <a:sym typeface="Calibri"/>
                  </a:rPr>
                  <a:t>賭け</a:t>
                </a:r>
                <a:endParaRPr sz="1800">
                  <a:solidFill>
                    <a:srgbClr val="000000"/>
                  </a:solidFill>
                  <a:latin typeface="Calibri"/>
                  <a:ea typeface="Calibri"/>
                  <a:cs typeface="Calibri"/>
                  <a:sym typeface="Calibri"/>
                </a:endParaRPr>
              </a:p>
            </p:txBody>
          </p:sp>
          <p:sp>
            <p:nvSpPr>
              <p:cNvPr id="172" name="Google Shape;172;p4"/>
              <p:cNvSpPr/>
              <p:nvPr/>
            </p:nvSpPr>
            <p:spPr>
              <a:xfrm>
                <a:off x="4890341" y="4401314"/>
                <a:ext cx="2678017" cy="705500"/>
              </a:xfrm>
              <a:prstGeom prst="rect">
                <a:avLst/>
              </a:prstGeom>
              <a:solidFill>
                <a:srgbClr val="FEE599"/>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JP" sz="2000">
                    <a:solidFill>
                      <a:srgbClr val="000000"/>
                    </a:solidFill>
                    <a:latin typeface="Calibri"/>
                    <a:ea typeface="Calibri"/>
                    <a:cs typeface="Calibri"/>
                    <a:sym typeface="Calibri"/>
                  </a:rPr>
                  <a:t>レベル1:メカニズム1</a:t>
                </a:r>
                <a:endParaRPr/>
              </a:p>
              <a:p>
                <a:pPr indent="0" lvl="0" marL="0" marR="0" rtl="0" algn="ctr">
                  <a:spcBef>
                    <a:spcPts val="0"/>
                  </a:spcBef>
                  <a:spcAft>
                    <a:spcPts val="0"/>
                  </a:spcAft>
                  <a:buNone/>
                </a:pPr>
                <a:r>
                  <a:rPr lang="ja-JP" sz="1800">
                    <a:solidFill>
                      <a:srgbClr val="000000"/>
                    </a:solidFill>
                    <a:latin typeface="Calibri"/>
                    <a:ea typeface="Calibri"/>
                    <a:cs typeface="Calibri"/>
                    <a:sym typeface="Calibri"/>
                  </a:rPr>
                  <a:t>ポイント、バッジ等</a:t>
                </a:r>
                <a:endParaRPr sz="1800">
                  <a:solidFill>
                    <a:srgbClr val="000000"/>
                  </a:solidFill>
                  <a:latin typeface="Calibri"/>
                  <a:ea typeface="Calibri"/>
                  <a:cs typeface="Calibri"/>
                  <a:sym typeface="Calibri"/>
                </a:endParaRPr>
              </a:p>
            </p:txBody>
          </p:sp>
        </p:grpSp>
        <p:sp>
          <p:nvSpPr>
            <p:cNvPr id="173" name="Google Shape;173;p4"/>
            <p:cNvSpPr/>
            <p:nvPr/>
          </p:nvSpPr>
          <p:spPr>
            <a:xfrm>
              <a:off x="5332506" y="6166361"/>
              <a:ext cx="2120010" cy="501340"/>
            </a:xfrm>
            <a:prstGeom prst="roundRect">
              <a:avLst>
                <a:gd fmla="val 16667" name="adj"/>
              </a:avLst>
            </a:prstGeom>
            <a:solidFill>
              <a:srgbClr val="2E75B5"/>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000">
                  <a:solidFill>
                    <a:schemeClr val="lt1"/>
                  </a:solidFill>
                  <a:latin typeface="Calibri"/>
                  <a:ea typeface="Calibri"/>
                  <a:cs typeface="Calibri"/>
                  <a:sym typeface="Calibri"/>
                </a:rPr>
                <a:t>ユーザーの行動</a:t>
              </a:r>
              <a:endParaRPr/>
            </a:p>
          </p:txBody>
        </p:sp>
        <p:sp>
          <p:nvSpPr>
            <p:cNvPr id="174" name="Google Shape;174;p4"/>
            <p:cNvSpPr/>
            <p:nvPr/>
          </p:nvSpPr>
          <p:spPr>
            <a:xfrm flipH="1" rot="-5400000">
              <a:off x="4383323" y="4071013"/>
              <a:ext cx="736608" cy="348937"/>
            </a:xfrm>
            <a:prstGeom prst="uturnArrow">
              <a:avLst>
                <a:gd fmla="val 24643" name="adj1"/>
                <a:gd fmla="val 25000" name="adj2"/>
                <a:gd fmla="val 49648" name="adj3"/>
                <a:gd fmla="val 35056" name="adj4"/>
                <a:gd fmla="val 100000" name="adj5"/>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4"/>
            <p:cNvSpPr txBox="1"/>
            <p:nvPr/>
          </p:nvSpPr>
          <p:spPr>
            <a:xfrm>
              <a:off x="3596728" y="4613786"/>
              <a:ext cx="1165101" cy="276999"/>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200">
                  <a:solidFill>
                    <a:srgbClr val="000000"/>
                  </a:solidFill>
                  <a:latin typeface="Calibri"/>
                  <a:ea typeface="Calibri"/>
                  <a:cs typeface="Calibri"/>
                  <a:sym typeface="Calibri"/>
                </a:rPr>
                <a:t>メタ的に操作</a:t>
              </a:r>
              <a:endParaRPr/>
            </a:p>
          </p:txBody>
        </p:sp>
      </p:grpSp>
      <p:sp>
        <p:nvSpPr>
          <p:cNvPr id="176" name="Google Shape;176;p4"/>
          <p:cNvSpPr/>
          <p:nvPr/>
        </p:nvSpPr>
        <p:spPr>
          <a:xfrm>
            <a:off x="7356239" y="5401691"/>
            <a:ext cx="860216" cy="488709"/>
          </a:xfrm>
          <a:prstGeom prst="rect">
            <a:avLst/>
          </a:prstGeom>
          <a:solidFill>
            <a:srgbClr val="FBE4D4"/>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JP" sz="1400">
                <a:solidFill>
                  <a:srgbClr val="000000"/>
                </a:solidFill>
                <a:latin typeface="Calibri"/>
                <a:ea typeface="Calibri"/>
                <a:cs typeface="Calibri"/>
                <a:sym typeface="Calibri"/>
              </a:rPr>
              <a:t>間接的に</a:t>
            </a:r>
            <a:endParaRPr sz="1400">
              <a:solidFill>
                <a:srgbClr val="000000"/>
              </a:solidFill>
              <a:latin typeface="Calibri"/>
              <a:ea typeface="Calibri"/>
              <a:cs typeface="Calibri"/>
              <a:sym typeface="Calibri"/>
            </a:endParaRPr>
          </a:p>
          <a:p>
            <a:pPr indent="0" lvl="0" marL="0" marR="0" rtl="0" algn="ctr">
              <a:spcBef>
                <a:spcPts val="0"/>
              </a:spcBef>
              <a:spcAft>
                <a:spcPts val="0"/>
              </a:spcAft>
              <a:buNone/>
            </a:pPr>
            <a:r>
              <a:rPr lang="ja-JP" sz="1400">
                <a:solidFill>
                  <a:srgbClr val="000000"/>
                </a:solidFill>
                <a:latin typeface="Calibri"/>
                <a:ea typeface="Calibri"/>
                <a:cs typeface="Calibri"/>
                <a:sym typeface="Calibri"/>
              </a:rPr>
              <a:t>作用</a:t>
            </a:r>
            <a:endParaRPr sz="1400">
              <a:solidFill>
                <a:srgbClr val="000000"/>
              </a:solidFill>
              <a:latin typeface="Calibri"/>
              <a:ea typeface="Calibri"/>
              <a:cs typeface="Calibri"/>
              <a:sym typeface="Calibri"/>
            </a:endParaRPr>
          </a:p>
        </p:txBody>
      </p:sp>
      <p:grpSp>
        <p:nvGrpSpPr>
          <p:cNvPr id="177" name="Google Shape;177;p4"/>
          <p:cNvGrpSpPr/>
          <p:nvPr/>
        </p:nvGrpSpPr>
        <p:grpSpPr>
          <a:xfrm>
            <a:off x="525654" y="3731516"/>
            <a:ext cx="2773170" cy="3097063"/>
            <a:chOff x="930339" y="3803099"/>
            <a:chExt cx="2773170" cy="3097063"/>
          </a:xfrm>
        </p:grpSpPr>
        <p:grpSp>
          <p:nvGrpSpPr>
            <p:cNvPr id="178" name="Google Shape;178;p4"/>
            <p:cNvGrpSpPr/>
            <p:nvPr/>
          </p:nvGrpSpPr>
          <p:grpSpPr>
            <a:xfrm>
              <a:off x="930339" y="3803099"/>
              <a:ext cx="2678017" cy="2460268"/>
              <a:chOff x="860755" y="3826871"/>
              <a:chExt cx="2678017" cy="2460268"/>
            </a:xfrm>
          </p:grpSpPr>
          <p:sp>
            <p:nvSpPr>
              <p:cNvPr id="179" name="Google Shape;179;p4"/>
              <p:cNvSpPr/>
              <p:nvPr/>
            </p:nvSpPr>
            <p:spPr>
              <a:xfrm>
                <a:off x="860755" y="3826871"/>
                <a:ext cx="2678017" cy="705500"/>
              </a:xfrm>
              <a:prstGeom prst="rect">
                <a:avLst/>
              </a:prstGeom>
              <a:solidFill>
                <a:srgbClr val="FEE599"/>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JP" sz="2000">
                    <a:solidFill>
                      <a:srgbClr val="000000"/>
                    </a:solidFill>
                    <a:latin typeface="Calibri"/>
                    <a:ea typeface="Calibri"/>
                    <a:cs typeface="Calibri"/>
                    <a:sym typeface="Calibri"/>
                  </a:rPr>
                  <a:t>レベル1:メカニズム1</a:t>
                </a:r>
                <a:endParaRPr/>
              </a:p>
              <a:p>
                <a:pPr indent="0" lvl="0" marL="0" marR="0" rtl="0" algn="ctr">
                  <a:spcBef>
                    <a:spcPts val="0"/>
                  </a:spcBef>
                  <a:spcAft>
                    <a:spcPts val="0"/>
                  </a:spcAft>
                  <a:buNone/>
                </a:pPr>
                <a:r>
                  <a:rPr lang="ja-JP" sz="1800">
                    <a:solidFill>
                      <a:srgbClr val="000000"/>
                    </a:solidFill>
                    <a:latin typeface="Calibri"/>
                    <a:ea typeface="Calibri"/>
                    <a:cs typeface="Calibri"/>
                    <a:sym typeface="Calibri"/>
                  </a:rPr>
                  <a:t>ポイント、バッジ等</a:t>
                </a:r>
                <a:endParaRPr sz="1800">
                  <a:solidFill>
                    <a:srgbClr val="000000"/>
                  </a:solidFill>
                  <a:latin typeface="Calibri"/>
                  <a:ea typeface="Calibri"/>
                  <a:cs typeface="Calibri"/>
                  <a:sym typeface="Calibri"/>
                </a:endParaRPr>
              </a:p>
            </p:txBody>
          </p:sp>
          <p:sp>
            <p:nvSpPr>
              <p:cNvPr id="180" name="Google Shape;180;p4"/>
              <p:cNvSpPr/>
              <p:nvPr/>
            </p:nvSpPr>
            <p:spPr>
              <a:xfrm>
                <a:off x="1782311" y="5104557"/>
                <a:ext cx="1227524" cy="178588"/>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ja-JP" sz="1400">
                    <a:solidFill>
                      <a:srgbClr val="000000"/>
                    </a:solidFill>
                    <a:latin typeface="Calibri"/>
                    <a:ea typeface="Calibri"/>
                    <a:cs typeface="Calibri"/>
                    <a:sym typeface="Calibri"/>
                  </a:rPr>
                  <a:t>直接的に作用</a:t>
                </a:r>
                <a:endParaRPr sz="1400">
                  <a:solidFill>
                    <a:srgbClr val="000000"/>
                  </a:solidFill>
                  <a:latin typeface="Calibri"/>
                  <a:ea typeface="Calibri"/>
                  <a:cs typeface="Calibri"/>
                  <a:sym typeface="Calibri"/>
                </a:endParaRPr>
              </a:p>
            </p:txBody>
          </p:sp>
          <p:sp>
            <p:nvSpPr>
              <p:cNvPr id="181" name="Google Shape;181;p4"/>
              <p:cNvSpPr/>
              <p:nvPr/>
            </p:nvSpPr>
            <p:spPr>
              <a:xfrm>
                <a:off x="1194382" y="5785799"/>
                <a:ext cx="2010753" cy="501340"/>
              </a:xfrm>
              <a:prstGeom prst="roundRect">
                <a:avLst>
                  <a:gd fmla="val 16667" name="adj"/>
                </a:avLst>
              </a:prstGeom>
              <a:solidFill>
                <a:srgbClr val="2E75B5"/>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000">
                    <a:solidFill>
                      <a:schemeClr val="lt1"/>
                    </a:solidFill>
                    <a:latin typeface="Calibri"/>
                    <a:ea typeface="Calibri"/>
                    <a:cs typeface="Calibri"/>
                    <a:sym typeface="Calibri"/>
                  </a:rPr>
                  <a:t>ユーザーの行動</a:t>
                </a:r>
                <a:endParaRPr/>
              </a:p>
            </p:txBody>
          </p:sp>
        </p:grpSp>
        <p:sp>
          <p:nvSpPr>
            <p:cNvPr id="182" name="Google Shape;182;p4"/>
            <p:cNvSpPr txBox="1"/>
            <p:nvPr/>
          </p:nvSpPr>
          <p:spPr>
            <a:xfrm>
              <a:off x="1183390" y="6376942"/>
              <a:ext cx="252011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従来のゲーミフィケーション</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ja-JP" sz="1400">
                  <a:solidFill>
                    <a:schemeClr val="dk1"/>
                  </a:solidFill>
                  <a:latin typeface="Calibri"/>
                  <a:ea typeface="Calibri"/>
                  <a:cs typeface="Calibri"/>
                  <a:sym typeface="Calibri"/>
                </a:rPr>
                <a:t>のメカニズム</a:t>
              </a:r>
              <a:endParaRPr/>
            </a:p>
          </p:txBody>
        </p:sp>
      </p:grpSp>
      <p:sp>
        <p:nvSpPr>
          <p:cNvPr id="183" name="Google Shape;183;p4"/>
          <p:cNvSpPr/>
          <p:nvPr/>
        </p:nvSpPr>
        <p:spPr>
          <a:xfrm>
            <a:off x="4959748" y="5464409"/>
            <a:ext cx="1364676" cy="363274"/>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ja-JP" sz="1400">
                <a:solidFill>
                  <a:srgbClr val="000000"/>
                </a:solidFill>
                <a:latin typeface="Calibri"/>
                <a:ea typeface="Calibri"/>
                <a:cs typeface="Calibri"/>
                <a:sym typeface="Calibri"/>
              </a:rPr>
              <a:t>直接的に作用</a:t>
            </a:r>
            <a:endParaRPr sz="1400">
              <a:solidFill>
                <a:srgbClr val="000000"/>
              </a:solidFill>
              <a:latin typeface="Calibri"/>
              <a:ea typeface="Calibri"/>
              <a:cs typeface="Calibri"/>
              <a:sym typeface="Calibri"/>
            </a:endParaRPr>
          </a:p>
        </p:txBody>
      </p:sp>
      <p:sp>
        <p:nvSpPr>
          <p:cNvPr id="184" name="Google Shape;184;p4"/>
          <p:cNvSpPr/>
          <p:nvPr/>
        </p:nvSpPr>
        <p:spPr>
          <a:xfrm>
            <a:off x="1073020" y="4486629"/>
            <a:ext cx="418510" cy="1203815"/>
          </a:xfrm>
          <a:prstGeom prst="downArrow">
            <a:avLst>
              <a:gd fmla="val 36344" name="adj1"/>
              <a:gd fmla="val 67069" name="adj2"/>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4"/>
          <p:cNvSpPr/>
          <p:nvPr/>
        </p:nvSpPr>
        <p:spPr>
          <a:xfrm>
            <a:off x="6284825" y="5009202"/>
            <a:ext cx="418510" cy="1099868"/>
          </a:xfrm>
          <a:prstGeom prst="downArrow">
            <a:avLst>
              <a:gd fmla="val 36344" name="adj1"/>
              <a:gd fmla="val 67069" name="adj2"/>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400">
                <a:solidFill>
                  <a:schemeClr val="lt1"/>
                </a:solidFill>
                <a:latin typeface="Calibri"/>
                <a:ea typeface="Calibri"/>
                <a:cs typeface="Calibri"/>
                <a:sym typeface="Calibri"/>
              </a:rPr>
              <a:t>DERC</a:t>
            </a:r>
            <a:endParaRPr b="1" sz="4400">
              <a:solidFill>
                <a:schemeClr val="lt1"/>
              </a:solidFill>
              <a:latin typeface="Calibri"/>
              <a:ea typeface="Calibri"/>
              <a:cs typeface="Calibri"/>
              <a:sym typeface="Calibri"/>
            </a:endParaRPr>
          </a:p>
        </p:txBody>
      </p:sp>
      <p:grpSp>
        <p:nvGrpSpPr>
          <p:cNvPr id="192" name="Google Shape;192;p5"/>
          <p:cNvGrpSpPr/>
          <p:nvPr/>
        </p:nvGrpSpPr>
        <p:grpSpPr>
          <a:xfrm>
            <a:off x="455183" y="1922246"/>
            <a:ext cx="3485371" cy="1415206"/>
            <a:chOff x="625025" y="1640782"/>
            <a:chExt cx="3485371" cy="1415206"/>
          </a:xfrm>
        </p:grpSpPr>
        <p:sp>
          <p:nvSpPr>
            <p:cNvPr id="193" name="Google Shape;193;p5"/>
            <p:cNvSpPr/>
            <p:nvPr/>
          </p:nvSpPr>
          <p:spPr>
            <a:xfrm>
              <a:off x="1629989" y="2008047"/>
              <a:ext cx="1098109" cy="235631"/>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94" name="Google Shape;194;p5"/>
            <p:cNvSpPr/>
            <p:nvPr/>
          </p:nvSpPr>
          <p:spPr>
            <a:xfrm rot="10800000">
              <a:off x="1629989" y="2392897"/>
              <a:ext cx="1098109" cy="235631"/>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nvGrpSpPr>
            <p:cNvPr id="195" name="Google Shape;195;p5"/>
            <p:cNvGrpSpPr/>
            <p:nvPr/>
          </p:nvGrpSpPr>
          <p:grpSpPr>
            <a:xfrm>
              <a:off x="3041143" y="1772417"/>
              <a:ext cx="654605" cy="1020966"/>
              <a:chOff x="736979" y="3096285"/>
              <a:chExt cx="805217" cy="1255871"/>
            </a:xfrm>
          </p:grpSpPr>
          <p:grpSp>
            <p:nvGrpSpPr>
              <p:cNvPr id="196" name="Google Shape;196;p5"/>
              <p:cNvGrpSpPr/>
              <p:nvPr/>
            </p:nvGrpSpPr>
            <p:grpSpPr>
              <a:xfrm>
                <a:off x="736979" y="3096285"/>
                <a:ext cx="805217" cy="1255871"/>
                <a:chOff x="5693392" y="3295657"/>
                <a:chExt cx="805217" cy="1255871"/>
              </a:xfrm>
            </p:grpSpPr>
            <p:sp>
              <p:nvSpPr>
                <p:cNvPr id="197" name="Google Shape;197;p5"/>
                <p:cNvSpPr/>
                <p:nvPr/>
              </p:nvSpPr>
              <p:spPr>
                <a:xfrm>
                  <a:off x="5768842" y="3295657"/>
                  <a:ext cx="654316" cy="628349"/>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98" name="Google Shape;198;p5"/>
                <p:cNvSpPr/>
                <p:nvPr/>
              </p:nvSpPr>
              <p:spPr>
                <a:xfrm>
                  <a:off x="5693392" y="3609832"/>
                  <a:ext cx="805217" cy="941696"/>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199" name="Google Shape;199;p5"/>
              <p:cNvSpPr/>
              <p:nvPr/>
            </p:nvSpPr>
            <p:spPr>
              <a:xfrm>
                <a:off x="901306" y="3266982"/>
                <a:ext cx="476564" cy="457651"/>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sp>
          <p:nvSpPr>
            <p:cNvPr id="200" name="Google Shape;200;p5"/>
            <p:cNvSpPr txBox="1"/>
            <p:nvPr/>
          </p:nvSpPr>
          <p:spPr>
            <a:xfrm>
              <a:off x="1523123" y="1640782"/>
              <a:ext cx="24889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(1)利他行為</a:t>
              </a:r>
              <a:endParaRPr/>
            </a:p>
          </p:txBody>
        </p:sp>
        <p:sp>
          <p:nvSpPr>
            <p:cNvPr id="201" name="Google Shape;201;p5"/>
            <p:cNvSpPr txBox="1"/>
            <p:nvPr/>
          </p:nvSpPr>
          <p:spPr>
            <a:xfrm>
              <a:off x="1779627" y="2686656"/>
              <a:ext cx="23307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(2)評価</a:t>
              </a:r>
              <a:endParaRPr/>
            </a:p>
          </p:txBody>
        </p:sp>
        <p:grpSp>
          <p:nvGrpSpPr>
            <p:cNvPr id="202" name="Google Shape;202;p5"/>
            <p:cNvGrpSpPr/>
            <p:nvPr/>
          </p:nvGrpSpPr>
          <p:grpSpPr>
            <a:xfrm>
              <a:off x="625025" y="1772417"/>
              <a:ext cx="654605" cy="1020966"/>
              <a:chOff x="736979" y="3096285"/>
              <a:chExt cx="805217" cy="1255871"/>
            </a:xfrm>
          </p:grpSpPr>
          <p:grpSp>
            <p:nvGrpSpPr>
              <p:cNvPr id="203" name="Google Shape;203;p5"/>
              <p:cNvGrpSpPr/>
              <p:nvPr/>
            </p:nvGrpSpPr>
            <p:grpSpPr>
              <a:xfrm>
                <a:off x="736979" y="3096285"/>
                <a:ext cx="805217" cy="1255871"/>
                <a:chOff x="5693392" y="3295657"/>
                <a:chExt cx="805217" cy="1255871"/>
              </a:xfrm>
            </p:grpSpPr>
            <p:sp>
              <p:nvSpPr>
                <p:cNvPr id="204" name="Google Shape;204;p5"/>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05" name="Google Shape;205;p5"/>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06" name="Google Shape;206;p5"/>
              <p:cNvSpPr/>
              <p:nvPr/>
            </p:nvSpPr>
            <p:spPr>
              <a:xfrm>
                <a:off x="901306" y="3266982"/>
                <a:ext cx="476564" cy="457651"/>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grpSp>
      <p:sp>
        <p:nvSpPr>
          <p:cNvPr id="207" name="Google Shape;207;p5"/>
          <p:cNvSpPr/>
          <p:nvPr/>
        </p:nvSpPr>
        <p:spPr>
          <a:xfrm rot="-602628">
            <a:off x="2465701" y="4959841"/>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08" name="Google Shape;208;p5"/>
          <p:cNvSpPr/>
          <p:nvPr/>
        </p:nvSpPr>
        <p:spPr>
          <a:xfrm rot="10197372">
            <a:off x="2544215" y="5403131"/>
            <a:ext cx="1098109" cy="235631"/>
          </a:xfrm>
          <a:prstGeom prst="rightArrow">
            <a:avLst>
              <a:gd fmla="val 50000" name="adj1"/>
              <a:gd fmla="val 50000" name="adj2"/>
            </a:avLst>
          </a:prstGeom>
          <a:solidFill>
            <a:srgbClr val="DDEAF6"/>
          </a:solidFill>
          <a:ln cap="flat" cmpd="sng" w="19050">
            <a:solidFill>
              <a:srgbClr val="31538F"/>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nvGrpSpPr>
          <p:cNvPr id="209" name="Google Shape;209;p5"/>
          <p:cNvGrpSpPr/>
          <p:nvPr/>
        </p:nvGrpSpPr>
        <p:grpSpPr>
          <a:xfrm>
            <a:off x="3886015" y="4514371"/>
            <a:ext cx="654605" cy="1020966"/>
            <a:chOff x="736979" y="3096285"/>
            <a:chExt cx="805217" cy="1255871"/>
          </a:xfrm>
        </p:grpSpPr>
        <p:grpSp>
          <p:nvGrpSpPr>
            <p:cNvPr id="210" name="Google Shape;210;p5"/>
            <p:cNvGrpSpPr/>
            <p:nvPr/>
          </p:nvGrpSpPr>
          <p:grpSpPr>
            <a:xfrm>
              <a:off x="736979" y="3096285"/>
              <a:ext cx="805217" cy="1255871"/>
              <a:chOff x="5693392" y="3295657"/>
              <a:chExt cx="805217" cy="1255871"/>
            </a:xfrm>
          </p:grpSpPr>
          <p:sp>
            <p:nvSpPr>
              <p:cNvPr id="211" name="Google Shape;211;p5"/>
              <p:cNvSpPr/>
              <p:nvPr/>
            </p:nvSpPr>
            <p:spPr>
              <a:xfrm>
                <a:off x="5768842" y="3295657"/>
                <a:ext cx="654316" cy="628349"/>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12" name="Google Shape;212;p5"/>
              <p:cNvSpPr/>
              <p:nvPr/>
            </p:nvSpPr>
            <p:spPr>
              <a:xfrm>
                <a:off x="5693392" y="3609832"/>
                <a:ext cx="805217" cy="941696"/>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13" name="Google Shape;213;p5"/>
            <p:cNvSpPr/>
            <p:nvPr/>
          </p:nvSpPr>
          <p:spPr>
            <a:xfrm>
              <a:off x="901306" y="3266982"/>
              <a:ext cx="476564" cy="457651"/>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sp>
        <p:nvSpPr>
          <p:cNvPr id="214" name="Google Shape;214;p5"/>
          <p:cNvSpPr txBox="1"/>
          <p:nvPr/>
        </p:nvSpPr>
        <p:spPr>
          <a:xfrm>
            <a:off x="2733533" y="4560332"/>
            <a:ext cx="24889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(1)賭け</a:t>
            </a:r>
            <a:endParaRPr/>
          </a:p>
        </p:txBody>
      </p:sp>
      <p:grpSp>
        <p:nvGrpSpPr>
          <p:cNvPr id="215" name="Google Shape;215;p5"/>
          <p:cNvGrpSpPr/>
          <p:nvPr/>
        </p:nvGrpSpPr>
        <p:grpSpPr>
          <a:xfrm>
            <a:off x="1506924" y="4935745"/>
            <a:ext cx="654605" cy="1020966"/>
            <a:chOff x="736979" y="3096285"/>
            <a:chExt cx="805217" cy="1255871"/>
          </a:xfrm>
        </p:grpSpPr>
        <p:grpSp>
          <p:nvGrpSpPr>
            <p:cNvPr id="216" name="Google Shape;216;p5"/>
            <p:cNvGrpSpPr/>
            <p:nvPr/>
          </p:nvGrpSpPr>
          <p:grpSpPr>
            <a:xfrm>
              <a:off x="736979" y="3096285"/>
              <a:ext cx="805217" cy="1255871"/>
              <a:chOff x="5693392" y="3295657"/>
              <a:chExt cx="805217" cy="1255871"/>
            </a:xfrm>
          </p:grpSpPr>
          <p:sp>
            <p:nvSpPr>
              <p:cNvPr id="217" name="Google Shape;217;p5"/>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18" name="Google Shape;218;p5"/>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19" name="Google Shape;219;p5"/>
            <p:cNvSpPr/>
            <p:nvPr/>
          </p:nvSpPr>
          <p:spPr>
            <a:xfrm>
              <a:off x="901306" y="3266982"/>
              <a:ext cx="476564" cy="457651"/>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grpSp>
        <p:nvGrpSpPr>
          <p:cNvPr id="220" name="Google Shape;220;p5"/>
          <p:cNvGrpSpPr/>
          <p:nvPr/>
        </p:nvGrpSpPr>
        <p:grpSpPr>
          <a:xfrm>
            <a:off x="7047440" y="5037813"/>
            <a:ext cx="445769" cy="695251"/>
            <a:chOff x="736979" y="3096285"/>
            <a:chExt cx="805217" cy="1255871"/>
          </a:xfrm>
        </p:grpSpPr>
        <p:grpSp>
          <p:nvGrpSpPr>
            <p:cNvPr id="221" name="Google Shape;221;p5"/>
            <p:cNvGrpSpPr/>
            <p:nvPr/>
          </p:nvGrpSpPr>
          <p:grpSpPr>
            <a:xfrm>
              <a:off x="736979" y="3096285"/>
              <a:ext cx="805217" cy="1255871"/>
              <a:chOff x="5693392" y="3295657"/>
              <a:chExt cx="805217" cy="1255871"/>
            </a:xfrm>
          </p:grpSpPr>
          <p:sp>
            <p:nvSpPr>
              <p:cNvPr id="222" name="Google Shape;222;p5"/>
              <p:cNvSpPr/>
              <p:nvPr/>
            </p:nvSpPr>
            <p:spPr>
              <a:xfrm>
                <a:off x="5768842" y="3295657"/>
                <a:ext cx="654316" cy="62834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23" name="Google Shape;223;p5"/>
              <p:cNvSpPr/>
              <p:nvPr/>
            </p:nvSpPr>
            <p:spPr>
              <a:xfrm>
                <a:off x="5693392" y="3609832"/>
                <a:ext cx="805217" cy="941696"/>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24" name="Google Shape;224;p5"/>
            <p:cNvSpPr/>
            <p:nvPr/>
          </p:nvSpPr>
          <p:spPr>
            <a:xfrm>
              <a:off x="901306" y="3266982"/>
              <a:ext cx="476564" cy="457651"/>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grpSp>
        <p:nvGrpSpPr>
          <p:cNvPr id="225" name="Google Shape;225;p5"/>
          <p:cNvGrpSpPr/>
          <p:nvPr/>
        </p:nvGrpSpPr>
        <p:grpSpPr>
          <a:xfrm>
            <a:off x="6692642" y="4215192"/>
            <a:ext cx="445769" cy="695251"/>
            <a:chOff x="736979" y="3096285"/>
            <a:chExt cx="805217" cy="1255871"/>
          </a:xfrm>
        </p:grpSpPr>
        <p:grpSp>
          <p:nvGrpSpPr>
            <p:cNvPr id="226" name="Google Shape;226;p5"/>
            <p:cNvGrpSpPr/>
            <p:nvPr/>
          </p:nvGrpSpPr>
          <p:grpSpPr>
            <a:xfrm>
              <a:off x="736979" y="3096285"/>
              <a:ext cx="805217" cy="1255871"/>
              <a:chOff x="5693392" y="3295657"/>
              <a:chExt cx="805217" cy="1255871"/>
            </a:xfrm>
          </p:grpSpPr>
          <p:sp>
            <p:nvSpPr>
              <p:cNvPr id="227" name="Google Shape;227;p5"/>
              <p:cNvSpPr/>
              <p:nvPr/>
            </p:nvSpPr>
            <p:spPr>
              <a:xfrm>
                <a:off x="5768842" y="3295657"/>
                <a:ext cx="654316" cy="62834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28" name="Google Shape;228;p5"/>
              <p:cNvSpPr/>
              <p:nvPr/>
            </p:nvSpPr>
            <p:spPr>
              <a:xfrm>
                <a:off x="5693392" y="3609832"/>
                <a:ext cx="805217" cy="941696"/>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29" name="Google Shape;229;p5"/>
            <p:cNvSpPr/>
            <p:nvPr/>
          </p:nvSpPr>
          <p:spPr>
            <a:xfrm>
              <a:off x="901306" y="3266982"/>
              <a:ext cx="476564" cy="457651"/>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grpSp>
        <p:nvGrpSpPr>
          <p:cNvPr id="230" name="Google Shape;230;p5"/>
          <p:cNvGrpSpPr/>
          <p:nvPr/>
        </p:nvGrpSpPr>
        <p:grpSpPr>
          <a:xfrm>
            <a:off x="6246873" y="5037813"/>
            <a:ext cx="445769" cy="695251"/>
            <a:chOff x="736979" y="3096285"/>
            <a:chExt cx="805217" cy="1255871"/>
          </a:xfrm>
        </p:grpSpPr>
        <p:grpSp>
          <p:nvGrpSpPr>
            <p:cNvPr id="231" name="Google Shape;231;p5"/>
            <p:cNvGrpSpPr/>
            <p:nvPr/>
          </p:nvGrpSpPr>
          <p:grpSpPr>
            <a:xfrm>
              <a:off x="736979" y="3096285"/>
              <a:ext cx="805217" cy="1255871"/>
              <a:chOff x="5693392" y="3295657"/>
              <a:chExt cx="805217" cy="1255871"/>
            </a:xfrm>
          </p:grpSpPr>
          <p:sp>
            <p:nvSpPr>
              <p:cNvPr id="232" name="Google Shape;232;p5"/>
              <p:cNvSpPr/>
              <p:nvPr/>
            </p:nvSpPr>
            <p:spPr>
              <a:xfrm>
                <a:off x="5768842" y="3295657"/>
                <a:ext cx="654316" cy="62834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33" name="Google Shape;233;p5"/>
              <p:cNvSpPr/>
              <p:nvPr/>
            </p:nvSpPr>
            <p:spPr>
              <a:xfrm>
                <a:off x="5693392" y="3609832"/>
                <a:ext cx="805217" cy="941696"/>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34" name="Google Shape;234;p5"/>
            <p:cNvSpPr/>
            <p:nvPr/>
          </p:nvSpPr>
          <p:spPr>
            <a:xfrm>
              <a:off x="901306" y="3266982"/>
              <a:ext cx="476564" cy="457651"/>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sp>
        <p:nvSpPr>
          <p:cNvPr id="235" name="Google Shape;235;p5"/>
          <p:cNvSpPr/>
          <p:nvPr/>
        </p:nvSpPr>
        <p:spPr>
          <a:xfrm>
            <a:off x="4925316" y="4637945"/>
            <a:ext cx="1098109" cy="235631"/>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36" name="Google Shape;236;p5"/>
          <p:cNvSpPr/>
          <p:nvPr/>
        </p:nvSpPr>
        <p:spPr>
          <a:xfrm rot="10800000">
            <a:off x="4925315" y="5079667"/>
            <a:ext cx="1098109" cy="235631"/>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37" name="Google Shape;237;p5"/>
          <p:cNvSpPr txBox="1"/>
          <p:nvPr/>
        </p:nvSpPr>
        <p:spPr>
          <a:xfrm>
            <a:off x="5014154" y="4274533"/>
            <a:ext cx="24889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(1)利他行為</a:t>
            </a:r>
            <a:endParaRPr/>
          </a:p>
        </p:txBody>
      </p:sp>
      <p:sp>
        <p:nvSpPr>
          <p:cNvPr id="238" name="Google Shape;238;p5"/>
          <p:cNvSpPr txBox="1"/>
          <p:nvPr/>
        </p:nvSpPr>
        <p:spPr>
          <a:xfrm>
            <a:off x="5014154" y="5313864"/>
            <a:ext cx="23307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(2)評価</a:t>
            </a:r>
            <a:endParaRPr/>
          </a:p>
        </p:txBody>
      </p:sp>
      <p:sp>
        <p:nvSpPr>
          <p:cNvPr id="239" name="Google Shape;239;p5"/>
          <p:cNvSpPr txBox="1"/>
          <p:nvPr/>
        </p:nvSpPr>
        <p:spPr>
          <a:xfrm>
            <a:off x="174450" y="1350660"/>
            <a:ext cx="423257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chemeClr val="dk1"/>
                </a:solidFill>
                <a:latin typeface="Calibri"/>
                <a:ea typeface="Calibri"/>
                <a:cs typeface="Calibri"/>
                <a:sym typeface="Calibri"/>
              </a:rPr>
              <a:t>レベル１（利他行為したくなる）</a:t>
            </a:r>
            <a:endParaRPr/>
          </a:p>
        </p:txBody>
      </p:sp>
      <p:sp>
        <p:nvSpPr>
          <p:cNvPr id="240" name="Google Shape;240;p5"/>
          <p:cNvSpPr txBox="1"/>
          <p:nvPr/>
        </p:nvSpPr>
        <p:spPr>
          <a:xfrm>
            <a:off x="135198" y="3617240"/>
            <a:ext cx="562740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chemeClr val="dk1"/>
                </a:solidFill>
                <a:latin typeface="Calibri"/>
                <a:ea typeface="Calibri"/>
                <a:cs typeface="Calibri"/>
                <a:sym typeface="Calibri"/>
              </a:rPr>
              <a:t>レベル２（利他行為させたくなる）</a:t>
            </a:r>
            <a:endParaRPr/>
          </a:p>
        </p:txBody>
      </p:sp>
      <p:graphicFrame>
        <p:nvGraphicFramePr>
          <p:cNvPr id="241" name="Google Shape;241;p5"/>
          <p:cNvGraphicFramePr/>
          <p:nvPr/>
        </p:nvGraphicFramePr>
        <p:xfrm>
          <a:off x="4253599" y="1853348"/>
          <a:ext cx="3000000" cy="3000000"/>
        </p:xfrm>
        <a:graphic>
          <a:graphicData uri="http://schemas.openxmlformats.org/drawingml/2006/table">
            <a:tbl>
              <a:tblPr bandRow="1" firstRow="1">
                <a:noFill/>
                <a:tableStyleId>{E1CBCA57-92FE-4F72-B89E-63DEB0C4D290}</a:tableStyleId>
              </a:tblPr>
              <a:tblGrid>
                <a:gridCol w="2351725"/>
                <a:gridCol w="2351725"/>
              </a:tblGrid>
              <a:tr h="822600">
                <a:tc>
                  <a:txBody>
                    <a:bodyPr/>
                    <a:lstStyle/>
                    <a:p>
                      <a:pPr indent="0" lvl="0" marL="0" marR="0" rtl="0" algn="l">
                        <a:spcBef>
                          <a:spcPts val="0"/>
                        </a:spcBef>
                        <a:spcAft>
                          <a:spcPts val="0"/>
                        </a:spcAft>
                        <a:buNone/>
                      </a:pPr>
                      <a:r>
                        <a:rPr lang="ja-JP" sz="2000"/>
                        <a:t>所持ポイント</a:t>
                      </a:r>
                      <a:endParaRPr sz="2000">
                        <a:solidFill>
                          <a:srgbClr val="000000"/>
                        </a:solidFill>
                      </a:endParaRPr>
                    </a:p>
                  </a:txBody>
                  <a:tcPr marT="45725" marB="45725" marR="91450" marL="91450"/>
                </a:tc>
                <a:tc>
                  <a:txBody>
                    <a:bodyPr/>
                    <a:lstStyle/>
                    <a:p>
                      <a:pPr indent="0" lvl="0" marL="0" marR="0" rtl="0" algn="l">
                        <a:spcBef>
                          <a:spcPts val="0"/>
                        </a:spcBef>
                        <a:spcAft>
                          <a:spcPts val="0"/>
                        </a:spcAft>
                        <a:buNone/>
                      </a:pPr>
                      <a:r>
                        <a:rPr lang="ja-JP" sz="2000"/>
                        <a:t>贈る事ができる</a:t>
                      </a:r>
                      <a:endParaRPr sz="2000"/>
                    </a:p>
                    <a:p>
                      <a:pPr indent="0" lvl="0" marL="0" marR="0" rtl="0" algn="l">
                        <a:spcBef>
                          <a:spcPts val="0"/>
                        </a:spcBef>
                        <a:spcAft>
                          <a:spcPts val="0"/>
                        </a:spcAft>
                        <a:buNone/>
                      </a:pPr>
                      <a:r>
                        <a:rPr lang="ja-JP" sz="2000"/>
                        <a:t>ポイント</a:t>
                      </a:r>
                      <a:endParaRPr sz="2000">
                        <a:solidFill>
                          <a:srgbClr val="000000"/>
                        </a:solidFill>
                      </a:endParaRPr>
                    </a:p>
                  </a:txBody>
                  <a:tcPr marT="45725" marB="45725" marR="91450" marL="91450"/>
                </a:tc>
              </a:tr>
              <a:tr h="450800">
                <a:tc>
                  <a:txBody>
                    <a:bodyPr/>
                    <a:lstStyle/>
                    <a:p>
                      <a:pPr indent="0" lvl="0" marL="0" marR="0" rtl="0" algn="l">
                        <a:spcBef>
                          <a:spcPts val="0"/>
                        </a:spcBef>
                        <a:spcAft>
                          <a:spcPts val="0"/>
                        </a:spcAft>
                        <a:buNone/>
                      </a:pPr>
                      <a:r>
                        <a:rPr lang="ja-JP" sz="2000"/>
                        <a:t>3000Pt</a:t>
                      </a:r>
                      <a:endParaRPr sz="2000">
                        <a:solidFill>
                          <a:srgbClr val="000000"/>
                        </a:solidFill>
                      </a:endParaRPr>
                    </a:p>
                  </a:txBody>
                  <a:tcPr marT="45725" marB="45725" marR="91450" marL="91450"/>
                </a:tc>
                <a:tc>
                  <a:txBody>
                    <a:bodyPr/>
                    <a:lstStyle/>
                    <a:p>
                      <a:pPr indent="0" lvl="0" marL="0" marR="0" rtl="0" algn="l">
                        <a:spcBef>
                          <a:spcPts val="0"/>
                        </a:spcBef>
                        <a:spcAft>
                          <a:spcPts val="0"/>
                        </a:spcAft>
                        <a:buNone/>
                      </a:pPr>
                      <a:r>
                        <a:rPr lang="ja-JP" sz="2000"/>
                        <a:t> 300Pt</a:t>
                      </a:r>
                      <a:endParaRPr sz="2000">
                        <a:solidFill>
                          <a:srgbClr val="000000"/>
                        </a:solidFill>
                      </a:endParaRPr>
                    </a:p>
                  </a:txBody>
                  <a:tcPr marT="45725" marB="45725" marR="91450" marL="91450"/>
                </a:tc>
              </a:tr>
              <a:tr h="450800">
                <a:tc>
                  <a:txBody>
                    <a:bodyPr/>
                    <a:lstStyle/>
                    <a:p>
                      <a:pPr indent="0" lvl="0" marL="0" marR="0" rtl="0" algn="l">
                        <a:spcBef>
                          <a:spcPts val="0"/>
                        </a:spcBef>
                        <a:spcAft>
                          <a:spcPts val="0"/>
                        </a:spcAft>
                        <a:buNone/>
                      </a:pPr>
                      <a:r>
                        <a:rPr lang="ja-JP" sz="2000"/>
                        <a:t>5000Pt</a:t>
                      </a:r>
                      <a:endParaRPr sz="2000">
                        <a:solidFill>
                          <a:srgbClr val="000000"/>
                        </a:solidFill>
                      </a:endParaRPr>
                    </a:p>
                  </a:txBody>
                  <a:tcPr marT="45725" marB="45725" marR="91450" marL="91450"/>
                </a:tc>
                <a:tc>
                  <a:txBody>
                    <a:bodyPr/>
                    <a:lstStyle/>
                    <a:p>
                      <a:pPr indent="0" lvl="0" marL="0" marR="0" rtl="0" algn="l">
                        <a:spcBef>
                          <a:spcPts val="0"/>
                        </a:spcBef>
                        <a:spcAft>
                          <a:spcPts val="0"/>
                        </a:spcAft>
                        <a:buNone/>
                      </a:pPr>
                      <a:r>
                        <a:rPr lang="ja-JP" sz="2000"/>
                        <a:t>500Pt</a:t>
                      </a:r>
                      <a:endParaRPr sz="2000">
                        <a:solidFill>
                          <a:srgbClr val="000000"/>
                        </a:solidFill>
                      </a:endParaRPr>
                    </a:p>
                  </a:txBody>
                  <a:tcPr marT="45725" marB="45725" marR="91450" marL="91450"/>
                </a:tc>
              </a:tr>
            </a:tbl>
          </a:graphicData>
        </a:graphic>
      </p:graphicFrame>
      <p:sp>
        <p:nvSpPr>
          <p:cNvPr id="242" name="Google Shape;242;p5"/>
          <p:cNvSpPr txBox="1"/>
          <p:nvPr/>
        </p:nvSpPr>
        <p:spPr>
          <a:xfrm>
            <a:off x="4673630" y="1217473"/>
            <a:ext cx="38633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所持ポイントが高い人は評価によって多くのポイントを贈る事ができる。</a:t>
            </a:r>
            <a:endParaRPr/>
          </a:p>
        </p:txBody>
      </p:sp>
      <p:sp>
        <p:nvSpPr>
          <p:cNvPr id="243" name="Google Shape;243;p5"/>
          <p:cNvSpPr/>
          <p:nvPr/>
        </p:nvSpPr>
        <p:spPr>
          <a:xfrm>
            <a:off x="162189" y="3975976"/>
            <a:ext cx="3413753" cy="449622"/>
          </a:xfrm>
          <a:prstGeom prst="wedgeRoundRectCallout">
            <a:avLst>
              <a:gd fmla="val 34657" name="adj1"/>
              <a:gd fmla="val 83399" name="adj2"/>
              <a:gd fmla="val 16667" name="adj3"/>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ja-JP" sz="1400">
                <a:solidFill>
                  <a:srgbClr val="000000"/>
                </a:solidFill>
                <a:latin typeface="Calibri"/>
                <a:ea typeface="Calibri"/>
                <a:cs typeface="Calibri"/>
                <a:sym typeface="Calibri"/>
              </a:rPr>
              <a:t>Bの所持ポイント低→オッズが高く</a:t>
            </a:r>
            <a:endParaRPr sz="1400">
              <a:solidFill>
                <a:srgbClr val="000000"/>
              </a:solidFill>
              <a:latin typeface="Calibri"/>
              <a:ea typeface="Calibri"/>
              <a:cs typeface="Calibri"/>
              <a:sym typeface="Calibri"/>
            </a:endParaRPr>
          </a:p>
          <a:p>
            <a:pPr indent="0" lvl="0" marL="0" marR="0" rtl="0" algn="l">
              <a:spcBef>
                <a:spcPts val="0"/>
              </a:spcBef>
              <a:spcAft>
                <a:spcPts val="0"/>
              </a:spcAft>
              <a:buNone/>
            </a:pPr>
            <a:r>
              <a:rPr lang="ja-JP" sz="1400">
                <a:solidFill>
                  <a:srgbClr val="000000"/>
                </a:solidFill>
                <a:latin typeface="Calibri"/>
                <a:ea typeface="Calibri"/>
                <a:cs typeface="Calibri"/>
                <a:sym typeface="Calibri"/>
              </a:rPr>
              <a:t>Bの所持ポイントが高→オッズが低い</a:t>
            </a:r>
            <a:endParaRPr sz="1400">
              <a:solidFill>
                <a:srgbClr val="000000"/>
              </a:solidFill>
              <a:latin typeface="Calibri"/>
              <a:ea typeface="Calibri"/>
              <a:cs typeface="Calibri"/>
              <a:sym typeface="Calibri"/>
            </a:endParaRPr>
          </a:p>
        </p:txBody>
      </p:sp>
      <p:sp>
        <p:nvSpPr>
          <p:cNvPr id="244" name="Google Shape;244;p5"/>
          <p:cNvSpPr/>
          <p:nvPr/>
        </p:nvSpPr>
        <p:spPr>
          <a:xfrm>
            <a:off x="2395401" y="6034361"/>
            <a:ext cx="6561647" cy="640080"/>
          </a:xfrm>
          <a:prstGeom prst="wedgeRoundRectCallout">
            <a:avLst>
              <a:gd fmla="val -37348" name="adj1"/>
              <a:gd fmla="val -116072" name="adj2"/>
              <a:gd fmla="val 16667" name="adj3"/>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ja-JP" sz="1800">
                <a:solidFill>
                  <a:srgbClr val="000000"/>
                </a:solidFill>
                <a:latin typeface="Calibri"/>
                <a:ea typeface="Calibri"/>
                <a:cs typeface="Calibri"/>
                <a:sym typeface="Calibri"/>
              </a:rPr>
              <a:t>(4)賭け成功→賭けポイントとオッズに応じてポイントを獲得</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rPr lang="ja-JP" sz="1800">
                <a:solidFill>
                  <a:srgbClr val="000000"/>
                </a:solidFill>
                <a:latin typeface="Calibri"/>
                <a:ea typeface="Calibri"/>
                <a:cs typeface="Calibri"/>
                <a:sym typeface="Calibri"/>
              </a:rPr>
              <a:t>　 賭け失敗→賭けポイントは減少して返却　</a:t>
            </a:r>
            <a:endParaRPr sz="18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6"/>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000">
                <a:solidFill>
                  <a:schemeClr val="lt1"/>
                </a:solidFill>
                <a:latin typeface="Calibri"/>
                <a:ea typeface="Calibri"/>
                <a:cs typeface="Calibri"/>
                <a:sym typeface="Calibri"/>
              </a:rPr>
              <a:t>研究背景（ループダイナミクス）</a:t>
            </a:r>
            <a:endParaRPr/>
          </a:p>
        </p:txBody>
      </p:sp>
      <p:sp>
        <p:nvSpPr>
          <p:cNvPr id="251" name="Google Shape;251;p6"/>
          <p:cNvSpPr txBox="1"/>
          <p:nvPr/>
        </p:nvSpPr>
        <p:spPr>
          <a:xfrm>
            <a:off x="391521" y="1215800"/>
            <a:ext cx="8269400" cy="28007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レベル１とレベル２の二重構造によって</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①報酬の獲得手段の幅が広がり,戦略性が向上</a:t>
            </a:r>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(例:自分に合う手段は何か考案したり,他者の行動を予測したりする)</a:t>
            </a:r>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 ゲームならではの面白さを与え、内発的動機付けとしての機能を強化</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②どのように報酬を獲得したかが曖昧に</a:t>
            </a:r>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 ゲーミフィケーションの課題である報酬への意識による息苦しさの軽減</a:t>
            </a:r>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　（ゲームデザインの要素を導入したことで,かえって自分自身の全ての行動が</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　　監視・評価されている感覚）</a:t>
            </a:r>
            <a:endParaRPr/>
          </a:p>
        </p:txBody>
      </p:sp>
      <p:pic>
        <p:nvPicPr>
          <p:cNvPr id="252" name="Google Shape;252;p6"/>
          <p:cNvPicPr preferRelativeResize="0"/>
          <p:nvPr/>
        </p:nvPicPr>
        <p:blipFill rotWithShape="1">
          <a:blip r:embed="rId3">
            <a:alphaModFix/>
          </a:blip>
          <a:srcRect b="0" l="47990" r="0" t="0"/>
          <a:stretch/>
        </p:blipFill>
        <p:spPr>
          <a:xfrm>
            <a:off x="5071436" y="4279608"/>
            <a:ext cx="2526323" cy="2434069"/>
          </a:xfrm>
          <a:prstGeom prst="rect">
            <a:avLst/>
          </a:prstGeom>
          <a:noFill/>
          <a:ln>
            <a:noFill/>
          </a:ln>
        </p:spPr>
      </p:pic>
      <p:pic>
        <p:nvPicPr>
          <p:cNvPr id="253" name="Google Shape;253;p6"/>
          <p:cNvPicPr preferRelativeResize="0"/>
          <p:nvPr/>
        </p:nvPicPr>
        <p:blipFill rotWithShape="1">
          <a:blip r:embed="rId3">
            <a:alphaModFix/>
          </a:blip>
          <a:srcRect b="0" l="0" r="51370" t="0"/>
          <a:stretch/>
        </p:blipFill>
        <p:spPr>
          <a:xfrm>
            <a:off x="668637" y="4279608"/>
            <a:ext cx="2366803" cy="2438891"/>
          </a:xfrm>
          <a:prstGeom prst="rect">
            <a:avLst/>
          </a:prstGeom>
          <a:noFill/>
          <a:ln>
            <a:noFill/>
          </a:ln>
        </p:spPr>
      </p:pic>
      <p:sp>
        <p:nvSpPr>
          <p:cNvPr id="254" name="Google Shape;254;p6"/>
          <p:cNvSpPr txBox="1"/>
          <p:nvPr/>
        </p:nvSpPr>
        <p:spPr>
          <a:xfrm>
            <a:off x="2477704" y="4478751"/>
            <a:ext cx="259373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従来の</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ja-JP" sz="1400">
                <a:solidFill>
                  <a:schemeClr val="dk1"/>
                </a:solidFill>
                <a:latin typeface="Calibri"/>
                <a:ea typeface="Calibri"/>
                <a:cs typeface="Calibri"/>
                <a:sym typeface="Calibri"/>
              </a:rPr>
              <a:t>ゲーミフィケーション</a:t>
            </a:r>
            <a:endParaRPr/>
          </a:p>
        </p:txBody>
      </p:sp>
      <p:sp>
        <p:nvSpPr>
          <p:cNvPr id="255" name="Google Shape;255;p6"/>
          <p:cNvSpPr txBox="1"/>
          <p:nvPr/>
        </p:nvSpPr>
        <p:spPr>
          <a:xfrm>
            <a:off x="6983847" y="4614723"/>
            <a:ext cx="61391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DERC</a:t>
            </a:r>
            <a:endParaRPr sz="1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7"/>
          <p:cNvSpPr txBox="1"/>
          <p:nvPr/>
        </p:nvSpPr>
        <p:spPr>
          <a:xfrm>
            <a:off x="138866" y="1747410"/>
            <a:ext cx="436655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被験者</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20人を4人×5グループ</a:t>
            </a:r>
            <a:endParaRPr sz="1800">
              <a:solidFill>
                <a:schemeClr val="dk1"/>
              </a:solidFill>
              <a:latin typeface="Calibri"/>
              <a:ea typeface="Calibri"/>
              <a:cs typeface="Calibri"/>
              <a:sym typeface="Calibri"/>
            </a:endParaRPr>
          </a:p>
        </p:txBody>
      </p:sp>
      <p:sp>
        <p:nvSpPr>
          <p:cNvPr id="262" name="Google Shape;262;p7"/>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400">
                <a:solidFill>
                  <a:schemeClr val="lt1"/>
                </a:solidFill>
                <a:latin typeface="Calibri"/>
                <a:ea typeface="Calibri"/>
                <a:cs typeface="Calibri"/>
                <a:sym typeface="Calibri"/>
              </a:rPr>
              <a:t>Slackを用いたチャットでの議論</a:t>
            </a:r>
            <a:endParaRPr/>
          </a:p>
        </p:txBody>
      </p:sp>
      <p:sp>
        <p:nvSpPr>
          <p:cNvPr id="263" name="Google Shape;263;p7"/>
          <p:cNvSpPr txBox="1"/>
          <p:nvPr/>
        </p:nvSpPr>
        <p:spPr>
          <a:xfrm>
            <a:off x="103853" y="2406121"/>
            <a:ext cx="561277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Slackについての知識はあり。</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対象とする利他行為は「議論を充実させる投稿」</a:t>
            </a:r>
            <a:endParaRPr sz="1800">
              <a:solidFill>
                <a:schemeClr val="dk1"/>
              </a:solidFill>
              <a:latin typeface="Calibri"/>
              <a:ea typeface="Calibri"/>
              <a:cs typeface="Calibri"/>
              <a:sym typeface="Calibri"/>
            </a:endParaRPr>
          </a:p>
        </p:txBody>
      </p:sp>
      <p:grpSp>
        <p:nvGrpSpPr>
          <p:cNvPr id="264" name="Google Shape;264;p7"/>
          <p:cNvGrpSpPr/>
          <p:nvPr/>
        </p:nvGrpSpPr>
        <p:grpSpPr>
          <a:xfrm>
            <a:off x="5800248" y="1265001"/>
            <a:ext cx="2895344" cy="2545710"/>
            <a:chOff x="5336403" y="1764773"/>
            <a:chExt cx="3229796" cy="4344695"/>
          </a:xfrm>
        </p:grpSpPr>
        <p:sp>
          <p:nvSpPr>
            <p:cNvPr id="265" name="Google Shape;265;p7"/>
            <p:cNvSpPr/>
            <p:nvPr/>
          </p:nvSpPr>
          <p:spPr>
            <a:xfrm>
              <a:off x="5336404" y="1764773"/>
              <a:ext cx="2674961" cy="480942"/>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400">
                  <a:solidFill>
                    <a:schemeClr val="lt1"/>
                  </a:solidFill>
                  <a:latin typeface="Calibri"/>
                  <a:ea typeface="Calibri"/>
                  <a:cs typeface="Calibri"/>
                  <a:sym typeface="Calibri"/>
                </a:rPr>
                <a:t>議論（DERCなし）</a:t>
              </a:r>
              <a:endParaRPr/>
            </a:p>
          </p:txBody>
        </p:sp>
        <p:sp>
          <p:nvSpPr>
            <p:cNvPr id="266" name="Google Shape;266;p7"/>
            <p:cNvSpPr/>
            <p:nvPr/>
          </p:nvSpPr>
          <p:spPr>
            <a:xfrm>
              <a:off x="5647510" y="2377998"/>
              <a:ext cx="2052746" cy="480942"/>
            </a:xfrm>
            <a:prstGeom prst="rect">
              <a:avLst/>
            </a:prstGeom>
            <a:solidFill>
              <a:srgbClr val="A8D0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400">
                  <a:solidFill>
                    <a:schemeClr val="dk1"/>
                  </a:solidFill>
                  <a:latin typeface="Calibri"/>
                  <a:ea typeface="Calibri"/>
                  <a:cs typeface="Calibri"/>
                  <a:sym typeface="Calibri"/>
                </a:rPr>
                <a:t>一回目の賭け</a:t>
              </a:r>
              <a:endParaRPr sz="1400">
                <a:solidFill>
                  <a:schemeClr val="dk1"/>
                </a:solidFill>
                <a:latin typeface="Calibri"/>
                <a:ea typeface="Calibri"/>
                <a:cs typeface="Calibri"/>
                <a:sym typeface="Calibri"/>
              </a:endParaRPr>
            </a:p>
          </p:txBody>
        </p:sp>
        <p:sp>
          <p:nvSpPr>
            <p:cNvPr id="267" name="Google Shape;267;p7"/>
            <p:cNvSpPr/>
            <p:nvPr/>
          </p:nvSpPr>
          <p:spPr>
            <a:xfrm>
              <a:off x="5336403" y="3015817"/>
              <a:ext cx="2674961" cy="480942"/>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400">
                  <a:solidFill>
                    <a:schemeClr val="lt1"/>
                  </a:solidFill>
                  <a:latin typeface="Calibri"/>
                  <a:ea typeface="Calibri"/>
                  <a:cs typeface="Calibri"/>
                  <a:sym typeface="Calibri"/>
                </a:rPr>
                <a:t>議論（DERCあり）</a:t>
              </a:r>
              <a:endParaRPr sz="1400">
                <a:solidFill>
                  <a:schemeClr val="lt1"/>
                </a:solidFill>
                <a:latin typeface="Calibri"/>
                <a:ea typeface="Calibri"/>
                <a:cs typeface="Calibri"/>
                <a:sym typeface="Calibri"/>
              </a:endParaRPr>
            </a:p>
          </p:txBody>
        </p:sp>
        <p:sp>
          <p:nvSpPr>
            <p:cNvPr id="268" name="Google Shape;268;p7"/>
            <p:cNvSpPr/>
            <p:nvPr/>
          </p:nvSpPr>
          <p:spPr>
            <a:xfrm>
              <a:off x="5913640" y="3671786"/>
              <a:ext cx="1520485" cy="48094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400">
                  <a:solidFill>
                    <a:schemeClr val="lt1"/>
                  </a:solidFill>
                  <a:latin typeface="Calibri"/>
                  <a:ea typeface="Calibri"/>
                  <a:cs typeface="Calibri"/>
                  <a:sym typeface="Calibri"/>
                </a:rPr>
                <a:t>結果出力</a:t>
              </a:r>
              <a:endParaRPr sz="1400">
                <a:solidFill>
                  <a:schemeClr val="lt1"/>
                </a:solidFill>
                <a:latin typeface="Calibri"/>
                <a:ea typeface="Calibri"/>
                <a:cs typeface="Calibri"/>
                <a:sym typeface="Calibri"/>
              </a:endParaRPr>
            </a:p>
          </p:txBody>
        </p:sp>
        <p:sp>
          <p:nvSpPr>
            <p:cNvPr id="269" name="Google Shape;269;p7"/>
            <p:cNvSpPr/>
            <p:nvPr/>
          </p:nvSpPr>
          <p:spPr>
            <a:xfrm>
              <a:off x="5647510" y="4324854"/>
              <a:ext cx="2052749" cy="480942"/>
            </a:xfrm>
            <a:prstGeom prst="rect">
              <a:avLst/>
            </a:prstGeom>
            <a:solidFill>
              <a:srgbClr val="A8D0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400">
                  <a:solidFill>
                    <a:schemeClr val="dk1"/>
                  </a:solidFill>
                  <a:latin typeface="Calibri"/>
                  <a:ea typeface="Calibri"/>
                  <a:cs typeface="Calibri"/>
                  <a:sym typeface="Calibri"/>
                </a:rPr>
                <a:t>二回目の賭け</a:t>
              </a:r>
              <a:endParaRPr/>
            </a:p>
          </p:txBody>
        </p:sp>
        <p:sp>
          <p:nvSpPr>
            <p:cNvPr id="270" name="Google Shape;270;p7"/>
            <p:cNvSpPr/>
            <p:nvPr/>
          </p:nvSpPr>
          <p:spPr>
            <a:xfrm>
              <a:off x="5913639" y="5619089"/>
              <a:ext cx="1520485" cy="48094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400">
                  <a:solidFill>
                    <a:schemeClr val="lt1"/>
                  </a:solidFill>
                  <a:latin typeface="Calibri"/>
                  <a:ea typeface="Calibri"/>
                  <a:cs typeface="Calibri"/>
                  <a:sym typeface="Calibri"/>
                </a:rPr>
                <a:t>結果出力</a:t>
              </a:r>
              <a:endParaRPr sz="1400">
                <a:solidFill>
                  <a:schemeClr val="lt1"/>
                </a:solidFill>
                <a:latin typeface="Calibri"/>
                <a:ea typeface="Calibri"/>
                <a:cs typeface="Calibri"/>
                <a:sym typeface="Calibri"/>
              </a:endParaRPr>
            </a:p>
          </p:txBody>
        </p:sp>
        <p:sp>
          <p:nvSpPr>
            <p:cNvPr id="271" name="Google Shape;271;p7"/>
            <p:cNvSpPr/>
            <p:nvPr/>
          </p:nvSpPr>
          <p:spPr>
            <a:xfrm>
              <a:off x="5358115" y="4963120"/>
              <a:ext cx="2674961" cy="480942"/>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400">
                  <a:solidFill>
                    <a:schemeClr val="lt1"/>
                  </a:solidFill>
                  <a:latin typeface="Calibri"/>
                  <a:ea typeface="Calibri"/>
                  <a:cs typeface="Calibri"/>
                  <a:sym typeface="Calibri"/>
                </a:rPr>
                <a:t>議論（DERCあり）</a:t>
              </a:r>
              <a:endParaRPr sz="1400">
                <a:solidFill>
                  <a:schemeClr val="lt1"/>
                </a:solidFill>
                <a:latin typeface="Calibri"/>
                <a:ea typeface="Calibri"/>
                <a:cs typeface="Calibri"/>
                <a:sym typeface="Calibri"/>
              </a:endParaRPr>
            </a:p>
          </p:txBody>
        </p:sp>
        <p:sp>
          <p:nvSpPr>
            <p:cNvPr id="272" name="Google Shape;272;p7"/>
            <p:cNvSpPr/>
            <p:nvPr/>
          </p:nvSpPr>
          <p:spPr>
            <a:xfrm rot="5400000">
              <a:off x="6140381" y="3683650"/>
              <a:ext cx="4344693" cy="506944"/>
            </a:xfrm>
            <a:prstGeom prst="stripedRightArrow">
              <a:avLst>
                <a:gd fmla="val 12309" name="adj1"/>
                <a:gd fmla="val 52693"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273" name="Google Shape;273;p7"/>
          <p:cNvSpPr txBox="1"/>
          <p:nvPr/>
        </p:nvSpPr>
        <p:spPr>
          <a:xfrm>
            <a:off x="5100574" y="3095259"/>
            <a:ext cx="87787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7min</a:t>
            </a:r>
            <a:endParaRPr sz="1600">
              <a:solidFill>
                <a:schemeClr val="dk1"/>
              </a:solidFill>
              <a:latin typeface="Calibri"/>
              <a:ea typeface="Calibri"/>
              <a:cs typeface="Calibri"/>
              <a:sym typeface="Calibri"/>
            </a:endParaRPr>
          </a:p>
        </p:txBody>
      </p:sp>
      <p:sp>
        <p:nvSpPr>
          <p:cNvPr id="274" name="Google Shape;274;p7"/>
          <p:cNvSpPr txBox="1"/>
          <p:nvPr/>
        </p:nvSpPr>
        <p:spPr>
          <a:xfrm>
            <a:off x="5082960" y="1954266"/>
            <a:ext cx="87787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7min</a:t>
            </a:r>
            <a:endParaRPr sz="1600">
              <a:solidFill>
                <a:schemeClr val="dk1"/>
              </a:solidFill>
              <a:latin typeface="Calibri"/>
              <a:ea typeface="Calibri"/>
              <a:cs typeface="Calibri"/>
              <a:sym typeface="Calibri"/>
            </a:endParaRPr>
          </a:p>
        </p:txBody>
      </p:sp>
      <p:sp>
        <p:nvSpPr>
          <p:cNvPr id="275" name="Google Shape;275;p7"/>
          <p:cNvSpPr txBox="1"/>
          <p:nvPr/>
        </p:nvSpPr>
        <p:spPr>
          <a:xfrm>
            <a:off x="5080302" y="1208048"/>
            <a:ext cx="87787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7min</a:t>
            </a:r>
            <a:endParaRPr sz="1600">
              <a:solidFill>
                <a:schemeClr val="dk1"/>
              </a:solidFill>
              <a:latin typeface="Calibri"/>
              <a:ea typeface="Calibri"/>
              <a:cs typeface="Calibri"/>
              <a:sym typeface="Calibri"/>
            </a:endParaRPr>
          </a:p>
        </p:txBody>
      </p:sp>
      <p:grpSp>
        <p:nvGrpSpPr>
          <p:cNvPr id="276" name="Google Shape;276;p7"/>
          <p:cNvGrpSpPr/>
          <p:nvPr/>
        </p:nvGrpSpPr>
        <p:grpSpPr>
          <a:xfrm>
            <a:off x="3824801" y="4477653"/>
            <a:ext cx="4985818" cy="1981955"/>
            <a:chOff x="1636312" y="2346815"/>
            <a:chExt cx="6741069" cy="2679700"/>
          </a:xfrm>
        </p:grpSpPr>
        <p:grpSp>
          <p:nvGrpSpPr>
            <p:cNvPr id="277" name="Google Shape;277;p7"/>
            <p:cNvGrpSpPr/>
            <p:nvPr/>
          </p:nvGrpSpPr>
          <p:grpSpPr>
            <a:xfrm>
              <a:off x="2497281" y="2346815"/>
              <a:ext cx="5880100" cy="2679700"/>
              <a:chOff x="337406" y="2492090"/>
              <a:chExt cx="5880100" cy="2679700"/>
            </a:xfrm>
          </p:grpSpPr>
          <p:pic>
            <p:nvPicPr>
              <p:cNvPr id="278" name="Google Shape;278;p7"/>
              <p:cNvPicPr preferRelativeResize="0"/>
              <p:nvPr/>
            </p:nvPicPr>
            <p:blipFill rotWithShape="1">
              <a:blip r:embed="rId3">
                <a:alphaModFix/>
              </a:blip>
              <a:srcRect b="0" l="0" r="0" t="0"/>
              <a:stretch/>
            </p:blipFill>
            <p:spPr>
              <a:xfrm>
                <a:off x="337406" y="2492090"/>
                <a:ext cx="5880100" cy="2679700"/>
              </a:xfrm>
              <a:prstGeom prst="rect">
                <a:avLst/>
              </a:prstGeom>
              <a:noFill/>
              <a:ln>
                <a:noFill/>
              </a:ln>
            </p:spPr>
          </p:pic>
          <p:sp>
            <p:nvSpPr>
              <p:cNvPr id="279" name="Google Shape;279;p7"/>
              <p:cNvSpPr/>
              <p:nvPr/>
            </p:nvSpPr>
            <p:spPr>
              <a:xfrm>
                <a:off x="885361" y="2568539"/>
                <a:ext cx="1148921" cy="225316"/>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80" name="Google Shape;280;p7"/>
              <p:cNvSpPr/>
              <p:nvPr/>
            </p:nvSpPr>
            <p:spPr>
              <a:xfrm>
                <a:off x="885360" y="3984661"/>
                <a:ext cx="1775647" cy="23801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81" name="Google Shape;281;p7"/>
            <p:cNvSpPr/>
            <p:nvPr/>
          </p:nvSpPr>
          <p:spPr>
            <a:xfrm>
              <a:off x="3013521" y="3233211"/>
              <a:ext cx="606175" cy="606175"/>
            </a:xfrm>
            <a:prstGeom prst="donut">
              <a:avLst>
                <a:gd fmla="val 5885" name="adj"/>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cxnSp>
          <p:nvCxnSpPr>
            <p:cNvPr id="282" name="Google Shape;282;p7"/>
            <p:cNvCxnSpPr/>
            <p:nvPr/>
          </p:nvCxnSpPr>
          <p:spPr>
            <a:xfrm flipH="1">
              <a:off x="2497282" y="3755605"/>
              <a:ext cx="516239" cy="862300"/>
            </a:xfrm>
            <a:prstGeom prst="straightConnector1">
              <a:avLst/>
            </a:prstGeom>
            <a:noFill/>
            <a:ln cap="flat" cmpd="sng" w="31750">
              <a:solidFill>
                <a:srgbClr val="385623"/>
              </a:solidFill>
              <a:prstDash val="solid"/>
              <a:miter lim="800000"/>
              <a:headEnd len="sm" w="sm" type="none"/>
              <a:tailEnd len="sm" w="sm" type="none"/>
            </a:ln>
          </p:spPr>
        </p:cxnSp>
        <p:sp>
          <p:nvSpPr>
            <p:cNvPr id="283" name="Google Shape;283;p7"/>
            <p:cNvSpPr txBox="1"/>
            <p:nvPr/>
          </p:nvSpPr>
          <p:spPr>
            <a:xfrm>
              <a:off x="1636312" y="4612368"/>
              <a:ext cx="1617944" cy="3745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200">
                  <a:solidFill>
                    <a:schemeClr val="dk1"/>
                  </a:solidFill>
                  <a:latin typeface="Calibri"/>
                  <a:ea typeface="Calibri"/>
                  <a:cs typeface="Calibri"/>
                  <a:sym typeface="Calibri"/>
                </a:rPr>
                <a:t>リアクション</a:t>
              </a:r>
              <a:endParaRPr/>
            </a:p>
          </p:txBody>
        </p:sp>
      </p:grpSp>
      <p:sp>
        <p:nvSpPr>
          <p:cNvPr id="284" name="Google Shape;284;p7"/>
          <p:cNvSpPr txBox="1"/>
          <p:nvPr/>
        </p:nvSpPr>
        <p:spPr>
          <a:xfrm>
            <a:off x="44689" y="3804160"/>
            <a:ext cx="7520683"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Calibri"/>
                <a:ea typeface="Calibri"/>
                <a:cs typeface="Calibri"/>
                <a:sym typeface="Calibri"/>
              </a:rPr>
              <a:t>レベル１</a:t>
            </a:r>
            <a:r>
              <a:rPr lang="ja-JP" sz="1200">
                <a:solidFill>
                  <a:schemeClr val="dk1"/>
                </a:solidFill>
                <a:latin typeface="Calibri"/>
                <a:ea typeface="Calibri"/>
                <a:cs typeface="Calibri"/>
                <a:sym typeface="Calibri"/>
              </a:rPr>
              <a:t>(リアクションによる評価)</a:t>
            </a:r>
            <a:endParaRPr/>
          </a:p>
          <a:p>
            <a:pPr indent="0" lvl="0" marL="0" marR="0" rtl="0" algn="l">
              <a:spcBef>
                <a:spcPts val="0"/>
              </a:spcBef>
              <a:spcAft>
                <a:spcPts val="0"/>
              </a:spcAft>
              <a:buNone/>
            </a:pPr>
            <a:r>
              <a:rPr lang="ja-JP" sz="1200">
                <a:solidFill>
                  <a:schemeClr val="dk1"/>
                </a:solidFill>
                <a:latin typeface="Calibri"/>
                <a:ea typeface="Calibri"/>
                <a:cs typeface="Calibri"/>
                <a:sym typeface="Calibri"/>
              </a:rPr>
              <a:t>良い発言だと思った場合、その人にリアクションを送る。</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ja-JP" sz="1200">
                <a:solidFill>
                  <a:schemeClr val="dk1"/>
                </a:solidFill>
                <a:latin typeface="Calibri"/>
                <a:ea typeface="Calibri"/>
                <a:cs typeface="Calibri"/>
                <a:sym typeface="Calibri"/>
              </a:rPr>
              <a:t>（誰から誰にリアクションが送られたかは確認しないというルール）</a:t>
            </a:r>
            <a:endParaRPr sz="1200">
              <a:solidFill>
                <a:schemeClr val="dk1"/>
              </a:solidFill>
              <a:latin typeface="Calibri"/>
              <a:ea typeface="Calibri"/>
              <a:cs typeface="Calibri"/>
              <a:sym typeface="Calibri"/>
            </a:endParaRPr>
          </a:p>
        </p:txBody>
      </p:sp>
      <p:sp>
        <p:nvSpPr>
          <p:cNvPr id="285" name="Google Shape;285;p7"/>
          <p:cNvSpPr txBox="1"/>
          <p:nvPr/>
        </p:nvSpPr>
        <p:spPr>
          <a:xfrm>
            <a:off x="59837" y="4890861"/>
            <a:ext cx="5001344"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レベル２</a:t>
            </a:r>
            <a:r>
              <a:rPr lang="ja-JP" sz="1400">
                <a:solidFill>
                  <a:schemeClr val="dk1"/>
                </a:solidFill>
                <a:latin typeface="Calibri"/>
                <a:ea typeface="Calibri"/>
                <a:cs typeface="Calibri"/>
                <a:sym typeface="Calibri"/>
              </a:rPr>
              <a:t>(賭け)</a:t>
            </a:r>
            <a:endParaRPr/>
          </a:p>
          <a:p>
            <a:pPr indent="0" lvl="0" marL="0" marR="0" rtl="0" algn="l">
              <a:spcBef>
                <a:spcPts val="0"/>
              </a:spcBef>
              <a:spcAft>
                <a:spcPts val="0"/>
              </a:spcAft>
              <a:buNone/>
            </a:pPr>
            <a:r>
              <a:rPr lang="ja-JP" sz="1400">
                <a:solidFill>
                  <a:schemeClr val="dk1"/>
                </a:solidFill>
                <a:latin typeface="Calibri"/>
                <a:ea typeface="Calibri"/>
                <a:cs typeface="Calibri"/>
                <a:sym typeface="Calibri"/>
              </a:rPr>
              <a:t>議論開始前に賭け対象を選択し、賭け対象が</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ja-JP" sz="1400">
                <a:solidFill>
                  <a:schemeClr val="dk1"/>
                </a:solidFill>
                <a:latin typeface="Calibri"/>
                <a:ea typeface="Calibri"/>
                <a:cs typeface="Calibri"/>
                <a:sym typeface="Calibri"/>
              </a:rPr>
              <a:t>議論を通してポイントを一番に得ることができれば、</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ja-JP" sz="1400">
                <a:solidFill>
                  <a:schemeClr val="dk1"/>
                </a:solidFill>
                <a:latin typeface="Calibri"/>
                <a:ea typeface="Calibri"/>
                <a:cs typeface="Calibri"/>
                <a:sym typeface="Calibri"/>
              </a:rPr>
              <a:t>賭け成功としてポイントがもらえる。</a:t>
            </a:r>
            <a:endParaRPr sz="1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8"/>
          <p:cNvSpPr txBox="1"/>
          <p:nvPr/>
        </p:nvSpPr>
        <p:spPr>
          <a:xfrm>
            <a:off x="323944" y="164796"/>
            <a:ext cx="1299210" cy="646331"/>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292" name="Google Shape;292;p8"/>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5400">
                <a:solidFill>
                  <a:schemeClr val="lt1"/>
                </a:solidFill>
                <a:latin typeface="Calibri"/>
                <a:ea typeface="Calibri"/>
                <a:cs typeface="Calibri"/>
                <a:sym typeface="Calibri"/>
              </a:rPr>
              <a:t>投稿数、総文字数の変化</a:t>
            </a:r>
            <a:endParaRPr b="1" sz="5400">
              <a:solidFill>
                <a:schemeClr val="lt1"/>
              </a:solidFill>
              <a:latin typeface="Calibri"/>
              <a:ea typeface="Calibri"/>
              <a:cs typeface="Calibri"/>
              <a:sym typeface="Calibri"/>
            </a:endParaRPr>
          </a:p>
        </p:txBody>
      </p:sp>
      <p:pic>
        <p:nvPicPr>
          <p:cNvPr id="293" name="Google Shape;293;p8"/>
          <p:cNvPicPr preferRelativeResize="0"/>
          <p:nvPr/>
        </p:nvPicPr>
        <p:blipFill rotWithShape="1">
          <a:blip r:embed="rId3">
            <a:alphaModFix/>
          </a:blip>
          <a:srcRect b="0" l="0" r="0" t="0"/>
          <a:stretch/>
        </p:blipFill>
        <p:spPr>
          <a:xfrm>
            <a:off x="83547" y="1238112"/>
            <a:ext cx="3079213" cy="2052808"/>
          </a:xfrm>
          <a:prstGeom prst="rect">
            <a:avLst/>
          </a:prstGeom>
          <a:noFill/>
          <a:ln>
            <a:noFill/>
          </a:ln>
        </p:spPr>
      </p:pic>
      <p:graphicFrame>
        <p:nvGraphicFramePr>
          <p:cNvPr id="294" name="Google Shape;294;p8"/>
          <p:cNvGraphicFramePr/>
          <p:nvPr/>
        </p:nvGraphicFramePr>
        <p:xfrm>
          <a:off x="2910282" y="1474749"/>
          <a:ext cx="3000000" cy="3000000"/>
        </p:xfrm>
        <a:graphic>
          <a:graphicData uri="http://schemas.openxmlformats.org/drawingml/2006/table">
            <a:tbl>
              <a:tblPr>
                <a:noFill/>
                <a:tableStyleId>{3564B001-EA91-47DF-8A21-204BA3499848}</a:tableStyleId>
              </a:tblPr>
              <a:tblGrid>
                <a:gridCol w="939850"/>
                <a:gridCol w="939850"/>
              </a:tblGrid>
              <a:tr h="290125">
                <a:tc>
                  <a:txBody>
                    <a:bodyPr/>
                    <a:lstStyle/>
                    <a:p>
                      <a:pPr indent="0" lvl="0" marL="0" marR="0" rtl="0" algn="ctr">
                        <a:spcBef>
                          <a:spcPts val="0"/>
                        </a:spcBef>
                        <a:spcAft>
                          <a:spcPts val="0"/>
                        </a:spcAft>
                        <a:buNone/>
                      </a:pPr>
                      <a:r>
                        <a:t/>
                      </a:r>
                      <a:endParaRPr b="0" i="0" sz="1200" u="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spcBef>
                          <a:spcPts val="0"/>
                        </a:spcBef>
                        <a:spcAft>
                          <a:spcPts val="0"/>
                        </a:spcAft>
                        <a:buNone/>
                      </a:pPr>
                      <a:r>
                        <a:rPr lang="ja-JP" sz="1200" u="none" strike="noStrike"/>
                        <a:t>平均投稿数</a:t>
                      </a:r>
                      <a:endParaRPr b="0" i="0" sz="1200" u="none" strike="noStrike">
                        <a:solidFill>
                          <a:srgbClr val="000000"/>
                        </a:solidFill>
                        <a:latin typeface="Arial"/>
                        <a:ea typeface="Arial"/>
                        <a:cs typeface="Arial"/>
                        <a:sym typeface="Arial"/>
                      </a:endParaRPr>
                    </a:p>
                  </a:txBody>
                  <a:tcPr marT="0" marB="0" marR="0" marL="0" anchor="ctr"/>
                </a:tc>
              </a:tr>
              <a:tr h="435175">
                <a:tc>
                  <a:txBody>
                    <a:bodyPr/>
                    <a:lstStyle/>
                    <a:p>
                      <a:pPr indent="0" lvl="0" marL="0" marR="0" rtl="0" algn="ctr">
                        <a:spcBef>
                          <a:spcPts val="0"/>
                        </a:spcBef>
                        <a:spcAft>
                          <a:spcPts val="0"/>
                        </a:spcAft>
                        <a:buNone/>
                      </a:pPr>
                      <a:r>
                        <a:rPr lang="ja-JP" sz="1200" u="none" strike="noStrike"/>
                        <a:t>第一回</a:t>
                      </a:r>
                      <a:endParaRPr sz="1200" u="none" strike="noStrike"/>
                    </a:p>
                    <a:p>
                      <a:pPr indent="0" lvl="0" marL="0" marR="0" rtl="0" algn="ctr">
                        <a:spcBef>
                          <a:spcPts val="0"/>
                        </a:spcBef>
                        <a:spcAft>
                          <a:spcPts val="0"/>
                        </a:spcAft>
                        <a:buNone/>
                      </a:pPr>
                      <a:r>
                        <a:rPr lang="ja-JP" sz="1200" u="none" strike="noStrike"/>
                        <a:t>(DERCなし)</a:t>
                      </a:r>
                      <a:endParaRPr b="0" i="0" sz="1200" u="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spcBef>
                          <a:spcPts val="0"/>
                        </a:spcBef>
                        <a:spcAft>
                          <a:spcPts val="0"/>
                        </a:spcAft>
                        <a:buNone/>
                      </a:pPr>
                      <a:r>
                        <a:rPr lang="ja-JP" sz="1600" u="none" strike="noStrike"/>
                        <a:t>13.4</a:t>
                      </a:r>
                      <a:endParaRPr b="0" i="0" sz="1600" u="none" strike="noStrike">
                        <a:solidFill>
                          <a:srgbClr val="000000"/>
                        </a:solidFill>
                        <a:latin typeface="Arial"/>
                        <a:ea typeface="Arial"/>
                        <a:cs typeface="Arial"/>
                        <a:sym typeface="Arial"/>
                      </a:endParaRPr>
                    </a:p>
                  </a:txBody>
                  <a:tcPr marT="0" marB="0" marR="0" marL="0" anchor="ctr"/>
                </a:tc>
              </a:tr>
              <a:tr h="435175">
                <a:tc>
                  <a:txBody>
                    <a:bodyPr/>
                    <a:lstStyle/>
                    <a:p>
                      <a:pPr indent="0" lvl="0" marL="0" marR="0" rtl="0" algn="ctr">
                        <a:spcBef>
                          <a:spcPts val="0"/>
                        </a:spcBef>
                        <a:spcAft>
                          <a:spcPts val="0"/>
                        </a:spcAft>
                        <a:buNone/>
                      </a:pPr>
                      <a:r>
                        <a:rPr lang="ja-JP" sz="1200" u="none" strike="noStrike"/>
                        <a:t>第二回</a:t>
                      </a:r>
                      <a:endParaRPr sz="1200" u="none" strike="noStrike"/>
                    </a:p>
                    <a:p>
                      <a:pPr indent="0" lvl="0" marL="0" marR="0" rtl="0" algn="ctr">
                        <a:spcBef>
                          <a:spcPts val="0"/>
                        </a:spcBef>
                        <a:spcAft>
                          <a:spcPts val="0"/>
                        </a:spcAft>
                        <a:buNone/>
                      </a:pPr>
                      <a:r>
                        <a:rPr lang="ja-JP" sz="1200" u="none" strike="noStrike"/>
                        <a:t>(DERCあり)</a:t>
                      </a:r>
                      <a:endParaRPr b="0" i="0" sz="1200" u="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spcBef>
                          <a:spcPts val="0"/>
                        </a:spcBef>
                        <a:spcAft>
                          <a:spcPts val="0"/>
                        </a:spcAft>
                        <a:buNone/>
                      </a:pPr>
                      <a:r>
                        <a:rPr lang="ja-JP" sz="1600" u="none" strike="noStrike"/>
                        <a:t>12</a:t>
                      </a:r>
                      <a:endParaRPr b="0" i="0" sz="1600" u="none" strike="noStrike">
                        <a:solidFill>
                          <a:srgbClr val="000000"/>
                        </a:solidFill>
                        <a:latin typeface="Arial"/>
                        <a:ea typeface="Arial"/>
                        <a:cs typeface="Arial"/>
                        <a:sym typeface="Arial"/>
                      </a:endParaRPr>
                    </a:p>
                  </a:txBody>
                  <a:tcPr marT="0" marB="0" marR="0" marL="0" anchor="ctr"/>
                </a:tc>
              </a:tr>
              <a:tr h="435175">
                <a:tc>
                  <a:txBody>
                    <a:bodyPr/>
                    <a:lstStyle/>
                    <a:p>
                      <a:pPr indent="0" lvl="0" marL="0" marR="0" rtl="0" algn="ctr">
                        <a:spcBef>
                          <a:spcPts val="0"/>
                        </a:spcBef>
                        <a:spcAft>
                          <a:spcPts val="0"/>
                        </a:spcAft>
                        <a:buNone/>
                      </a:pPr>
                      <a:r>
                        <a:rPr lang="ja-JP" sz="1200" u="none" strike="noStrike"/>
                        <a:t>第三回</a:t>
                      </a:r>
                      <a:endParaRPr sz="1200" u="none" strike="noStrike"/>
                    </a:p>
                    <a:p>
                      <a:pPr indent="0" lvl="0" marL="0" marR="0" rtl="0" algn="ctr">
                        <a:spcBef>
                          <a:spcPts val="0"/>
                        </a:spcBef>
                        <a:spcAft>
                          <a:spcPts val="0"/>
                        </a:spcAft>
                        <a:buNone/>
                      </a:pPr>
                      <a:r>
                        <a:rPr lang="ja-JP" sz="1200" u="none" strike="noStrike"/>
                        <a:t>(DERCあり)</a:t>
                      </a:r>
                      <a:endParaRPr b="0" i="0" sz="1200" u="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spcBef>
                          <a:spcPts val="0"/>
                        </a:spcBef>
                        <a:spcAft>
                          <a:spcPts val="0"/>
                        </a:spcAft>
                        <a:buNone/>
                      </a:pPr>
                      <a:r>
                        <a:rPr lang="ja-JP" sz="1600" u="none" strike="noStrike"/>
                        <a:t>15.6</a:t>
                      </a:r>
                      <a:endParaRPr b="0" i="0" sz="1600" u="none" strike="noStrike">
                        <a:solidFill>
                          <a:srgbClr val="000000"/>
                        </a:solidFill>
                        <a:latin typeface="Arial"/>
                        <a:ea typeface="Arial"/>
                        <a:cs typeface="Arial"/>
                        <a:sym typeface="Arial"/>
                      </a:endParaRPr>
                    </a:p>
                  </a:txBody>
                  <a:tcPr marT="0" marB="0" marR="0" marL="0" anchor="ctr"/>
                </a:tc>
              </a:tr>
            </a:tbl>
          </a:graphicData>
        </a:graphic>
      </p:graphicFrame>
      <p:sp>
        <p:nvSpPr>
          <p:cNvPr id="295" name="Google Shape;295;p8"/>
          <p:cNvSpPr txBox="1"/>
          <p:nvPr/>
        </p:nvSpPr>
        <p:spPr>
          <a:xfrm>
            <a:off x="1857756" y="3253489"/>
            <a:ext cx="16486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投稿数の変化</a:t>
            </a:r>
            <a:endParaRPr/>
          </a:p>
        </p:txBody>
      </p:sp>
      <p:pic>
        <p:nvPicPr>
          <p:cNvPr id="296" name="Google Shape;296;p8"/>
          <p:cNvPicPr preferRelativeResize="0"/>
          <p:nvPr/>
        </p:nvPicPr>
        <p:blipFill rotWithShape="1">
          <a:blip r:embed="rId4">
            <a:alphaModFix/>
          </a:blip>
          <a:srcRect b="0" l="0" r="0" t="0"/>
          <a:stretch/>
        </p:blipFill>
        <p:spPr>
          <a:xfrm>
            <a:off x="83547" y="3861797"/>
            <a:ext cx="3051447" cy="2034298"/>
          </a:xfrm>
          <a:prstGeom prst="rect">
            <a:avLst/>
          </a:prstGeom>
          <a:noFill/>
          <a:ln>
            <a:noFill/>
          </a:ln>
        </p:spPr>
      </p:pic>
      <p:graphicFrame>
        <p:nvGraphicFramePr>
          <p:cNvPr id="297" name="Google Shape;297;p8"/>
          <p:cNvGraphicFramePr/>
          <p:nvPr/>
        </p:nvGraphicFramePr>
        <p:xfrm>
          <a:off x="2910282" y="4105699"/>
          <a:ext cx="3000000" cy="3000000"/>
        </p:xfrm>
        <a:graphic>
          <a:graphicData uri="http://schemas.openxmlformats.org/drawingml/2006/table">
            <a:tbl>
              <a:tblPr>
                <a:noFill/>
                <a:tableStyleId>{3564B001-EA91-47DF-8A21-204BA3499848}</a:tableStyleId>
              </a:tblPr>
              <a:tblGrid>
                <a:gridCol w="967425"/>
                <a:gridCol w="967425"/>
              </a:tblGrid>
              <a:tr h="291475">
                <a:tc>
                  <a:txBody>
                    <a:bodyPr/>
                    <a:lstStyle/>
                    <a:p>
                      <a:pPr indent="0" lvl="0" marL="0" marR="0" rtl="0" algn="ctr">
                        <a:spcBef>
                          <a:spcPts val="0"/>
                        </a:spcBef>
                        <a:spcAft>
                          <a:spcPts val="0"/>
                        </a:spcAft>
                        <a:buNone/>
                      </a:pPr>
                      <a:r>
                        <a:t/>
                      </a:r>
                      <a:endParaRPr b="0" i="0" sz="12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200" u="none" strike="noStrike"/>
                        <a:t>平均文字数</a:t>
                      </a:r>
                      <a:endParaRPr b="0" i="0" sz="1200" u="none" strike="noStrike">
                        <a:solidFill>
                          <a:srgbClr val="000000"/>
                        </a:solidFill>
                        <a:latin typeface="Arial"/>
                        <a:ea typeface="Arial"/>
                        <a:cs typeface="Arial"/>
                        <a:sym typeface="Arial"/>
                      </a:endParaRPr>
                    </a:p>
                  </a:txBody>
                  <a:tcPr marT="9525" marB="0" marR="9525" marL="9525" anchor="ctr"/>
                </a:tc>
              </a:tr>
              <a:tr h="434725">
                <a:tc>
                  <a:txBody>
                    <a:bodyPr/>
                    <a:lstStyle/>
                    <a:p>
                      <a:pPr indent="0" lvl="0" marL="0" marR="0" rtl="0" algn="ctr">
                        <a:spcBef>
                          <a:spcPts val="0"/>
                        </a:spcBef>
                        <a:spcAft>
                          <a:spcPts val="0"/>
                        </a:spcAft>
                        <a:buNone/>
                      </a:pPr>
                      <a:r>
                        <a:rPr lang="ja-JP" sz="1200" u="none" strike="noStrike"/>
                        <a:t>第一回</a:t>
                      </a:r>
                      <a:endParaRPr sz="1200" u="none" strike="noStrike"/>
                    </a:p>
                    <a:p>
                      <a:pPr indent="0" lvl="0" marL="0" marR="0" rtl="0" algn="ctr">
                        <a:spcBef>
                          <a:spcPts val="0"/>
                        </a:spcBef>
                        <a:spcAft>
                          <a:spcPts val="0"/>
                        </a:spcAft>
                        <a:buNone/>
                      </a:pPr>
                      <a:r>
                        <a:rPr lang="ja-JP" sz="1200" u="none" strike="noStrike"/>
                        <a:t>(DERCなし)</a:t>
                      </a:r>
                      <a:endParaRPr b="0" i="0" sz="12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600" u="none" strike="noStrike"/>
                        <a:t>440.2</a:t>
                      </a:r>
                      <a:endParaRPr b="0" i="0" sz="1600" u="none" strike="noStrike">
                        <a:solidFill>
                          <a:srgbClr val="000000"/>
                        </a:solidFill>
                        <a:latin typeface="Arial"/>
                        <a:ea typeface="Arial"/>
                        <a:cs typeface="Arial"/>
                        <a:sym typeface="Arial"/>
                      </a:endParaRPr>
                    </a:p>
                  </a:txBody>
                  <a:tcPr marT="9525" marB="0" marR="9525" marL="9525" anchor="ctr"/>
                </a:tc>
              </a:tr>
              <a:tr h="434725">
                <a:tc>
                  <a:txBody>
                    <a:bodyPr/>
                    <a:lstStyle/>
                    <a:p>
                      <a:pPr indent="0" lvl="0" marL="0" marR="0" rtl="0" algn="ctr">
                        <a:spcBef>
                          <a:spcPts val="0"/>
                        </a:spcBef>
                        <a:spcAft>
                          <a:spcPts val="0"/>
                        </a:spcAft>
                        <a:buNone/>
                      </a:pPr>
                      <a:r>
                        <a:rPr lang="ja-JP" sz="1200" u="none" strike="noStrike"/>
                        <a:t>第二回</a:t>
                      </a:r>
                      <a:endParaRPr sz="1200" u="none" strike="noStrike"/>
                    </a:p>
                    <a:p>
                      <a:pPr indent="0" lvl="0" marL="0" marR="0" rtl="0" algn="ctr">
                        <a:spcBef>
                          <a:spcPts val="0"/>
                        </a:spcBef>
                        <a:spcAft>
                          <a:spcPts val="0"/>
                        </a:spcAft>
                        <a:buNone/>
                      </a:pPr>
                      <a:r>
                        <a:rPr lang="ja-JP" sz="1200" u="none" strike="noStrike"/>
                        <a:t>(DERCあり)</a:t>
                      </a:r>
                      <a:endParaRPr b="0" i="0" sz="12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600" u="none" strike="noStrike"/>
                        <a:t>600.6</a:t>
                      </a:r>
                      <a:endParaRPr b="0" i="0" sz="1600" u="none" strike="noStrike">
                        <a:solidFill>
                          <a:srgbClr val="000000"/>
                        </a:solidFill>
                        <a:latin typeface="Arial"/>
                        <a:ea typeface="Arial"/>
                        <a:cs typeface="Arial"/>
                        <a:sym typeface="Arial"/>
                      </a:endParaRPr>
                    </a:p>
                  </a:txBody>
                  <a:tcPr marT="9525" marB="0" marR="9525" marL="9525" anchor="ctr"/>
                </a:tc>
              </a:tr>
              <a:tr h="434725">
                <a:tc>
                  <a:txBody>
                    <a:bodyPr/>
                    <a:lstStyle/>
                    <a:p>
                      <a:pPr indent="0" lvl="0" marL="0" marR="0" rtl="0" algn="ctr">
                        <a:spcBef>
                          <a:spcPts val="0"/>
                        </a:spcBef>
                        <a:spcAft>
                          <a:spcPts val="0"/>
                        </a:spcAft>
                        <a:buNone/>
                      </a:pPr>
                      <a:r>
                        <a:rPr lang="ja-JP" sz="1200" u="none" strike="noStrike"/>
                        <a:t>第三回</a:t>
                      </a:r>
                      <a:endParaRPr sz="1200" u="none" strike="noStrike"/>
                    </a:p>
                    <a:p>
                      <a:pPr indent="0" lvl="0" marL="0" marR="0" rtl="0" algn="ctr">
                        <a:spcBef>
                          <a:spcPts val="0"/>
                        </a:spcBef>
                        <a:spcAft>
                          <a:spcPts val="0"/>
                        </a:spcAft>
                        <a:buNone/>
                      </a:pPr>
                      <a:r>
                        <a:rPr lang="ja-JP" sz="1200" u="none" strike="noStrike"/>
                        <a:t>(DERCあり)</a:t>
                      </a:r>
                      <a:endParaRPr b="0" i="0" sz="12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600" u="none" strike="noStrike"/>
                        <a:t>684.6</a:t>
                      </a:r>
                      <a:endParaRPr b="0" i="0" sz="1600" u="none" strike="noStrike">
                        <a:solidFill>
                          <a:srgbClr val="000000"/>
                        </a:solidFill>
                        <a:latin typeface="Arial"/>
                        <a:ea typeface="Arial"/>
                        <a:cs typeface="Arial"/>
                        <a:sym typeface="Arial"/>
                      </a:endParaRPr>
                    </a:p>
                  </a:txBody>
                  <a:tcPr marT="9525" marB="0" marR="9525" marL="9525" anchor="ctr"/>
                </a:tc>
              </a:tr>
            </a:tbl>
          </a:graphicData>
        </a:graphic>
      </p:graphicFrame>
      <p:sp>
        <p:nvSpPr>
          <p:cNvPr id="298" name="Google Shape;298;p8"/>
          <p:cNvSpPr txBox="1"/>
          <p:nvPr/>
        </p:nvSpPr>
        <p:spPr>
          <a:xfrm>
            <a:off x="1734204" y="5859502"/>
            <a:ext cx="189578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総文字数の変化 </a:t>
            </a:r>
            <a:endParaRPr sz="1600">
              <a:solidFill>
                <a:schemeClr val="dk1"/>
              </a:solidFill>
              <a:latin typeface="Calibri"/>
              <a:ea typeface="Calibri"/>
              <a:cs typeface="Calibri"/>
              <a:sym typeface="Calibri"/>
            </a:endParaRPr>
          </a:p>
        </p:txBody>
      </p:sp>
      <p:sp>
        <p:nvSpPr>
          <p:cNvPr id="299" name="Google Shape;299;p8"/>
          <p:cNvSpPr/>
          <p:nvPr/>
        </p:nvSpPr>
        <p:spPr>
          <a:xfrm>
            <a:off x="57062" y="4003961"/>
            <a:ext cx="4908833" cy="2241707"/>
          </a:xfrm>
          <a:prstGeom prst="rect">
            <a:avLst/>
          </a:prstGeom>
          <a:noFill/>
          <a:ln cap="flat" cmpd="sng" w="127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8"/>
          <p:cNvSpPr/>
          <p:nvPr/>
        </p:nvSpPr>
        <p:spPr>
          <a:xfrm>
            <a:off x="72376" y="1098302"/>
            <a:ext cx="4893519" cy="2549456"/>
          </a:xfrm>
          <a:prstGeom prst="rect">
            <a:avLst/>
          </a:prstGeom>
          <a:noFill/>
          <a:ln cap="flat" cmpd="sng" w="127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01" name="Google Shape;301;p8"/>
          <p:cNvGrpSpPr/>
          <p:nvPr/>
        </p:nvGrpSpPr>
        <p:grpSpPr>
          <a:xfrm>
            <a:off x="5117718" y="1233132"/>
            <a:ext cx="3658482" cy="2753180"/>
            <a:chOff x="5179418" y="2455761"/>
            <a:chExt cx="4400602" cy="3311662"/>
          </a:xfrm>
        </p:grpSpPr>
        <p:pic>
          <p:nvPicPr>
            <p:cNvPr id="302" name="Google Shape;302;p8"/>
            <p:cNvPicPr preferRelativeResize="0"/>
            <p:nvPr/>
          </p:nvPicPr>
          <p:blipFill rotWithShape="1">
            <a:blip r:embed="rId5">
              <a:alphaModFix/>
            </a:blip>
            <a:srcRect b="0" l="0" r="0" t="0"/>
            <a:stretch/>
          </p:blipFill>
          <p:spPr>
            <a:xfrm>
              <a:off x="5179418" y="2455761"/>
              <a:ext cx="4400602" cy="2933736"/>
            </a:xfrm>
            <a:prstGeom prst="rect">
              <a:avLst/>
            </a:prstGeom>
            <a:noFill/>
            <a:ln>
              <a:noFill/>
            </a:ln>
          </p:spPr>
        </p:pic>
        <p:sp>
          <p:nvSpPr>
            <p:cNvPr id="303" name="Google Shape;303;p8"/>
            <p:cNvSpPr txBox="1"/>
            <p:nvPr/>
          </p:nvSpPr>
          <p:spPr>
            <a:xfrm>
              <a:off x="5884974" y="5360193"/>
              <a:ext cx="3378369" cy="4072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総文字数/投稿数の変化 </a:t>
              </a:r>
              <a:endParaRPr sz="1600">
                <a:solidFill>
                  <a:schemeClr val="dk1"/>
                </a:solidFill>
                <a:latin typeface="Calibri"/>
                <a:ea typeface="Calibri"/>
                <a:cs typeface="Calibri"/>
                <a:sym typeface="Calibri"/>
              </a:endParaRPr>
            </a:p>
          </p:txBody>
        </p:sp>
      </p:grpSp>
      <p:sp>
        <p:nvSpPr>
          <p:cNvPr id="304" name="Google Shape;304;p8"/>
          <p:cNvSpPr/>
          <p:nvPr/>
        </p:nvSpPr>
        <p:spPr>
          <a:xfrm>
            <a:off x="5169935" y="1098300"/>
            <a:ext cx="3606265" cy="2918790"/>
          </a:xfrm>
          <a:prstGeom prst="rect">
            <a:avLst/>
          </a:prstGeom>
          <a:noFill/>
          <a:ln cap="flat" cmpd="sng" w="127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8"/>
          <p:cNvSpPr txBox="1"/>
          <p:nvPr/>
        </p:nvSpPr>
        <p:spPr>
          <a:xfrm>
            <a:off x="5556793" y="5520902"/>
            <a:ext cx="3219407" cy="307777"/>
          </a:xfrm>
          <a:prstGeom prst="rect">
            <a:avLst/>
          </a:prstGeom>
          <a:solidFill>
            <a:srgbClr val="E1EF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1400">
                <a:solidFill>
                  <a:schemeClr val="dk1"/>
                </a:solidFill>
                <a:latin typeface="Calibri"/>
                <a:ea typeface="Calibri"/>
                <a:cs typeface="Calibri"/>
                <a:sym typeface="Calibri"/>
              </a:rPr>
              <a:t>二つの戦略が生まれたのではないか</a:t>
            </a:r>
            <a:endParaRPr b="1" sz="1400">
              <a:solidFill>
                <a:schemeClr val="dk1"/>
              </a:solidFill>
              <a:latin typeface="Calibri"/>
              <a:ea typeface="Calibri"/>
              <a:cs typeface="Calibri"/>
              <a:sym typeface="Calibri"/>
            </a:endParaRPr>
          </a:p>
        </p:txBody>
      </p:sp>
      <p:sp>
        <p:nvSpPr>
          <p:cNvPr id="306" name="Google Shape;306;p8"/>
          <p:cNvSpPr/>
          <p:nvPr/>
        </p:nvSpPr>
        <p:spPr>
          <a:xfrm>
            <a:off x="8022599" y="1445908"/>
            <a:ext cx="490329" cy="1254383"/>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8"/>
          <p:cNvSpPr/>
          <p:nvPr/>
        </p:nvSpPr>
        <p:spPr>
          <a:xfrm>
            <a:off x="7974410" y="2925683"/>
            <a:ext cx="468000" cy="468000"/>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8" name="Google Shape;308;p8"/>
          <p:cNvCxnSpPr/>
          <p:nvPr/>
        </p:nvCxnSpPr>
        <p:spPr>
          <a:xfrm rot="10800000">
            <a:off x="8384346" y="2557696"/>
            <a:ext cx="362822" cy="2345814"/>
          </a:xfrm>
          <a:prstGeom prst="straightConnector1">
            <a:avLst/>
          </a:prstGeom>
          <a:noFill/>
          <a:ln cap="flat" cmpd="sng" w="28575">
            <a:solidFill>
              <a:schemeClr val="dk1"/>
            </a:solidFill>
            <a:prstDash val="solid"/>
            <a:miter lim="800000"/>
            <a:headEnd len="sm" w="sm" type="none"/>
            <a:tailEnd len="med" w="med" type="triangle"/>
          </a:ln>
        </p:spPr>
      </p:cxnSp>
      <p:cxnSp>
        <p:nvCxnSpPr>
          <p:cNvPr id="309" name="Google Shape;309;p8"/>
          <p:cNvCxnSpPr>
            <a:endCxn id="307" idx="3"/>
          </p:cNvCxnSpPr>
          <p:nvPr/>
        </p:nvCxnSpPr>
        <p:spPr>
          <a:xfrm flipH="1" rot="10800000">
            <a:off x="7792747" y="3325146"/>
            <a:ext cx="250200" cy="913800"/>
          </a:xfrm>
          <a:prstGeom prst="straightConnector1">
            <a:avLst/>
          </a:prstGeom>
          <a:noFill/>
          <a:ln cap="flat" cmpd="sng" w="28575">
            <a:solidFill>
              <a:schemeClr val="dk1"/>
            </a:solidFill>
            <a:prstDash val="solid"/>
            <a:miter lim="800000"/>
            <a:headEnd len="sm" w="sm" type="none"/>
            <a:tailEnd len="med" w="med" type="triangle"/>
          </a:ln>
        </p:spPr>
      </p:cxnSp>
      <p:sp>
        <p:nvSpPr>
          <p:cNvPr id="310" name="Google Shape;310;p8"/>
          <p:cNvSpPr txBox="1"/>
          <p:nvPr/>
        </p:nvSpPr>
        <p:spPr>
          <a:xfrm>
            <a:off x="5704289" y="4212926"/>
            <a:ext cx="2235417" cy="523220"/>
          </a:xfrm>
          <a:prstGeom prst="rect">
            <a:avLst/>
          </a:prstGeom>
          <a:solidFill>
            <a:srgbClr val="E1EFD8"/>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400">
                <a:solidFill>
                  <a:schemeClr val="dk1"/>
                </a:solidFill>
                <a:latin typeface="Calibri"/>
                <a:ea typeface="Calibri"/>
                <a:cs typeface="Calibri"/>
                <a:sym typeface="Calibri"/>
              </a:rPr>
              <a:t>投稿数あたりの文字数を</a:t>
            </a:r>
            <a:endParaRPr sz="1400">
              <a:solidFill>
                <a:schemeClr val="dk1"/>
              </a:solidFill>
              <a:latin typeface="Calibri"/>
              <a:ea typeface="Calibri"/>
              <a:cs typeface="Calibri"/>
              <a:sym typeface="Calibri"/>
            </a:endParaRPr>
          </a:p>
          <a:p>
            <a:pPr indent="0" lvl="0" marL="0" marR="0" rtl="0" algn="ctr">
              <a:spcBef>
                <a:spcPts val="0"/>
              </a:spcBef>
              <a:spcAft>
                <a:spcPts val="0"/>
              </a:spcAft>
              <a:buNone/>
            </a:pPr>
            <a:r>
              <a:rPr lang="ja-JP" sz="1400">
                <a:solidFill>
                  <a:schemeClr val="dk1"/>
                </a:solidFill>
                <a:latin typeface="Calibri"/>
                <a:ea typeface="Calibri"/>
                <a:cs typeface="Calibri"/>
                <a:sym typeface="Calibri"/>
              </a:rPr>
              <a:t>多くする戦略</a:t>
            </a:r>
            <a:endParaRPr sz="1400">
              <a:solidFill>
                <a:schemeClr val="dk1"/>
              </a:solidFill>
              <a:latin typeface="Calibri"/>
              <a:ea typeface="Calibri"/>
              <a:cs typeface="Calibri"/>
              <a:sym typeface="Calibri"/>
            </a:endParaRPr>
          </a:p>
        </p:txBody>
      </p:sp>
      <p:sp>
        <p:nvSpPr>
          <p:cNvPr id="311" name="Google Shape;311;p8"/>
          <p:cNvSpPr txBox="1"/>
          <p:nvPr/>
        </p:nvSpPr>
        <p:spPr>
          <a:xfrm>
            <a:off x="6456400" y="4841451"/>
            <a:ext cx="2650512" cy="523220"/>
          </a:xfrm>
          <a:prstGeom prst="rect">
            <a:avLst/>
          </a:prstGeom>
          <a:solidFill>
            <a:srgbClr val="E1EFD8"/>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400">
                <a:solidFill>
                  <a:schemeClr val="dk1"/>
                </a:solidFill>
                <a:latin typeface="Calibri"/>
                <a:ea typeface="Calibri"/>
                <a:cs typeface="Calibri"/>
                <a:sym typeface="Calibri"/>
              </a:rPr>
              <a:t>投稿数あたりの文字数を</a:t>
            </a:r>
            <a:endParaRPr sz="1400">
              <a:solidFill>
                <a:schemeClr val="dk1"/>
              </a:solidFill>
              <a:latin typeface="Calibri"/>
              <a:ea typeface="Calibri"/>
              <a:cs typeface="Calibri"/>
              <a:sym typeface="Calibri"/>
            </a:endParaRPr>
          </a:p>
          <a:p>
            <a:pPr indent="0" lvl="0" marL="0" marR="0" rtl="0" algn="ctr">
              <a:spcBef>
                <a:spcPts val="0"/>
              </a:spcBef>
              <a:spcAft>
                <a:spcPts val="0"/>
              </a:spcAft>
              <a:buNone/>
            </a:pPr>
            <a:r>
              <a:rPr lang="ja-JP" sz="1400">
                <a:solidFill>
                  <a:schemeClr val="dk1"/>
                </a:solidFill>
                <a:latin typeface="Calibri"/>
                <a:ea typeface="Calibri"/>
                <a:cs typeface="Calibri"/>
                <a:sym typeface="Calibri"/>
              </a:rPr>
              <a:t>少なくして投稿数を稼ぐ戦略</a:t>
            </a:r>
            <a:endParaRPr sz="1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9"/>
          <p:cNvPicPr preferRelativeResize="0"/>
          <p:nvPr/>
        </p:nvPicPr>
        <p:blipFill rotWithShape="1">
          <a:blip r:embed="rId3">
            <a:alphaModFix/>
          </a:blip>
          <a:srcRect b="0" l="0" r="0" t="8706"/>
          <a:stretch/>
        </p:blipFill>
        <p:spPr>
          <a:xfrm>
            <a:off x="585926" y="1476323"/>
            <a:ext cx="2208208" cy="4005838"/>
          </a:xfrm>
          <a:prstGeom prst="rect">
            <a:avLst/>
          </a:prstGeom>
          <a:noFill/>
          <a:ln>
            <a:noFill/>
          </a:ln>
        </p:spPr>
      </p:pic>
      <p:graphicFrame>
        <p:nvGraphicFramePr>
          <p:cNvPr id="318" name="Google Shape;318;p9"/>
          <p:cNvGraphicFramePr/>
          <p:nvPr/>
        </p:nvGraphicFramePr>
        <p:xfrm>
          <a:off x="3009857" y="2152220"/>
          <a:ext cx="3000000" cy="3000000"/>
        </p:xfrm>
        <a:graphic>
          <a:graphicData uri="http://schemas.openxmlformats.org/drawingml/2006/table">
            <a:tbl>
              <a:tblPr>
                <a:noFill/>
                <a:tableStyleId>{88D9ABEC-DAAE-43CF-BAD1-7E824E53560D}</a:tableStyleId>
              </a:tblPr>
              <a:tblGrid>
                <a:gridCol w="1200625"/>
                <a:gridCol w="799225"/>
                <a:gridCol w="799225"/>
                <a:gridCol w="799225"/>
                <a:gridCol w="799225"/>
                <a:gridCol w="799225"/>
                <a:gridCol w="799225"/>
              </a:tblGrid>
              <a:tr h="228000">
                <a:tc>
                  <a:txBody>
                    <a:bodyPr/>
                    <a:lstStyle/>
                    <a:p>
                      <a:pPr indent="0" lvl="0" marL="0" marR="0" rtl="0" algn="ctr">
                        <a:spcBef>
                          <a:spcPts val="0"/>
                        </a:spcBef>
                        <a:spcAft>
                          <a:spcPts val="0"/>
                        </a:spcAft>
                        <a:buNone/>
                      </a:pPr>
                      <a:r>
                        <a:t/>
                      </a:r>
                      <a:endParaRPr b="0" i="0" sz="1100" u="none" strike="noStrike">
                        <a:solidFill>
                          <a:srgbClr val="000000"/>
                        </a:solidFill>
                        <a:latin typeface="Arial"/>
                        <a:ea typeface="Arial"/>
                        <a:cs typeface="Arial"/>
                        <a:sym typeface="Arial"/>
                      </a:endParaRPr>
                    </a:p>
                  </a:txBody>
                  <a:tcPr marT="9525" marB="0" marR="9525" marL="9525" anchor="ctr">
                    <a:lnL cap="flat" cmpd="sng" w="12700">
                      <a:solidFill>
                        <a:schemeClr val="dk1"/>
                      </a:solidFill>
                      <a:prstDash val="solid"/>
                      <a:round/>
                      <a:headEnd len="sm" w="sm" type="none"/>
                      <a:tailEnd len="sm" w="sm" type="none"/>
                    </a:lnL>
                    <a:solidFill>
                      <a:srgbClr val="F4B081"/>
                    </a:solidFill>
                  </a:tcPr>
                </a:tc>
                <a:tc>
                  <a:txBody>
                    <a:bodyPr/>
                    <a:lstStyle/>
                    <a:p>
                      <a:pPr indent="0" lvl="0" marL="0" marR="0" rtl="0" algn="ctr">
                        <a:spcBef>
                          <a:spcPts val="0"/>
                        </a:spcBef>
                        <a:spcAft>
                          <a:spcPts val="0"/>
                        </a:spcAft>
                        <a:buNone/>
                      </a:pPr>
                      <a:r>
                        <a:rPr lang="ja-JP" sz="1400" u="none" strike="noStrike"/>
                        <a:t>room1</a:t>
                      </a:r>
                      <a:endParaRPr b="0" i="0" sz="1400" u="none" strike="noStrike">
                        <a:solidFill>
                          <a:srgbClr val="000000"/>
                        </a:solidFill>
                        <a:latin typeface="Arial"/>
                        <a:ea typeface="Arial"/>
                        <a:cs typeface="Arial"/>
                        <a:sym typeface="Arial"/>
                      </a:endParaRPr>
                    </a:p>
                  </a:txBody>
                  <a:tcPr marT="9525" marB="0" marR="9525" marL="9525" anchor="ctr">
                    <a:solidFill>
                      <a:srgbClr val="F4B081"/>
                    </a:solidFill>
                  </a:tcPr>
                </a:tc>
                <a:tc>
                  <a:txBody>
                    <a:bodyPr/>
                    <a:lstStyle/>
                    <a:p>
                      <a:pPr indent="0" lvl="0" marL="0" marR="0" rtl="0" algn="ctr">
                        <a:spcBef>
                          <a:spcPts val="0"/>
                        </a:spcBef>
                        <a:spcAft>
                          <a:spcPts val="0"/>
                        </a:spcAft>
                        <a:buNone/>
                      </a:pPr>
                      <a:r>
                        <a:rPr lang="ja-JP" sz="1400" u="none" strike="noStrike"/>
                        <a:t>room2</a:t>
                      </a:r>
                      <a:endParaRPr b="0" i="0" sz="1400" u="none" strike="noStrike">
                        <a:solidFill>
                          <a:srgbClr val="000000"/>
                        </a:solidFill>
                        <a:latin typeface="Arial"/>
                        <a:ea typeface="Arial"/>
                        <a:cs typeface="Arial"/>
                        <a:sym typeface="Arial"/>
                      </a:endParaRPr>
                    </a:p>
                  </a:txBody>
                  <a:tcPr marT="9525" marB="0" marR="9525" marL="9525" anchor="ctr">
                    <a:solidFill>
                      <a:srgbClr val="F4B081"/>
                    </a:solidFill>
                  </a:tcPr>
                </a:tc>
                <a:tc>
                  <a:txBody>
                    <a:bodyPr/>
                    <a:lstStyle/>
                    <a:p>
                      <a:pPr indent="0" lvl="0" marL="0" marR="0" rtl="0" algn="ctr">
                        <a:spcBef>
                          <a:spcPts val="0"/>
                        </a:spcBef>
                        <a:spcAft>
                          <a:spcPts val="0"/>
                        </a:spcAft>
                        <a:buNone/>
                      </a:pPr>
                      <a:r>
                        <a:rPr lang="ja-JP" sz="1400" u="none" strike="noStrike"/>
                        <a:t>room3</a:t>
                      </a:r>
                      <a:endParaRPr b="0" i="0" sz="1400" u="none" strike="noStrike">
                        <a:solidFill>
                          <a:srgbClr val="000000"/>
                        </a:solidFill>
                        <a:latin typeface="Arial"/>
                        <a:ea typeface="Arial"/>
                        <a:cs typeface="Arial"/>
                        <a:sym typeface="Arial"/>
                      </a:endParaRPr>
                    </a:p>
                  </a:txBody>
                  <a:tcPr marT="9525" marB="0" marR="9525" marL="9525" anchor="ctr">
                    <a:solidFill>
                      <a:srgbClr val="F4B081"/>
                    </a:solidFill>
                  </a:tcPr>
                </a:tc>
                <a:tc>
                  <a:txBody>
                    <a:bodyPr/>
                    <a:lstStyle/>
                    <a:p>
                      <a:pPr indent="0" lvl="0" marL="0" marR="0" rtl="0" algn="ctr">
                        <a:spcBef>
                          <a:spcPts val="0"/>
                        </a:spcBef>
                        <a:spcAft>
                          <a:spcPts val="0"/>
                        </a:spcAft>
                        <a:buNone/>
                      </a:pPr>
                      <a:r>
                        <a:rPr lang="ja-JP" sz="1400" u="none" strike="noStrike"/>
                        <a:t>room4</a:t>
                      </a:r>
                      <a:endParaRPr b="0" i="0" sz="1400" u="none" strike="noStrike">
                        <a:solidFill>
                          <a:srgbClr val="000000"/>
                        </a:solidFill>
                        <a:latin typeface="Arial"/>
                        <a:ea typeface="Arial"/>
                        <a:cs typeface="Arial"/>
                        <a:sym typeface="Arial"/>
                      </a:endParaRPr>
                    </a:p>
                  </a:txBody>
                  <a:tcPr marT="9525" marB="0" marR="9525" marL="9525" anchor="ctr">
                    <a:solidFill>
                      <a:srgbClr val="F4B081"/>
                    </a:solidFill>
                  </a:tcPr>
                </a:tc>
                <a:tc>
                  <a:txBody>
                    <a:bodyPr/>
                    <a:lstStyle/>
                    <a:p>
                      <a:pPr indent="0" lvl="0" marL="0" marR="0" rtl="0" algn="ctr">
                        <a:spcBef>
                          <a:spcPts val="0"/>
                        </a:spcBef>
                        <a:spcAft>
                          <a:spcPts val="0"/>
                        </a:spcAft>
                        <a:buNone/>
                      </a:pPr>
                      <a:r>
                        <a:rPr lang="ja-JP" sz="1400" u="none" strike="noStrike"/>
                        <a:t>room5</a:t>
                      </a:r>
                      <a:endParaRPr b="0" i="0" sz="1400" u="none" strike="noStrike">
                        <a:solidFill>
                          <a:srgbClr val="000000"/>
                        </a:solidFill>
                        <a:latin typeface="Arial"/>
                        <a:ea typeface="Arial"/>
                        <a:cs typeface="Arial"/>
                        <a:sym typeface="Arial"/>
                      </a:endParaRPr>
                    </a:p>
                  </a:txBody>
                  <a:tcPr marT="9525" marB="0" marR="9525" marL="9525" anchor="ctr">
                    <a:lnR cap="flat" cmpd="sng" w="12700">
                      <a:solidFill>
                        <a:schemeClr val="dk1"/>
                      </a:solidFill>
                      <a:prstDash val="solid"/>
                      <a:round/>
                      <a:headEnd len="sm" w="sm" type="none"/>
                      <a:tailEnd len="sm" w="sm" type="none"/>
                    </a:lnR>
                    <a:solidFill>
                      <a:srgbClr val="F4B081"/>
                    </a:solidFill>
                  </a:tcPr>
                </a:tc>
                <a:tc>
                  <a:txBody>
                    <a:bodyPr/>
                    <a:lstStyle/>
                    <a:p>
                      <a:pPr indent="0" lvl="0" marL="0" marR="0" rtl="0" algn="ctr">
                        <a:spcBef>
                          <a:spcPts val="0"/>
                        </a:spcBef>
                        <a:spcAft>
                          <a:spcPts val="0"/>
                        </a:spcAft>
                        <a:buNone/>
                      </a:pPr>
                      <a:r>
                        <a:rPr lang="ja-JP" sz="1400" u="none" strike="noStrike"/>
                        <a:t>average</a:t>
                      </a:r>
                      <a:endParaRPr b="0" i="0" sz="1400" u="none" strike="noStrike">
                        <a:solidFill>
                          <a:srgbClr val="000000"/>
                        </a:solidFill>
                        <a:latin typeface="Arial"/>
                        <a:ea typeface="Arial"/>
                        <a:cs typeface="Arial"/>
                        <a:sym typeface="Arial"/>
                      </a:endParaRPr>
                    </a:p>
                  </a:txBody>
                  <a:tcPr marT="9525" marB="0" marR="9525" marL="9525" anchor="ctr">
                    <a:lnL cap="flat" cmpd="sng" w="12700">
                      <a:solidFill>
                        <a:schemeClr val="dk1"/>
                      </a:solidFill>
                      <a:prstDash val="solid"/>
                      <a:round/>
                      <a:headEnd len="sm" w="sm" type="none"/>
                      <a:tailEnd len="sm" w="sm" type="none"/>
                    </a:lnL>
                    <a:solidFill>
                      <a:srgbClr val="F4B081"/>
                    </a:solidFill>
                  </a:tcPr>
                </a:tc>
              </a:tr>
              <a:tr h="228000">
                <a:tc>
                  <a:txBody>
                    <a:bodyPr/>
                    <a:lstStyle/>
                    <a:p>
                      <a:pPr indent="0" lvl="0" marL="0" marR="0" rtl="0" algn="ctr">
                        <a:spcBef>
                          <a:spcPts val="0"/>
                        </a:spcBef>
                        <a:spcAft>
                          <a:spcPts val="0"/>
                        </a:spcAft>
                        <a:buNone/>
                      </a:pPr>
                      <a:r>
                        <a:rPr lang="ja-JP" sz="1400" u="none" strike="noStrike"/>
                        <a:t>2回目の議論</a:t>
                      </a:r>
                      <a:endParaRPr b="0" i="0" sz="1400" u="none" strike="noStrike">
                        <a:solidFill>
                          <a:srgbClr val="000000"/>
                        </a:solidFill>
                        <a:latin typeface="Arial"/>
                        <a:ea typeface="Arial"/>
                        <a:cs typeface="Arial"/>
                        <a:sym typeface="Arial"/>
                      </a:endParaRPr>
                    </a:p>
                  </a:txBody>
                  <a:tcPr marT="9525" marB="0" marR="9525" marL="9525" anchor="ctr">
                    <a:lnL cap="flat" cmpd="sng" w="12700">
                      <a:solidFill>
                        <a:schemeClr val="dk1"/>
                      </a:solidFill>
                      <a:prstDash val="solid"/>
                      <a:round/>
                      <a:headEnd len="sm" w="sm" type="none"/>
                      <a:tailEnd len="sm" w="sm" type="none"/>
                    </a:lnL>
                    <a:solidFill>
                      <a:srgbClr val="F4B081"/>
                    </a:solidFill>
                  </a:tcPr>
                </a:tc>
                <a:tc>
                  <a:txBody>
                    <a:bodyPr/>
                    <a:lstStyle/>
                    <a:p>
                      <a:pPr indent="0" lvl="0" marL="0" marR="0" rtl="0" algn="ctr">
                        <a:spcBef>
                          <a:spcPts val="0"/>
                        </a:spcBef>
                        <a:spcAft>
                          <a:spcPts val="0"/>
                        </a:spcAft>
                        <a:buNone/>
                      </a:pPr>
                      <a:r>
                        <a:rPr lang="ja-JP" sz="1400" u="none" strike="noStrike"/>
                        <a:t>6</a:t>
                      </a:r>
                      <a:endParaRPr b="0" i="0" sz="14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400" u="none" strike="noStrike"/>
                        <a:t>5</a:t>
                      </a:r>
                      <a:endParaRPr b="0" i="0" sz="14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400" u="none" strike="noStrike"/>
                        <a:t>1</a:t>
                      </a:r>
                      <a:endParaRPr b="0" i="0" sz="14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400" u="none" strike="noStrike"/>
                        <a:t>8</a:t>
                      </a:r>
                      <a:endParaRPr b="0" i="0" sz="14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400" u="none" strike="noStrike"/>
                        <a:t>4</a:t>
                      </a:r>
                      <a:endParaRPr b="0" i="0" sz="1400" u="none" strike="noStrike">
                        <a:solidFill>
                          <a:srgbClr val="000000"/>
                        </a:solidFill>
                        <a:latin typeface="Arial"/>
                        <a:ea typeface="Arial"/>
                        <a:cs typeface="Arial"/>
                        <a:sym typeface="Arial"/>
                      </a:endParaRPr>
                    </a:p>
                  </a:txBody>
                  <a:tcPr marT="9525" marB="0" marR="9525" marL="9525" anchor="ctr">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ja-JP" sz="1400" u="none" strike="noStrike"/>
                        <a:t>4.8</a:t>
                      </a:r>
                      <a:endParaRPr b="0" i="0" sz="1400" u="none" strike="noStrike">
                        <a:solidFill>
                          <a:srgbClr val="000000"/>
                        </a:solidFill>
                        <a:latin typeface="Arial"/>
                        <a:ea typeface="Arial"/>
                        <a:cs typeface="Arial"/>
                        <a:sym typeface="Arial"/>
                      </a:endParaRPr>
                    </a:p>
                  </a:txBody>
                  <a:tcPr marT="9525" marB="0" marR="9525" marL="9525" anchor="ctr">
                    <a:lnL cap="flat" cmpd="sng" w="12700">
                      <a:solidFill>
                        <a:schemeClr val="dk1"/>
                      </a:solidFill>
                      <a:prstDash val="solid"/>
                      <a:round/>
                      <a:headEnd len="sm" w="sm" type="none"/>
                      <a:tailEnd len="sm" w="sm" type="none"/>
                    </a:lnL>
                  </a:tcPr>
                </a:tc>
              </a:tr>
              <a:tr h="228000">
                <a:tc>
                  <a:txBody>
                    <a:bodyPr/>
                    <a:lstStyle/>
                    <a:p>
                      <a:pPr indent="0" lvl="0" marL="0" marR="0" rtl="0" algn="ctr">
                        <a:spcBef>
                          <a:spcPts val="0"/>
                        </a:spcBef>
                        <a:spcAft>
                          <a:spcPts val="0"/>
                        </a:spcAft>
                        <a:buNone/>
                      </a:pPr>
                      <a:r>
                        <a:rPr lang="ja-JP" sz="1400" u="none" strike="noStrike"/>
                        <a:t>3回目の議論</a:t>
                      </a:r>
                      <a:endParaRPr b="0" i="0" sz="1400" u="none" strike="noStrike">
                        <a:solidFill>
                          <a:srgbClr val="000000"/>
                        </a:solidFill>
                        <a:latin typeface="Arial"/>
                        <a:ea typeface="Arial"/>
                        <a:cs typeface="Arial"/>
                        <a:sym typeface="Arial"/>
                      </a:endParaRPr>
                    </a:p>
                  </a:txBody>
                  <a:tcPr marT="9525" marB="0" marR="9525" marL="9525" anchor="ctr">
                    <a:lnL cap="flat" cmpd="sng" w="12700">
                      <a:solidFill>
                        <a:schemeClr val="dk1"/>
                      </a:solidFill>
                      <a:prstDash val="solid"/>
                      <a:round/>
                      <a:headEnd len="sm" w="sm" type="none"/>
                      <a:tailEnd len="sm" w="sm" type="none"/>
                    </a:lnL>
                    <a:solidFill>
                      <a:srgbClr val="F4B081"/>
                    </a:solidFill>
                  </a:tcPr>
                </a:tc>
                <a:tc>
                  <a:txBody>
                    <a:bodyPr/>
                    <a:lstStyle/>
                    <a:p>
                      <a:pPr indent="0" lvl="0" marL="0" marR="0" rtl="0" algn="ctr">
                        <a:spcBef>
                          <a:spcPts val="0"/>
                        </a:spcBef>
                        <a:spcAft>
                          <a:spcPts val="0"/>
                        </a:spcAft>
                        <a:buNone/>
                      </a:pPr>
                      <a:r>
                        <a:rPr lang="ja-JP" sz="1400" u="none" strike="noStrike"/>
                        <a:t>16</a:t>
                      </a:r>
                      <a:endParaRPr b="0" i="0" sz="14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400" u="none" strike="noStrike"/>
                        <a:t>13</a:t>
                      </a:r>
                      <a:endParaRPr b="0" i="0" sz="14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400" u="none" strike="noStrike"/>
                        <a:t>5</a:t>
                      </a:r>
                      <a:endParaRPr b="0" i="0" sz="14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400" u="none" strike="noStrike"/>
                        <a:t>7</a:t>
                      </a:r>
                      <a:endParaRPr b="0" i="0" sz="14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400" u="none" strike="noStrike"/>
                        <a:t>13</a:t>
                      </a:r>
                      <a:endParaRPr b="0" i="0" sz="1400" u="none" strike="noStrike">
                        <a:solidFill>
                          <a:srgbClr val="000000"/>
                        </a:solidFill>
                        <a:latin typeface="Arial"/>
                        <a:ea typeface="Arial"/>
                        <a:cs typeface="Arial"/>
                        <a:sym typeface="Arial"/>
                      </a:endParaRPr>
                    </a:p>
                  </a:txBody>
                  <a:tcPr marT="9525" marB="0" marR="9525" marL="9525" anchor="ctr">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ja-JP" sz="1400" u="none" strike="noStrike"/>
                        <a:t>10.8</a:t>
                      </a:r>
                      <a:endParaRPr b="0" i="0" sz="1400" u="none" strike="noStrike">
                        <a:solidFill>
                          <a:srgbClr val="000000"/>
                        </a:solidFill>
                        <a:latin typeface="Arial"/>
                        <a:ea typeface="Arial"/>
                        <a:cs typeface="Arial"/>
                        <a:sym typeface="Arial"/>
                      </a:endParaRPr>
                    </a:p>
                  </a:txBody>
                  <a:tcPr marT="9525" marB="0" marR="9525" marL="9525" anchor="ctr">
                    <a:lnL cap="flat" cmpd="sng" w="12700">
                      <a:solidFill>
                        <a:schemeClr val="dk1"/>
                      </a:solidFill>
                      <a:prstDash val="solid"/>
                      <a:round/>
                      <a:headEnd len="sm" w="sm" type="none"/>
                      <a:tailEnd len="sm" w="sm" type="none"/>
                    </a:lnL>
                  </a:tcPr>
                </a:tc>
              </a:tr>
            </a:tbl>
          </a:graphicData>
        </a:graphic>
      </p:graphicFrame>
      <p:graphicFrame>
        <p:nvGraphicFramePr>
          <p:cNvPr id="319" name="Google Shape;319;p9"/>
          <p:cNvGraphicFramePr/>
          <p:nvPr/>
        </p:nvGraphicFramePr>
        <p:xfrm>
          <a:off x="3009857" y="4109963"/>
          <a:ext cx="3000000" cy="3000000"/>
        </p:xfrm>
        <a:graphic>
          <a:graphicData uri="http://schemas.openxmlformats.org/drawingml/2006/table">
            <a:tbl>
              <a:tblPr>
                <a:noFill/>
                <a:tableStyleId>{FF311ABA-416A-4331-8973-10D81535D155}</a:tableStyleId>
              </a:tblPr>
              <a:tblGrid>
                <a:gridCol w="1211275"/>
                <a:gridCol w="797450"/>
                <a:gridCol w="797450"/>
                <a:gridCol w="797450"/>
                <a:gridCol w="797450"/>
                <a:gridCol w="797450"/>
                <a:gridCol w="797450"/>
              </a:tblGrid>
              <a:tr h="224075">
                <a:tc>
                  <a:txBody>
                    <a:bodyPr/>
                    <a:lstStyle/>
                    <a:p>
                      <a:pPr indent="0" lvl="0" marL="0" marR="0" rtl="0" algn="ctr">
                        <a:spcBef>
                          <a:spcPts val="0"/>
                        </a:spcBef>
                        <a:spcAft>
                          <a:spcPts val="0"/>
                        </a:spcAft>
                        <a:buNone/>
                      </a:pPr>
                      <a:r>
                        <a:t/>
                      </a:r>
                      <a:endParaRPr b="0" i="0" sz="1400" u="none" strike="noStrike">
                        <a:solidFill>
                          <a:srgbClr val="000000"/>
                        </a:solidFill>
                        <a:latin typeface="Arial"/>
                        <a:ea typeface="Arial"/>
                        <a:cs typeface="Arial"/>
                        <a:sym typeface="Arial"/>
                      </a:endParaRPr>
                    </a:p>
                  </a:txBody>
                  <a:tcPr marT="9525" marB="0" marR="9525" marL="9525" anchor="ctr">
                    <a:solidFill>
                      <a:srgbClr val="BBD6EE"/>
                    </a:solidFill>
                  </a:tcPr>
                </a:tc>
                <a:tc>
                  <a:txBody>
                    <a:bodyPr/>
                    <a:lstStyle/>
                    <a:p>
                      <a:pPr indent="0" lvl="0" marL="0" marR="0" rtl="0" algn="ctr">
                        <a:spcBef>
                          <a:spcPts val="0"/>
                        </a:spcBef>
                        <a:spcAft>
                          <a:spcPts val="0"/>
                        </a:spcAft>
                        <a:buNone/>
                      </a:pPr>
                      <a:r>
                        <a:rPr lang="ja-JP" sz="1400" u="none" strike="noStrike"/>
                        <a:t>room1</a:t>
                      </a:r>
                      <a:endParaRPr b="0" i="0" sz="1400" u="none" strike="noStrike">
                        <a:solidFill>
                          <a:srgbClr val="000000"/>
                        </a:solidFill>
                        <a:latin typeface="Arial"/>
                        <a:ea typeface="Arial"/>
                        <a:cs typeface="Arial"/>
                        <a:sym typeface="Arial"/>
                      </a:endParaRPr>
                    </a:p>
                  </a:txBody>
                  <a:tcPr marT="9525" marB="0" marR="9525" marL="9525" anchor="ctr">
                    <a:solidFill>
                      <a:srgbClr val="BBD6EE"/>
                    </a:solidFill>
                  </a:tcPr>
                </a:tc>
                <a:tc>
                  <a:txBody>
                    <a:bodyPr/>
                    <a:lstStyle/>
                    <a:p>
                      <a:pPr indent="0" lvl="0" marL="0" marR="0" rtl="0" algn="ctr">
                        <a:spcBef>
                          <a:spcPts val="0"/>
                        </a:spcBef>
                        <a:spcAft>
                          <a:spcPts val="0"/>
                        </a:spcAft>
                        <a:buNone/>
                      </a:pPr>
                      <a:r>
                        <a:rPr lang="ja-JP" sz="1400" u="none" strike="noStrike"/>
                        <a:t>room2</a:t>
                      </a:r>
                      <a:endParaRPr b="0" i="0" sz="1400" u="none" strike="noStrike">
                        <a:solidFill>
                          <a:srgbClr val="000000"/>
                        </a:solidFill>
                        <a:latin typeface="Arial"/>
                        <a:ea typeface="Arial"/>
                        <a:cs typeface="Arial"/>
                        <a:sym typeface="Arial"/>
                      </a:endParaRPr>
                    </a:p>
                  </a:txBody>
                  <a:tcPr marT="9525" marB="0" marR="9525" marL="9525" anchor="ctr">
                    <a:solidFill>
                      <a:srgbClr val="BBD6EE"/>
                    </a:solidFill>
                  </a:tcPr>
                </a:tc>
                <a:tc>
                  <a:txBody>
                    <a:bodyPr/>
                    <a:lstStyle/>
                    <a:p>
                      <a:pPr indent="0" lvl="0" marL="0" marR="0" rtl="0" algn="ctr">
                        <a:spcBef>
                          <a:spcPts val="0"/>
                        </a:spcBef>
                        <a:spcAft>
                          <a:spcPts val="0"/>
                        </a:spcAft>
                        <a:buNone/>
                      </a:pPr>
                      <a:r>
                        <a:rPr lang="ja-JP" sz="1400" u="none" strike="noStrike"/>
                        <a:t>room3</a:t>
                      </a:r>
                      <a:endParaRPr b="0" i="0" sz="1400" u="none" strike="noStrike">
                        <a:solidFill>
                          <a:srgbClr val="000000"/>
                        </a:solidFill>
                        <a:latin typeface="Arial"/>
                        <a:ea typeface="Arial"/>
                        <a:cs typeface="Arial"/>
                        <a:sym typeface="Arial"/>
                      </a:endParaRPr>
                    </a:p>
                  </a:txBody>
                  <a:tcPr marT="9525" marB="0" marR="9525" marL="9525" anchor="ctr">
                    <a:solidFill>
                      <a:srgbClr val="BBD6EE"/>
                    </a:solidFill>
                  </a:tcPr>
                </a:tc>
                <a:tc>
                  <a:txBody>
                    <a:bodyPr/>
                    <a:lstStyle/>
                    <a:p>
                      <a:pPr indent="0" lvl="0" marL="0" marR="0" rtl="0" algn="ctr">
                        <a:spcBef>
                          <a:spcPts val="0"/>
                        </a:spcBef>
                        <a:spcAft>
                          <a:spcPts val="0"/>
                        </a:spcAft>
                        <a:buNone/>
                      </a:pPr>
                      <a:r>
                        <a:rPr lang="ja-JP" sz="1400" u="none" strike="noStrike"/>
                        <a:t>room4</a:t>
                      </a:r>
                      <a:endParaRPr b="0" i="0" sz="1400" u="none" strike="noStrike">
                        <a:solidFill>
                          <a:srgbClr val="000000"/>
                        </a:solidFill>
                        <a:latin typeface="Arial"/>
                        <a:ea typeface="Arial"/>
                        <a:cs typeface="Arial"/>
                        <a:sym typeface="Arial"/>
                      </a:endParaRPr>
                    </a:p>
                  </a:txBody>
                  <a:tcPr marT="9525" marB="0" marR="9525" marL="9525" anchor="ctr">
                    <a:solidFill>
                      <a:srgbClr val="BBD6EE"/>
                    </a:solidFill>
                  </a:tcPr>
                </a:tc>
                <a:tc>
                  <a:txBody>
                    <a:bodyPr/>
                    <a:lstStyle/>
                    <a:p>
                      <a:pPr indent="0" lvl="0" marL="0" marR="0" rtl="0" algn="ctr">
                        <a:spcBef>
                          <a:spcPts val="0"/>
                        </a:spcBef>
                        <a:spcAft>
                          <a:spcPts val="0"/>
                        </a:spcAft>
                        <a:buNone/>
                      </a:pPr>
                      <a:r>
                        <a:rPr lang="ja-JP" sz="1400" u="none" strike="noStrike"/>
                        <a:t>room5</a:t>
                      </a:r>
                      <a:endParaRPr b="0" i="0" sz="1400" u="none" strike="noStrike">
                        <a:solidFill>
                          <a:srgbClr val="000000"/>
                        </a:solidFill>
                        <a:latin typeface="Arial"/>
                        <a:ea typeface="Arial"/>
                        <a:cs typeface="Arial"/>
                        <a:sym typeface="Arial"/>
                      </a:endParaRPr>
                    </a:p>
                  </a:txBody>
                  <a:tcPr marT="9525" marB="0" marR="9525" marL="9525" anchor="ctr">
                    <a:lnR cap="flat" cmpd="sng" w="12700">
                      <a:solidFill>
                        <a:schemeClr val="dk1"/>
                      </a:solidFill>
                      <a:prstDash val="solid"/>
                      <a:round/>
                      <a:headEnd len="sm" w="sm" type="none"/>
                      <a:tailEnd len="sm" w="sm" type="none"/>
                    </a:lnR>
                    <a:solidFill>
                      <a:srgbClr val="BBD6EE"/>
                    </a:solidFill>
                  </a:tcPr>
                </a:tc>
                <a:tc>
                  <a:txBody>
                    <a:bodyPr/>
                    <a:lstStyle/>
                    <a:p>
                      <a:pPr indent="0" lvl="0" marL="0" marR="0" rtl="0" algn="ctr">
                        <a:spcBef>
                          <a:spcPts val="0"/>
                        </a:spcBef>
                        <a:spcAft>
                          <a:spcPts val="0"/>
                        </a:spcAft>
                        <a:buNone/>
                      </a:pPr>
                      <a:r>
                        <a:rPr lang="ja-JP" sz="1400" u="none" strike="noStrike"/>
                        <a:t>average</a:t>
                      </a:r>
                      <a:endParaRPr b="0" i="0" sz="1400" u="none" strike="noStrike">
                        <a:solidFill>
                          <a:srgbClr val="000000"/>
                        </a:solidFill>
                        <a:latin typeface="Arial"/>
                        <a:ea typeface="Arial"/>
                        <a:cs typeface="Arial"/>
                        <a:sym typeface="Arial"/>
                      </a:endParaRPr>
                    </a:p>
                  </a:txBody>
                  <a:tcPr marT="9525" marB="0" marR="9525" marL="9525" anchor="ctr">
                    <a:lnL cap="flat" cmpd="sng" w="12700">
                      <a:solidFill>
                        <a:schemeClr val="dk1"/>
                      </a:solidFill>
                      <a:prstDash val="solid"/>
                      <a:round/>
                      <a:headEnd len="sm" w="sm" type="none"/>
                      <a:tailEnd len="sm" w="sm" type="none"/>
                    </a:lnL>
                    <a:solidFill>
                      <a:srgbClr val="BBD6EE"/>
                    </a:solidFill>
                  </a:tcPr>
                </a:tc>
              </a:tr>
              <a:tr h="245650">
                <a:tc>
                  <a:txBody>
                    <a:bodyPr/>
                    <a:lstStyle/>
                    <a:p>
                      <a:pPr indent="0" lvl="0" marL="0" marR="0" rtl="0" algn="ctr">
                        <a:spcBef>
                          <a:spcPts val="0"/>
                        </a:spcBef>
                        <a:spcAft>
                          <a:spcPts val="0"/>
                        </a:spcAft>
                        <a:buNone/>
                      </a:pPr>
                      <a:r>
                        <a:rPr lang="ja-JP" sz="1400" u="none" strike="noStrike"/>
                        <a:t>2回目の議論</a:t>
                      </a:r>
                      <a:endParaRPr b="0" i="0" sz="1400" u="none" strike="noStrike">
                        <a:solidFill>
                          <a:srgbClr val="000000"/>
                        </a:solidFill>
                        <a:latin typeface="Arial"/>
                        <a:ea typeface="Arial"/>
                        <a:cs typeface="Arial"/>
                        <a:sym typeface="Arial"/>
                      </a:endParaRPr>
                    </a:p>
                  </a:txBody>
                  <a:tcPr marT="9525" marB="0" marR="9525" marL="9525" anchor="ctr">
                    <a:solidFill>
                      <a:srgbClr val="BBD6EE"/>
                    </a:solidFill>
                  </a:tcPr>
                </a:tc>
                <a:tc>
                  <a:txBody>
                    <a:bodyPr/>
                    <a:lstStyle/>
                    <a:p>
                      <a:pPr indent="0" lvl="0" marL="0" marR="0" rtl="0" algn="ctr">
                        <a:spcBef>
                          <a:spcPts val="0"/>
                        </a:spcBef>
                        <a:spcAft>
                          <a:spcPts val="0"/>
                        </a:spcAft>
                        <a:buNone/>
                      </a:pPr>
                      <a:r>
                        <a:rPr lang="ja-JP" sz="1400" u="none" strike="noStrike"/>
                        <a:t>0.33</a:t>
                      </a:r>
                      <a:endParaRPr b="0" i="0" sz="14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400" u="none" strike="noStrike"/>
                        <a:t>0.83</a:t>
                      </a:r>
                      <a:endParaRPr b="0" i="0" sz="14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400" u="none" strike="noStrike"/>
                        <a:t>0.08</a:t>
                      </a:r>
                      <a:endParaRPr b="0" i="0" sz="14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400" u="none" strike="noStrike"/>
                        <a:t>0.47</a:t>
                      </a:r>
                      <a:endParaRPr b="0" i="0" sz="14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400" u="none" strike="noStrike"/>
                        <a:t>0.33</a:t>
                      </a:r>
                      <a:endParaRPr b="0" i="0" sz="1400" u="none" strike="noStrike">
                        <a:solidFill>
                          <a:srgbClr val="000000"/>
                        </a:solidFill>
                        <a:latin typeface="Arial"/>
                        <a:ea typeface="Arial"/>
                        <a:cs typeface="Arial"/>
                        <a:sym typeface="Arial"/>
                      </a:endParaRPr>
                    </a:p>
                  </a:txBody>
                  <a:tcPr marT="9525" marB="0" marR="9525" marL="9525" anchor="ctr">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ja-JP" sz="1400" u="none" strike="noStrike"/>
                        <a:t>0.41</a:t>
                      </a:r>
                      <a:endParaRPr b="0" i="0" sz="1400" u="none" strike="noStrike">
                        <a:solidFill>
                          <a:srgbClr val="000000"/>
                        </a:solidFill>
                        <a:latin typeface="Arial"/>
                        <a:ea typeface="Arial"/>
                        <a:cs typeface="Arial"/>
                        <a:sym typeface="Arial"/>
                      </a:endParaRPr>
                    </a:p>
                  </a:txBody>
                  <a:tcPr marT="9525" marB="0" marR="9525" marL="9525" anchor="ctr">
                    <a:lnL cap="flat" cmpd="sng" w="12700">
                      <a:solidFill>
                        <a:schemeClr val="dk1"/>
                      </a:solidFill>
                      <a:prstDash val="solid"/>
                      <a:round/>
                      <a:headEnd len="sm" w="sm" type="none"/>
                      <a:tailEnd len="sm" w="sm" type="none"/>
                    </a:lnL>
                  </a:tcPr>
                </a:tc>
              </a:tr>
              <a:tr h="245650">
                <a:tc>
                  <a:txBody>
                    <a:bodyPr/>
                    <a:lstStyle/>
                    <a:p>
                      <a:pPr indent="0" lvl="0" marL="0" marR="0" rtl="0" algn="ctr">
                        <a:spcBef>
                          <a:spcPts val="0"/>
                        </a:spcBef>
                        <a:spcAft>
                          <a:spcPts val="0"/>
                        </a:spcAft>
                        <a:buNone/>
                      </a:pPr>
                      <a:r>
                        <a:rPr lang="ja-JP" sz="1400" u="none" strike="noStrike"/>
                        <a:t>3回目の議論</a:t>
                      </a:r>
                      <a:endParaRPr b="0" i="0" sz="1400" u="none" strike="noStrike">
                        <a:solidFill>
                          <a:srgbClr val="000000"/>
                        </a:solidFill>
                        <a:latin typeface="Arial"/>
                        <a:ea typeface="Arial"/>
                        <a:cs typeface="Arial"/>
                        <a:sym typeface="Arial"/>
                      </a:endParaRPr>
                    </a:p>
                  </a:txBody>
                  <a:tcPr marT="9525" marB="0" marR="9525" marL="9525" anchor="ctr">
                    <a:solidFill>
                      <a:srgbClr val="BBD6EE"/>
                    </a:solidFill>
                  </a:tcPr>
                </a:tc>
                <a:tc>
                  <a:txBody>
                    <a:bodyPr/>
                    <a:lstStyle/>
                    <a:p>
                      <a:pPr indent="0" lvl="0" marL="0" marR="0" rtl="0" algn="ctr">
                        <a:spcBef>
                          <a:spcPts val="0"/>
                        </a:spcBef>
                        <a:spcAft>
                          <a:spcPts val="0"/>
                        </a:spcAft>
                        <a:buNone/>
                      </a:pPr>
                      <a:r>
                        <a:rPr lang="ja-JP" sz="1400" u="none" strike="noStrike"/>
                        <a:t>1.14</a:t>
                      </a:r>
                      <a:endParaRPr b="0" i="0" sz="14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400" u="none" strike="noStrike"/>
                        <a:t>1.86</a:t>
                      </a:r>
                      <a:endParaRPr b="0" i="0" sz="14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400" u="none" strike="noStrike"/>
                        <a:t>0.31</a:t>
                      </a:r>
                      <a:endParaRPr b="0" i="0" sz="14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400" u="none" strike="noStrike"/>
                        <a:t>0.35</a:t>
                      </a:r>
                      <a:endParaRPr b="0" i="0" sz="14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400" u="none" strike="noStrike"/>
                        <a:t>0.54</a:t>
                      </a:r>
                      <a:endParaRPr b="0" i="0" sz="1400" u="none" strike="noStrike">
                        <a:solidFill>
                          <a:srgbClr val="000000"/>
                        </a:solidFill>
                        <a:latin typeface="Arial"/>
                        <a:ea typeface="Arial"/>
                        <a:cs typeface="Arial"/>
                        <a:sym typeface="Arial"/>
                      </a:endParaRPr>
                    </a:p>
                  </a:txBody>
                  <a:tcPr marT="9525" marB="0" marR="9525" marL="9525" anchor="ctr">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ja-JP" sz="1400" u="none" strike="noStrike"/>
                        <a:t>0.84</a:t>
                      </a:r>
                      <a:endParaRPr b="0" i="0" sz="1400" u="none" strike="noStrike">
                        <a:solidFill>
                          <a:srgbClr val="000000"/>
                        </a:solidFill>
                        <a:latin typeface="Arial"/>
                        <a:ea typeface="Arial"/>
                        <a:cs typeface="Arial"/>
                        <a:sym typeface="Arial"/>
                      </a:endParaRPr>
                    </a:p>
                  </a:txBody>
                  <a:tcPr marT="9525" marB="0" marR="9525" marL="9525" anchor="ctr">
                    <a:lnL cap="flat" cmpd="sng" w="12700">
                      <a:solidFill>
                        <a:schemeClr val="dk1"/>
                      </a:solidFill>
                      <a:prstDash val="solid"/>
                      <a:round/>
                      <a:headEnd len="sm" w="sm" type="none"/>
                      <a:tailEnd len="sm" w="sm" type="none"/>
                    </a:lnL>
                  </a:tcPr>
                </a:tc>
              </a:tr>
            </a:tbl>
          </a:graphicData>
        </a:graphic>
      </p:graphicFrame>
      <p:grpSp>
        <p:nvGrpSpPr>
          <p:cNvPr id="320" name="Google Shape;320;p9"/>
          <p:cNvGrpSpPr/>
          <p:nvPr/>
        </p:nvGrpSpPr>
        <p:grpSpPr>
          <a:xfrm>
            <a:off x="272528" y="1490694"/>
            <a:ext cx="2539683" cy="4740076"/>
            <a:chOff x="142415" y="1733850"/>
            <a:chExt cx="2539683" cy="4740076"/>
          </a:xfrm>
        </p:grpSpPr>
        <p:sp>
          <p:nvSpPr>
            <p:cNvPr id="321" name="Google Shape;321;p9"/>
            <p:cNvSpPr txBox="1"/>
            <p:nvPr/>
          </p:nvSpPr>
          <p:spPr>
            <a:xfrm>
              <a:off x="477919" y="6135372"/>
              <a:ext cx="21639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所持ポイントの推移</a:t>
              </a:r>
              <a:endParaRPr sz="1600">
                <a:solidFill>
                  <a:schemeClr val="dk1"/>
                </a:solidFill>
                <a:latin typeface="Calibri"/>
                <a:ea typeface="Calibri"/>
                <a:cs typeface="Calibri"/>
                <a:sym typeface="Calibri"/>
              </a:endParaRPr>
            </a:p>
          </p:txBody>
        </p:sp>
        <p:sp>
          <p:nvSpPr>
            <p:cNvPr id="322" name="Google Shape;322;p9"/>
            <p:cNvSpPr txBox="1"/>
            <p:nvPr/>
          </p:nvSpPr>
          <p:spPr>
            <a:xfrm>
              <a:off x="1026145" y="5710946"/>
              <a:ext cx="1216723" cy="3355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Discussion</a:t>
              </a:r>
              <a:endParaRPr sz="1600">
                <a:solidFill>
                  <a:schemeClr val="dk1"/>
                </a:solidFill>
                <a:latin typeface="Calibri"/>
                <a:ea typeface="Calibri"/>
                <a:cs typeface="Calibri"/>
                <a:sym typeface="Calibri"/>
              </a:endParaRPr>
            </a:p>
          </p:txBody>
        </p:sp>
        <p:sp>
          <p:nvSpPr>
            <p:cNvPr id="323" name="Google Shape;323;p9"/>
            <p:cNvSpPr txBox="1"/>
            <p:nvPr/>
          </p:nvSpPr>
          <p:spPr>
            <a:xfrm rot="-5400000">
              <a:off x="-298194" y="3616941"/>
              <a:ext cx="1216723" cy="3355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ポイント数</a:t>
              </a:r>
              <a:endParaRPr sz="1600">
                <a:solidFill>
                  <a:schemeClr val="dk1"/>
                </a:solidFill>
                <a:latin typeface="Calibri"/>
                <a:ea typeface="Calibri"/>
                <a:cs typeface="Calibri"/>
                <a:sym typeface="Calibri"/>
              </a:endParaRPr>
            </a:p>
          </p:txBody>
        </p:sp>
        <p:sp>
          <p:nvSpPr>
            <p:cNvPr id="324" name="Google Shape;324;p9"/>
            <p:cNvSpPr/>
            <p:nvPr/>
          </p:nvSpPr>
          <p:spPr>
            <a:xfrm>
              <a:off x="142415" y="1733850"/>
              <a:ext cx="2539683" cy="4740075"/>
            </a:xfrm>
            <a:prstGeom prst="rect">
              <a:avLst/>
            </a:prstGeom>
            <a:noFill/>
            <a:ln cap="flat" cmpd="sng" w="127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25" name="Google Shape;325;p9"/>
          <p:cNvSpPr txBox="1"/>
          <p:nvPr/>
        </p:nvSpPr>
        <p:spPr>
          <a:xfrm>
            <a:off x="5340581" y="1813666"/>
            <a:ext cx="118787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評価回数</a:t>
            </a:r>
            <a:endParaRPr/>
          </a:p>
        </p:txBody>
      </p:sp>
      <p:sp>
        <p:nvSpPr>
          <p:cNvPr id="326" name="Google Shape;326;p9"/>
          <p:cNvSpPr txBox="1"/>
          <p:nvPr/>
        </p:nvSpPr>
        <p:spPr>
          <a:xfrm>
            <a:off x="4885638" y="3743200"/>
            <a:ext cx="209776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評価回数/投稿回数</a:t>
            </a:r>
            <a:endParaRPr/>
          </a:p>
        </p:txBody>
      </p:sp>
      <p:sp>
        <p:nvSpPr>
          <p:cNvPr id="327" name="Google Shape;327;p9"/>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ポイントの推移と評価回数</a:t>
            </a:r>
            <a:endParaRPr/>
          </a:p>
        </p:txBody>
      </p:sp>
      <p:sp>
        <p:nvSpPr>
          <p:cNvPr id="328" name="Google Shape;328;p9"/>
          <p:cNvSpPr/>
          <p:nvPr/>
        </p:nvSpPr>
        <p:spPr>
          <a:xfrm>
            <a:off x="8195128" y="3907674"/>
            <a:ext cx="843361" cy="1106627"/>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29" name="Google Shape;329;p9"/>
          <p:cNvCxnSpPr>
            <a:endCxn id="328" idx="3"/>
          </p:cNvCxnSpPr>
          <p:nvPr/>
        </p:nvCxnSpPr>
        <p:spPr>
          <a:xfrm flipH="1" rot="10800000">
            <a:off x="7997335" y="4852239"/>
            <a:ext cx="321300" cy="516900"/>
          </a:xfrm>
          <a:prstGeom prst="straightConnector1">
            <a:avLst/>
          </a:prstGeom>
          <a:noFill/>
          <a:ln cap="flat" cmpd="sng" w="28575">
            <a:solidFill>
              <a:schemeClr val="dk1"/>
            </a:solidFill>
            <a:prstDash val="solid"/>
            <a:miter lim="800000"/>
            <a:headEnd len="sm" w="sm" type="none"/>
            <a:tailEnd len="med" w="med" type="triangle"/>
          </a:ln>
        </p:spPr>
      </p:cxnSp>
      <p:sp>
        <p:nvSpPr>
          <p:cNvPr id="330" name="Google Shape;330;p9"/>
          <p:cNvSpPr txBox="1"/>
          <p:nvPr/>
        </p:nvSpPr>
        <p:spPr>
          <a:xfrm>
            <a:off x="5925007" y="5368996"/>
            <a:ext cx="2270121" cy="523220"/>
          </a:xfrm>
          <a:prstGeom prst="rect">
            <a:avLst/>
          </a:prstGeom>
          <a:solidFill>
            <a:srgbClr val="E1EFD8"/>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400">
                <a:solidFill>
                  <a:schemeClr val="dk1"/>
                </a:solidFill>
                <a:latin typeface="Calibri"/>
                <a:ea typeface="Calibri"/>
                <a:cs typeface="Calibri"/>
                <a:sym typeface="Calibri"/>
              </a:rPr>
              <a:t>３回目の議論は２回目の議論の約２倍の数値</a:t>
            </a:r>
            <a:endParaRPr sz="1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テーマ">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2020-09-23T04:54:43Z</dcterms:created>
  <dc:creator>Microsoft Office User</dc:creator>
</cp:coreProperties>
</file>