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8" r:id="rId3"/>
    <p:sldId id="263" r:id="rId4"/>
    <p:sldId id="264" r:id="rId5"/>
    <p:sldId id="280" r:id="rId6"/>
    <p:sldId id="259" r:id="rId7"/>
    <p:sldId id="281" r:id="rId8"/>
    <p:sldId id="260" r:id="rId9"/>
    <p:sldId id="261" r:id="rId10"/>
    <p:sldId id="277" r:id="rId11"/>
    <p:sldId id="278" r:id="rId12"/>
    <p:sldId id="266" r:id="rId13"/>
    <p:sldId id="282" r:id="rId14"/>
    <p:sldId id="284" r:id="rId15"/>
    <p:sldId id="283" r:id="rId16"/>
    <p:sldId id="285" r:id="rId17"/>
    <p:sldId id="286" r:id="rId18"/>
    <p:sldId id="270" r:id="rId19"/>
    <p:sldId id="287" r:id="rId20"/>
    <p:sldId id="288" r:id="rId21"/>
    <p:sldId id="289"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濃色スタイル 1 - アクセント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5545"/>
  </p:normalViewPr>
  <p:slideViewPr>
    <p:cSldViewPr snapToGrid="0" snapToObjects="1">
      <p:cViewPr varScale="1">
        <p:scale>
          <a:sx n="100" d="100"/>
          <a:sy n="100" d="100"/>
        </p:scale>
        <p:origin x="16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E5FA9-5121-3643-8C8E-D381DEB0CFCC}" type="datetimeFigureOut">
              <a:rPr kumimoji="1" lang="ja-JP" altLang="en-US" smtClean="0"/>
              <a:t>2020/9/25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1E87C-0C99-2144-B296-692CA7290113}" type="slidenum">
              <a:rPr kumimoji="1" lang="ja-JP" altLang="en-US" smtClean="0"/>
              <a:t>‹#›</a:t>
            </a:fld>
            <a:endParaRPr kumimoji="1" lang="ja-JP" altLang="en-US"/>
          </a:p>
        </p:txBody>
      </p:sp>
    </p:spTree>
    <p:extLst>
      <p:ext uri="{BB962C8B-B14F-4D97-AF65-F5344CB8AC3E}">
        <p14:creationId xmlns:p14="http://schemas.microsoft.com/office/powerpoint/2010/main" val="235604250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ゲーミフィケーションについての研究背景です。</a:t>
            </a:r>
            <a:endParaRPr kumimoji="1" lang="en-US" altLang="ja-JP" dirty="0"/>
          </a:p>
          <a:p>
            <a:endParaRPr kumimoji="1" lang="en-US" altLang="ja-JP" dirty="0"/>
          </a:p>
          <a:p>
            <a:r>
              <a:rPr kumimoji="1" lang="ja-JP" altLang="en-US"/>
              <a:t>走った距離に応じてバッヂがもらえる。</a:t>
            </a:r>
            <a:endParaRPr kumimoji="1" lang="en-US" altLang="ja-JP" dirty="0"/>
          </a:p>
          <a:p>
            <a:r>
              <a:rPr kumimoji="1" lang="ja-JP" altLang="en-US"/>
              <a:t>回転寿司のくら寿司で食べた枚数に応じてゲームができる。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2</a:t>
            </a:fld>
            <a:endParaRPr kumimoji="1" lang="ja-JP" altLang="en-US"/>
          </a:p>
        </p:txBody>
      </p:sp>
    </p:spTree>
    <p:extLst>
      <p:ext uri="{BB962C8B-B14F-4D97-AF65-F5344CB8AC3E}">
        <p14:creationId xmlns:p14="http://schemas.microsoft.com/office/powerpoint/2010/main" val="2695408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また、冬休みの旅行先や、外国人のおすすめなど、誰にでもとっつきやすく簡単なお題と、</a:t>
            </a:r>
            <a:endParaRPr kumimoji="1" lang="en-US" altLang="ja-JP" dirty="0"/>
          </a:p>
          <a:p>
            <a:r>
              <a:rPr kumimoji="1" lang="ja-JP" altLang="en-US"/>
              <a:t>リーダーシップとは何か、日本は</a:t>
            </a:r>
            <a:r>
              <a:rPr kumimoji="1" lang="en-US" altLang="ja-JP" dirty="0"/>
              <a:t>9</a:t>
            </a:r>
            <a:r>
              <a:rPr kumimoji="1" lang="ja-JP" altLang="en-US"/>
              <a:t>月入学にすべきかなど、比較的難しいお題を用意しました。</a:t>
            </a:r>
            <a:endParaRPr kumimoji="1" lang="en-US" altLang="ja-JP" dirty="0"/>
          </a:p>
          <a:p>
            <a:endParaRPr kumimoji="1" lang="en-US" altLang="ja-JP" dirty="0"/>
          </a:p>
          <a:p>
            <a:r>
              <a:rPr kumimoji="1" lang="ja-JP" altLang="en-US"/>
              <a:t>また、リーダーシップとは何かなど、結論が多種多様なものと、それ以外の</a:t>
            </a:r>
            <a:r>
              <a:rPr kumimoji="1" lang="en-US" altLang="ja-JP" dirty="0"/>
              <a:t>2</a:t>
            </a:r>
            <a:r>
              <a:rPr kumimoji="1" lang="ja-JP" altLang="en-US"/>
              <a:t>択問題も用意し、それぞれに対して被験者がどのような議論を行うのかみていきたいと考えています。</a:t>
            </a:r>
            <a:endParaRPr kumimoji="1" lang="en-US" altLang="ja-JP" dirty="0"/>
          </a:p>
          <a:p>
            <a:endParaRPr kumimoji="1" lang="en-US" altLang="ja-JP" dirty="0"/>
          </a:p>
          <a:p>
            <a:r>
              <a:rPr kumimoji="1" lang="ja-JP" altLang="en-US"/>
              <a:t>アドヴァイス</a:t>
            </a:r>
            <a:endParaRPr kumimoji="1" lang="en-US" altLang="ja-JP" dirty="0"/>
          </a:p>
          <a:p>
            <a:r>
              <a:rPr kumimoji="1" lang="ja-JP" altLang="en-US"/>
              <a:t>レベルのどちらでもうまくいった人</a:t>
            </a:r>
            <a:endParaRPr kumimoji="1" lang="en-US" altLang="ja-JP" dirty="0"/>
          </a:p>
          <a:p>
            <a:r>
              <a:rPr kumimoji="1" lang="ja-JP" altLang="en-US"/>
              <a:t>オッズがランダムにやったらどうか。</a:t>
            </a:r>
            <a:endParaRPr kumimoji="1" lang="en-US" altLang="ja-JP" dirty="0"/>
          </a:p>
          <a:p>
            <a:r>
              <a:rPr kumimoji="1" lang="ja-JP" altLang="en-US"/>
              <a:t>オズ腕帰る。</a:t>
            </a:r>
            <a:endParaRPr kumimoji="1" lang="en-US" altLang="ja-JP" dirty="0"/>
          </a:p>
        </p:txBody>
      </p:sp>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13</a:t>
            </a:fld>
            <a:endParaRPr kumimoji="1" lang="ja-JP" altLang="en-US"/>
          </a:p>
        </p:txBody>
      </p:sp>
    </p:spTree>
    <p:extLst>
      <p:ext uri="{BB962C8B-B14F-4D97-AF65-F5344CB8AC3E}">
        <p14:creationId xmlns:p14="http://schemas.microsoft.com/office/powerpoint/2010/main" val="1912708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アンケートはこのように設定します。</a:t>
            </a:r>
            <a:endParaRPr kumimoji="1" lang="en-US" altLang="ja-JP" dirty="0"/>
          </a:p>
          <a:p>
            <a:r>
              <a:rPr kumimoji="1" lang="ja-JP" altLang="en-US"/>
              <a:t>議論に対して、面白さを感じたか、議論を促進させるようなシステムだったかを聞き、</a:t>
            </a:r>
            <a:endParaRPr kumimoji="1" lang="en-US" altLang="ja-JP" dirty="0"/>
          </a:p>
          <a:p>
            <a:endParaRPr kumimoji="1" lang="en-US" altLang="ja-JP" dirty="0"/>
          </a:p>
          <a:p>
            <a:r>
              <a:rPr kumimoji="1" lang="ja-JP" altLang="en-US"/>
              <a:t>次に順位ごとに息苦しさを感じたかに対しての質問、</a:t>
            </a:r>
            <a:endParaRPr kumimoji="1" lang="en-US" altLang="ja-JP" dirty="0"/>
          </a:p>
          <a:p>
            <a:r>
              <a:rPr kumimoji="1" lang="ja-JP" altLang="en-US"/>
              <a:t>そして、レベル１のみ使用する従来のゲーミフィケーションではなく、二層のゲーミフィケーションとしての機能を活用していたかについて聞きたいと思っています。</a:t>
            </a:r>
            <a:endParaRPr kumimoji="1" lang="en-US" altLang="ja-JP" dirty="0"/>
          </a:p>
          <a:p>
            <a:endParaRPr kumimoji="1" lang="en-US" altLang="ja-JP" dirty="0"/>
          </a:p>
          <a:p>
            <a:r>
              <a:rPr kumimoji="1" lang="ja-JP" altLang="en-US"/>
              <a:t>素直に投稿できない。</a:t>
            </a:r>
            <a:endParaRPr kumimoji="1" lang="en-US" altLang="ja-JP" dirty="0"/>
          </a:p>
          <a:p>
            <a:r>
              <a:rPr kumimoji="1" lang="ja-JP" altLang="en-US"/>
              <a:t>いいのをいいのを投稿したいという息苦しさ。</a:t>
            </a:r>
            <a:endParaRPr kumimoji="1" lang="en-US" altLang="ja-JP" dirty="0"/>
          </a:p>
          <a:p>
            <a:r>
              <a:rPr kumimoji="1" lang="ja-JP" altLang="en-US"/>
              <a:t>文章変える。</a:t>
            </a:r>
            <a:endParaRPr kumimoji="1" lang="en-US" altLang="ja-JP" dirty="0"/>
          </a:p>
          <a:p>
            <a:r>
              <a:rPr kumimoji="1" lang="ja-JP" altLang="en-US"/>
              <a:t>息苦しさのアンケート</a:t>
            </a:r>
            <a:endParaRPr kumimoji="1" lang="en-US" altLang="ja-JP" dirty="0"/>
          </a:p>
          <a:p>
            <a:endParaRPr kumimoji="1" lang="en-US" altLang="ja-JP" dirty="0"/>
          </a:p>
          <a:p>
            <a:r>
              <a:rPr kumimoji="1" lang="ja-JP" altLang="en-US"/>
              <a:t>レベル２を思い切ってやる。</a:t>
            </a:r>
            <a:endParaRPr kumimoji="1" lang="en-US" altLang="ja-JP" dirty="0"/>
          </a:p>
          <a:p>
            <a:endParaRPr kumimoji="1" lang="en-US" altLang="ja-JP" dirty="0"/>
          </a:p>
          <a:p>
            <a:r>
              <a:rPr kumimoji="1" lang="ja-JP" altLang="en-US"/>
              <a:t>表示方法でレベル２を</a:t>
            </a:r>
            <a:endParaRPr kumimoji="1" lang="en-US" altLang="ja-JP" dirty="0"/>
          </a:p>
          <a:p>
            <a:r>
              <a:rPr kumimoji="1" lang="ja-JP" altLang="en-US"/>
              <a:t>レベル１とレベル２で分けて、</a:t>
            </a:r>
            <a:endParaRPr kumimoji="1" lang="en-US" altLang="ja-JP" dirty="0"/>
          </a:p>
          <a:p>
            <a:endParaRPr kumimoji="1" lang="en-US" altLang="ja-JP" dirty="0"/>
          </a:p>
          <a:p>
            <a:r>
              <a:rPr kumimoji="1" lang="ja-JP" altLang="en-US"/>
              <a:t>統一でやてみる。</a:t>
            </a:r>
          </a:p>
        </p:txBody>
      </p:sp>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15</a:t>
            </a:fld>
            <a:endParaRPr kumimoji="1" lang="ja-JP" altLang="en-US"/>
          </a:p>
        </p:txBody>
      </p:sp>
    </p:spTree>
    <p:extLst>
      <p:ext uri="{BB962C8B-B14F-4D97-AF65-F5344CB8AC3E}">
        <p14:creationId xmlns:p14="http://schemas.microsoft.com/office/powerpoint/2010/main" val="103288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レベル</a:t>
            </a:r>
            <a:r>
              <a:rPr kumimoji="1" lang="en-US" altLang="ja-JP" dirty="0"/>
              <a:t>1</a:t>
            </a:r>
            <a:r>
              <a:rPr kumimoji="1" lang="ja-JP" altLang="en-US"/>
              <a:t>とレベル</a:t>
            </a:r>
            <a:r>
              <a:rPr kumimoji="1" lang="en-US" altLang="ja-JP" dirty="0"/>
              <a:t>2</a:t>
            </a:r>
            <a:r>
              <a:rPr kumimoji="1" lang="ja-JP" altLang="en-US"/>
              <a:t>の重み付け</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16</a:t>
            </a:fld>
            <a:endParaRPr kumimoji="1" lang="ja-JP" altLang="en-US"/>
          </a:p>
        </p:txBody>
      </p:sp>
    </p:spTree>
    <p:extLst>
      <p:ext uri="{BB962C8B-B14F-4D97-AF65-F5344CB8AC3E}">
        <p14:creationId xmlns:p14="http://schemas.microsoft.com/office/powerpoint/2010/main" val="2529017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z="1200" b="0" i="0" kern="1200">
                <a:solidFill>
                  <a:schemeClr val="tx1"/>
                </a:solidFill>
                <a:effectLst/>
                <a:latin typeface="+mn-lt"/>
                <a:ea typeface="+mn-ea"/>
                <a:cs typeface="+mn-cs"/>
              </a:rPr>
              <a:t>実験は，１回</a:t>
            </a:r>
            <a:r>
              <a:rPr kumimoji="1" lang="en-US" altLang="ja-JP" sz="1200" b="0" i="0" kern="1200" dirty="0">
                <a:solidFill>
                  <a:schemeClr val="tx1"/>
                </a:solidFill>
                <a:effectLst/>
                <a:latin typeface="+mn-lt"/>
                <a:ea typeface="+mn-ea"/>
                <a:cs typeface="+mn-cs"/>
              </a:rPr>
              <a:t>7</a:t>
            </a:r>
            <a:r>
              <a:rPr kumimoji="1" lang="ja-JP" altLang="en-US" sz="1200" b="0" i="0" kern="1200">
                <a:solidFill>
                  <a:schemeClr val="tx1"/>
                </a:solidFill>
                <a:effectLst/>
                <a:latin typeface="+mn-lt"/>
                <a:ea typeface="+mn-ea"/>
                <a:cs typeface="+mn-cs"/>
              </a:rPr>
              <a:t>分間の議論を</a:t>
            </a:r>
            <a:r>
              <a:rPr kumimoji="1" lang="en-US" altLang="ja-JP" sz="1200" b="0" i="0" kern="1200" dirty="0">
                <a:solidFill>
                  <a:schemeClr val="tx1"/>
                </a:solidFill>
                <a:effectLst/>
                <a:latin typeface="+mn-lt"/>
                <a:ea typeface="+mn-ea"/>
                <a:cs typeface="+mn-cs"/>
              </a:rPr>
              <a:t>3</a:t>
            </a:r>
            <a:r>
              <a:rPr kumimoji="1" lang="ja-JP" altLang="en-US" sz="1200" b="0" i="0" kern="1200">
                <a:solidFill>
                  <a:schemeClr val="tx1"/>
                </a:solidFill>
                <a:effectLst/>
                <a:latin typeface="+mn-lt"/>
                <a:ea typeface="+mn-ea"/>
                <a:cs typeface="+mn-cs"/>
              </a:rPr>
              <a:t>回実施します。</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1</a:t>
            </a:r>
            <a:r>
              <a:rPr kumimoji="1" lang="ja-JP" altLang="en-US" sz="1200" b="0" i="0" kern="1200">
                <a:solidFill>
                  <a:schemeClr val="tx1"/>
                </a:solidFill>
                <a:effectLst/>
                <a:latin typeface="+mn-lt"/>
                <a:ea typeface="+mn-ea"/>
                <a:cs typeface="+mn-cs"/>
              </a:rPr>
              <a:t>回目は，ポイントを一切，使わずに，単純に</a:t>
            </a:r>
            <a:r>
              <a:rPr kumimoji="1" lang="en-US" altLang="ja-JP" sz="1200" b="0" i="0" kern="1200" dirty="0">
                <a:solidFill>
                  <a:schemeClr val="tx1"/>
                </a:solidFill>
                <a:effectLst/>
                <a:latin typeface="+mn-lt"/>
                <a:ea typeface="+mn-ea"/>
                <a:cs typeface="+mn-cs"/>
              </a:rPr>
              <a:t>Slack</a:t>
            </a:r>
            <a:r>
              <a:rPr kumimoji="1" lang="ja-JP" altLang="en-US" sz="1200" b="0" i="0" kern="1200">
                <a:solidFill>
                  <a:schemeClr val="tx1"/>
                </a:solidFill>
                <a:effectLst/>
                <a:latin typeface="+mn-lt"/>
                <a:ea typeface="+mn-ea"/>
                <a:cs typeface="+mn-cs"/>
              </a:rPr>
              <a:t>上で議論します。</a:t>
            </a:r>
          </a:p>
          <a:p>
            <a:endParaRPr kumimoji="1" lang="en-US" altLang="ja-JP" dirty="0"/>
          </a:p>
          <a:p>
            <a:r>
              <a:rPr kumimoji="1" lang="en-US" altLang="ja-JP" sz="1200" b="0" i="0" kern="1200" dirty="0">
                <a:solidFill>
                  <a:schemeClr val="tx1"/>
                </a:solidFill>
                <a:effectLst/>
                <a:latin typeface="+mn-lt"/>
                <a:ea typeface="+mn-ea"/>
                <a:cs typeface="+mn-cs"/>
              </a:rPr>
              <a:t>2</a:t>
            </a:r>
            <a:r>
              <a:rPr kumimoji="1" lang="ja-JP" altLang="en-US" sz="1200" b="0" i="0" kern="1200">
                <a:solidFill>
                  <a:schemeClr val="tx1"/>
                </a:solidFill>
                <a:effectLst/>
                <a:latin typeface="+mn-lt"/>
                <a:ea typeface="+mn-ea"/>
                <a:cs typeface="+mn-cs"/>
              </a:rPr>
              <a:t>回目からは，今，説明したポイントの操作を導入します。議論開始前に，私たちから所</a:t>
            </a:r>
          </a:p>
          <a:p>
            <a:r>
              <a:rPr kumimoji="1" lang="ja-JP" altLang="en-US" sz="1200" b="0" i="0" kern="1200">
                <a:solidFill>
                  <a:schemeClr val="tx1"/>
                </a:solidFill>
                <a:effectLst/>
                <a:latin typeface="+mn-lt"/>
                <a:ea typeface="+mn-ea"/>
                <a:cs typeface="+mn-cs"/>
              </a:rPr>
              <a:t>持ポイントに関するメッセージを送ります。メッセージを確認後、まず，賭けポイントを</a:t>
            </a:r>
          </a:p>
          <a:p>
            <a:r>
              <a:rPr kumimoji="1" lang="ja-JP" altLang="en-US" sz="1200" b="0" i="0" kern="1200">
                <a:solidFill>
                  <a:schemeClr val="tx1"/>
                </a:solidFill>
                <a:effectLst/>
                <a:latin typeface="+mn-lt"/>
                <a:ea typeface="+mn-ea"/>
                <a:cs typeface="+mn-cs"/>
              </a:rPr>
              <a:t>設定します．チャンネルにある</a:t>
            </a:r>
            <a:r>
              <a:rPr kumimoji="1" lang="en-US" altLang="ja-JP" sz="1200" b="0" i="0" kern="1200" dirty="0">
                <a:solidFill>
                  <a:schemeClr val="tx1"/>
                </a:solidFill>
                <a:effectLst/>
                <a:latin typeface="+mn-lt"/>
                <a:ea typeface="+mn-ea"/>
                <a:cs typeface="+mn-cs"/>
              </a:rPr>
              <a:t>Google</a:t>
            </a:r>
            <a:r>
              <a:rPr kumimoji="1" lang="ja-JP" altLang="en-US" sz="1200" b="0" i="0" kern="1200">
                <a:solidFill>
                  <a:schemeClr val="tx1"/>
                </a:solidFill>
                <a:effectLst/>
                <a:latin typeface="+mn-lt"/>
                <a:ea typeface="+mn-ea"/>
                <a:cs typeface="+mn-cs"/>
              </a:rPr>
              <a:t>フォームから設定してください。全員が設定し終</a:t>
            </a:r>
          </a:p>
          <a:p>
            <a:r>
              <a:rPr kumimoji="1" lang="ja-JP" altLang="en-US" sz="1200" b="0" i="0" kern="1200">
                <a:solidFill>
                  <a:schemeClr val="tx1"/>
                </a:solidFill>
                <a:effectLst/>
                <a:latin typeface="+mn-lt"/>
                <a:ea typeface="+mn-ea"/>
                <a:cs typeface="+mn-cs"/>
              </a:rPr>
              <a:t>えると，実験管理者から議論開始のメッセージを送信いたします。それから，まず，</a:t>
            </a:r>
            <a:r>
              <a:rPr kumimoji="1" lang="en-US" altLang="ja-JP" sz="1200" b="0" i="0" kern="1200" dirty="0">
                <a:solidFill>
                  <a:schemeClr val="tx1"/>
                </a:solidFill>
                <a:effectLst/>
                <a:latin typeface="+mn-lt"/>
                <a:ea typeface="+mn-ea"/>
                <a:cs typeface="+mn-cs"/>
              </a:rPr>
              <a:t>7</a:t>
            </a:r>
            <a:r>
              <a:rPr kumimoji="1" lang="ja-JP" altLang="en-US" sz="1200" b="0" i="0" kern="1200">
                <a:solidFill>
                  <a:schemeClr val="tx1"/>
                </a:solidFill>
                <a:effectLst/>
                <a:latin typeface="+mn-lt"/>
                <a:ea typeface="+mn-ea"/>
                <a:cs typeface="+mn-cs"/>
              </a:rPr>
              <a:t>分</a:t>
            </a:r>
          </a:p>
          <a:p>
            <a:r>
              <a:rPr kumimoji="1" lang="ja-JP" altLang="en-US" sz="1200" b="0" i="0" kern="1200">
                <a:solidFill>
                  <a:schemeClr val="tx1"/>
                </a:solidFill>
                <a:effectLst/>
                <a:latin typeface="+mn-lt"/>
                <a:ea typeface="+mn-ea"/>
                <a:cs typeface="+mn-cs"/>
              </a:rPr>
              <a:t>間の議論を行います．時間になったら終了のメッセージを送ります。もし，その時に入力</a:t>
            </a:r>
          </a:p>
          <a:p>
            <a:r>
              <a:rPr kumimoji="1" lang="ja-JP" altLang="en-US" sz="1200" b="0" i="0" kern="1200">
                <a:solidFill>
                  <a:schemeClr val="tx1"/>
                </a:solidFill>
                <a:effectLst/>
                <a:latin typeface="+mn-lt"/>
                <a:ea typeface="+mn-ea"/>
                <a:cs typeface="+mn-cs"/>
              </a:rPr>
              <a:t>中ならば，そのメッセージは無効になります。ポイントの集計が終わり次第、各ユーザー</a:t>
            </a:r>
          </a:p>
          <a:p>
            <a:r>
              <a:rPr kumimoji="1" lang="ja-JP" altLang="en-US" sz="1200" b="0" i="0" kern="1200">
                <a:solidFill>
                  <a:schemeClr val="tx1"/>
                </a:solidFill>
                <a:effectLst/>
                <a:latin typeface="+mn-lt"/>
                <a:ea typeface="+mn-ea"/>
                <a:cs typeface="+mn-cs"/>
              </a:rPr>
              <a:t>の所持ポイントに関するメッセージを送ります。それから，第</a:t>
            </a:r>
            <a:r>
              <a:rPr kumimoji="1" lang="en-US" altLang="ja-JP" sz="1200" b="0" i="0" kern="1200" dirty="0">
                <a:solidFill>
                  <a:schemeClr val="tx1"/>
                </a:solidFill>
                <a:effectLst/>
                <a:latin typeface="+mn-lt"/>
                <a:ea typeface="+mn-ea"/>
                <a:cs typeface="+mn-cs"/>
              </a:rPr>
              <a:t>3</a:t>
            </a:r>
            <a:r>
              <a:rPr kumimoji="1" lang="ja-JP" altLang="en-US" sz="1200" b="0" i="0" kern="1200">
                <a:solidFill>
                  <a:schemeClr val="tx1"/>
                </a:solidFill>
                <a:effectLst/>
                <a:latin typeface="+mn-lt"/>
                <a:ea typeface="+mn-ea"/>
                <a:cs typeface="+mn-cs"/>
              </a:rPr>
              <a:t>回に入り，再び，２回目</a:t>
            </a:r>
          </a:p>
          <a:p>
            <a:r>
              <a:rPr kumimoji="1" lang="ja-JP" altLang="en-US" sz="1200" b="0" i="0" kern="1200">
                <a:solidFill>
                  <a:schemeClr val="tx1"/>
                </a:solidFill>
                <a:effectLst/>
                <a:latin typeface="+mn-lt"/>
                <a:ea typeface="+mn-ea"/>
                <a:cs typeface="+mn-cs"/>
              </a:rPr>
              <a:t>と同様に，賭けポイントの設定，７分間の議論，終了のメッセージ受信という順番で行っていただきます．最後に，実験管理者からポイントの最終結果が送られます。最終結果のランキング</a:t>
            </a:r>
          </a:p>
          <a:p>
            <a:r>
              <a:rPr kumimoji="1" lang="ja-JP" altLang="en-US" sz="1200" b="0" i="0" kern="1200">
                <a:solidFill>
                  <a:schemeClr val="tx1"/>
                </a:solidFill>
                <a:effectLst/>
                <a:latin typeface="+mn-lt"/>
                <a:ea typeface="+mn-ea"/>
                <a:cs typeface="+mn-cs"/>
              </a:rPr>
              <a:t>に応じた景品をもらえます。最後に，アンケートを</a:t>
            </a:r>
            <a:r>
              <a:rPr kumimoji="1" lang="en-US" altLang="ja-JP" sz="1200" b="0" i="0" kern="1200" dirty="0">
                <a:solidFill>
                  <a:schemeClr val="tx1"/>
                </a:solidFill>
                <a:effectLst/>
                <a:latin typeface="+mn-lt"/>
                <a:ea typeface="+mn-ea"/>
                <a:cs typeface="+mn-cs"/>
              </a:rPr>
              <a:t>Google</a:t>
            </a:r>
            <a:r>
              <a:rPr kumimoji="1" lang="ja-JP" altLang="en-US" sz="1200" b="0" i="0" kern="1200">
                <a:solidFill>
                  <a:schemeClr val="tx1"/>
                </a:solidFill>
                <a:effectLst/>
                <a:latin typeface="+mn-lt"/>
                <a:ea typeface="+mn-ea"/>
                <a:cs typeface="+mn-cs"/>
              </a:rPr>
              <a:t>フォームで提出して、実験終了です。</a:t>
            </a:r>
          </a:p>
          <a:p>
            <a:endParaRPr kumimoji="1" lang="ja-JP" altLang="en-US"/>
          </a:p>
        </p:txBody>
      </p:sp>
      <p:sp>
        <p:nvSpPr>
          <p:cNvPr id="4" name="スライド番号プレースホルダー 3"/>
          <p:cNvSpPr>
            <a:spLocks noGrp="1"/>
          </p:cNvSpPr>
          <p:nvPr>
            <p:ph type="sldNum" sz="quarter" idx="5"/>
          </p:nvPr>
        </p:nvSpPr>
        <p:spPr/>
        <p:txBody>
          <a:bodyPr/>
          <a:lstStyle/>
          <a:p>
            <a:fld id="{E6B4EB7C-BCD7-1D41-90E2-B2DB9EFC5314}" type="slidenum">
              <a:rPr kumimoji="1" lang="ja-JP" altLang="en-US" smtClean="0"/>
              <a:t>18</a:t>
            </a:fld>
            <a:endParaRPr kumimoji="1" lang="ja-JP" altLang="en-US"/>
          </a:p>
        </p:txBody>
      </p:sp>
    </p:spTree>
    <p:extLst>
      <p:ext uri="{BB962C8B-B14F-4D97-AF65-F5344CB8AC3E}">
        <p14:creationId xmlns:p14="http://schemas.microsoft.com/office/powerpoint/2010/main" val="254585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また、冬休みの旅行先や、外国人のおすすめなど、誰にでもとっつきやすく簡単なお題と、</a:t>
            </a:r>
            <a:endParaRPr kumimoji="1" lang="en-US" altLang="ja-JP" dirty="0"/>
          </a:p>
          <a:p>
            <a:r>
              <a:rPr kumimoji="1" lang="ja-JP" altLang="en-US"/>
              <a:t>リーダーシップとは何か、日本は</a:t>
            </a:r>
            <a:r>
              <a:rPr kumimoji="1" lang="en-US" altLang="ja-JP" dirty="0"/>
              <a:t>9</a:t>
            </a:r>
            <a:r>
              <a:rPr kumimoji="1" lang="ja-JP" altLang="en-US"/>
              <a:t>月入学にすべきかなど、比較的難しいお題を用意しました。</a:t>
            </a:r>
            <a:endParaRPr kumimoji="1" lang="en-US" altLang="ja-JP" dirty="0"/>
          </a:p>
          <a:p>
            <a:endParaRPr kumimoji="1" lang="en-US" altLang="ja-JP" dirty="0"/>
          </a:p>
          <a:p>
            <a:r>
              <a:rPr kumimoji="1" lang="ja-JP" altLang="en-US"/>
              <a:t>また、リーダーシップとは何かなど、結論が多種多様なものと、それ以外の</a:t>
            </a:r>
            <a:r>
              <a:rPr kumimoji="1" lang="en-US" altLang="ja-JP" dirty="0"/>
              <a:t>2</a:t>
            </a:r>
            <a:r>
              <a:rPr kumimoji="1" lang="ja-JP" altLang="en-US"/>
              <a:t>択問題も用意し、それぞれに対して被験者がどのような議論を行うのかみていきたいと考えています。</a:t>
            </a:r>
            <a:endParaRPr kumimoji="1" lang="en-US" altLang="ja-JP" dirty="0"/>
          </a:p>
          <a:p>
            <a:endParaRPr kumimoji="1" lang="en-US" altLang="ja-JP" dirty="0"/>
          </a:p>
          <a:p>
            <a:r>
              <a:rPr kumimoji="1" lang="ja-JP" altLang="en-US"/>
              <a:t>アドヴァイス</a:t>
            </a:r>
            <a:endParaRPr kumimoji="1" lang="en-US" altLang="ja-JP" dirty="0"/>
          </a:p>
          <a:p>
            <a:r>
              <a:rPr kumimoji="1" lang="ja-JP" altLang="en-US"/>
              <a:t>レベルのどちらでもうまくいった人</a:t>
            </a:r>
            <a:endParaRPr kumimoji="1" lang="en-US" altLang="ja-JP" dirty="0"/>
          </a:p>
          <a:p>
            <a:r>
              <a:rPr kumimoji="1" lang="ja-JP" altLang="en-US"/>
              <a:t>オッズがランダムにやったらどうか。</a:t>
            </a:r>
            <a:endParaRPr kumimoji="1" lang="en-US" altLang="ja-JP" dirty="0"/>
          </a:p>
          <a:p>
            <a:r>
              <a:rPr kumimoji="1" lang="ja-JP" altLang="en-US"/>
              <a:t>オズ腕帰る。</a:t>
            </a:r>
            <a:endParaRPr kumimoji="1" lang="en-US" altLang="ja-JP" dirty="0"/>
          </a:p>
        </p:txBody>
      </p:sp>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19</a:t>
            </a:fld>
            <a:endParaRPr kumimoji="1" lang="ja-JP" altLang="en-US"/>
          </a:p>
        </p:txBody>
      </p:sp>
    </p:spTree>
    <p:extLst>
      <p:ext uri="{BB962C8B-B14F-4D97-AF65-F5344CB8AC3E}">
        <p14:creationId xmlns:p14="http://schemas.microsoft.com/office/powerpoint/2010/main" val="2080805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また、冬休みの旅行先や、外国人のおすすめなど、誰にでもとっつきやすく簡単なお題と、</a:t>
            </a:r>
            <a:endParaRPr kumimoji="1" lang="en-US" altLang="ja-JP" dirty="0"/>
          </a:p>
          <a:p>
            <a:r>
              <a:rPr kumimoji="1" lang="ja-JP" altLang="en-US"/>
              <a:t>リーダーシップとは何か、日本は</a:t>
            </a:r>
            <a:r>
              <a:rPr kumimoji="1" lang="en-US" altLang="ja-JP" dirty="0"/>
              <a:t>9</a:t>
            </a:r>
            <a:r>
              <a:rPr kumimoji="1" lang="ja-JP" altLang="en-US"/>
              <a:t>月入学にすべきかなど、比較的難しいお題を用意しました。</a:t>
            </a:r>
            <a:endParaRPr kumimoji="1" lang="en-US" altLang="ja-JP" dirty="0"/>
          </a:p>
          <a:p>
            <a:endParaRPr kumimoji="1" lang="en-US" altLang="ja-JP" dirty="0"/>
          </a:p>
          <a:p>
            <a:r>
              <a:rPr kumimoji="1" lang="ja-JP" altLang="en-US"/>
              <a:t>また、リーダーシップとは何かなど、結論が多種多様なものと、それ以外の</a:t>
            </a:r>
            <a:r>
              <a:rPr kumimoji="1" lang="en-US" altLang="ja-JP" dirty="0"/>
              <a:t>2</a:t>
            </a:r>
            <a:r>
              <a:rPr kumimoji="1" lang="ja-JP" altLang="en-US"/>
              <a:t>択問題も用意し、それぞれに対して被験者がどのような議論を行うのかみていきたいと考えています。</a:t>
            </a:r>
            <a:endParaRPr kumimoji="1" lang="en-US" altLang="ja-JP" dirty="0"/>
          </a:p>
          <a:p>
            <a:endParaRPr kumimoji="1" lang="en-US" altLang="ja-JP" dirty="0"/>
          </a:p>
          <a:p>
            <a:r>
              <a:rPr kumimoji="1" lang="ja-JP" altLang="en-US"/>
              <a:t>アドヴァイス</a:t>
            </a:r>
            <a:endParaRPr kumimoji="1" lang="en-US" altLang="ja-JP" dirty="0"/>
          </a:p>
          <a:p>
            <a:r>
              <a:rPr kumimoji="1" lang="ja-JP" altLang="en-US"/>
              <a:t>レベルのどちらでもうまくいった人</a:t>
            </a:r>
            <a:endParaRPr kumimoji="1" lang="en-US" altLang="ja-JP" dirty="0"/>
          </a:p>
          <a:p>
            <a:r>
              <a:rPr kumimoji="1" lang="ja-JP" altLang="en-US"/>
              <a:t>オッズがランダムにやったらどうか。</a:t>
            </a:r>
            <a:endParaRPr kumimoji="1" lang="en-US" altLang="ja-JP" dirty="0"/>
          </a:p>
          <a:p>
            <a:r>
              <a:rPr kumimoji="1" lang="ja-JP" altLang="en-US"/>
              <a:t>オズ腕帰る。</a:t>
            </a:r>
            <a:endParaRPr kumimoji="1" lang="en-US" altLang="ja-JP" dirty="0"/>
          </a:p>
        </p:txBody>
      </p:sp>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20</a:t>
            </a:fld>
            <a:endParaRPr kumimoji="1" lang="ja-JP" altLang="en-US"/>
          </a:p>
        </p:txBody>
      </p:sp>
    </p:spTree>
    <p:extLst>
      <p:ext uri="{BB962C8B-B14F-4D97-AF65-F5344CB8AC3E}">
        <p14:creationId xmlns:p14="http://schemas.microsoft.com/office/powerpoint/2010/main" val="2917302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また、冬休みの旅行先や、外国人のおすすめなど、誰にでもとっつきやすく簡単なお題と、</a:t>
            </a:r>
            <a:endParaRPr kumimoji="1" lang="en-US" altLang="ja-JP" dirty="0"/>
          </a:p>
          <a:p>
            <a:r>
              <a:rPr kumimoji="1" lang="ja-JP" altLang="en-US"/>
              <a:t>リーダーシップとは何か、日本は</a:t>
            </a:r>
            <a:r>
              <a:rPr kumimoji="1" lang="en-US" altLang="ja-JP" dirty="0"/>
              <a:t>9</a:t>
            </a:r>
            <a:r>
              <a:rPr kumimoji="1" lang="ja-JP" altLang="en-US"/>
              <a:t>月入学にすべきかなど、比較的難しいお題を用意しました。</a:t>
            </a:r>
            <a:endParaRPr kumimoji="1" lang="en-US" altLang="ja-JP" dirty="0"/>
          </a:p>
          <a:p>
            <a:endParaRPr kumimoji="1" lang="en-US" altLang="ja-JP" dirty="0"/>
          </a:p>
          <a:p>
            <a:r>
              <a:rPr kumimoji="1" lang="ja-JP" altLang="en-US"/>
              <a:t>また、リーダーシップとは何かなど、結論が多種多様なものと、それ以外の</a:t>
            </a:r>
            <a:r>
              <a:rPr kumimoji="1" lang="en-US" altLang="ja-JP" dirty="0"/>
              <a:t>2</a:t>
            </a:r>
            <a:r>
              <a:rPr kumimoji="1" lang="ja-JP" altLang="en-US"/>
              <a:t>択問題も用意し、それぞれに対して被験者がどのような議論を行うのかみていきたいと考えています。</a:t>
            </a:r>
            <a:endParaRPr kumimoji="1" lang="en-US" altLang="ja-JP" dirty="0"/>
          </a:p>
          <a:p>
            <a:endParaRPr kumimoji="1" lang="en-US" altLang="ja-JP" dirty="0"/>
          </a:p>
          <a:p>
            <a:r>
              <a:rPr kumimoji="1" lang="ja-JP" altLang="en-US"/>
              <a:t>アドヴァイス</a:t>
            </a:r>
            <a:endParaRPr kumimoji="1" lang="en-US" altLang="ja-JP" dirty="0"/>
          </a:p>
          <a:p>
            <a:r>
              <a:rPr kumimoji="1" lang="ja-JP" altLang="en-US"/>
              <a:t>レベルのどちらでもうまくいった人</a:t>
            </a:r>
            <a:endParaRPr kumimoji="1" lang="en-US" altLang="ja-JP" dirty="0"/>
          </a:p>
          <a:p>
            <a:r>
              <a:rPr kumimoji="1" lang="ja-JP" altLang="en-US"/>
              <a:t>オッズがランダムにやったらどうか。</a:t>
            </a:r>
            <a:endParaRPr kumimoji="1" lang="en-US" altLang="ja-JP" dirty="0"/>
          </a:p>
          <a:p>
            <a:r>
              <a:rPr kumimoji="1" lang="ja-JP" altLang="en-US"/>
              <a:t>オズ腕帰る。</a:t>
            </a:r>
            <a:endParaRPr kumimoji="1" lang="en-US" altLang="ja-JP" dirty="0"/>
          </a:p>
        </p:txBody>
      </p:sp>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21</a:t>
            </a:fld>
            <a:endParaRPr kumimoji="1" lang="ja-JP" altLang="en-US"/>
          </a:p>
        </p:txBody>
      </p:sp>
    </p:spTree>
    <p:extLst>
      <p:ext uri="{BB962C8B-B14F-4D97-AF65-F5344CB8AC3E}">
        <p14:creationId xmlns:p14="http://schemas.microsoft.com/office/powerpoint/2010/main" val="2911211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次に互恵主義についての説明です。</a:t>
            </a:r>
            <a:endParaRPr kumimoji="1" lang="en-US" altLang="ja-JP" dirty="0"/>
          </a:p>
          <a:p>
            <a:endParaRPr kumimoji="1" lang="en-US" altLang="ja-JP" dirty="0"/>
          </a:p>
          <a:p>
            <a:r>
              <a:rPr kumimoji="1" lang="ja-JP" altLang="en-US"/>
              <a:t>期待されるために</a:t>
            </a:r>
            <a:endParaRPr kumimoji="1" lang="en-US" altLang="ja-JP" dirty="0"/>
          </a:p>
          <a:p>
            <a:r>
              <a:rPr kumimoji="1" lang="ja-JP" altLang="en-US"/>
              <a:t>言い過ぎ</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3</a:t>
            </a:fld>
            <a:endParaRPr kumimoji="1" lang="ja-JP" altLang="en-US"/>
          </a:p>
        </p:txBody>
      </p:sp>
    </p:spTree>
    <p:extLst>
      <p:ext uri="{BB962C8B-B14F-4D97-AF65-F5344CB8AC3E}">
        <p14:creationId xmlns:p14="http://schemas.microsoft.com/office/powerpoint/2010/main" val="1624927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そして</a:t>
            </a:r>
            <a:r>
              <a:rPr kumimoji="1" lang="en-US" altLang="ja-JP" dirty="0" err="1"/>
              <a:t>derc</a:t>
            </a:r>
            <a:r>
              <a:rPr kumimoji="1" lang="ja-JP" altLang="en-US"/>
              <a:t>の持つレベル１とレベル</a:t>
            </a:r>
            <a:r>
              <a:rPr kumimoji="1" lang="en-US" altLang="ja-JP" dirty="0"/>
              <a:t>2</a:t>
            </a:r>
            <a:r>
              <a:rPr kumimoji="1" lang="ja-JP" altLang="en-US"/>
              <a:t>の二重構造によって、</a:t>
            </a:r>
            <a:endParaRPr kumimoji="1" lang="en-US" altLang="ja-JP" dirty="0"/>
          </a:p>
          <a:p>
            <a:endParaRPr kumimoji="1" lang="en-US" altLang="ja-JP" dirty="0"/>
          </a:p>
          <a:p>
            <a:r>
              <a:rPr kumimoji="1" lang="ja-JP" altLang="en-US"/>
              <a:t>相互評価</a:t>
            </a:r>
            <a:endParaRPr kumimoji="1" lang="en-US" altLang="ja-JP" dirty="0"/>
          </a:p>
          <a:p>
            <a:r>
              <a:rPr kumimoji="1" lang="ja-JP" altLang="en-US"/>
              <a:t>監視し合う。中なのにやり合うことが嫌</a:t>
            </a:r>
            <a:endParaRPr kumimoji="1" lang="en-US" altLang="ja-JP" dirty="0"/>
          </a:p>
          <a:p>
            <a:r>
              <a:rPr kumimoji="1" lang="ja-JP" altLang="en-US"/>
              <a:t>だから意味が違う。</a:t>
            </a:r>
          </a:p>
        </p:txBody>
      </p:sp>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5</a:t>
            </a:fld>
            <a:endParaRPr kumimoji="1" lang="ja-JP" altLang="en-US"/>
          </a:p>
        </p:txBody>
      </p:sp>
    </p:spTree>
    <p:extLst>
      <p:ext uri="{BB962C8B-B14F-4D97-AF65-F5344CB8AC3E}">
        <p14:creationId xmlns:p14="http://schemas.microsoft.com/office/powerpoint/2010/main" val="85831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a:t>鈴木先生、加藤雄大さん（</a:t>
            </a:r>
            <a:r>
              <a:rPr lang="en-US" altLang="ja-JP" sz="1200" dirty="0"/>
              <a:t>TA</a:t>
            </a:r>
            <a:r>
              <a:rPr lang="ja-JP" altLang="en-US" sz="1200"/>
              <a:t>）が担当する授業にて</a:t>
            </a:r>
            <a:endParaRPr lang="en-US" altLang="ja-JP" sz="1200" dirty="0"/>
          </a:p>
          <a:p>
            <a:r>
              <a:rPr lang="en-US" altLang="ja-JP" sz="1200" dirty="0"/>
              <a:t>DERC</a:t>
            </a:r>
            <a:r>
              <a:rPr lang="ja-JP" altLang="en-US" sz="1200"/>
              <a:t>を</a:t>
            </a:r>
            <a:r>
              <a:rPr lang="en-US" altLang="ja-JP" sz="1200" dirty="0"/>
              <a:t>slack</a:t>
            </a:r>
            <a:r>
              <a:rPr lang="ja-JP" altLang="en-US" sz="1200"/>
              <a:t>に持ち込み、議論活性化実験を</a:t>
            </a:r>
            <a:r>
              <a:rPr lang="en-US" altLang="ja-JP" sz="1200" dirty="0"/>
              <a:t>6/17</a:t>
            </a:r>
            <a:r>
              <a:rPr lang="ja-JP" altLang="en-US" sz="1200"/>
              <a:t>（水）行います。</a:t>
            </a:r>
            <a:endParaRPr lang="en-US" altLang="ja-JP" sz="1200" dirty="0"/>
          </a:p>
          <a:p>
            <a:endParaRPr lang="en-US" altLang="ja-JP" sz="1200" dirty="0"/>
          </a:p>
          <a:p>
            <a:r>
              <a:rPr lang="ja-JP" altLang="en-US" sz="1200"/>
              <a:t>その実験内容について発表します。</a:t>
            </a:r>
            <a:endParaRPr lang="en-US" altLang="ja-JP" sz="1200" dirty="0"/>
          </a:p>
        </p:txBody>
      </p:sp>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7</a:t>
            </a:fld>
            <a:endParaRPr kumimoji="1" lang="ja-JP" altLang="en-US"/>
          </a:p>
        </p:txBody>
      </p:sp>
    </p:spTree>
    <p:extLst>
      <p:ext uri="{BB962C8B-B14F-4D97-AF65-F5344CB8AC3E}">
        <p14:creationId xmlns:p14="http://schemas.microsoft.com/office/powerpoint/2010/main" val="1447272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詳しいレベル</a:t>
            </a:r>
            <a:r>
              <a:rPr kumimoji="1" lang="en-US" altLang="ja-JP" dirty="0"/>
              <a:t>1</a:t>
            </a:r>
            <a:r>
              <a:rPr kumimoji="1" lang="ja-JP" altLang="en-US"/>
              <a:t>とレベル</a:t>
            </a:r>
            <a:r>
              <a:rPr kumimoji="1" lang="en-US" altLang="ja-JP" dirty="0"/>
              <a:t>2</a:t>
            </a:r>
            <a:r>
              <a:rPr kumimoji="1" lang="ja-JP" altLang="en-US"/>
              <a:t>の方法について説明していきます。</a:t>
            </a:r>
            <a:endParaRPr kumimoji="1" lang="en-US" altLang="ja-JP" dirty="0"/>
          </a:p>
          <a:p>
            <a:endParaRPr kumimoji="1" lang="en-US" altLang="ja-JP" dirty="0"/>
          </a:p>
          <a:p>
            <a:r>
              <a:rPr kumimoji="1" lang="en-US" altLang="ja-JP" dirty="0"/>
              <a:t>4,5</a:t>
            </a:r>
            <a:r>
              <a:rPr kumimoji="1" lang="ja-JP" altLang="en-US"/>
              <a:t>人グループにお題を与えて</a:t>
            </a:r>
            <a:r>
              <a:rPr kumimoji="1" lang="en-US" altLang="ja-JP" dirty="0"/>
              <a:t>7</a:t>
            </a:r>
            <a:r>
              <a:rPr kumimoji="1" lang="ja-JP" altLang="en-US"/>
              <a:t>分間の議論を行ってもらい、そこで</a:t>
            </a:r>
            <a:r>
              <a:rPr kumimoji="1" lang="en-US" altLang="ja-JP" dirty="0"/>
              <a:t>DERC</a:t>
            </a:r>
            <a:r>
              <a:rPr kumimoji="1" lang="ja-JP" altLang="en-US"/>
              <a:t>を導入します。</a:t>
            </a:r>
          </a:p>
        </p:txBody>
      </p:sp>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8</a:t>
            </a:fld>
            <a:endParaRPr kumimoji="1" lang="ja-JP" altLang="en-US"/>
          </a:p>
        </p:txBody>
      </p:sp>
    </p:spTree>
    <p:extLst>
      <p:ext uri="{BB962C8B-B14F-4D97-AF65-F5344CB8AC3E}">
        <p14:creationId xmlns:p14="http://schemas.microsoft.com/office/powerpoint/2010/main" val="1505616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レベル１とレベル２の説明をしていきます。</a:t>
            </a:r>
            <a:endParaRPr kumimoji="1" lang="en-US" altLang="ja-JP" dirty="0"/>
          </a:p>
          <a:p>
            <a:r>
              <a:rPr kumimoji="1" lang="ja-JP" altLang="en-US"/>
              <a:t>レベル１は利他行為したくなる層です。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レベル</a:t>
            </a:r>
            <a:r>
              <a:rPr kumimoji="1" lang="en-US" altLang="ja-JP" dirty="0"/>
              <a:t>1</a:t>
            </a:r>
            <a:r>
              <a:rPr kumimoji="1" lang="ja-JP" altLang="en-US"/>
              <a:t>で対象となる利他行為は</a:t>
            </a:r>
            <a:r>
              <a:rPr lang="ja-JP" altLang="en-US" sz="1200"/>
              <a:t>「議論を充実させる発言や行動」</a:t>
            </a:r>
            <a:r>
              <a:rPr kumimoji="1" lang="ja-JP" altLang="en-US" sz="1200"/>
              <a:t>です。</a:t>
            </a:r>
            <a:endParaRPr kumimoji="1" lang="en-US" altLang="ja-JP" sz="1200" dirty="0"/>
          </a:p>
          <a:p>
            <a:r>
              <a:rPr lang="ja-JP" altLang="en-US" sz="1200"/>
              <a:t>発言内容の評価はポイントの譲渡によって行われる。</a:t>
            </a:r>
            <a:endParaRPr lang="en-US" altLang="ja-JP" sz="1200" dirty="0"/>
          </a:p>
          <a:p>
            <a:r>
              <a:rPr lang="ja-JP" altLang="en-US" sz="1200"/>
              <a:t>今回は</a:t>
            </a:r>
            <a:r>
              <a:rPr lang="en-US" altLang="ja-JP" sz="1200" dirty="0"/>
              <a:t>slack</a:t>
            </a:r>
            <a:r>
              <a:rPr lang="ja-JP" altLang="en-US" sz="1200"/>
              <a:t>の機能であるリアクションによる評価により行います。</a:t>
            </a:r>
            <a:endParaRPr lang="en-US" altLang="ja-JP" sz="1200" dirty="0"/>
          </a:p>
          <a:p>
            <a:endParaRPr lang="en-US" altLang="ja-JP" sz="1200" dirty="0"/>
          </a:p>
          <a:p>
            <a:r>
              <a:rPr lang="ja-JP" altLang="en-US" sz="1200"/>
              <a:t>「その発言いい」と議論中に思った場合、その投稿に対してリアクションすることで、その人に知らせ、ポイントを与えるということです。</a:t>
            </a:r>
            <a:endParaRPr lang="en-US" altLang="ja-JP" sz="1200" dirty="0"/>
          </a:p>
          <a:p>
            <a:endParaRPr lang="en-US" altLang="ja-JP" sz="1200" dirty="0"/>
          </a:p>
          <a:p>
            <a:r>
              <a:rPr kumimoji="1" lang="ja-JP" altLang="en-US" sz="1200" b="0" i="0" kern="1200">
                <a:solidFill>
                  <a:schemeClr val="tx1"/>
                </a:solidFill>
                <a:effectLst/>
                <a:latin typeface="+mn-lt"/>
                <a:ea typeface="+mn-ea"/>
                <a:cs typeface="+mn-cs"/>
              </a:rPr>
              <a:t>評価によって移動するポイントの合計は，自分の所持ポイントの</a:t>
            </a:r>
            <a:r>
              <a:rPr kumimoji="1" lang="en-US" altLang="ja-JP" sz="1200" b="0" i="0" kern="1200" dirty="0">
                <a:solidFill>
                  <a:schemeClr val="tx1"/>
                </a:solidFill>
                <a:effectLst/>
                <a:latin typeface="+mn-lt"/>
                <a:ea typeface="+mn-ea"/>
                <a:cs typeface="+mn-cs"/>
              </a:rPr>
              <a:t>10</a:t>
            </a:r>
            <a:r>
              <a:rPr kumimoji="1" lang="ja-JP" altLang="en-US" sz="1200" b="0" i="0" kern="1200">
                <a:solidFill>
                  <a:schemeClr val="tx1"/>
                </a:solidFill>
                <a:effectLst/>
                <a:latin typeface="+mn-lt"/>
                <a:ea typeface="+mn-ea"/>
                <a:cs typeface="+mn-cs"/>
              </a:rPr>
              <a:t>％とします。</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例えば、</a:t>
            </a:r>
            <a:r>
              <a:rPr kumimoji="1" lang="en-US" altLang="ja-JP" sz="1200" b="0" i="0" kern="1200" dirty="0">
                <a:solidFill>
                  <a:schemeClr val="tx1"/>
                </a:solidFill>
                <a:effectLst/>
                <a:latin typeface="+mn-lt"/>
                <a:ea typeface="+mn-ea"/>
                <a:cs typeface="+mn-cs"/>
              </a:rPr>
              <a:t>A</a:t>
            </a:r>
            <a:r>
              <a:rPr kumimoji="1" lang="ja-JP" altLang="en-US" sz="1200" b="0" i="0" kern="1200">
                <a:solidFill>
                  <a:schemeClr val="tx1"/>
                </a:solidFill>
                <a:effectLst/>
                <a:latin typeface="+mn-lt"/>
                <a:ea typeface="+mn-ea"/>
                <a:cs typeface="+mn-cs"/>
              </a:rPr>
              <a:t>が</a:t>
            </a:r>
            <a:r>
              <a:rPr kumimoji="1" lang="en-US" altLang="ja-JP" sz="1200" b="0" i="0" kern="1200" dirty="0">
                <a:solidFill>
                  <a:schemeClr val="tx1"/>
                </a:solidFill>
                <a:effectLst/>
                <a:latin typeface="+mn-lt"/>
                <a:ea typeface="+mn-ea"/>
                <a:cs typeface="+mn-cs"/>
              </a:rPr>
              <a:t>5000Pt</a:t>
            </a:r>
            <a:r>
              <a:rPr kumimoji="1" lang="ja-JP" altLang="en-US" sz="1200" b="0" i="0" kern="1200">
                <a:solidFill>
                  <a:schemeClr val="tx1"/>
                </a:solidFill>
                <a:effectLst/>
                <a:latin typeface="+mn-lt"/>
                <a:ea typeface="+mn-ea"/>
                <a:cs typeface="+mn-cs"/>
              </a:rPr>
              <a:t>持っていたら、</a:t>
            </a:r>
            <a:r>
              <a:rPr kumimoji="1" lang="en-US" altLang="ja-JP" sz="1200" b="0" i="0" kern="1200" dirty="0">
                <a:solidFill>
                  <a:schemeClr val="tx1"/>
                </a:solidFill>
                <a:effectLst/>
                <a:latin typeface="+mn-lt"/>
                <a:ea typeface="+mn-ea"/>
                <a:cs typeface="+mn-cs"/>
              </a:rPr>
              <a:t>500Pt</a:t>
            </a:r>
            <a:r>
              <a:rPr kumimoji="1" lang="ja-JP" altLang="en-US" sz="1200" b="0" i="0" kern="1200">
                <a:solidFill>
                  <a:schemeClr val="tx1"/>
                </a:solidFill>
                <a:effectLst/>
                <a:latin typeface="+mn-lt"/>
                <a:ea typeface="+mn-ea"/>
                <a:cs typeface="+mn-cs"/>
              </a:rPr>
              <a:t>評価によって移動するとします。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議論の中での評価一回のポイントは</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譲渡できるポイントを評価の回数で割ったものとします。</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例えば、</a:t>
            </a:r>
            <a:r>
              <a:rPr kumimoji="1" lang="en-US" altLang="ja-JP" sz="1200" b="0" i="0" kern="1200" dirty="0">
                <a:solidFill>
                  <a:schemeClr val="tx1"/>
                </a:solidFill>
                <a:effectLst/>
                <a:latin typeface="+mn-lt"/>
                <a:ea typeface="+mn-ea"/>
                <a:cs typeface="+mn-cs"/>
              </a:rPr>
              <a:t>A</a:t>
            </a:r>
            <a:r>
              <a:rPr kumimoji="1" lang="ja-JP" altLang="en-US" sz="1200" b="0" i="0" kern="1200">
                <a:solidFill>
                  <a:schemeClr val="tx1"/>
                </a:solidFill>
                <a:effectLst/>
                <a:latin typeface="+mn-lt"/>
                <a:ea typeface="+mn-ea"/>
                <a:cs typeface="+mn-cs"/>
              </a:rPr>
              <a:t>が</a:t>
            </a:r>
            <a:r>
              <a:rPr kumimoji="1" lang="en-US" altLang="ja-JP" sz="1200" b="0" i="0" kern="1200" dirty="0">
                <a:solidFill>
                  <a:schemeClr val="tx1"/>
                </a:solidFill>
                <a:effectLst/>
                <a:latin typeface="+mn-lt"/>
                <a:ea typeface="+mn-ea"/>
                <a:cs typeface="+mn-cs"/>
              </a:rPr>
              <a:t>4</a:t>
            </a:r>
            <a:r>
              <a:rPr kumimoji="1" lang="ja-JP" altLang="en-US" sz="1200" b="0" i="0" kern="1200">
                <a:solidFill>
                  <a:schemeClr val="tx1"/>
                </a:solidFill>
                <a:effectLst/>
                <a:latin typeface="+mn-lt"/>
                <a:ea typeface="+mn-ea"/>
                <a:cs typeface="+mn-cs"/>
              </a:rPr>
              <a:t>回評価を行った場合、一つの評価は</a:t>
            </a:r>
            <a:r>
              <a:rPr kumimoji="1" lang="en-US" altLang="ja-JP" sz="1200" b="0" i="0" kern="1200" dirty="0">
                <a:solidFill>
                  <a:schemeClr val="tx1"/>
                </a:solidFill>
                <a:effectLst/>
                <a:latin typeface="+mn-lt"/>
                <a:ea typeface="+mn-ea"/>
                <a:cs typeface="+mn-cs"/>
              </a:rPr>
              <a:t>125Pt</a:t>
            </a:r>
            <a:r>
              <a:rPr kumimoji="1" lang="ja-JP" altLang="en-US" sz="1200" b="0" i="0" kern="1200">
                <a:solidFill>
                  <a:schemeClr val="tx1"/>
                </a:solidFill>
                <a:effectLst/>
                <a:latin typeface="+mn-lt"/>
                <a:ea typeface="+mn-ea"/>
                <a:cs typeface="+mn-cs"/>
              </a:rPr>
              <a:t>としてそれぞれを他ユーザーに分配する。</a:t>
            </a:r>
            <a:endParaRPr kumimoji="1" lang="en-US" altLang="ja-JP" sz="1200" b="0" i="0" kern="1200" dirty="0">
              <a:solidFill>
                <a:schemeClr val="tx1"/>
              </a:solidFill>
              <a:effectLst/>
              <a:latin typeface="+mn-lt"/>
              <a:ea typeface="+mn-ea"/>
              <a:cs typeface="+mn-cs"/>
            </a:endParaRPr>
          </a:p>
          <a:p>
            <a:r>
              <a:rPr lang="ja-JP" altLang="en-US" sz="1200"/>
              <a:t>という方式にします。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p:txBody>
      </p:sp>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9</a:t>
            </a:fld>
            <a:endParaRPr kumimoji="1" lang="ja-JP" altLang="en-US"/>
          </a:p>
        </p:txBody>
      </p:sp>
    </p:spTree>
    <p:extLst>
      <p:ext uri="{BB962C8B-B14F-4D97-AF65-F5344CB8AC3E}">
        <p14:creationId xmlns:p14="http://schemas.microsoft.com/office/powerpoint/2010/main" val="223911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しかし、リアクション機能を使うと</a:t>
            </a:r>
            <a:r>
              <a:rPr kumimoji="1" lang="en-US" altLang="ja-JP" dirty="0"/>
              <a:t>DERC</a:t>
            </a:r>
            <a:r>
              <a:rPr kumimoji="1" lang="ja-JP" altLang="en-US"/>
              <a:t>が持つ匿名性が守られないため、</a:t>
            </a:r>
            <a:endParaRPr kumimoji="1" lang="en-US" altLang="ja-JP" dirty="0"/>
          </a:p>
          <a:p>
            <a:r>
              <a:rPr kumimoji="1" lang="ja-JP" altLang="en-US"/>
              <a:t>ルールとして</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リアルタイム性も持ちつつ、議論の途中で評価が多すぎたから少し減らす、もしくは増やすことなども可能です。</a:t>
            </a:r>
            <a:endParaRPr lang="en-US" altLang="ja-JP" sz="1200" dirty="0"/>
          </a:p>
          <a:p>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10</a:t>
            </a:fld>
            <a:endParaRPr kumimoji="1" lang="ja-JP" altLang="en-US"/>
          </a:p>
        </p:txBody>
      </p:sp>
    </p:spTree>
    <p:extLst>
      <p:ext uri="{BB962C8B-B14F-4D97-AF65-F5344CB8AC3E}">
        <p14:creationId xmlns:p14="http://schemas.microsoft.com/office/powerpoint/2010/main" val="354693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a:t>レベル</a:t>
                </a:r>
                <a:r>
                  <a:rPr kumimoji="1" lang="en-US" altLang="ja-JP" dirty="0"/>
                  <a:t>2</a:t>
                </a:r>
                <a:r>
                  <a:rPr kumimoji="1" lang="ja-JP" altLang="en-US"/>
                  <a:t>は利他行為をさせたくなる層で、賭けを導入しています。</a:t>
                </a:r>
                <a:endParaRPr kumimoji="1" lang="en-US" altLang="ja-JP" dirty="0"/>
              </a:p>
              <a:p>
                <a:endParaRPr kumimoji="1" lang="en-US" altLang="ja-JP" dirty="0"/>
              </a:p>
              <a:p>
                <a:r>
                  <a:rPr kumimoji="1" lang="ja-JP" altLang="en-US"/>
                  <a:t>議論の開始前に被験者には</a:t>
                </a:r>
                <a:r>
                  <a:rPr kumimoji="1" lang="en-US" altLang="ja-JP" dirty="0"/>
                  <a:t>google form</a:t>
                </a:r>
                <a:r>
                  <a:rPr kumimoji="1" lang="ja-JP" altLang="en-US"/>
                  <a:t>で</a:t>
                </a:r>
                <a:r>
                  <a:rPr lang="ja-JP" altLang="en-US" sz="1200"/>
                  <a:t>「レベル１で最もポイントを得そうな人」を選択して賭けを行ってもらい、</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議論終了時に賭けた人が自分以外のユーザーからレベル１のポイントを最も得ていたら賭け成功として、オッズに応じてポイントを得ます。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r>
                  <a:rPr lang="ja-JP" altLang="en-US" sz="1200"/>
                  <a:t>例えば、</a:t>
                </a:r>
                <a:r>
                  <a:rPr kumimoji="1" lang="en-US" altLang="ja-JP" dirty="0"/>
                  <a:t>A</a:t>
                </a:r>
                <a:r>
                  <a:rPr kumimoji="1" lang="ja-JP" altLang="en-US"/>
                  <a:t>が</a:t>
                </a:r>
                <a:r>
                  <a:rPr kumimoji="1" lang="en-US" altLang="ja-JP" dirty="0"/>
                  <a:t>B</a:t>
                </a:r>
                <a:r>
                  <a:rPr kumimoji="1" lang="ja-JP" altLang="en-US"/>
                  <a:t>に</a:t>
                </a:r>
                <a:r>
                  <a:rPr kumimoji="1" lang="en-US" altLang="ja-JP" dirty="0"/>
                  <a:t>500pt</a:t>
                </a:r>
                <a:r>
                  <a:rPr kumimoji="1" lang="ja-JP" altLang="en-US"/>
                  <a:t>賭けて成功した場合</a:t>
                </a:r>
                <a:r>
                  <a:rPr kumimoji="1" lang="en-US" altLang="ja-JP" dirty="0"/>
                  <a:t>B</a:t>
                </a:r>
                <a:r>
                  <a:rPr kumimoji="1" lang="ja-JP" altLang="en-US"/>
                  <a:t>のオッズは</a:t>
                </a:r>
                <a:r>
                  <a:rPr kumimoji="1" lang="en-US" altLang="ja-JP" dirty="0"/>
                  <a:t>2.8</a:t>
                </a:r>
                <a:r>
                  <a:rPr kumimoji="1" lang="ja-JP" altLang="en-US"/>
                  <a:t>なので</a:t>
                </a:r>
                <a:endParaRPr kumimoji="1" lang="en-US" altLang="ja-JP" dirty="0"/>
              </a:p>
              <a:p>
                <a:r>
                  <a:rPr lang="en-US" altLang="ja-JP" dirty="0"/>
                  <a:t>500(</a:t>
                </a:r>
                <a:r>
                  <a:rPr lang="en-US" altLang="ja-JP" dirty="0" err="1"/>
                  <a:t>pt</a:t>
                </a:r>
                <a:r>
                  <a:rPr lang="en-US" altLang="ja-JP" dirty="0"/>
                  <a:t>)</a:t>
                </a: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oMath>
                </a14:m>
                <a:r>
                  <a:rPr kumimoji="1" lang="en-US" altLang="ja-JP" dirty="0"/>
                  <a:t>2.8=1400(</a:t>
                </a:r>
                <a:r>
                  <a:rPr kumimoji="1" lang="en-US" altLang="ja-JP" dirty="0" err="1"/>
                  <a:t>pt</a:t>
                </a:r>
                <a:r>
                  <a:rPr kumimoji="1" lang="en-US" altLang="ja-JP" dirty="0"/>
                  <a:t>)</a:t>
                </a:r>
                <a:endParaRPr kumimoji="1" lang="ja-JP" alt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A</a:t>
                </a:r>
                <a:r>
                  <a:rPr lang="ja-JP" altLang="en-US" sz="1200"/>
                  <a:t>は</a:t>
                </a:r>
                <a:r>
                  <a:rPr lang="en-US" altLang="ja-JP" sz="1200" dirty="0"/>
                  <a:t>1400Pt</a:t>
                </a:r>
                <a:r>
                  <a:rPr lang="ja-JP" altLang="en-US" sz="1200"/>
                  <a:t>もらえることになります。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この時に、賭けることのできるポイント数は今回は１０％から２０％の間に設定します。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一人にしかかけることができず、逆に誰にも賭けないということはできません。</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p:txBody>
          </p:sp>
        </mc:Choice>
        <mc:Fallback xmlns="">
          <p:sp>
            <p:nvSpPr>
              <p:cNvPr id="3" name="ノート プレースホルダー 2"/>
              <p:cNvSpPr>
                <a:spLocks noGrp="1"/>
              </p:cNvSpPr>
              <p:nvPr>
                <p:ph type="body" idx="1"/>
              </p:nvPr>
            </p:nvSpPr>
            <p:spPr/>
            <p:txBody>
              <a:bodyPr/>
              <a:lstStyle/>
              <a:p>
                <a:r>
                  <a:rPr kumimoji="1" lang="ja-JP" altLang="en-US"/>
                  <a:t>レベル</a:t>
                </a:r>
                <a:r>
                  <a:rPr kumimoji="1" lang="en-US" altLang="ja-JP" dirty="0"/>
                  <a:t>2</a:t>
                </a:r>
                <a:r>
                  <a:rPr kumimoji="1" lang="ja-JP" altLang="en-US"/>
                  <a:t>は利他行為をさせたくなる層で、賭けを導入しています。</a:t>
                </a:r>
                <a:endParaRPr kumimoji="1" lang="en-US" altLang="ja-JP" dirty="0"/>
              </a:p>
              <a:p>
                <a:endParaRPr kumimoji="1" lang="en-US" altLang="ja-JP" dirty="0"/>
              </a:p>
              <a:p>
                <a:r>
                  <a:rPr kumimoji="1" lang="ja-JP" altLang="en-US"/>
                  <a:t>議論の開始前に被験者には</a:t>
                </a:r>
                <a:r>
                  <a:rPr kumimoji="1" lang="en-US" altLang="ja-JP" dirty="0"/>
                  <a:t>google form</a:t>
                </a:r>
                <a:r>
                  <a:rPr kumimoji="1" lang="ja-JP" altLang="en-US"/>
                  <a:t>で</a:t>
                </a:r>
                <a:r>
                  <a:rPr lang="ja-JP" altLang="en-US" sz="1200"/>
                  <a:t>「レベル１で最もポイントを得そうな人」を選択して賭けを行ってもらい、</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議論終了時に賭けた人が自分以外のユーザーからレベル１のポイントを最も得ていたら賭け成功として、オッズに応じてポイントを得ます。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r>
                  <a:rPr lang="ja-JP" altLang="en-US" sz="1200"/>
                  <a:t>例えば、</a:t>
                </a:r>
                <a:r>
                  <a:rPr kumimoji="1" lang="en-US" altLang="ja-JP" dirty="0"/>
                  <a:t>A</a:t>
                </a:r>
                <a:r>
                  <a:rPr kumimoji="1" lang="ja-JP" altLang="en-US"/>
                  <a:t>が</a:t>
                </a:r>
                <a:r>
                  <a:rPr kumimoji="1" lang="en-US" altLang="ja-JP" dirty="0"/>
                  <a:t>B</a:t>
                </a:r>
                <a:r>
                  <a:rPr kumimoji="1" lang="ja-JP" altLang="en-US"/>
                  <a:t>に</a:t>
                </a:r>
                <a:r>
                  <a:rPr kumimoji="1" lang="en-US" altLang="ja-JP" dirty="0"/>
                  <a:t>500pt</a:t>
                </a:r>
                <a:r>
                  <a:rPr kumimoji="1" lang="ja-JP" altLang="en-US"/>
                  <a:t>賭けて成功した場合</a:t>
                </a:r>
                <a:r>
                  <a:rPr kumimoji="1" lang="en-US" altLang="ja-JP" dirty="0"/>
                  <a:t>B</a:t>
                </a:r>
                <a:r>
                  <a:rPr kumimoji="1" lang="ja-JP" altLang="en-US"/>
                  <a:t>のオッズは</a:t>
                </a:r>
                <a:r>
                  <a:rPr kumimoji="1" lang="en-US" altLang="ja-JP" dirty="0"/>
                  <a:t>2.8</a:t>
                </a:r>
                <a:r>
                  <a:rPr kumimoji="1" lang="ja-JP" altLang="en-US"/>
                  <a:t>なので</a:t>
                </a:r>
                <a:endParaRPr kumimoji="1" lang="en-US" altLang="ja-JP" dirty="0"/>
              </a:p>
              <a:p>
                <a:r>
                  <a:rPr lang="en-US" altLang="ja-JP" dirty="0"/>
                  <a:t>500(</a:t>
                </a:r>
                <a:r>
                  <a:rPr lang="en-US" altLang="ja-JP" dirty="0" err="1"/>
                  <a:t>pt</a:t>
                </a:r>
                <a:r>
                  <a:rPr lang="en-US" altLang="ja-JP" dirty="0"/>
                  <a:t>)</a:t>
                </a:r>
                <a:r>
                  <a:rPr lang="en-US" altLang="ja-JP" i="0">
                    <a:latin typeface="Cambria Math" panose="02040503050406030204" pitchFamily="18" charset="0"/>
                    <a:ea typeface="Cambria Math" panose="02040503050406030204" pitchFamily="18" charset="0"/>
                  </a:rPr>
                  <a:t>×</a:t>
                </a:r>
                <a:r>
                  <a:rPr kumimoji="1" lang="en-US" altLang="ja-JP" dirty="0"/>
                  <a:t>2.8=1400(</a:t>
                </a:r>
                <a:r>
                  <a:rPr kumimoji="1" lang="en-US" altLang="ja-JP" dirty="0" err="1"/>
                  <a:t>pt</a:t>
                </a:r>
                <a:r>
                  <a:rPr kumimoji="1" lang="en-US" altLang="ja-JP" dirty="0"/>
                  <a:t>)</a:t>
                </a:r>
                <a:endParaRPr kumimoji="1" lang="ja-JP" alt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A</a:t>
                </a:r>
                <a:r>
                  <a:rPr lang="ja-JP" altLang="en-US" sz="1200"/>
                  <a:t>は</a:t>
                </a:r>
                <a:r>
                  <a:rPr lang="en-US" altLang="ja-JP" sz="1200" dirty="0"/>
                  <a:t>1400Pt</a:t>
                </a:r>
                <a:r>
                  <a:rPr lang="ja-JP" altLang="en-US" sz="1200"/>
                  <a:t>もらえることになります。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この時に、賭けることのできるポイント数は今回は１０％から２０％の間に設定します。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一人にしかかけることができず、逆に誰にも賭けないということはできません。</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p:txBody>
          </p:sp>
        </mc:Fallback>
      </mc:AlternateContent>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11</a:t>
            </a:fld>
            <a:endParaRPr kumimoji="1" lang="ja-JP" altLang="en-US"/>
          </a:p>
        </p:txBody>
      </p:sp>
    </p:spTree>
    <p:extLst>
      <p:ext uri="{BB962C8B-B14F-4D97-AF65-F5344CB8AC3E}">
        <p14:creationId xmlns:p14="http://schemas.microsoft.com/office/powerpoint/2010/main" val="3153893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5C1E87C-0C99-2144-B296-692CA7290113}" type="slidenum">
              <a:rPr kumimoji="1" lang="ja-JP" altLang="en-US" smtClean="0"/>
              <a:t>12</a:t>
            </a:fld>
            <a:endParaRPr kumimoji="1" lang="ja-JP" altLang="en-US"/>
          </a:p>
        </p:txBody>
      </p:sp>
    </p:spTree>
    <p:extLst>
      <p:ext uri="{BB962C8B-B14F-4D97-AF65-F5344CB8AC3E}">
        <p14:creationId xmlns:p14="http://schemas.microsoft.com/office/powerpoint/2010/main" val="68435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15BF6A7-E07F-D64A-B2E7-082407609CDE}"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C4C34A-D790-414A-B48A-28DB46CB7093}" type="slidenum">
              <a:rPr kumimoji="1" lang="ja-JP" altLang="en-US" smtClean="0"/>
              <a:t>‹#›</a:t>
            </a:fld>
            <a:endParaRPr kumimoji="1" lang="ja-JP" altLang="en-US"/>
          </a:p>
        </p:txBody>
      </p:sp>
    </p:spTree>
    <p:extLst>
      <p:ext uri="{BB962C8B-B14F-4D97-AF65-F5344CB8AC3E}">
        <p14:creationId xmlns:p14="http://schemas.microsoft.com/office/powerpoint/2010/main" val="96676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15BF6A7-E07F-D64A-B2E7-082407609CDE}"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C4C34A-D790-414A-B48A-28DB46CB7093}" type="slidenum">
              <a:rPr kumimoji="1" lang="ja-JP" altLang="en-US" smtClean="0"/>
              <a:t>‹#›</a:t>
            </a:fld>
            <a:endParaRPr kumimoji="1" lang="ja-JP" altLang="en-US"/>
          </a:p>
        </p:txBody>
      </p:sp>
    </p:spTree>
    <p:extLst>
      <p:ext uri="{BB962C8B-B14F-4D97-AF65-F5344CB8AC3E}">
        <p14:creationId xmlns:p14="http://schemas.microsoft.com/office/powerpoint/2010/main" val="377501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15BF6A7-E07F-D64A-B2E7-082407609CDE}"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C4C34A-D790-414A-B48A-28DB46CB7093}" type="slidenum">
              <a:rPr kumimoji="1" lang="ja-JP" altLang="en-US" smtClean="0"/>
              <a:t>‹#›</a:t>
            </a:fld>
            <a:endParaRPr kumimoji="1" lang="ja-JP" altLang="en-US"/>
          </a:p>
        </p:txBody>
      </p:sp>
    </p:spTree>
    <p:extLst>
      <p:ext uri="{BB962C8B-B14F-4D97-AF65-F5344CB8AC3E}">
        <p14:creationId xmlns:p14="http://schemas.microsoft.com/office/powerpoint/2010/main" val="163248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15BF6A7-E07F-D64A-B2E7-082407609CDE}"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C4C34A-D790-414A-B48A-28DB46CB7093}" type="slidenum">
              <a:rPr kumimoji="1" lang="ja-JP" altLang="en-US" smtClean="0"/>
              <a:t>‹#›</a:t>
            </a:fld>
            <a:endParaRPr kumimoji="1" lang="ja-JP" altLang="en-US"/>
          </a:p>
        </p:txBody>
      </p:sp>
    </p:spTree>
    <p:extLst>
      <p:ext uri="{BB962C8B-B14F-4D97-AF65-F5344CB8AC3E}">
        <p14:creationId xmlns:p14="http://schemas.microsoft.com/office/powerpoint/2010/main" val="424314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15BF6A7-E07F-D64A-B2E7-082407609CDE}" type="datetimeFigureOut">
              <a:rPr kumimoji="1" lang="ja-JP" altLang="en-US" smtClean="0"/>
              <a:t>2020/9/25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1C4C34A-D790-414A-B48A-28DB46CB7093}" type="slidenum">
              <a:rPr kumimoji="1" lang="ja-JP" altLang="en-US" smtClean="0"/>
              <a:t>‹#›</a:t>
            </a:fld>
            <a:endParaRPr kumimoji="1" lang="ja-JP" altLang="en-US"/>
          </a:p>
        </p:txBody>
      </p:sp>
    </p:spTree>
    <p:extLst>
      <p:ext uri="{BB962C8B-B14F-4D97-AF65-F5344CB8AC3E}">
        <p14:creationId xmlns:p14="http://schemas.microsoft.com/office/powerpoint/2010/main" val="3671229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15BF6A7-E07F-D64A-B2E7-082407609CDE}" type="datetimeFigureOut">
              <a:rPr kumimoji="1" lang="ja-JP" altLang="en-US" smtClean="0"/>
              <a:t>2020/9/25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C4C34A-D790-414A-B48A-28DB46CB7093}" type="slidenum">
              <a:rPr kumimoji="1" lang="ja-JP" altLang="en-US" smtClean="0"/>
              <a:t>‹#›</a:t>
            </a:fld>
            <a:endParaRPr kumimoji="1" lang="ja-JP" altLang="en-US"/>
          </a:p>
        </p:txBody>
      </p:sp>
    </p:spTree>
    <p:extLst>
      <p:ext uri="{BB962C8B-B14F-4D97-AF65-F5344CB8AC3E}">
        <p14:creationId xmlns:p14="http://schemas.microsoft.com/office/powerpoint/2010/main" val="271127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15BF6A7-E07F-D64A-B2E7-082407609CDE}" type="datetimeFigureOut">
              <a:rPr kumimoji="1" lang="ja-JP" altLang="en-US" smtClean="0"/>
              <a:t>2020/9/25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1C4C34A-D790-414A-B48A-28DB46CB7093}" type="slidenum">
              <a:rPr kumimoji="1" lang="ja-JP" altLang="en-US" smtClean="0"/>
              <a:t>‹#›</a:t>
            </a:fld>
            <a:endParaRPr kumimoji="1" lang="ja-JP" altLang="en-US"/>
          </a:p>
        </p:txBody>
      </p:sp>
    </p:spTree>
    <p:extLst>
      <p:ext uri="{BB962C8B-B14F-4D97-AF65-F5344CB8AC3E}">
        <p14:creationId xmlns:p14="http://schemas.microsoft.com/office/powerpoint/2010/main" val="239789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15BF6A7-E07F-D64A-B2E7-082407609CDE}" type="datetimeFigureOut">
              <a:rPr kumimoji="1" lang="ja-JP" altLang="en-US" smtClean="0"/>
              <a:t>2020/9/25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1C4C34A-D790-414A-B48A-28DB46CB7093}" type="slidenum">
              <a:rPr kumimoji="1" lang="ja-JP" altLang="en-US" smtClean="0"/>
              <a:t>‹#›</a:t>
            </a:fld>
            <a:endParaRPr kumimoji="1" lang="ja-JP" altLang="en-US"/>
          </a:p>
        </p:txBody>
      </p:sp>
    </p:spTree>
    <p:extLst>
      <p:ext uri="{BB962C8B-B14F-4D97-AF65-F5344CB8AC3E}">
        <p14:creationId xmlns:p14="http://schemas.microsoft.com/office/powerpoint/2010/main" val="337292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BF6A7-E07F-D64A-B2E7-082407609CDE}" type="datetimeFigureOut">
              <a:rPr kumimoji="1" lang="ja-JP" altLang="en-US" smtClean="0"/>
              <a:t>2020/9/25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1C4C34A-D790-414A-B48A-28DB46CB7093}" type="slidenum">
              <a:rPr kumimoji="1" lang="ja-JP" altLang="en-US" smtClean="0"/>
              <a:t>‹#›</a:t>
            </a:fld>
            <a:endParaRPr kumimoji="1" lang="ja-JP" altLang="en-US"/>
          </a:p>
        </p:txBody>
      </p:sp>
    </p:spTree>
    <p:extLst>
      <p:ext uri="{BB962C8B-B14F-4D97-AF65-F5344CB8AC3E}">
        <p14:creationId xmlns:p14="http://schemas.microsoft.com/office/powerpoint/2010/main" val="55861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15BF6A7-E07F-D64A-B2E7-082407609CDE}" type="datetimeFigureOut">
              <a:rPr kumimoji="1" lang="ja-JP" altLang="en-US" smtClean="0"/>
              <a:t>2020/9/25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C4C34A-D790-414A-B48A-28DB46CB7093}" type="slidenum">
              <a:rPr kumimoji="1" lang="ja-JP" altLang="en-US" smtClean="0"/>
              <a:t>‹#›</a:t>
            </a:fld>
            <a:endParaRPr kumimoji="1" lang="ja-JP" altLang="en-US"/>
          </a:p>
        </p:txBody>
      </p:sp>
    </p:spTree>
    <p:extLst>
      <p:ext uri="{BB962C8B-B14F-4D97-AF65-F5344CB8AC3E}">
        <p14:creationId xmlns:p14="http://schemas.microsoft.com/office/powerpoint/2010/main" val="93470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15BF6A7-E07F-D64A-B2E7-082407609CDE}" type="datetimeFigureOut">
              <a:rPr kumimoji="1" lang="ja-JP" altLang="en-US" smtClean="0"/>
              <a:t>2020/9/25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1C4C34A-D790-414A-B48A-28DB46CB7093}" type="slidenum">
              <a:rPr kumimoji="1" lang="ja-JP" altLang="en-US" smtClean="0"/>
              <a:t>‹#›</a:t>
            </a:fld>
            <a:endParaRPr kumimoji="1" lang="ja-JP" altLang="en-US"/>
          </a:p>
        </p:txBody>
      </p:sp>
    </p:spTree>
    <p:extLst>
      <p:ext uri="{BB962C8B-B14F-4D97-AF65-F5344CB8AC3E}">
        <p14:creationId xmlns:p14="http://schemas.microsoft.com/office/powerpoint/2010/main" val="220315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BF6A7-E07F-D64A-B2E7-082407609CDE}" type="datetimeFigureOut">
              <a:rPr kumimoji="1" lang="ja-JP" altLang="en-US" smtClean="0"/>
              <a:t>2020/9/25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4C34A-D790-414A-B48A-28DB46CB7093}" type="slidenum">
              <a:rPr kumimoji="1" lang="ja-JP" altLang="en-US" smtClean="0"/>
              <a:t>‹#›</a:t>
            </a:fld>
            <a:endParaRPr kumimoji="1" lang="ja-JP" altLang="en-US"/>
          </a:p>
        </p:txBody>
      </p:sp>
    </p:spTree>
    <p:extLst>
      <p:ext uri="{BB962C8B-B14F-4D97-AF65-F5344CB8AC3E}">
        <p14:creationId xmlns:p14="http://schemas.microsoft.com/office/powerpoint/2010/main" val="605462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tif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2E0C28-A969-5048-A6BA-812911933C2A}"/>
              </a:ext>
            </a:extLst>
          </p:cNvPr>
          <p:cNvSpPr>
            <a:spLocks noGrp="1"/>
          </p:cNvSpPr>
          <p:nvPr>
            <p:ph type="ctrTitle"/>
          </p:nvPr>
        </p:nvSpPr>
        <p:spPr>
          <a:xfrm>
            <a:off x="0" y="1829693"/>
            <a:ext cx="9144000" cy="1680541"/>
          </a:xfrm>
          <a:solidFill>
            <a:schemeClr val="accent5">
              <a:lumMod val="20000"/>
              <a:lumOff val="80000"/>
            </a:schemeClr>
          </a:solidFill>
        </p:spPr>
        <p:txBody>
          <a:bodyPr>
            <a:normAutofit fontScale="90000"/>
          </a:bodyPr>
          <a:lstStyle/>
          <a:p>
            <a:r>
              <a:rPr kumimoji="1" lang="ja-JP" altLang="en-US"/>
              <a:t>二層化ゲーミフィケーションによる議論活性化の試み</a:t>
            </a:r>
          </a:p>
        </p:txBody>
      </p:sp>
      <p:sp>
        <p:nvSpPr>
          <p:cNvPr id="3" name="字幕 2">
            <a:extLst>
              <a:ext uri="{FF2B5EF4-FFF2-40B4-BE49-F238E27FC236}">
                <a16:creationId xmlns:a16="http://schemas.microsoft.com/office/drawing/2014/main" id="{55283179-5B3F-FE45-976A-BCF47C79A8D7}"/>
              </a:ext>
            </a:extLst>
          </p:cNvPr>
          <p:cNvSpPr>
            <a:spLocks noGrp="1"/>
          </p:cNvSpPr>
          <p:nvPr>
            <p:ph type="subTitle" idx="1"/>
          </p:nvPr>
        </p:nvSpPr>
        <p:spPr/>
        <p:txBody>
          <a:bodyPr>
            <a:noAutofit/>
          </a:bodyPr>
          <a:lstStyle/>
          <a:p>
            <a:r>
              <a:rPr lang="en-US" altLang="ja-JP" sz="3000" dirty="0"/>
              <a:t>Activating discussing in conference by dual-layer gamification</a:t>
            </a:r>
            <a:endParaRPr lang="ja-JP" altLang="en-US" sz="3000"/>
          </a:p>
        </p:txBody>
      </p:sp>
      <p:sp>
        <p:nvSpPr>
          <p:cNvPr id="4" name="字幕 2">
            <a:extLst>
              <a:ext uri="{FF2B5EF4-FFF2-40B4-BE49-F238E27FC236}">
                <a16:creationId xmlns:a16="http://schemas.microsoft.com/office/drawing/2014/main" id="{FAB23E56-6952-BD48-B23D-CE1944D46189}"/>
              </a:ext>
            </a:extLst>
          </p:cNvPr>
          <p:cNvSpPr txBox="1">
            <a:spLocks/>
          </p:cNvSpPr>
          <p:nvPr/>
        </p:nvSpPr>
        <p:spPr>
          <a:xfrm>
            <a:off x="-129902" y="5063490"/>
            <a:ext cx="8639034" cy="572228"/>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3000"/>
              <a:t>名古屋大学</a:t>
            </a:r>
            <a:r>
              <a:rPr lang="en-US" altLang="ja-JP" sz="3000" dirty="0"/>
              <a:t> </a:t>
            </a:r>
            <a:r>
              <a:rPr lang="ja-JP" altLang="en-US" sz="3000"/>
              <a:t>情報学研究科</a:t>
            </a:r>
            <a:r>
              <a:rPr lang="en-US" altLang="ja-JP" sz="3000" dirty="0"/>
              <a:t> </a:t>
            </a:r>
            <a:r>
              <a:rPr lang="ja-JP" altLang="en-US" sz="3000"/>
              <a:t>複雑系科学専攻</a:t>
            </a:r>
            <a:endParaRPr lang="en-US" altLang="ja-JP" sz="3000" dirty="0"/>
          </a:p>
          <a:p>
            <a:pPr algn="r"/>
            <a:r>
              <a:rPr lang="ja-JP" altLang="en-US" sz="3600"/>
              <a:t>吉川純輝</a:t>
            </a:r>
          </a:p>
        </p:txBody>
      </p:sp>
    </p:spTree>
    <p:extLst>
      <p:ext uri="{BB962C8B-B14F-4D97-AF65-F5344CB8AC3E}">
        <p14:creationId xmlns:p14="http://schemas.microsoft.com/office/powerpoint/2010/main" val="1661348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D56F8BD-C03F-F341-B528-6F66C2C108C0}"/>
              </a:ext>
            </a:extLst>
          </p:cNvPr>
          <p:cNvSpPr txBox="1"/>
          <p:nvPr/>
        </p:nvSpPr>
        <p:spPr>
          <a:xfrm>
            <a:off x="652695" y="237535"/>
            <a:ext cx="6265689" cy="584775"/>
          </a:xfrm>
          <a:prstGeom prst="rect">
            <a:avLst/>
          </a:prstGeom>
          <a:solidFill>
            <a:schemeClr val="accent5">
              <a:lumMod val="20000"/>
              <a:lumOff val="80000"/>
            </a:schemeClr>
          </a:solidFill>
        </p:spPr>
        <p:txBody>
          <a:bodyPr wrap="square" rtlCol="0">
            <a:spAutoFit/>
          </a:bodyPr>
          <a:lstStyle/>
          <a:p>
            <a:r>
              <a:rPr lang="ja-JP" altLang="en-US" sz="3200"/>
              <a:t>レベル</a:t>
            </a:r>
            <a:r>
              <a:rPr lang="en-US" altLang="ja-JP" sz="3200" dirty="0"/>
              <a:t>1</a:t>
            </a:r>
            <a:r>
              <a:rPr lang="ja-JP" altLang="en-US" sz="3200"/>
              <a:t>（利他行為したくなる）</a:t>
            </a:r>
          </a:p>
        </p:txBody>
      </p:sp>
      <p:sp>
        <p:nvSpPr>
          <p:cNvPr id="40" name="テキスト ボックス 39">
            <a:extLst>
              <a:ext uri="{FF2B5EF4-FFF2-40B4-BE49-F238E27FC236}">
                <a16:creationId xmlns:a16="http://schemas.microsoft.com/office/drawing/2014/main" id="{B1295EEA-5F01-C549-A4CF-B674EB6D00A5}"/>
              </a:ext>
            </a:extLst>
          </p:cNvPr>
          <p:cNvSpPr txBox="1"/>
          <p:nvPr/>
        </p:nvSpPr>
        <p:spPr>
          <a:xfrm>
            <a:off x="320691" y="958490"/>
            <a:ext cx="8951810" cy="2862322"/>
          </a:xfrm>
          <a:prstGeom prst="rect">
            <a:avLst/>
          </a:prstGeom>
          <a:noFill/>
        </p:spPr>
        <p:txBody>
          <a:bodyPr wrap="square" rtlCol="0">
            <a:spAutoFit/>
          </a:bodyPr>
          <a:lstStyle/>
          <a:p>
            <a:r>
              <a:rPr lang="ja-JP" altLang="en-US" sz="2000"/>
              <a:t>匿名性を守るため、</a:t>
            </a:r>
            <a:endParaRPr lang="en-US" altLang="ja-JP" sz="2000" dirty="0"/>
          </a:p>
          <a:p>
            <a:r>
              <a:rPr lang="ja-JP" altLang="en-US" sz="2000"/>
              <a:t>→ルールとしてスタンプを誰が押したのかを見ない。</a:t>
            </a:r>
            <a:endParaRPr lang="en-US" altLang="ja-JP" sz="2000" dirty="0"/>
          </a:p>
          <a:p>
            <a:r>
              <a:rPr lang="ja-JP" altLang="en-US" sz="2000"/>
              <a:t>　カーソル合わせるの禁止</a:t>
            </a:r>
            <a:endParaRPr lang="en-US" altLang="ja-JP" sz="2000" dirty="0"/>
          </a:p>
          <a:p>
            <a:r>
              <a:rPr lang="ja-JP" altLang="en-US" sz="2000"/>
              <a:t>→スタンプはランダムに振り分けられた別々のものを使用する。</a:t>
            </a:r>
            <a:endParaRPr lang="en-US" altLang="ja-JP" sz="2000" dirty="0"/>
          </a:p>
          <a:p>
            <a:r>
              <a:rPr lang="ja-JP" altLang="en-US" sz="2000"/>
              <a:t>（全員同じものにした場合、スタンプを押す時に誰がスタンプを押したのかわかってしまうため。）</a:t>
            </a:r>
            <a:endParaRPr lang="en-US" altLang="ja-JP" sz="2000" dirty="0"/>
          </a:p>
          <a:p>
            <a:r>
              <a:rPr lang="ja-JP" altLang="en-US" sz="2000"/>
              <a:t>実験中はスタンプのつけ外しは可能にする。</a:t>
            </a:r>
            <a:endParaRPr lang="en-US" altLang="ja-JP" sz="2000" dirty="0"/>
          </a:p>
          <a:p>
            <a:r>
              <a:rPr lang="ja-JP" altLang="en-US" sz="2000"/>
              <a:t>→リアルタイム性も持ちつつ、議論の途中で振り返ることができる。</a:t>
            </a:r>
            <a:endParaRPr lang="en-US" altLang="ja-JP" sz="2000" dirty="0"/>
          </a:p>
          <a:p>
            <a:endParaRPr lang="en-US" altLang="ja-JP" sz="2000" dirty="0"/>
          </a:p>
        </p:txBody>
      </p:sp>
      <p:pic>
        <p:nvPicPr>
          <p:cNvPr id="41" name="図 40">
            <a:extLst>
              <a:ext uri="{FF2B5EF4-FFF2-40B4-BE49-F238E27FC236}">
                <a16:creationId xmlns:a16="http://schemas.microsoft.com/office/drawing/2014/main" id="{C6F8045A-5824-C941-BD71-08A1FD759B05}"/>
              </a:ext>
            </a:extLst>
          </p:cNvPr>
          <p:cNvPicPr>
            <a:picLocks noChangeAspect="1"/>
          </p:cNvPicPr>
          <p:nvPr/>
        </p:nvPicPr>
        <p:blipFill>
          <a:blip r:embed="rId3"/>
          <a:stretch>
            <a:fillRect/>
          </a:stretch>
        </p:blipFill>
        <p:spPr>
          <a:xfrm>
            <a:off x="652695" y="3709976"/>
            <a:ext cx="3293971" cy="2210428"/>
          </a:xfrm>
          <a:prstGeom prst="rect">
            <a:avLst/>
          </a:prstGeom>
        </p:spPr>
      </p:pic>
      <p:grpSp>
        <p:nvGrpSpPr>
          <p:cNvPr id="42" name="グループ化 41">
            <a:extLst>
              <a:ext uri="{FF2B5EF4-FFF2-40B4-BE49-F238E27FC236}">
                <a16:creationId xmlns:a16="http://schemas.microsoft.com/office/drawing/2014/main" id="{82B0CAAD-44C3-D444-8F2A-03FEB21772DE}"/>
              </a:ext>
            </a:extLst>
          </p:cNvPr>
          <p:cNvGrpSpPr>
            <a:grpSpLocks noChangeAspect="1"/>
          </p:cNvGrpSpPr>
          <p:nvPr/>
        </p:nvGrpSpPr>
        <p:grpSpPr>
          <a:xfrm>
            <a:off x="4583002" y="3709976"/>
            <a:ext cx="3574721" cy="2308110"/>
            <a:chOff x="4039738" y="2133600"/>
            <a:chExt cx="4189862" cy="2705291"/>
          </a:xfrm>
        </p:grpSpPr>
        <p:pic>
          <p:nvPicPr>
            <p:cNvPr id="43" name="図 42">
              <a:extLst>
                <a:ext uri="{FF2B5EF4-FFF2-40B4-BE49-F238E27FC236}">
                  <a16:creationId xmlns:a16="http://schemas.microsoft.com/office/drawing/2014/main" id="{8136DA6C-B159-B44A-9B3B-6DA0F184FAC5}"/>
                </a:ext>
              </a:extLst>
            </p:cNvPr>
            <p:cNvPicPr>
              <a:picLocks noChangeAspect="1"/>
            </p:cNvPicPr>
            <p:nvPr/>
          </p:nvPicPr>
          <p:blipFill rotWithShape="1">
            <a:blip r:embed="rId4"/>
            <a:srcRect l="3987" t="6223" r="4878" b="12498"/>
            <a:stretch/>
          </p:blipFill>
          <p:spPr>
            <a:xfrm>
              <a:off x="4039738" y="2133600"/>
              <a:ext cx="4189862" cy="2405149"/>
            </a:xfrm>
            <a:prstGeom prst="rect">
              <a:avLst/>
            </a:prstGeom>
          </p:spPr>
        </p:pic>
        <p:pic>
          <p:nvPicPr>
            <p:cNvPr id="44" name="図 43">
              <a:extLst>
                <a:ext uri="{FF2B5EF4-FFF2-40B4-BE49-F238E27FC236}">
                  <a16:creationId xmlns:a16="http://schemas.microsoft.com/office/drawing/2014/main" id="{F8C1EA4B-7459-B24D-B711-EBE4ADF22712}"/>
                </a:ext>
              </a:extLst>
            </p:cNvPr>
            <p:cNvPicPr>
              <a:picLocks noChangeAspect="1"/>
            </p:cNvPicPr>
            <p:nvPr/>
          </p:nvPicPr>
          <p:blipFill>
            <a:blip r:embed="rId5"/>
            <a:stretch>
              <a:fillRect/>
            </a:stretch>
          </p:blipFill>
          <p:spPr>
            <a:xfrm rot="19898951">
              <a:off x="6090966" y="4241609"/>
              <a:ext cx="494891" cy="597282"/>
            </a:xfrm>
            <a:prstGeom prst="rect">
              <a:avLst/>
            </a:prstGeom>
          </p:spPr>
        </p:pic>
      </p:grpSp>
      <p:sp>
        <p:nvSpPr>
          <p:cNvPr id="45" name="ドーナツ 44">
            <a:extLst>
              <a:ext uri="{FF2B5EF4-FFF2-40B4-BE49-F238E27FC236}">
                <a16:creationId xmlns:a16="http://schemas.microsoft.com/office/drawing/2014/main" id="{5DC26960-B6E8-FA4B-B36D-A7CDA65C0417}"/>
              </a:ext>
            </a:extLst>
          </p:cNvPr>
          <p:cNvSpPr/>
          <p:nvPr/>
        </p:nvSpPr>
        <p:spPr>
          <a:xfrm>
            <a:off x="6087186" y="5322394"/>
            <a:ext cx="914012" cy="818939"/>
          </a:xfrm>
          <a:prstGeom prst="donut">
            <a:avLst>
              <a:gd name="adj" fmla="val 218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cxnSp>
        <p:nvCxnSpPr>
          <p:cNvPr id="46" name="直線コネクタ 45">
            <a:extLst>
              <a:ext uri="{FF2B5EF4-FFF2-40B4-BE49-F238E27FC236}">
                <a16:creationId xmlns:a16="http://schemas.microsoft.com/office/drawing/2014/main" id="{8C6CAD30-A02F-9C4D-BB5E-FE61878F01D4}"/>
              </a:ext>
            </a:extLst>
          </p:cNvPr>
          <p:cNvCxnSpPr/>
          <p:nvPr/>
        </p:nvCxnSpPr>
        <p:spPr>
          <a:xfrm>
            <a:off x="4913034" y="4735993"/>
            <a:ext cx="1224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BFF602D3-C128-BA4C-BB40-91BED77C47F0}"/>
              </a:ext>
            </a:extLst>
          </p:cNvPr>
          <p:cNvSpPr txBox="1"/>
          <p:nvPr/>
        </p:nvSpPr>
        <p:spPr>
          <a:xfrm>
            <a:off x="6544192" y="6141333"/>
            <a:ext cx="2873725" cy="584775"/>
          </a:xfrm>
          <a:prstGeom prst="rect">
            <a:avLst/>
          </a:prstGeom>
          <a:noFill/>
        </p:spPr>
        <p:txBody>
          <a:bodyPr wrap="square" rtlCol="0">
            <a:spAutoFit/>
          </a:bodyPr>
          <a:lstStyle/>
          <a:p>
            <a:r>
              <a:rPr lang="ja-JP" altLang="en-US" sz="1600"/>
              <a:t>誰がリアクションしたか</a:t>
            </a:r>
            <a:endParaRPr lang="en-US" altLang="ja-JP" sz="1600" dirty="0"/>
          </a:p>
          <a:p>
            <a:r>
              <a:rPr lang="ja-JP" altLang="en-US" sz="1600"/>
              <a:t>分かってしまう</a:t>
            </a:r>
            <a:endParaRPr lang="en-US" altLang="ja-JP" sz="1600" dirty="0"/>
          </a:p>
        </p:txBody>
      </p:sp>
    </p:spTree>
    <p:extLst>
      <p:ext uri="{BB962C8B-B14F-4D97-AF65-F5344CB8AC3E}">
        <p14:creationId xmlns:p14="http://schemas.microsoft.com/office/powerpoint/2010/main" val="345716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D56F8BD-C03F-F341-B528-6F66C2C108C0}"/>
              </a:ext>
            </a:extLst>
          </p:cNvPr>
          <p:cNvSpPr txBox="1"/>
          <p:nvPr/>
        </p:nvSpPr>
        <p:spPr>
          <a:xfrm>
            <a:off x="652695" y="237535"/>
            <a:ext cx="6970642" cy="584775"/>
          </a:xfrm>
          <a:prstGeom prst="rect">
            <a:avLst/>
          </a:prstGeom>
          <a:solidFill>
            <a:schemeClr val="accent5">
              <a:lumMod val="20000"/>
              <a:lumOff val="80000"/>
            </a:schemeClr>
          </a:solidFill>
        </p:spPr>
        <p:txBody>
          <a:bodyPr wrap="square" rtlCol="0">
            <a:spAutoFit/>
          </a:bodyPr>
          <a:lstStyle/>
          <a:p>
            <a:r>
              <a:rPr lang="ja-JP" altLang="en-US" sz="3200"/>
              <a:t>レベル</a:t>
            </a:r>
            <a:r>
              <a:rPr lang="en-US" altLang="ja-JP" sz="3200" dirty="0"/>
              <a:t>2</a:t>
            </a:r>
            <a:r>
              <a:rPr lang="ja-JP" altLang="en-US" sz="3200"/>
              <a:t>（利他行為をさせたくなる）</a:t>
            </a:r>
          </a:p>
        </p:txBody>
      </p:sp>
      <p:graphicFrame>
        <p:nvGraphicFramePr>
          <p:cNvPr id="40" name="表 39">
            <a:extLst>
              <a:ext uri="{FF2B5EF4-FFF2-40B4-BE49-F238E27FC236}">
                <a16:creationId xmlns:a16="http://schemas.microsoft.com/office/drawing/2014/main" id="{ED26BBA3-D39E-664C-B592-8B569EF21FD8}"/>
              </a:ext>
            </a:extLst>
          </p:cNvPr>
          <p:cNvGraphicFramePr>
            <a:graphicFrameLocks noGrp="1"/>
          </p:cNvGraphicFramePr>
          <p:nvPr>
            <p:extLst>
              <p:ext uri="{D42A27DB-BD31-4B8C-83A1-F6EECF244321}">
                <p14:modId xmlns:p14="http://schemas.microsoft.com/office/powerpoint/2010/main" val="1869070431"/>
              </p:ext>
            </p:extLst>
          </p:nvPr>
        </p:nvGraphicFramePr>
        <p:xfrm>
          <a:off x="652695" y="3319051"/>
          <a:ext cx="4158366" cy="1483360"/>
        </p:xfrm>
        <a:graphic>
          <a:graphicData uri="http://schemas.openxmlformats.org/drawingml/2006/table">
            <a:tbl>
              <a:tblPr firstRow="1" bandRow="1">
                <a:tableStyleId>{5C22544A-7EE6-4342-B048-85BDC9FD1C3A}</a:tableStyleId>
              </a:tblPr>
              <a:tblGrid>
                <a:gridCol w="1093697">
                  <a:extLst>
                    <a:ext uri="{9D8B030D-6E8A-4147-A177-3AD203B41FA5}">
                      <a16:colId xmlns:a16="http://schemas.microsoft.com/office/drawing/2014/main" val="1851621756"/>
                    </a:ext>
                  </a:extLst>
                </a:gridCol>
                <a:gridCol w="1607344">
                  <a:extLst>
                    <a:ext uri="{9D8B030D-6E8A-4147-A177-3AD203B41FA5}">
                      <a16:colId xmlns:a16="http://schemas.microsoft.com/office/drawing/2014/main" val="260021866"/>
                    </a:ext>
                  </a:extLst>
                </a:gridCol>
                <a:gridCol w="1457325">
                  <a:extLst>
                    <a:ext uri="{9D8B030D-6E8A-4147-A177-3AD203B41FA5}">
                      <a16:colId xmlns:a16="http://schemas.microsoft.com/office/drawing/2014/main" val="2174917184"/>
                    </a:ext>
                  </a:extLst>
                </a:gridCol>
              </a:tblGrid>
              <a:tr h="370840">
                <a:tc>
                  <a:txBody>
                    <a:bodyPr/>
                    <a:lstStyle/>
                    <a:p>
                      <a:pPr algn="ctr"/>
                      <a:endParaRPr kumimoji="1" lang="ja-JP" altLang="en-US"/>
                    </a:p>
                  </a:txBody>
                  <a:tcPr/>
                </a:tc>
                <a:tc>
                  <a:txBody>
                    <a:bodyPr/>
                    <a:lstStyle/>
                    <a:p>
                      <a:pPr algn="ctr"/>
                      <a:r>
                        <a:rPr kumimoji="1" lang="ja-JP" altLang="en-US"/>
                        <a:t>ポイント</a:t>
                      </a:r>
                      <a:r>
                        <a:rPr kumimoji="1" lang="en-US" altLang="ja-JP" dirty="0"/>
                        <a:t>(</a:t>
                      </a:r>
                      <a:r>
                        <a:rPr kumimoji="1" lang="en-US" altLang="ja-JP" dirty="0" err="1"/>
                        <a:t>pt</a:t>
                      </a:r>
                      <a:r>
                        <a:rPr kumimoji="1" lang="en-US" altLang="ja-JP" dirty="0"/>
                        <a:t>)</a:t>
                      </a:r>
                      <a:endParaRPr kumimoji="1" lang="ja-JP" altLang="en-US"/>
                    </a:p>
                  </a:txBody>
                  <a:tcPr/>
                </a:tc>
                <a:tc>
                  <a:txBody>
                    <a:bodyPr/>
                    <a:lstStyle/>
                    <a:p>
                      <a:pPr algn="ctr"/>
                      <a:r>
                        <a:rPr kumimoji="1" lang="ja-JP" altLang="en-US"/>
                        <a:t>オッズ</a:t>
                      </a:r>
                    </a:p>
                  </a:txBody>
                  <a:tcPr/>
                </a:tc>
                <a:extLst>
                  <a:ext uri="{0D108BD9-81ED-4DB2-BD59-A6C34878D82A}">
                    <a16:rowId xmlns:a16="http://schemas.microsoft.com/office/drawing/2014/main" val="3547093246"/>
                  </a:ext>
                </a:extLst>
              </a:tr>
              <a:tr h="370840">
                <a:tc>
                  <a:txBody>
                    <a:bodyPr/>
                    <a:lstStyle/>
                    <a:p>
                      <a:pPr algn="ctr"/>
                      <a:r>
                        <a:rPr kumimoji="1" lang="en-US" altLang="ja-JP" dirty="0"/>
                        <a:t>B</a:t>
                      </a:r>
                      <a:endParaRPr kumimoji="1" lang="ja-JP" altLang="en-US"/>
                    </a:p>
                  </a:txBody>
                  <a:tcPr/>
                </a:tc>
                <a:tc>
                  <a:txBody>
                    <a:bodyPr/>
                    <a:lstStyle/>
                    <a:p>
                      <a:pPr algn="ctr"/>
                      <a:r>
                        <a:rPr kumimoji="1" lang="en-US" altLang="ja-JP" dirty="0"/>
                        <a:t>2000</a:t>
                      </a:r>
                      <a:endParaRPr kumimoji="1" lang="ja-JP" altLang="en-US"/>
                    </a:p>
                  </a:txBody>
                  <a:tcPr/>
                </a:tc>
                <a:tc>
                  <a:txBody>
                    <a:bodyPr/>
                    <a:lstStyle/>
                    <a:p>
                      <a:pPr algn="ctr"/>
                      <a:r>
                        <a:rPr kumimoji="1" lang="en-US" altLang="ja-JP" dirty="0"/>
                        <a:t>2.8</a:t>
                      </a:r>
                      <a:endParaRPr kumimoji="1" lang="ja-JP" altLang="en-US"/>
                    </a:p>
                  </a:txBody>
                  <a:tcPr/>
                </a:tc>
                <a:extLst>
                  <a:ext uri="{0D108BD9-81ED-4DB2-BD59-A6C34878D82A}">
                    <a16:rowId xmlns:a16="http://schemas.microsoft.com/office/drawing/2014/main" val="1066854912"/>
                  </a:ext>
                </a:extLst>
              </a:tr>
              <a:tr h="370840">
                <a:tc>
                  <a:txBody>
                    <a:bodyPr/>
                    <a:lstStyle/>
                    <a:p>
                      <a:pPr algn="ctr"/>
                      <a:r>
                        <a:rPr kumimoji="1" lang="en-US" altLang="ja-JP" dirty="0"/>
                        <a:t> C</a:t>
                      </a:r>
                      <a:endParaRPr kumimoji="1" lang="ja-JP" altLang="en-US"/>
                    </a:p>
                  </a:txBody>
                  <a:tcPr/>
                </a:tc>
                <a:tc>
                  <a:txBody>
                    <a:bodyPr/>
                    <a:lstStyle/>
                    <a:p>
                      <a:pPr algn="ctr"/>
                      <a:r>
                        <a:rPr kumimoji="1" lang="en-US" altLang="ja-JP" dirty="0"/>
                        <a:t>5000</a:t>
                      </a:r>
                      <a:endParaRPr kumimoji="1" lang="ja-JP" altLang="en-US"/>
                    </a:p>
                  </a:txBody>
                  <a:tcPr/>
                </a:tc>
                <a:tc>
                  <a:txBody>
                    <a:bodyPr/>
                    <a:lstStyle/>
                    <a:p>
                      <a:pPr algn="ctr"/>
                      <a:r>
                        <a:rPr kumimoji="1" lang="en-US" altLang="ja-JP" dirty="0"/>
                        <a:t>2.0</a:t>
                      </a:r>
                      <a:endParaRPr kumimoji="1" lang="ja-JP" altLang="en-US"/>
                    </a:p>
                  </a:txBody>
                  <a:tcPr/>
                </a:tc>
                <a:extLst>
                  <a:ext uri="{0D108BD9-81ED-4DB2-BD59-A6C34878D82A}">
                    <a16:rowId xmlns:a16="http://schemas.microsoft.com/office/drawing/2014/main" val="4047491845"/>
                  </a:ext>
                </a:extLst>
              </a:tr>
              <a:tr h="370840">
                <a:tc>
                  <a:txBody>
                    <a:bodyPr/>
                    <a:lstStyle/>
                    <a:p>
                      <a:pPr algn="ctr"/>
                      <a:r>
                        <a:rPr kumimoji="1" lang="en-US" altLang="ja-JP" dirty="0"/>
                        <a:t> D</a:t>
                      </a:r>
                      <a:endParaRPr kumimoji="1" lang="ja-JP" altLang="en-US"/>
                    </a:p>
                  </a:txBody>
                  <a:tcPr/>
                </a:tc>
                <a:tc>
                  <a:txBody>
                    <a:bodyPr/>
                    <a:lstStyle/>
                    <a:p>
                      <a:pPr algn="ctr"/>
                      <a:r>
                        <a:rPr kumimoji="1" lang="en-US" altLang="ja-JP" dirty="0"/>
                        <a:t>7000</a:t>
                      </a:r>
                      <a:endParaRPr kumimoji="1" lang="ja-JP" altLang="en-US"/>
                    </a:p>
                  </a:txBody>
                  <a:tcPr/>
                </a:tc>
                <a:tc>
                  <a:txBody>
                    <a:bodyPr/>
                    <a:lstStyle/>
                    <a:p>
                      <a:pPr algn="ctr"/>
                      <a:r>
                        <a:rPr kumimoji="1" lang="en-US" altLang="ja-JP" dirty="0"/>
                        <a:t>1.2</a:t>
                      </a:r>
                      <a:endParaRPr kumimoji="1" lang="ja-JP" altLang="en-US"/>
                    </a:p>
                  </a:txBody>
                  <a:tcPr/>
                </a:tc>
                <a:extLst>
                  <a:ext uri="{0D108BD9-81ED-4DB2-BD59-A6C34878D82A}">
                    <a16:rowId xmlns:a16="http://schemas.microsoft.com/office/drawing/2014/main" val="1320244240"/>
                  </a:ext>
                </a:extLst>
              </a:tr>
            </a:tbl>
          </a:graphicData>
        </a:graphic>
      </p:graphicFrame>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A24688C-F993-744B-BCFD-05D8E87D5B8B}"/>
                  </a:ext>
                </a:extLst>
              </p:cNvPr>
              <p:cNvSpPr txBox="1"/>
              <p:nvPr/>
            </p:nvSpPr>
            <p:spPr>
              <a:xfrm>
                <a:off x="5238234" y="3737565"/>
                <a:ext cx="4163786" cy="646331"/>
              </a:xfrm>
              <a:prstGeom prst="rect">
                <a:avLst/>
              </a:prstGeom>
              <a:noFill/>
            </p:spPr>
            <p:txBody>
              <a:bodyPr wrap="square" rtlCol="0">
                <a:spAutoFit/>
              </a:bodyPr>
              <a:lstStyle/>
              <a:p>
                <a:r>
                  <a:rPr kumimoji="1" lang="en-US" altLang="ja-JP" dirty="0"/>
                  <a:t>A</a:t>
                </a:r>
                <a:r>
                  <a:rPr kumimoji="1" lang="ja-JP" altLang="en-US"/>
                  <a:t>が</a:t>
                </a:r>
                <a:r>
                  <a:rPr kumimoji="1" lang="en-US" altLang="ja-JP" dirty="0"/>
                  <a:t>B</a:t>
                </a:r>
                <a:r>
                  <a:rPr kumimoji="1" lang="ja-JP" altLang="en-US"/>
                  <a:t>に</a:t>
                </a:r>
                <a:r>
                  <a:rPr kumimoji="1" lang="en-US" altLang="ja-JP" dirty="0"/>
                  <a:t>500pt</a:t>
                </a:r>
                <a:r>
                  <a:rPr kumimoji="1" lang="ja-JP" altLang="en-US"/>
                  <a:t>賭けて成功した場合</a:t>
                </a:r>
                <a:endParaRPr kumimoji="1" lang="en-US" altLang="ja-JP" dirty="0"/>
              </a:p>
              <a:p>
                <a:r>
                  <a:rPr lang="en-US" altLang="ja-JP" dirty="0"/>
                  <a:t>500(</a:t>
                </a:r>
                <a:r>
                  <a:rPr lang="en-US" altLang="ja-JP" dirty="0" err="1"/>
                  <a:t>pt</a:t>
                </a:r>
                <a:r>
                  <a:rPr lang="en-US" altLang="ja-JP" dirty="0"/>
                  <a:t>)</a:t>
                </a: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oMath>
                </a14:m>
                <a:r>
                  <a:rPr kumimoji="1" lang="en-US" altLang="ja-JP" dirty="0"/>
                  <a:t>2.8=1400(</a:t>
                </a:r>
                <a:r>
                  <a:rPr kumimoji="1" lang="en-US" altLang="ja-JP" dirty="0" err="1"/>
                  <a:t>pt</a:t>
                </a:r>
                <a:r>
                  <a:rPr kumimoji="1" lang="en-US" altLang="ja-JP" dirty="0"/>
                  <a:t>)</a:t>
                </a:r>
                <a:endParaRPr kumimoji="1" lang="ja-JP" altLang="en-US"/>
              </a:p>
            </p:txBody>
          </p:sp>
        </mc:Choice>
        <mc:Fallback xmlns="">
          <p:sp>
            <p:nvSpPr>
              <p:cNvPr id="41" name="テキスト ボックス 40">
                <a:extLst>
                  <a:ext uri="{FF2B5EF4-FFF2-40B4-BE49-F238E27FC236}">
                    <a16:creationId xmlns:a16="http://schemas.microsoft.com/office/drawing/2014/main" id="{9A24688C-F993-744B-BCFD-05D8E87D5B8B}"/>
                  </a:ext>
                </a:extLst>
              </p:cNvPr>
              <p:cNvSpPr txBox="1">
                <a:spLocks noRot="1" noChangeAspect="1" noMove="1" noResize="1" noEditPoints="1" noAdjustHandles="1" noChangeArrowheads="1" noChangeShapeType="1" noTextEdit="1"/>
              </p:cNvSpPr>
              <p:nvPr/>
            </p:nvSpPr>
            <p:spPr>
              <a:xfrm>
                <a:off x="5238234" y="3737565"/>
                <a:ext cx="4163786" cy="646331"/>
              </a:xfrm>
              <a:prstGeom prst="rect">
                <a:avLst/>
              </a:prstGeom>
              <a:blipFill>
                <a:blip r:embed="rId3"/>
                <a:stretch>
                  <a:fillRect l="-912" t="-1923" b="-15385"/>
                </a:stretch>
              </a:blipFill>
            </p:spPr>
            <p:txBody>
              <a:bodyPr/>
              <a:lstStyle/>
              <a:p>
                <a:r>
                  <a:rPr lang="ja-JP" altLang="en-US">
                    <a:noFill/>
                  </a:rPr>
                  <a:t> </a:t>
                </a:r>
              </a:p>
            </p:txBody>
          </p:sp>
        </mc:Fallback>
      </mc:AlternateContent>
      <p:grpSp>
        <p:nvGrpSpPr>
          <p:cNvPr id="42" name="グループ化 41">
            <a:extLst>
              <a:ext uri="{FF2B5EF4-FFF2-40B4-BE49-F238E27FC236}">
                <a16:creationId xmlns:a16="http://schemas.microsoft.com/office/drawing/2014/main" id="{9A784337-633C-464D-A80B-7CB9333258B5}"/>
              </a:ext>
            </a:extLst>
          </p:cNvPr>
          <p:cNvGrpSpPr>
            <a:grpSpLocks noChangeAspect="1"/>
          </p:cNvGrpSpPr>
          <p:nvPr/>
        </p:nvGrpSpPr>
        <p:grpSpPr>
          <a:xfrm>
            <a:off x="1065274" y="979037"/>
            <a:ext cx="7491574" cy="1889987"/>
            <a:chOff x="1665768" y="1190334"/>
            <a:chExt cx="5647901" cy="1424862"/>
          </a:xfrm>
        </p:grpSpPr>
        <p:sp>
          <p:nvSpPr>
            <p:cNvPr id="43" name="右矢印 42">
              <a:extLst>
                <a:ext uri="{FF2B5EF4-FFF2-40B4-BE49-F238E27FC236}">
                  <a16:creationId xmlns:a16="http://schemas.microsoft.com/office/drawing/2014/main" id="{BC528AA1-9D2E-2244-9D50-89AD7BCF70F4}"/>
                </a:ext>
              </a:extLst>
            </p:cNvPr>
            <p:cNvSpPr/>
            <p:nvPr/>
          </p:nvSpPr>
          <p:spPr>
            <a:xfrm>
              <a:off x="2592979" y="1463116"/>
              <a:ext cx="1098109" cy="751844"/>
            </a:xfrm>
            <a:prstGeom prst="rightArrow">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2000">
                  <a:solidFill>
                    <a:sysClr val="windowText" lastClr="000000"/>
                  </a:solidFill>
                </a:rPr>
                <a:t>賭け</a:t>
              </a:r>
            </a:p>
          </p:txBody>
        </p:sp>
        <p:sp>
          <p:nvSpPr>
            <p:cNvPr id="44" name="右矢印 43">
              <a:extLst>
                <a:ext uri="{FF2B5EF4-FFF2-40B4-BE49-F238E27FC236}">
                  <a16:creationId xmlns:a16="http://schemas.microsoft.com/office/drawing/2014/main" id="{88726DCB-E633-2B4E-A52E-826CFFDB41CE}"/>
                </a:ext>
              </a:extLst>
            </p:cNvPr>
            <p:cNvSpPr/>
            <p:nvPr/>
          </p:nvSpPr>
          <p:spPr>
            <a:xfrm>
              <a:off x="4812738" y="1190334"/>
              <a:ext cx="1557247" cy="719160"/>
            </a:xfrm>
            <a:prstGeom prst="rightArrow">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2000">
                  <a:solidFill>
                    <a:sysClr val="windowText" lastClr="000000"/>
                  </a:solidFill>
                </a:rPr>
                <a:t>利他行為</a:t>
              </a:r>
            </a:p>
          </p:txBody>
        </p:sp>
        <p:sp>
          <p:nvSpPr>
            <p:cNvPr id="45" name="左矢印 44">
              <a:extLst>
                <a:ext uri="{FF2B5EF4-FFF2-40B4-BE49-F238E27FC236}">
                  <a16:creationId xmlns:a16="http://schemas.microsoft.com/office/drawing/2014/main" id="{D2C3540A-E09E-5142-B0C4-0141B59AC5DC}"/>
                </a:ext>
              </a:extLst>
            </p:cNvPr>
            <p:cNvSpPr/>
            <p:nvPr/>
          </p:nvSpPr>
          <p:spPr>
            <a:xfrm>
              <a:off x="4812737" y="1918512"/>
              <a:ext cx="1557247" cy="696684"/>
            </a:xfrm>
            <a:prstGeom prst="lef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評価</a:t>
              </a:r>
            </a:p>
          </p:txBody>
        </p:sp>
        <p:grpSp>
          <p:nvGrpSpPr>
            <p:cNvPr id="46" name="グループ化 45">
              <a:extLst>
                <a:ext uri="{FF2B5EF4-FFF2-40B4-BE49-F238E27FC236}">
                  <a16:creationId xmlns:a16="http://schemas.microsoft.com/office/drawing/2014/main" id="{91823705-9CC7-6546-85F0-832002BD9A3A}"/>
                </a:ext>
              </a:extLst>
            </p:cNvPr>
            <p:cNvGrpSpPr>
              <a:grpSpLocks noChangeAspect="1"/>
            </p:cNvGrpSpPr>
            <p:nvPr/>
          </p:nvGrpSpPr>
          <p:grpSpPr>
            <a:xfrm>
              <a:off x="1665768" y="1289023"/>
              <a:ext cx="654605" cy="1020966"/>
              <a:chOff x="736979" y="3096285"/>
              <a:chExt cx="805217" cy="1255871"/>
            </a:xfrm>
            <a:solidFill>
              <a:schemeClr val="accent5">
                <a:lumMod val="40000"/>
                <a:lumOff val="60000"/>
              </a:schemeClr>
            </a:solidFill>
          </p:grpSpPr>
          <p:grpSp>
            <p:nvGrpSpPr>
              <p:cNvPr id="57" name="グループ化 56">
                <a:extLst>
                  <a:ext uri="{FF2B5EF4-FFF2-40B4-BE49-F238E27FC236}">
                    <a16:creationId xmlns:a16="http://schemas.microsoft.com/office/drawing/2014/main" id="{2CDDECC6-678D-C447-9202-F23B0A7856B7}"/>
                  </a:ext>
                </a:extLst>
              </p:cNvPr>
              <p:cNvGrpSpPr>
                <a:grpSpLocks noChangeAspect="1"/>
              </p:cNvGrpSpPr>
              <p:nvPr/>
            </p:nvGrpSpPr>
            <p:grpSpPr>
              <a:xfrm>
                <a:off x="736979" y="3096285"/>
                <a:ext cx="805217" cy="1255871"/>
                <a:chOff x="5693392" y="3295657"/>
                <a:chExt cx="805217" cy="1255871"/>
              </a:xfrm>
              <a:grpFill/>
            </p:grpSpPr>
            <p:sp>
              <p:nvSpPr>
                <p:cNvPr id="59" name="円/楕円 58">
                  <a:extLst>
                    <a:ext uri="{FF2B5EF4-FFF2-40B4-BE49-F238E27FC236}">
                      <a16:creationId xmlns:a16="http://schemas.microsoft.com/office/drawing/2014/main" id="{4ED829A4-B57D-3B4E-B33E-A63D1DB00744}"/>
                    </a:ext>
                  </a:extLst>
                </p:cNvPr>
                <p:cNvSpPr/>
                <p:nvPr/>
              </p:nvSpPr>
              <p:spPr>
                <a:xfrm>
                  <a:off x="5768842" y="3295657"/>
                  <a:ext cx="654316" cy="62834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sp>
              <p:nvSpPr>
                <p:cNvPr id="60" name="三角形 59">
                  <a:extLst>
                    <a:ext uri="{FF2B5EF4-FFF2-40B4-BE49-F238E27FC236}">
                      <a16:creationId xmlns:a16="http://schemas.microsoft.com/office/drawing/2014/main" id="{3E7A88F9-5345-A547-8DD9-E9703DBAA85E}"/>
                    </a:ext>
                  </a:extLst>
                </p:cNvPr>
                <p:cNvSpPr/>
                <p:nvPr/>
              </p:nvSpPr>
              <p:spPr>
                <a:xfrm>
                  <a:off x="5693392" y="3609832"/>
                  <a:ext cx="805217" cy="941696"/>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grpSp>
          <p:sp>
            <p:nvSpPr>
              <p:cNvPr id="58" name="円/楕円 57">
                <a:extLst>
                  <a:ext uri="{FF2B5EF4-FFF2-40B4-BE49-F238E27FC236}">
                    <a16:creationId xmlns:a16="http://schemas.microsoft.com/office/drawing/2014/main" id="{5FF9ACA3-D752-C247-B6DD-3E0CF5345C45}"/>
                  </a:ext>
                </a:extLst>
              </p:cNvPr>
              <p:cNvSpPr>
                <a:spLocks noChangeAspect="1"/>
              </p:cNvSpPr>
              <p:nvPr/>
            </p:nvSpPr>
            <p:spPr>
              <a:xfrm>
                <a:off x="901306" y="3266982"/>
                <a:ext cx="476564" cy="45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3600" b="1" dirty="0">
                    <a:solidFill>
                      <a:sysClr val="windowText" lastClr="000000"/>
                    </a:solidFill>
                  </a:rPr>
                  <a:t>A</a:t>
                </a:r>
                <a:endParaRPr lang="ja-JP" altLang="en-US" sz="3600" b="1">
                  <a:solidFill>
                    <a:sysClr val="windowText" lastClr="000000"/>
                  </a:solidFill>
                </a:endParaRPr>
              </a:p>
            </p:txBody>
          </p:sp>
        </p:grpSp>
        <p:grpSp>
          <p:nvGrpSpPr>
            <p:cNvPr id="47" name="グループ化 46">
              <a:extLst>
                <a:ext uri="{FF2B5EF4-FFF2-40B4-BE49-F238E27FC236}">
                  <a16:creationId xmlns:a16="http://schemas.microsoft.com/office/drawing/2014/main" id="{1D317B21-69B4-BA4D-8535-032F5FBE577D}"/>
                </a:ext>
              </a:extLst>
            </p:cNvPr>
            <p:cNvGrpSpPr>
              <a:grpSpLocks noChangeAspect="1"/>
            </p:cNvGrpSpPr>
            <p:nvPr/>
          </p:nvGrpSpPr>
          <p:grpSpPr>
            <a:xfrm>
              <a:off x="3869052" y="1289358"/>
              <a:ext cx="654605" cy="1020966"/>
              <a:chOff x="736979" y="3096285"/>
              <a:chExt cx="805217" cy="1255871"/>
            </a:xfrm>
            <a:solidFill>
              <a:schemeClr val="accent6">
                <a:lumMod val="40000"/>
                <a:lumOff val="60000"/>
              </a:schemeClr>
            </a:solidFill>
          </p:grpSpPr>
          <p:grpSp>
            <p:nvGrpSpPr>
              <p:cNvPr id="53" name="グループ化 52">
                <a:extLst>
                  <a:ext uri="{FF2B5EF4-FFF2-40B4-BE49-F238E27FC236}">
                    <a16:creationId xmlns:a16="http://schemas.microsoft.com/office/drawing/2014/main" id="{D3F4FFB1-936B-BD45-B301-0DAFEDBF0361}"/>
                  </a:ext>
                </a:extLst>
              </p:cNvPr>
              <p:cNvGrpSpPr>
                <a:grpSpLocks noChangeAspect="1"/>
              </p:cNvGrpSpPr>
              <p:nvPr/>
            </p:nvGrpSpPr>
            <p:grpSpPr>
              <a:xfrm>
                <a:off x="736979" y="3096285"/>
                <a:ext cx="805217" cy="1255871"/>
                <a:chOff x="5693392" y="3295657"/>
                <a:chExt cx="805217" cy="1255871"/>
              </a:xfrm>
              <a:grpFill/>
            </p:grpSpPr>
            <p:sp>
              <p:nvSpPr>
                <p:cNvPr id="55" name="円/楕円 54">
                  <a:extLst>
                    <a:ext uri="{FF2B5EF4-FFF2-40B4-BE49-F238E27FC236}">
                      <a16:creationId xmlns:a16="http://schemas.microsoft.com/office/drawing/2014/main" id="{23217F98-9CDF-FF4D-848C-C9F63D1E7F36}"/>
                    </a:ext>
                  </a:extLst>
                </p:cNvPr>
                <p:cNvSpPr/>
                <p:nvPr/>
              </p:nvSpPr>
              <p:spPr>
                <a:xfrm>
                  <a:off x="5768842" y="3295657"/>
                  <a:ext cx="654316" cy="62834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sp>
              <p:nvSpPr>
                <p:cNvPr id="56" name="三角形 55">
                  <a:extLst>
                    <a:ext uri="{FF2B5EF4-FFF2-40B4-BE49-F238E27FC236}">
                      <a16:creationId xmlns:a16="http://schemas.microsoft.com/office/drawing/2014/main" id="{ACA839AC-23F9-324E-B495-FCF271D1AE9C}"/>
                    </a:ext>
                  </a:extLst>
                </p:cNvPr>
                <p:cNvSpPr/>
                <p:nvPr/>
              </p:nvSpPr>
              <p:spPr>
                <a:xfrm>
                  <a:off x="5693392" y="3609832"/>
                  <a:ext cx="805217" cy="941696"/>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grpSp>
          <p:sp>
            <p:nvSpPr>
              <p:cNvPr id="54" name="円/楕円 53">
                <a:extLst>
                  <a:ext uri="{FF2B5EF4-FFF2-40B4-BE49-F238E27FC236}">
                    <a16:creationId xmlns:a16="http://schemas.microsoft.com/office/drawing/2014/main" id="{8EC4F63C-0371-C644-B1C6-23E8C00B8B07}"/>
                  </a:ext>
                </a:extLst>
              </p:cNvPr>
              <p:cNvSpPr>
                <a:spLocks noChangeAspect="1"/>
              </p:cNvSpPr>
              <p:nvPr/>
            </p:nvSpPr>
            <p:spPr>
              <a:xfrm>
                <a:off x="901306" y="3266982"/>
                <a:ext cx="476564" cy="45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3600" b="1" dirty="0">
                    <a:solidFill>
                      <a:sysClr val="windowText" lastClr="000000"/>
                    </a:solidFill>
                  </a:rPr>
                  <a:t>B</a:t>
                </a:r>
                <a:endParaRPr lang="ja-JP" altLang="en-US" sz="3600" b="1">
                  <a:solidFill>
                    <a:sysClr val="windowText" lastClr="000000"/>
                  </a:solidFill>
                </a:endParaRPr>
              </a:p>
            </p:txBody>
          </p:sp>
        </p:grpSp>
        <p:grpSp>
          <p:nvGrpSpPr>
            <p:cNvPr id="48" name="グループ化 47">
              <a:extLst>
                <a:ext uri="{FF2B5EF4-FFF2-40B4-BE49-F238E27FC236}">
                  <a16:creationId xmlns:a16="http://schemas.microsoft.com/office/drawing/2014/main" id="{E33FB65A-BFEE-344B-AC27-E1699AE57B01}"/>
                </a:ext>
              </a:extLst>
            </p:cNvPr>
            <p:cNvGrpSpPr>
              <a:grpSpLocks noChangeAspect="1"/>
            </p:cNvGrpSpPr>
            <p:nvPr/>
          </p:nvGrpSpPr>
          <p:grpSpPr>
            <a:xfrm>
              <a:off x="6659064" y="1289023"/>
              <a:ext cx="654605" cy="1020966"/>
              <a:chOff x="736979" y="3096285"/>
              <a:chExt cx="805217" cy="1255871"/>
            </a:xfrm>
            <a:solidFill>
              <a:schemeClr val="accent4">
                <a:lumMod val="40000"/>
                <a:lumOff val="60000"/>
              </a:schemeClr>
            </a:solidFill>
          </p:grpSpPr>
          <p:grpSp>
            <p:nvGrpSpPr>
              <p:cNvPr id="49" name="グループ化 48">
                <a:extLst>
                  <a:ext uri="{FF2B5EF4-FFF2-40B4-BE49-F238E27FC236}">
                    <a16:creationId xmlns:a16="http://schemas.microsoft.com/office/drawing/2014/main" id="{314A78FD-0C8E-5C4D-B2B5-0DC3B815DE8B}"/>
                  </a:ext>
                </a:extLst>
              </p:cNvPr>
              <p:cNvGrpSpPr>
                <a:grpSpLocks noChangeAspect="1"/>
              </p:cNvGrpSpPr>
              <p:nvPr/>
            </p:nvGrpSpPr>
            <p:grpSpPr>
              <a:xfrm>
                <a:off x="736979" y="3096285"/>
                <a:ext cx="805217" cy="1255871"/>
                <a:chOff x="5693392" y="3295657"/>
                <a:chExt cx="805217" cy="1255871"/>
              </a:xfrm>
              <a:grpFill/>
            </p:grpSpPr>
            <p:sp>
              <p:nvSpPr>
                <p:cNvPr id="51" name="円/楕円 50">
                  <a:extLst>
                    <a:ext uri="{FF2B5EF4-FFF2-40B4-BE49-F238E27FC236}">
                      <a16:creationId xmlns:a16="http://schemas.microsoft.com/office/drawing/2014/main" id="{CA60DD88-AC96-8C4B-B959-69C8EB5CC32F}"/>
                    </a:ext>
                  </a:extLst>
                </p:cNvPr>
                <p:cNvSpPr/>
                <p:nvPr/>
              </p:nvSpPr>
              <p:spPr>
                <a:xfrm>
                  <a:off x="5768842" y="3295657"/>
                  <a:ext cx="654316" cy="62834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sp>
              <p:nvSpPr>
                <p:cNvPr id="52" name="三角形 51">
                  <a:extLst>
                    <a:ext uri="{FF2B5EF4-FFF2-40B4-BE49-F238E27FC236}">
                      <a16:creationId xmlns:a16="http://schemas.microsoft.com/office/drawing/2014/main" id="{56F5876D-0457-254E-981D-6655181E74D8}"/>
                    </a:ext>
                  </a:extLst>
                </p:cNvPr>
                <p:cNvSpPr/>
                <p:nvPr/>
              </p:nvSpPr>
              <p:spPr>
                <a:xfrm>
                  <a:off x="5693392" y="3609832"/>
                  <a:ext cx="805217" cy="941696"/>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grpSp>
          <p:sp>
            <p:nvSpPr>
              <p:cNvPr id="50" name="円/楕円 49">
                <a:extLst>
                  <a:ext uri="{FF2B5EF4-FFF2-40B4-BE49-F238E27FC236}">
                    <a16:creationId xmlns:a16="http://schemas.microsoft.com/office/drawing/2014/main" id="{5A30745A-7170-3745-B9F4-32C4B1AE544F}"/>
                  </a:ext>
                </a:extLst>
              </p:cNvPr>
              <p:cNvSpPr>
                <a:spLocks noChangeAspect="1"/>
              </p:cNvSpPr>
              <p:nvPr/>
            </p:nvSpPr>
            <p:spPr>
              <a:xfrm>
                <a:off x="901306" y="3266982"/>
                <a:ext cx="476564" cy="45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3600" b="1" dirty="0">
                    <a:solidFill>
                      <a:sysClr val="windowText" lastClr="000000"/>
                    </a:solidFill>
                  </a:rPr>
                  <a:t>C</a:t>
                </a:r>
                <a:endParaRPr lang="ja-JP" altLang="en-US" sz="3600" b="1">
                  <a:solidFill>
                    <a:sysClr val="windowText" lastClr="000000"/>
                  </a:solidFill>
                </a:endParaRPr>
              </a:p>
            </p:txBody>
          </p:sp>
        </p:grpSp>
      </p:grpSp>
      <p:sp>
        <p:nvSpPr>
          <p:cNvPr id="61" name="テキスト ボックス 60">
            <a:extLst>
              <a:ext uri="{FF2B5EF4-FFF2-40B4-BE49-F238E27FC236}">
                <a16:creationId xmlns:a16="http://schemas.microsoft.com/office/drawing/2014/main" id="{C07C5711-7028-4947-BC45-F5A392040415}"/>
              </a:ext>
            </a:extLst>
          </p:cNvPr>
          <p:cNvSpPr txBox="1"/>
          <p:nvPr/>
        </p:nvSpPr>
        <p:spPr>
          <a:xfrm>
            <a:off x="192190" y="4959138"/>
            <a:ext cx="8951810" cy="1323439"/>
          </a:xfrm>
          <a:prstGeom prst="rect">
            <a:avLst/>
          </a:prstGeom>
          <a:noFill/>
        </p:spPr>
        <p:txBody>
          <a:bodyPr wrap="square" rtlCol="0">
            <a:spAutoFit/>
          </a:bodyPr>
          <a:lstStyle/>
          <a:p>
            <a:r>
              <a:rPr lang="ja-JP" altLang="en-US" sz="2000"/>
              <a:t>・議論の開始前に「レベル１で最もポイントを得そうな人」に賭けを行う。</a:t>
            </a:r>
            <a:endParaRPr lang="en-US" altLang="ja-JP" sz="2000" dirty="0"/>
          </a:p>
          <a:p>
            <a:r>
              <a:rPr lang="ja-JP" altLang="en-US" sz="2000"/>
              <a:t>・議論終了時に賭けた人が自分以外のユーザーからレベル１のポイントを</a:t>
            </a:r>
            <a:endParaRPr lang="en-US" altLang="ja-JP" sz="2000" dirty="0"/>
          </a:p>
          <a:p>
            <a:r>
              <a:rPr lang="ja-JP" altLang="en-US" sz="2000"/>
              <a:t>　最も得ていたら賭け成功。</a:t>
            </a:r>
            <a:endParaRPr lang="en-US" altLang="ja-JP" sz="2000" dirty="0"/>
          </a:p>
          <a:p>
            <a:r>
              <a:rPr lang="ja-JP" altLang="en-US" sz="2000"/>
              <a:t>・オッズに応じてポイントを得る。</a:t>
            </a:r>
            <a:endParaRPr lang="en-US" altLang="ja-JP" sz="2000" dirty="0"/>
          </a:p>
        </p:txBody>
      </p:sp>
      <p:sp>
        <p:nvSpPr>
          <p:cNvPr id="25" name="テキスト ボックス 24">
            <a:extLst>
              <a:ext uri="{FF2B5EF4-FFF2-40B4-BE49-F238E27FC236}">
                <a16:creationId xmlns:a16="http://schemas.microsoft.com/office/drawing/2014/main" id="{25F72F21-3EF3-244D-A05D-822A465A69D2}"/>
              </a:ext>
            </a:extLst>
          </p:cNvPr>
          <p:cNvSpPr txBox="1"/>
          <p:nvPr/>
        </p:nvSpPr>
        <p:spPr>
          <a:xfrm>
            <a:off x="2183005" y="2993047"/>
            <a:ext cx="1568724" cy="338554"/>
          </a:xfrm>
          <a:prstGeom prst="rect">
            <a:avLst/>
          </a:prstGeom>
          <a:noFill/>
        </p:spPr>
        <p:txBody>
          <a:bodyPr wrap="square" rtlCol="0">
            <a:spAutoFit/>
          </a:bodyPr>
          <a:lstStyle/>
          <a:p>
            <a:r>
              <a:rPr lang="ja-JP" altLang="en-US" sz="1600"/>
              <a:t>オッズ（例）</a:t>
            </a:r>
          </a:p>
        </p:txBody>
      </p:sp>
    </p:spTree>
    <p:extLst>
      <p:ext uri="{BB962C8B-B14F-4D97-AF65-F5344CB8AC3E}">
        <p14:creationId xmlns:p14="http://schemas.microsoft.com/office/powerpoint/2010/main" val="1998002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DB83ECD3-9161-BA45-BFC5-D1DDB65D8367}"/>
                  </a:ext>
                </a:extLst>
              </p:cNvPr>
              <p:cNvSpPr txBox="1"/>
              <p:nvPr/>
            </p:nvSpPr>
            <p:spPr>
              <a:xfrm>
                <a:off x="210694" y="1219879"/>
                <a:ext cx="8933306" cy="4154984"/>
              </a:xfrm>
              <a:prstGeom prst="rect">
                <a:avLst/>
              </a:prstGeom>
              <a:noFill/>
            </p:spPr>
            <p:txBody>
              <a:bodyPr wrap="square" rtlCol="0">
                <a:spAutoFit/>
              </a:bodyPr>
              <a:lstStyle/>
              <a:p>
                <a:r>
                  <a:rPr lang="ja-JP" altLang="en-US" sz="2400"/>
                  <a:t>・</a:t>
                </a:r>
                <a:r>
                  <a:rPr lang="en-US" altLang="ja-JP" sz="2400" dirty="0"/>
                  <a:t>21</a:t>
                </a:r>
                <a:r>
                  <a:rPr lang="ja-JP" altLang="en-US" sz="2400"/>
                  <a:t>人</a:t>
                </a:r>
                <a:r>
                  <a:rPr lang="ja-JP" altLang="en-US" sz="2400">
                    <a:latin typeface="+mn-ea"/>
                  </a:rPr>
                  <a:t>を</a:t>
                </a:r>
                <a:r>
                  <a:rPr lang="en-US" altLang="ja-JP" sz="2400" dirty="0">
                    <a:latin typeface="+mn-ea"/>
                  </a:rPr>
                  <a:t>4</a:t>
                </a:r>
                <a:r>
                  <a:rPr lang="ja-JP" altLang="en-US" sz="2400">
                    <a:latin typeface="+mn-ea"/>
                  </a:rPr>
                  <a:t>人</a:t>
                </a:r>
                <a14:m>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a14:m>
                <a:r>
                  <a:rPr lang="en-US" altLang="ja-JP" sz="2400" dirty="0"/>
                  <a:t> </a:t>
                </a:r>
                <a:r>
                  <a:rPr lang="en-US" altLang="ja-JP" sz="2400" dirty="0">
                    <a:latin typeface="+mn-ea"/>
                  </a:rPr>
                  <a:t>4</a:t>
                </a:r>
                <a:r>
                  <a:rPr lang="ja-JP" altLang="en-US" sz="2400" dirty="0"/>
                  <a:t>グループ</a:t>
                </a:r>
                <a:r>
                  <a:rPr lang="ja-JP" altLang="en-US" sz="2400"/>
                  <a:t>、</a:t>
                </a:r>
                <a:r>
                  <a:rPr lang="en-US" altLang="ja-JP" sz="2400" dirty="0">
                    <a:latin typeface="+mn-ea"/>
                  </a:rPr>
                  <a:t> 5</a:t>
                </a:r>
                <a:r>
                  <a:rPr lang="ja-JP" altLang="en-US" sz="2400">
                    <a:latin typeface="+mn-ea"/>
                  </a:rPr>
                  <a:t>人</a:t>
                </a:r>
                <a14:m>
                  <m:oMath xmlns:m="http://schemas.openxmlformats.org/officeDocument/2006/math">
                    <m:r>
                      <a:rPr lang="en-US" altLang="ja-JP" sz="2400" i="1">
                        <a:latin typeface="Cambria Math" panose="02040503050406030204" pitchFamily="18" charset="0"/>
                        <a:ea typeface="Cambria Math" panose="02040503050406030204" pitchFamily="18" charset="0"/>
                      </a:rPr>
                      <m:t>×</m:t>
                    </m:r>
                  </m:oMath>
                </a14:m>
                <a:r>
                  <a:rPr lang="en-US" altLang="ja-JP" sz="2400" dirty="0"/>
                  <a:t> </a:t>
                </a:r>
                <a:r>
                  <a:rPr lang="en-US" altLang="ja-JP" sz="2400" dirty="0">
                    <a:latin typeface="+mn-ea"/>
                  </a:rPr>
                  <a:t>1</a:t>
                </a:r>
                <a:r>
                  <a:rPr lang="ja-JP" altLang="en-US" sz="2400"/>
                  <a:t>グループに分ける。</a:t>
                </a:r>
                <a:endParaRPr lang="en-US" altLang="ja-JP" sz="2400" dirty="0"/>
              </a:p>
              <a:p>
                <a:r>
                  <a:rPr lang="ja-JP" altLang="en-US" sz="2400"/>
                  <a:t>・</a:t>
                </a:r>
                <a:r>
                  <a:rPr lang="en-US" altLang="ja-JP" sz="2400" dirty="0"/>
                  <a:t>7</a:t>
                </a:r>
                <a:r>
                  <a:rPr lang="ja-JP" altLang="en-US" sz="2400"/>
                  <a:t>分間の議論を</a:t>
                </a:r>
                <a:r>
                  <a:rPr lang="en-US" altLang="ja-JP" sz="2400" dirty="0"/>
                  <a:t>3</a:t>
                </a:r>
                <a:r>
                  <a:rPr lang="ja-JP" altLang="en-US" sz="2400"/>
                  <a:t>回行った後にアンケートを実施する。</a:t>
                </a:r>
                <a:endParaRPr lang="en-US" altLang="ja-JP" sz="2400" dirty="0"/>
              </a:p>
              <a:p>
                <a:r>
                  <a:rPr lang="ja-JP" altLang="en-US" sz="2400"/>
                  <a:t>・</a:t>
                </a:r>
                <a:r>
                  <a:rPr lang="en-US" altLang="ja-JP" sz="2400" dirty="0"/>
                  <a:t>1</a:t>
                </a:r>
                <a:r>
                  <a:rPr lang="ja-JP" altLang="en-US" sz="2400"/>
                  <a:t>回目は</a:t>
                </a:r>
                <a:r>
                  <a:rPr lang="en-US" altLang="ja-JP" sz="2400" dirty="0"/>
                  <a:t>DERC</a:t>
                </a:r>
                <a:r>
                  <a:rPr lang="ja-JP" altLang="en-US" sz="2400"/>
                  <a:t>なし、</a:t>
                </a:r>
                <a:r>
                  <a:rPr lang="en-US" altLang="ja-JP" sz="2400" dirty="0"/>
                  <a:t>2,3</a:t>
                </a:r>
                <a:r>
                  <a:rPr lang="ja-JP" altLang="en-US" sz="2400"/>
                  <a:t>回目は</a:t>
                </a:r>
                <a:r>
                  <a:rPr lang="en-US" altLang="ja-JP" sz="2400" dirty="0"/>
                  <a:t>DERC</a:t>
                </a:r>
                <a:r>
                  <a:rPr lang="ja-JP" altLang="en-US" sz="2400"/>
                  <a:t>ありで議論を行ってもらう。</a:t>
                </a:r>
                <a:endParaRPr lang="en-US" altLang="ja-JP" sz="2400" dirty="0"/>
              </a:p>
              <a:p>
                <a:endParaRPr lang="en-US" altLang="ja-JP" sz="2400" dirty="0"/>
              </a:p>
              <a:p>
                <a:r>
                  <a:rPr lang="ja-JP" altLang="en-US" sz="2400"/>
                  <a:t>・生徒には点数の取り方だけを教える。</a:t>
                </a:r>
                <a:endParaRPr lang="en-US" altLang="ja-JP" sz="2400" dirty="0"/>
              </a:p>
              <a:p>
                <a:r>
                  <a:rPr lang="ja-JP" altLang="en-US" sz="2400"/>
                  <a:t>　それぞれの点数をとるコツを教えない。</a:t>
                </a:r>
                <a:endParaRPr lang="en-US" altLang="ja-JP" sz="2400" dirty="0"/>
              </a:p>
              <a:p>
                <a:r>
                  <a:rPr lang="ja-JP" altLang="en-US" sz="2400"/>
                  <a:t>　（賭けた人の意見を引き出すような発言をするなど）</a:t>
                </a:r>
                <a:endParaRPr lang="en-US" altLang="ja-JP" sz="2400" dirty="0"/>
              </a:p>
              <a:p>
                <a:r>
                  <a:rPr lang="ja-JP" altLang="en-US" sz="2400"/>
                  <a:t>　その上で、</a:t>
                </a:r>
                <a:endParaRPr lang="en-US" altLang="ja-JP" sz="2400" dirty="0"/>
              </a:p>
              <a:p>
                <a:r>
                  <a:rPr lang="ja-JP" altLang="en-US" sz="2400"/>
                  <a:t>　どのようにしたら点数を取れるのかを考えてもらう。</a:t>
                </a:r>
                <a:endParaRPr lang="en-US" altLang="ja-JP" sz="2400" dirty="0"/>
              </a:p>
              <a:p>
                <a:r>
                  <a:rPr lang="ja-JP" altLang="en-US" sz="2400"/>
                  <a:t>　戦略を練るための時間も少しとる。</a:t>
                </a:r>
                <a:endParaRPr lang="en-US" altLang="ja-JP" sz="2400" dirty="0"/>
              </a:p>
              <a:p>
                <a:endParaRPr lang="ja-JP" altLang="en-US" sz="2400"/>
              </a:p>
            </p:txBody>
          </p:sp>
        </mc:Choice>
        <mc:Fallback xmlns="">
          <p:sp>
            <p:nvSpPr>
              <p:cNvPr id="2" name="テキスト ボックス 1">
                <a:extLst>
                  <a:ext uri="{FF2B5EF4-FFF2-40B4-BE49-F238E27FC236}">
                    <a16:creationId xmlns:a16="http://schemas.microsoft.com/office/drawing/2014/main" id="{DB83ECD3-9161-BA45-BFC5-D1DDB65D8367}"/>
                  </a:ext>
                </a:extLst>
              </p:cNvPr>
              <p:cNvSpPr txBox="1">
                <a:spLocks noRot="1" noChangeAspect="1" noMove="1" noResize="1" noEditPoints="1" noAdjustHandles="1" noChangeArrowheads="1" noChangeShapeType="1" noTextEdit="1"/>
              </p:cNvSpPr>
              <p:nvPr/>
            </p:nvSpPr>
            <p:spPr>
              <a:xfrm>
                <a:off x="210694" y="1219879"/>
                <a:ext cx="8933306" cy="4154984"/>
              </a:xfrm>
              <a:prstGeom prst="rect">
                <a:avLst/>
              </a:prstGeom>
              <a:blipFill>
                <a:blip r:embed="rId3"/>
                <a:stretch>
                  <a:fillRect l="-994" t="-1223" r="-227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786881A-10CF-5944-A1DC-1EB1ADC5A6BE}"/>
              </a:ext>
            </a:extLst>
          </p:cNvPr>
          <p:cNvSpPr txBox="1"/>
          <p:nvPr/>
        </p:nvSpPr>
        <p:spPr>
          <a:xfrm>
            <a:off x="330829" y="363550"/>
            <a:ext cx="2218407" cy="584775"/>
          </a:xfrm>
          <a:prstGeom prst="rect">
            <a:avLst/>
          </a:prstGeom>
          <a:solidFill>
            <a:schemeClr val="accent5">
              <a:lumMod val="20000"/>
              <a:lumOff val="80000"/>
            </a:schemeClr>
          </a:solidFill>
        </p:spPr>
        <p:txBody>
          <a:bodyPr wrap="square" rtlCol="0">
            <a:spAutoFit/>
          </a:bodyPr>
          <a:lstStyle/>
          <a:p>
            <a:r>
              <a:rPr lang="ja-JP" altLang="en-US" sz="3200"/>
              <a:t>実験の設定</a:t>
            </a:r>
            <a:endParaRPr lang="en-US" altLang="ja-JP" sz="2000" dirty="0"/>
          </a:p>
        </p:txBody>
      </p:sp>
    </p:spTree>
    <p:extLst>
      <p:ext uri="{BB962C8B-B14F-4D97-AF65-F5344CB8AC3E}">
        <p14:creationId xmlns:p14="http://schemas.microsoft.com/office/powerpoint/2010/main" val="1290094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B83ECD3-9161-BA45-BFC5-D1DDB65D8367}"/>
              </a:ext>
            </a:extLst>
          </p:cNvPr>
          <p:cNvSpPr txBox="1"/>
          <p:nvPr/>
        </p:nvSpPr>
        <p:spPr>
          <a:xfrm>
            <a:off x="372391" y="3887668"/>
            <a:ext cx="8602477" cy="2554545"/>
          </a:xfrm>
          <a:prstGeom prst="rect">
            <a:avLst/>
          </a:prstGeom>
          <a:noFill/>
        </p:spPr>
        <p:txBody>
          <a:bodyPr wrap="square" rtlCol="0">
            <a:spAutoFit/>
          </a:bodyPr>
          <a:lstStyle/>
          <a:p>
            <a:r>
              <a:rPr lang="ja-JP" altLang="en-US" sz="2000"/>
              <a:t>この二つのパターンを</a:t>
            </a:r>
            <a:r>
              <a:rPr lang="en-US" altLang="ja-JP" sz="2000" dirty="0"/>
              <a:t>2</a:t>
            </a:r>
            <a:r>
              <a:rPr lang="ja-JP" altLang="en-US" sz="2000"/>
              <a:t>グループ、</a:t>
            </a:r>
            <a:r>
              <a:rPr lang="en-US" altLang="ja-JP" sz="2000" dirty="0"/>
              <a:t>3</a:t>
            </a:r>
            <a:r>
              <a:rPr lang="ja-JP" altLang="en-US" sz="2000"/>
              <a:t>グループで行う。</a:t>
            </a:r>
            <a:endParaRPr lang="en-US" altLang="ja-JP" sz="2000" dirty="0"/>
          </a:p>
          <a:p>
            <a:r>
              <a:rPr lang="ja-JP" altLang="en-US" sz="2000"/>
              <a:t>意図</a:t>
            </a:r>
            <a:r>
              <a:rPr lang="en-US" altLang="ja-JP" sz="2000" dirty="0"/>
              <a:t>:</a:t>
            </a:r>
          </a:p>
          <a:p>
            <a:r>
              <a:rPr lang="ja-JP" altLang="en-US" sz="2000"/>
              <a:t>「冬休みの旅行先は沖縄か北海道か」</a:t>
            </a:r>
            <a:endParaRPr lang="en-US" altLang="ja-JP" sz="2000" dirty="0"/>
          </a:p>
          <a:p>
            <a:r>
              <a:rPr lang="ja-JP" altLang="en-US" sz="2000"/>
              <a:t>「日本は</a:t>
            </a:r>
            <a:r>
              <a:rPr lang="en-US" altLang="ja-JP" sz="2000" dirty="0"/>
              <a:t>9</a:t>
            </a:r>
            <a:r>
              <a:rPr lang="ja-JP" altLang="en-US" sz="2000"/>
              <a:t>月入学にすべきか」</a:t>
            </a:r>
            <a:endParaRPr lang="en-US" altLang="ja-JP" sz="2000" dirty="0"/>
          </a:p>
          <a:p>
            <a:r>
              <a:rPr lang="ja-JP" altLang="en-US" sz="2000"/>
              <a:t>は</a:t>
            </a:r>
            <a:r>
              <a:rPr lang="en-US" altLang="ja-JP" sz="2000" dirty="0"/>
              <a:t>DERC</a:t>
            </a:r>
            <a:r>
              <a:rPr lang="ja-JP" altLang="en-US" sz="2000"/>
              <a:t>あり、なしで</a:t>
            </a:r>
            <a:r>
              <a:rPr lang="en-US" altLang="ja-JP" sz="2000" dirty="0"/>
              <a:t>5</a:t>
            </a:r>
            <a:r>
              <a:rPr lang="ja-JP" altLang="en-US" sz="2000"/>
              <a:t>グループのデータが取れる。</a:t>
            </a:r>
            <a:endParaRPr lang="en-US" altLang="ja-JP" sz="2000" dirty="0"/>
          </a:p>
          <a:p>
            <a:r>
              <a:rPr lang="ja-JP" altLang="en-US" sz="2000"/>
              <a:t>→投稿の数、内容の比較ができる。</a:t>
            </a:r>
            <a:endParaRPr lang="en-US" altLang="ja-JP" sz="2000" dirty="0"/>
          </a:p>
          <a:p>
            <a:r>
              <a:rPr lang="ja-JP" altLang="en-US" sz="2000"/>
              <a:t>いくつかあった候補の中で意見が分かれそうなものを採用。</a:t>
            </a:r>
          </a:p>
          <a:p>
            <a:endParaRPr lang="ja-JP" altLang="en-US" sz="2000"/>
          </a:p>
        </p:txBody>
      </p:sp>
      <p:sp>
        <p:nvSpPr>
          <p:cNvPr id="3" name="テキスト ボックス 2">
            <a:extLst>
              <a:ext uri="{FF2B5EF4-FFF2-40B4-BE49-F238E27FC236}">
                <a16:creationId xmlns:a16="http://schemas.microsoft.com/office/drawing/2014/main" id="{A85FFDFC-EDE2-DB4E-91CB-188693ED8B3D}"/>
              </a:ext>
            </a:extLst>
          </p:cNvPr>
          <p:cNvSpPr txBox="1"/>
          <p:nvPr/>
        </p:nvSpPr>
        <p:spPr>
          <a:xfrm>
            <a:off x="372391" y="1106771"/>
            <a:ext cx="6166954" cy="1015663"/>
          </a:xfrm>
          <a:prstGeom prst="rect">
            <a:avLst/>
          </a:prstGeom>
          <a:solidFill>
            <a:schemeClr val="accent2">
              <a:lumMod val="20000"/>
              <a:lumOff val="80000"/>
            </a:schemeClr>
          </a:solidFill>
        </p:spPr>
        <p:txBody>
          <a:bodyPr wrap="square" rtlCol="0">
            <a:spAutoFit/>
          </a:bodyPr>
          <a:lstStyle/>
          <a:p>
            <a:r>
              <a:rPr lang="ja-JP" altLang="en-US" sz="2000"/>
              <a:t>「冬休みの旅行先は沖縄か北海道か（</a:t>
            </a:r>
            <a:r>
              <a:rPr lang="en-US" altLang="ja-JP" sz="2000" dirty="0"/>
              <a:t>DERC</a:t>
            </a:r>
            <a:r>
              <a:rPr lang="ja-JP" altLang="en-US" sz="2000"/>
              <a:t>なし）」</a:t>
            </a:r>
            <a:endParaRPr lang="en-US" altLang="ja-JP" sz="2000" dirty="0"/>
          </a:p>
          <a:p>
            <a:r>
              <a:rPr lang="ja-JP" altLang="en-US" sz="2000"/>
              <a:t>「日本は</a:t>
            </a:r>
            <a:r>
              <a:rPr lang="en-US" altLang="ja-JP" sz="2000" dirty="0"/>
              <a:t>9</a:t>
            </a:r>
            <a:r>
              <a:rPr lang="ja-JP" altLang="en-US" sz="2000"/>
              <a:t>月入学にすべきか（</a:t>
            </a:r>
            <a:r>
              <a:rPr lang="en-US" altLang="ja-JP" sz="2000" dirty="0"/>
              <a:t>DERC</a:t>
            </a:r>
            <a:r>
              <a:rPr lang="ja-JP" altLang="en-US" sz="2000"/>
              <a:t>あり）」</a:t>
            </a:r>
            <a:br>
              <a:rPr lang="ja-JP" altLang="en-US" sz="2000"/>
            </a:br>
            <a:r>
              <a:rPr lang="ja-JP" altLang="en-US" sz="2000"/>
              <a:t>「外国人へのおすすめは桜か紅葉か（</a:t>
            </a:r>
            <a:r>
              <a:rPr lang="en-US" altLang="ja-JP" sz="2000" dirty="0"/>
              <a:t>DERC</a:t>
            </a:r>
            <a:r>
              <a:rPr lang="ja-JP" altLang="en-US" sz="2000"/>
              <a:t>あり）」</a:t>
            </a:r>
            <a:endParaRPr lang="en-US" altLang="ja-JP" sz="2000" dirty="0"/>
          </a:p>
        </p:txBody>
      </p:sp>
      <p:sp>
        <p:nvSpPr>
          <p:cNvPr id="4" name="テキスト ボックス 3">
            <a:extLst>
              <a:ext uri="{FF2B5EF4-FFF2-40B4-BE49-F238E27FC236}">
                <a16:creationId xmlns:a16="http://schemas.microsoft.com/office/drawing/2014/main" id="{1C280407-E11A-DC4B-97CF-1C5FDF143192}"/>
              </a:ext>
            </a:extLst>
          </p:cNvPr>
          <p:cNvSpPr txBox="1"/>
          <p:nvPr/>
        </p:nvSpPr>
        <p:spPr>
          <a:xfrm>
            <a:off x="372391" y="2418488"/>
            <a:ext cx="6166954" cy="1015663"/>
          </a:xfrm>
          <a:prstGeom prst="rect">
            <a:avLst/>
          </a:prstGeom>
          <a:solidFill>
            <a:schemeClr val="accent6">
              <a:lumMod val="20000"/>
              <a:lumOff val="80000"/>
            </a:schemeClr>
          </a:solidFill>
        </p:spPr>
        <p:txBody>
          <a:bodyPr wrap="square" rtlCol="0">
            <a:spAutoFit/>
          </a:bodyPr>
          <a:lstStyle/>
          <a:p>
            <a:r>
              <a:rPr lang="ja-JP" altLang="en-US" sz="2000"/>
              <a:t>「日本は</a:t>
            </a:r>
            <a:r>
              <a:rPr lang="en-US" altLang="ja-JP" sz="2000" dirty="0"/>
              <a:t>9</a:t>
            </a:r>
            <a:r>
              <a:rPr lang="ja-JP" altLang="en-US" sz="2000"/>
              <a:t>月入学にすべきか（</a:t>
            </a:r>
            <a:r>
              <a:rPr lang="en-US" altLang="ja-JP" sz="2000" dirty="0"/>
              <a:t>DERC</a:t>
            </a:r>
            <a:r>
              <a:rPr lang="ja-JP" altLang="en-US" sz="2000"/>
              <a:t>なし）」</a:t>
            </a:r>
            <a:endParaRPr lang="en-US" altLang="ja-JP" sz="2000" dirty="0"/>
          </a:p>
          <a:p>
            <a:r>
              <a:rPr lang="ja-JP" altLang="en-US" sz="2000"/>
              <a:t>「リーダーシップとは何か（</a:t>
            </a:r>
            <a:r>
              <a:rPr lang="en-US" altLang="ja-JP" sz="2000" dirty="0"/>
              <a:t>DERC</a:t>
            </a:r>
            <a:r>
              <a:rPr lang="ja-JP" altLang="en-US" sz="2000"/>
              <a:t>あり）」</a:t>
            </a:r>
            <a:endParaRPr lang="en-US" altLang="ja-JP" sz="2000" dirty="0"/>
          </a:p>
          <a:p>
            <a:r>
              <a:rPr lang="ja-JP" altLang="en-US" sz="2000"/>
              <a:t>「冬休みの旅行先は沖縄か北海道か（</a:t>
            </a:r>
            <a:r>
              <a:rPr lang="en-US" altLang="ja-JP" sz="2000" dirty="0"/>
              <a:t>DERC</a:t>
            </a:r>
            <a:r>
              <a:rPr lang="ja-JP" altLang="en-US" sz="2000"/>
              <a:t>あり）」</a:t>
            </a:r>
          </a:p>
        </p:txBody>
      </p:sp>
      <p:sp>
        <p:nvSpPr>
          <p:cNvPr id="5" name="テキスト ボックス 4">
            <a:extLst>
              <a:ext uri="{FF2B5EF4-FFF2-40B4-BE49-F238E27FC236}">
                <a16:creationId xmlns:a16="http://schemas.microsoft.com/office/drawing/2014/main" id="{9FB6A466-0F6F-CC49-ABCC-D3A3AB9C27C1}"/>
              </a:ext>
            </a:extLst>
          </p:cNvPr>
          <p:cNvSpPr txBox="1"/>
          <p:nvPr/>
        </p:nvSpPr>
        <p:spPr>
          <a:xfrm>
            <a:off x="372391" y="225942"/>
            <a:ext cx="1207026" cy="584775"/>
          </a:xfrm>
          <a:prstGeom prst="rect">
            <a:avLst/>
          </a:prstGeom>
          <a:solidFill>
            <a:schemeClr val="accent5">
              <a:lumMod val="20000"/>
              <a:lumOff val="80000"/>
            </a:schemeClr>
          </a:solidFill>
        </p:spPr>
        <p:txBody>
          <a:bodyPr wrap="square" rtlCol="0">
            <a:spAutoFit/>
          </a:bodyPr>
          <a:lstStyle/>
          <a:p>
            <a:r>
              <a:rPr lang="ja-JP" altLang="en-US" sz="3200"/>
              <a:t>お題</a:t>
            </a:r>
            <a:endParaRPr lang="en-US" altLang="ja-JP" sz="3200" dirty="0"/>
          </a:p>
        </p:txBody>
      </p:sp>
    </p:spTree>
    <p:extLst>
      <p:ext uri="{BB962C8B-B14F-4D97-AF65-F5344CB8AC3E}">
        <p14:creationId xmlns:p14="http://schemas.microsoft.com/office/powerpoint/2010/main" val="3551064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9FB6A466-0F6F-CC49-ABCC-D3A3AB9C27C1}"/>
              </a:ext>
            </a:extLst>
          </p:cNvPr>
          <p:cNvSpPr txBox="1"/>
          <p:nvPr/>
        </p:nvSpPr>
        <p:spPr>
          <a:xfrm>
            <a:off x="372391" y="225942"/>
            <a:ext cx="3146664" cy="584775"/>
          </a:xfrm>
          <a:prstGeom prst="rect">
            <a:avLst/>
          </a:prstGeom>
          <a:solidFill>
            <a:schemeClr val="accent5">
              <a:lumMod val="20000"/>
              <a:lumOff val="80000"/>
            </a:schemeClr>
          </a:solidFill>
        </p:spPr>
        <p:txBody>
          <a:bodyPr wrap="square" rtlCol="0">
            <a:spAutoFit/>
          </a:bodyPr>
          <a:lstStyle/>
          <a:p>
            <a:r>
              <a:rPr lang="ja-JP" altLang="en-US" sz="3200"/>
              <a:t>データ収集方法</a:t>
            </a:r>
            <a:endParaRPr lang="en-US" altLang="ja-JP" sz="3200" dirty="0"/>
          </a:p>
        </p:txBody>
      </p:sp>
      <p:sp>
        <p:nvSpPr>
          <p:cNvPr id="6" name="テキスト ボックス 5">
            <a:extLst>
              <a:ext uri="{FF2B5EF4-FFF2-40B4-BE49-F238E27FC236}">
                <a16:creationId xmlns:a16="http://schemas.microsoft.com/office/drawing/2014/main" id="{18041C15-EEE4-D946-A3C4-14C6C9FC7037}"/>
              </a:ext>
            </a:extLst>
          </p:cNvPr>
          <p:cNvSpPr txBox="1"/>
          <p:nvPr/>
        </p:nvSpPr>
        <p:spPr>
          <a:xfrm>
            <a:off x="372391" y="1440873"/>
            <a:ext cx="7829500" cy="1815882"/>
          </a:xfrm>
          <a:prstGeom prst="rect">
            <a:avLst/>
          </a:prstGeom>
          <a:noFill/>
        </p:spPr>
        <p:txBody>
          <a:bodyPr wrap="square" rtlCol="0">
            <a:spAutoFit/>
          </a:bodyPr>
          <a:lstStyle/>
          <a:p>
            <a:r>
              <a:rPr kumimoji="1" lang="ja-JP" altLang="en-US" sz="2800"/>
              <a:t>議論が終わり次第、</a:t>
            </a:r>
            <a:r>
              <a:rPr kumimoji="1" lang="en-US" altLang="ja-JP" sz="2800" dirty="0"/>
              <a:t>Google spread sheet </a:t>
            </a:r>
            <a:r>
              <a:rPr kumimoji="1" lang="ja-JP" altLang="en-US" sz="2800"/>
              <a:t>に</a:t>
            </a:r>
            <a:endParaRPr kumimoji="1" lang="en-US" altLang="ja-JP" sz="2800" dirty="0"/>
          </a:p>
          <a:p>
            <a:r>
              <a:rPr lang="ja-JP" altLang="en-US" sz="2800"/>
              <a:t>リアクションの回数やリアクションが誰から誰に行われたか、などのデータを</a:t>
            </a:r>
            <a:r>
              <a:rPr kumimoji="1" lang="en-US" altLang="ja-JP" sz="2800" dirty="0" err="1"/>
              <a:t>json</a:t>
            </a:r>
            <a:r>
              <a:rPr kumimoji="1" lang="ja-JP" altLang="en-US" sz="2800"/>
              <a:t>で取り込み、</a:t>
            </a:r>
            <a:endParaRPr kumimoji="1" lang="en-US" altLang="ja-JP" sz="2800" dirty="0"/>
          </a:p>
          <a:p>
            <a:r>
              <a:rPr kumimoji="1" lang="ja-JP" altLang="en-US" sz="2800"/>
              <a:t>レベル</a:t>
            </a:r>
            <a:r>
              <a:rPr kumimoji="1" lang="en-US" altLang="ja-JP" sz="2800" dirty="0"/>
              <a:t>1</a:t>
            </a:r>
            <a:r>
              <a:rPr kumimoji="1" lang="ja-JP" altLang="en-US" sz="2800"/>
              <a:t>とレベル</a:t>
            </a:r>
            <a:r>
              <a:rPr kumimoji="1" lang="en-US" altLang="ja-JP" sz="2800" dirty="0"/>
              <a:t>2</a:t>
            </a:r>
            <a:r>
              <a:rPr kumimoji="1" lang="ja-JP" altLang="en-US" sz="2800"/>
              <a:t>の点数を集計する。</a:t>
            </a:r>
            <a:endParaRPr kumimoji="1" lang="en-US" altLang="ja-JP" sz="2800" dirty="0"/>
          </a:p>
        </p:txBody>
      </p:sp>
    </p:spTree>
    <p:extLst>
      <p:ext uri="{BB962C8B-B14F-4D97-AF65-F5344CB8AC3E}">
        <p14:creationId xmlns:p14="http://schemas.microsoft.com/office/powerpoint/2010/main" val="4025000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B83ECD3-9161-BA45-BFC5-D1DDB65D8367}"/>
              </a:ext>
            </a:extLst>
          </p:cNvPr>
          <p:cNvSpPr txBox="1"/>
          <p:nvPr/>
        </p:nvSpPr>
        <p:spPr>
          <a:xfrm>
            <a:off x="275409" y="964359"/>
            <a:ext cx="8602477" cy="5632311"/>
          </a:xfrm>
          <a:prstGeom prst="rect">
            <a:avLst/>
          </a:prstGeom>
          <a:noFill/>
        </p:spPr>
        <p:txBody>
          <a:bodyPr wrap="square" rtlCol="0">
            <a:spAutoFit/>
          </a:bodyPr>
          <a:lstStyle/>
          <a:p>
            <a:r>
              <a:rPr lang="en-US" altLang="ja-JP" dirty="0"/>
              <a:t>5</a:t>
            </a:r>
            <a:r>
              <a:rPr lang="ja-JP" altLang="en-US"/>
              <a:t>段階評価の問題</a:t>
            </a:r>
            <a:endParaRPr lang="en-US" altLang="ja-JP" dirty="0"/>
          </a:p>
          <a:p>
            <a:r>
              <a:rPr lang="ja-JP" altLang="en-US"/>
              <a:t>・（ゲーミフィケーション）システムを使用した議論に楽しさを感じたか</a:t>
            </a:r>
          </a:p>
          <a:p>
            <a:r>
              <a:rPr lang="ja-JP" altLang="en-US"/>
              <a:t>・（レベル１）評価されたときに喜びを感じたか</a:t>
            </a:r>
          </a:p>
          <a:p>
            <a:r>
              <a:rPr lang="ja-JP" altLang="en-US"/>
              <a:t>・（息苦しさ）自分が持つポイントが他者からどのように思われているかが気に　</a:t>
            </a:r>
            <a:endParaRPr lang="en-US" altLang="ja-JP" dirty="0"/>
          </a:p>
          <a:p>
            <a:r>
              <a:rPr lang="ja-JP" altLang="en-US"/>
              <a:t>　なってしまったか</a:t>
            </a:r>
          </a:p>
          <a:p>
            <a:r>
              <a:rPr lang="ja-JP" altLang="en-US"/>
              <a:t>・（研究目的）議論の質が向上したか</a:t>
            </a:r>
          </a:p>
          <a:p>
            <a:r>
              <a:rPr lang="ja-JP" altLang="en-US"/>
              <a:t>・今後も機会があればこのシステムを使いたいと思うか</a:t>
            </a:r>
          </a:p>
          <a:p>
            <a:r>
              <a:rPr lang="ja-JP" altLang="en-US"/>
              <a:t>文章の長さについては（短文：２・３文程度、長文：それ以上）</a:t>
            </a:r>
          </a:p>
          <a:p>
            <a:r>
              <a:rPr lang="ja-JP" altLang="en-US"/>
              <a:t>・自分は議論の中で長文と短文のどちらを意識的に使用しましたか？</a:t>
            </a:r>
          </a:p>
          <a:p>
            <a:r>
              <a:rPr lang="ja-JP" altLang="en-US"/>
              <a:t>・議論の中で長文と短文のどちらを評価しましたか？</a:t>
            </a:r>
          </a:p>
          <a:p>
            <a:endParaRPr lang="ja-JP" altLang="en-US"/>
          </a:p>
          <a:p>
            <a:r>
              <a:rPr lang="ja-JP" altLang="en-US"/>
              <a:t>記述形式の設問</a:t>
            </a:r>
            <a:br>
              <a:rPr lang="en-US" altLang="ja-JP" dirty="0"/>
            </a:br>
            <a:r>
              <a:rPr lang="ja-JP" altLang="en-US"/>
              <a:t>（息苦しさ）</a:t>
            </a:r>
            <a:br>
              <a:rPr lang="ja-JP" altLang="en-US"/>
            </a:br>
            <a:r>
              <a:rPr lang="ja-JP" altLang="en-US"/>
              <a:t>・順位が１・２位の人</a:t>
            </a:r>
            <a:br>
              <a:rPr lang="ja-JP" altLang="en-US"/>
            </a:br>
            <a:r>
              <a:rPr lang="ja-JP" altLang="en-US"/>
              <a:t>→ポイントの高さから何か気になったことはありますか？</a:t>
            </a:r>
            <a:br>
              <a:rPr lang="ja-JP" altLang="en-US"/>
            </a:br>
            <a:r>
              <a:rPr lang="ja-JP" altLang="en-US"/>
              <a:t>・順位が３・４位の人</a:t>
            </a:r>
            <a:br>
              <a:rPr lang="ja-JP" altLang="en-US"/>
            </a:br>
            <a:r>
              <a:rPr lang="ja-JP" altLang="en-US"/>
              <a:t>→ポイントの低さから何か気になったことはありますか？</a:t>
            </a:r>
            <a:br>
              <a:rPr lang="ja-JP" altLang="en-US"/>
            </a:br>
            <a:endParaRPr lang="ja-JP" altLang="en-US"/>
          </a:p>
          <a:p>
            <a:r>
              <a:rPr lang="ja-JP" altLang="en-US"/>
              <a:t>・（レベル２が効いているかどうか）他者から評価を得ることか賭けを成功させることのどちらを意識していましたか？</a:t>
            </a:r>
          </a:p>
        </p:txBody>
      </p:sp>
      <p:sp>
        <p:nvSpPr>
          <p:cNvPr id="5" name="テキスト ボックス 4">
            <a:extLst>
              <a:ext uri="{FF2B5EF4-FFF2-40B4-BE49-F238E27FC236}">
                <a16:creationId xmlns:a16="http://schemas.microsoft.com/office/drawing/2014/main" id="{9FB6A466-0F6F-CC49-ABCC-D3A3AB9C27C1}"/>
              </a:ext>
            </a:extLst>
          </p:cNvPr>
          <p:cNvSpPr txBox="1"/>
          <p:nvPr/>
        </p:nvSpPr>
        <p:spPr>
          <a:xfrm>
            <a:off x="372391" y="225942"/>
            <a:ext cx="2315392" cy="584775"/>
          </a:xfrm>
          <a:prstGeom prst="rect">
            <a:avLst/>
          </a:prstGeom>
          <a:solidFill>
            <a:schemeClr val="accent5">
              <a:lumMod val="20000"/>
              <a:lumOff val="80000"/>
            </a:schemeClr>
          </a:solidFill>
        </p:spPr>
        <p:txBody>
          <a:bodyPr wrap="square" rtlCol="0">
            <a:spAutoFit/>
          </a:bodyPr>
          <a:lstStyle/>
          <a:p>
            <a:r>
              <a:rPr lang="ja-JP" altLang="en-US" sz="3200"/>
              <a:t>アンケート</a:t>
            </a:r>
            <a:endParaRPr lang="en-US" altLang="ja-JP" sz="3200" dirty="0"/>
          </a:p>
        </p:txBody>
      </p:sp>
    </p:spTree>
    <p:extLst>
      <p:ext uri="{BB962C8B-B14F-4D97-AF65-F5344CB8AC3E}">
        <p14:creationId xmlns:p14="http://schemas.microsoft.com/office/powerpoint/2010/main" val="3048352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B83ECD3-9161-BA45-BFC5-D1DDB65D8367}"/>
              </a:ext>
            </a:extLst>
          </p:cNvPr>
          <p:cNvSpPr txBox="1"/>
          <p:nvPr/>
        </p:nvSpPr>
        <p:spPr>
          <a:xfrm>
            <a:off x="372391" y="810717"/>
            <a:ext cx="8602477" cy="3693319"/>
          </a:xfrm>
          <a:prstGeom prst="rect">
            <a:avLst/>
          </a:prstGeom>
          <a:noFill/>
        </p:spPr>
        <p:txBody>
          <a:bodyPr wrap="square" rtlCol="0">
            <a:spAutoFit/>
          </a:bodyPr>
          <a:lstStyle/>
          <a:p>
            <a:endParaRPr lang="ja-JP" altLang="en-US"/>
          </a:p>
          <a:p>
            <a:r>
              <a:rPr lang="ja-JP" altLang="en-US"/>
              <a:t>どのような人を評価しましたか？</a:t>
            </a:r>
          </a:p>
          <a:p>
            <a:r>
              <a:rPr lang="ja-JP" altLang="en-US"/>
              <a:t>どのような人に賭けましたか？</a:t>
            </a:r>
          </a:p>
          <a:p>
            <a:r>
              <a:rPr lang="ja-JP" altLang="en-US"/>
              <a:t>賭け対象に何か行動を起こしましたか？</a:t>
            </a:r>
          </a:p>
          <a:p>
            <a:r>
              <a:rPr lang="ja-JP" altLang="en-US"/>
              <a:t>どのような行動を起こしましたか？</a:t>
            </a:r>
            <a:endParaRPr lang="en-US" altLang="ja-JP" dirty="0"/>
          </a:p>
          <a:p>
            <a:endParaRPr lang="en-US" altLang="ja-JP" dirty="0"/>
          </a:p>
          <a:p>
            <a:r>
              <a:rPr lang="ja-JP" altLang="en-US"/>
              <a:t>テーマに関して（難しいテーマと簡単なテーマを用意）</a:t>
            </a:r>
          </a:p>
          <a:p>
            <a:r>
              <a:rPr lang="ja-JP" altLang="en-US"/>
              <a:t>より活発な議論ができたのはどちらのテーマですか？</a:t>
            </a:r>
          </a:p>
          <a:p>
            <a:r>
              <a:rPr lang="ja-JP" altLang="en-US"/>
              <a:t>どのような観点で「より活発だ」と感じましたか？</a:t>
            </a:r>
          </a:p>
          <a:p>
            <a:br>
              <a:rPr lang="ja-JP" altLang="en-US"/>
            </a:br>
            <a:endParaRPr lang="ja-JP" altLang="en-US"/>
          </a:p>
          <a:p>
            <a:endParaRPr lang="ja-JP" altLang="en-US"/>
          </a:p>
          <a:p>
            <a:endParaRPr lang="ja-JP" altLang="en-US"/>
          </a:p>
        </p:txBody>
      </p:sp>
      <p:sp>
        <p:nvSpPr>
          <p:cNvPr id="5" name="テキスト ボックス 4">
            <a:extLst>
              <a:ext uri="{FF2B5EF4-FFF2-40B4-BE49-F238E27FC236}">
                <a16:creationId xmlns:a16="http://schemas.microsoft.com/office/drawing/2014/main" id="{9FB6A466-0F6F-CC49-ABCC-D3A3AB9C27C1}"/>
              </a:ext>
            </a:extLst>
          </p:cNvPr>
          <p:cNvSpPr txBox="1"/>
          <p:nvPr/>
        </p:nvSpPr>
        <p:spPr>
          <a:xfrm>
            <a:off x="372391" y="225942"/>
            <a:ext cx="2315392" cy="584775"/>
          </a:xfrm>
          <a:prstGeom prst="rect">
            <a:avLst/>
          </a:prstGeom>
          <a:solidFill>
            <a:schemeClr val="accent5">
              <a:lumMod val="20000"/>
              <a:lumOff val="80000"/>
            </a:schemeClr>
          </a:solidFill>
        </p:spPr>
        <p:txBody>
          <a:bodyPr wrap="square" rtlCol="0">
            <a:spAutoFit/>
          </a:bodyPr>
          <a:lstStyle/>
          <a:p>
            <a:r>
              <a:rPr lang="ja-JP" altLang="en-US" sz="3200"/>
              <a:t>アンケート</a:t>
            </a:r>
            <a:endParaRPr lang="en-US" altLang="ja-JP" sz="3200" dirty="0"/>
          </a:p>
        </p:txBody>
      </p:sp>
      <p:sp>
        <p:nvSpPr>
          <p:cNvPr id="4" name="テキスト ボックス 3">
            <a:extLst>
              <a:ext uri="{FF2B5EF4-FFF2-40B4-BE49-F238E27FC236}">
                <a16:creationId xmlns:a16="http://schemas.microsoft.com/office/drawing/2014/main" id="{599FE1DE-D22B-0446-AB12-B0D52A857952}"/>
              </a:ext>
            </a:extLst>
          </p:cNvPr>
          <p:cNvSpPr txBox="1"/>
          <p:nvPr/>
        </p:nvSpPr>
        <p:spPr>
          <a:xfrm>
            <a:off x="372391" y="3657650"/>
            <a:ext cx="6295846" cy="2862322"/>
          </a:xfrm>
          <a:prstGeom prst="rect">
            <a:avLst/>
          </a:prstGeom>
          <a:solidFill>
            <a:schemeClr val="accent4">
              <a:lumMod val="20000"/>
              <a:lumOff val="80000"/>
            </a:schemeClr>
          </a:solidFill>
        </p:spPr>
        <p:txBody>
          <a:bodyPr wrap="square" rtlCol="0">
            <a:spAutoFit/>
          </a:bodyPr>
          <a:lstStyle/>
          <a:p>
            <a:r>
              <a:rPr lang="ja-JP" altLang="en-US" sz="3600"/>
              <a:t>実験に対して</a:t>
            </a:r>
            <a:endParaRPr lang="en-US" altLang="ja-JP" sz="3600" dirty="0"/>
          </a:p>
          <a:p>
            <a:r>
              <a:rPr lang="ja-JP" altLang="en-US" sz="3600"/>
              <a:t>こうしたら、</a:t>
            </a:r>
            <a:endParaRPr lang="en-US" altLang="ja-JP" sz="3600" dirty="0"/>
          </a:p>
          <a:p>
            <a:r>
              <a:rPr lang="ja-JP" altLang="en-US" sz="3600"/>
              <a:t>これについて意識してみたら</a:t>
            </a:r>
            <a:endParaRPr lang="en-US" altLang="ja-JP" sz="3600" dirty="0"/>
          </a:p>
          <a:p>
            <a:r>
              <a:rPr lang="ja-JP" altLang="en-US" sz="3600"/>
              <a:t>等々ございましたら意見</a:t>
            </a:r>
            <a:endParaRPr lang="en-US" altLang="ja-JP" sz="3600" dirty="0"/>
          </a:p>
          <a:p>
            <a:r>
              <a:rPr lang="ja-JP" altLang="en-US" sz="3600"/>
              <a:t>お願いいたします。</a:t>
            </a:r>
            <a:endParaRPr lang="en-US" altLang="ja-JP" sz="3600" dirty="0"/>
          </a:p>
        </p:txBody>
      </p:sp>
    </p:spTree>
    <p:extLst>
      <p:ext uri="{BB962C8B-B14F-4D97-AF65-F5344CB8AC3E}">
        <p14:creationId xmlns:p14="http://schemas.microsoft.com/office/powerpoint/2010/main" val="1498620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F23E4-52A8-B440-A83A-0DA834221FE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9FF69FF-BCBA-7543-A7F8-6FF33D0526F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2800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58605F-F036-1541-8CEA-AD0829F65532}"/>
              </a:ext>
            </a:extLst>
          </p:cNvPr>
          <p:cNvSpPr txBox="1"/>
          <p:nvPr/>
        </p:nvSpPr>
        <p:spPr>
          <a:xfrm>
            <a:off x="455081" y="245639"/>
            <a:ext cx="4438345" cy="584775"/>
          </a:xfrm>
          <a:prstGeom prst="rect">
            <a:avLst/>
          </a:prstGeom>
          <a:noFill/>
        </p:spPr>
        <p:txBody>
          <a:bodyPr wrap="square" rtlCol="0">
            <a:spAutoFit/>
          </a:bodyPr>
          <a:lstStyle/>
          <a:p>
            <a:r>
              <a:rPr lang="ja-JP" altLang="en-US" sz="3200"/>
              <a:t>実験の流れ</a:t>
            </a:r>
          </a:p>
        </p:txBody>
      </p:sp>
      <p:sp>
        <p:nvSpPr>
          <p:cNvPr id="6" name="テキスト ボックス 5">
            <a:extLst>
              <a:ext uri="{FF2B5EF4-FFF2-40B4-BE49-F238E27FC236}">
                <a16:creationId xmlns:a16="http://schemas.microsoft.com/office/drawing/2014/main" id="{FC89BEC0-8547-9A4C-8192-415843DE9956}"/>
              </a:ext>
            </a:extLst>
          </p:cNvPr>
          <p:cNvSpPr txBox="1"/>
          <p:nvPr/>
        </p:nvSpPr>
        <p:spPr>
          <a:xfrm>
            <a:off x="455080" y="959541"/>
            <a:ext cx="7347799" cy="923330"/>
          </a:xfrm>
          <a:prstGeom prst="rect">
            <a:avLst/>
          </a:prstGeom>
          <a:noFill/>
        </p:spPr>
        <p:txBody>
          <a:bodyPr wrap="square" rtlCol="0">
            <a:spAutoFit/>
          </a:bodyPr>
          <a:lstStyle/>
          <a:p>
            <a:r>
              <a:rPr lang="ja-JP" altLang="en-US"/>
              <a:t>実験は，１回</a:t>
            </a:r>
            <a:r>
              <a:rPr lang="en-US" altLang="ja-JP" dirty="0"/>
              <a:t>7</a:t>
            </a:r>
            <a:r>
              <a:rPr lang="ja-JP" altLang="en-US"/>
              <a:t>分間の議論を</a:t>
            </a:r>
            <a:r>
              <a:rPr lang="en-US" altLang="ja-JP" dirty="0"/>
              <a:t>3</a:t>
            </a:r>
            <a:r>
              <a:rPr lang="ja-JP" altLang="en-US"/>
              <a:t>回実施します。</a:t>
            </a:r>
            <a:endParaRPr lang="en-US" altLang="ja-JP" dirty="0"/>
          </a:p>
          <a:p>
            <a:r>
              <a:rPr lang="en-US" altLang="ja-JP" dirty="0"/>
              <a:t>1</a:t>
            </a:r>
            <a:r>
              <a:rPr lang="ja-JP" altLang="en-US"/>
              <a:t>回目</a:t>
            </a:r>
            <a:r>
              <a:rPr lang="en-US" altLang="ja-JP" dirty="0"/>
              <a:t>:</a:t>
            </a:r>
            <a:r>
              <a:rPr lang="ja-JP" altLang="en-US"/>
              <a:t>ポイントを使わず、単純に議論をする。（対照実験）</a:t>
            </a:r>
            <a:endParaRPr lang="en-US" altLang="ja-JP" dirty="0"/>
          </a:p>
          <a:p>
            <a:r>
              <a:rPr lang="en-US" altLang="ja-JP" dirty="0"/>
              <a:t>2</a:t>
            </a:r>
            <a:r>
              <a:rPr lang="ja-JP" altLang="en-US"/>
              <a:t>回目</a:t>
            </a:r>
            <a:r>
              <a:rPr lang="en-US" altLang="ja-JP" dirty="0"/>
              <a:t>:</a:t>
            </a:r>
            <a:r>
              <a:rPr lang="ja-JP" altLang="en-US"/>
              <a:t>ポイントを導入して議論を行います。</a:t>
            </a:r>
            <a:endParaRPr lang="en-US" altLang="ja-JP" dirty="0"/>
          </a:p>
        </p:txBody>
      </p:sp>
      <p:sp>
        <p:nvSpPr>
          <p:cNvPr id="10" name="テキスト ボックス 9">
            <a:extLst>
              <a:ext uri="{FF2B5EF4-FFF2-40B4-BE49-F238E27FC236}">
                <a16:creationId xmlns:a16="http://schemas.microsoft.com/office/drawing/2014/main" id="{B0078254-E0EB-A64E-8B2F-89C0E3BA31D9}"/>
              </a:ext>
            </a:extLst>
          </p:cNvPr>
          <p:cNvSpPr txBox="1"/>
          <p:nvPr/>
        </p:nvSpPr>
        <p:spPr>
          <a:xfrm>
            <a:off x="455079" y="2049756"/>
            <a:ext cx="7347799" cy="369332"/>
          </a:xfrm>
          <a:prstGeom prst="rect">
            <a:avLst/>
          </a:prstGeom>
          <a:noFill/>
        </p:spPr>
        <p:txBody>
          <a:bodyPr wrap="square" rtlCol="0">
            <a:spAutoFit/>
          </a:bodyPr>
          <a:lstStyle/>
          <a:p>
            <a:r>
              <a:rPr lang="ja-JP" altLang="en-US"/>
              <a:t>加藤、吉川から所持ポイントに関するメッセージを送ります</a:t>
            </a:r>
          </a:p>
        </p:txBody>
      </p:sp>
      <p:sp>
        <p:nvSpPr>
          <p:cNvPr id="11" name="テキスト ボックス 10">
            <a:extLst>
              <a:ext uri="{FF2B5EF4-FFF2-40B4-BE49-F238E27FC236}">
                <a16:creationId xmlns:a16="http://schemas.microsoft.com/office/drawing/2014/main" id="{FE07528D-6F62-D748-BEE9-5AF42F66C6E2}"/>
              </a:ext>
            </a:extLst>
          </p:cNvPr>
          <p:cNvSpPr txBox="1"/>
          <p:nvPr/>
        </p:nvSpPr>
        <p:spPr>
          <a:xfrm>
            <a:off x="455079" y="2607243"/>
            <a:ext cx="7347799" cy="369332"/>
          </a:xfrm>
          <a:prstGeom prst="rect">
            <a:avLst/>
          </a:prstGeom>
          <a:noFill/>
        </p:spPr>
        <p:txBody>
          <a:bodyPr wrap="square" rtlCol="0">
            <a:spAutoFit/>
          </a:bodyPr>
          <a:lstStyle/>
          <a:p>
            <a:r>
              <a:rPr lang="ja-JP" altLang="en-US"/>
              <a:t>メッセージ確認後、かけポイントを設定（</a:t>
            </a:r>
            <a:r>
              <a:rPr lang="en-US" altLang="ja-JP" dirty="0"/>
              <a:t>Google form</a:t>
            </a:r>
            <a:r>
              <a:rPr lang="ja-JP" altLang="en-US"/>
              <a:t>により）</a:t>
            </a:r>
          </a:p>
        </p:txBody>
      </p:sp>
      <p:sp>
        <p:nvSpPr>
          <p:cNvPr id="12" name="テキスト ボックス 11">
            <a:extLst>
              <a:ext uri="{FF2B5EF4-FFF2-40B4-BE49-F238E27FC236}">
                <a16:creationId xmlns:a16="http://schemas.microsoft.com/office/drawing/2014/main" id="{7FD1E0B4-6288-4A49-8C6D-4376F52975E7}"/>
              </a:ext>
            </a:extLst>
          </p:cNvPr>
          <p:cNvSpPr txBox="1"/>
          <p:nvPr/>
        </p:nvSpPr>
        <p:spPr>
          <a:xfrm>
            <a:off x="455078" y="3125680"/>
            <a:ext cx="7347799" cy="646331"/>
          </a:xfrm>
          <a:prstGeom prst="rect">
            <a:avLst/>
          </a:prstGeom>
          <a:noFill/>
        </p:spPr>
        <p:txBody>
          <a:bodyPr wrap="square" rtlCol="0">
            <a:spAutoFit/>
          </a:bodyPr>
          <a:lstStyle/>
          <a:p>
            <a:r>
              <a:rPr lang="ja-JP" altLang="en-US"/>
              <a:t>全員が設定し終えると，加藤、吉川から議論開始のメッセージを送信いたします。</a:t>
            </a:r>
          </a:p>
        </p:txBody>
      </p:sp>
      <p:sp>
        <p:nvSpPr>
          <p:cNvPr id="13" name="テキスト ボックス 12">
            <a:extLst>
              <a:ext uri="{FF2B5EF4-FFF2-40B4-BE49-F238E27FC236}">
                <a16:creationId xmlns:a16="http://schemas.microsoft.com/office/drawing/2014/main" id="{A9E30187-69D9-A548-9208-DE97A7C96473}"/>
              </a:ext>
            </a:extLst>
          </p:cNvPr>
          <p:cNvSpPr txBox="1"/>
          <p:nvPr/>
        </p:nvSpPr>
        <p:spPr>
          <a:xfrm>
            <a:off x="455079" y="3903531"/>
            <a:ext cx="7879816" cy="369332"/>
          </a:xfrm>
          <a:prstGeom prst="rect">
            <a:avLst/>
          </a:prstGeom>
          <a:noFill/>
        </p:spPr>
        <p:txBody>
          <a:bodyPr wrap="square" rtlCol="0">
            <a:spAutoFit/>
          </a:bodyPr>
          <a:lstStyle/>
          <a:p>
            <a:r>
              <a:rPr lang="en-US" altLang="ja-JP" dirty="0"/>
              <a:t>7</a:t>
            </a:r>
            <a:r>
              <a:rPr lang="ja-JP" altLang="en-US"/>
              <a:t>分間の議論を行います．時間になったら終了のメッセージを送ります</a:t>
            </a:r>
          </a:p>
        </p:txBody>
      </p:sp>
      <p:sp>
        <p:nvSpPr>
          <p:cNvPr id="14" name="テキスト ボックス 13">
            <a:extLst>
              <a:ext uri="{FF2B5EF4-FFF2-40B4-BE49-F238E27FC236}">
                <a16:creationId xmlns:a16="http://schemas.microsoft.com/office/drawing/2014/main" id="{30F605A8-2CB4-134C-9730-1A8044043D0E}"/>
              </a:ext>
            </a:extLst>
          </p:cNvPr>
          <p:cNvSpPr txBox="1"/>
          <p:nvPr/>
        </p:nvSpPr>
        <p:spPr>
          <a:xfrm>
            <a:off x="455079" y="4404383"/>
            <a:ext cx="7879816" cy="646331"/>
          </a:xfrm>
          <a:prstGeom prst="rect">
            <a:avLst/>
          </a:prstGeom>
          <a:noFill/>
        </p:spPr>
        <p:txBody>
          <a:bodyPr wrap="square" rtlCol="0">
            <a:spAutoFit/>
          </a:bodyPr>
          <a:lstStyle/>
          <a:p>
            <a:r>
              <a:rPr lang="ja-JP" altLang="en-US"/>
              <a:t>ポイントの集計が終わり次第、各ユーザーの所持ポイントに関するメッセージを送ります。</a:t>
            </a:r>
          </a:p>
        </p:txBody>
      </p:sp>
      <p:sp>
        <p:nvSpPr>
          <p:cNvPr id="15" name="テキスト ボックス 14">
            <a:extLst>
              <a:ext uri="{FF2B5EF4-FFF2-40B4-BE49-F238E27FC236}">
                <a16:creationId xmlns:a16="http://schemas.microsoft.com/office/drawing/2014/main" id="{380EF60D-B0A7-804A-ACF7-10A6E935F839}"/>
              </a:ext>
            </a:extLst>
          </p:cNvPr>
          <p:cNvSpPr txBox="1"/>
          <p:nvPr/>
        </p:nvSpPr>
        <p:spPr>
          <a:xfrm>
            <a:off x="455079" y="5182234"/>
            <a:ext cx="7879816" cy="369332"/>
          </a:xfrm>
          <a:prstGeom prst="rect">
            <a:avLst/>
          </a:prstGeom>
          <a:noFill/>
        </p:spPr>
        <p:txBody>
          <a:bodyPr wrap="square" rtlCol="0">
            <a:spAutoFit/>
          </a:bodyPr>
          <a:lstStyle/>
          <a:p>
            <a:r>
              <a:rPr lang="ja-JP" altLang="en-US"/>
              <a:t>第三回に入る。</a:t>
            </a:r>
          </a:p>
        </p:txBody>
      </p:sp>
      <p:sp>
        <p:nvSpPr>
          <p:cNvPr id="16" name="テキスト ボックス 15">
            <a:extLst>
              <a:ext uri="{FF2B5EF4-FFF2-40B4-BE49-F238E27FC236}">
                <a16:creationId xmlns:a16="http://schemas.microsoft.com/office/drawing/2014/main" id="{92767B8F-26E3-0549-A19D-7D97C2D8D280}"/>
              </a:ext>
            </a:extLst>
          </p:cNvPr>
          <p:cNvSpPr txBox="1"/>
          <p:nvPr/>
        </p:nvSpPr>
        <p:spPr>
          <a:xfrm>
            <a:off x="455078" y="5683086"/>
            <a:ext cx="7879816" cy="923330"/>
          </a:xfrm>
          <a:prstGeom prst="rect">
            <a:avLst/>
          </a:prstGeom>
          <a:noFill/>
        </p:spPr>
        <p:txBody>
          <a:bodyPr wrap="square" rtlCol="0">
            <a:spAutoFit/>
          </a:bodyPr>
          <a:lstStyle/>
          <a:p>
            <a:r>
              <a:rPr lang="ja-JP" altLang="en-US"/>
              <a:t>最後に，実験管理者からポイントの最終結果が送られます。最終結果のラ</a:t>
            </a:r>
          </a:p>
          <a:p>
            <a:r>
              <a:rPr lang="ja-JP" altLang="en-US"/>
              <a:t>ンキングに応じた景品をもらえます。</a:t>
            </a:r>
            <a:endParaRPr lang="en-US" altLang="ja-JP" dirty="0"/>
          </a:p>
          <a:p>
            <a:r>
              <a:rPr lang="ja-JP" altLang="en-US"/>
              <a:t>アンケートを</a:t>
            </a:r>
            <a:r>
              <a:rPr lang="en-US" altLang="ja-JP" dirty="0"/>
              <a:t>Google</a:t>
            </a:r>
            <a:r>
              <a:rPr lang="ja-JP" altLang="en-US"/>
              <a:t>フォームで提出して、実験終了です</a:t>
            </a:r>
          </a:p>
        </p:txBody>
      </p:sp>
    </p:spTree>
    <p:extLst>
      <p:ext uri="{BB962C8B-B14F-4D97-AF65-F5344CB8AC3E}">
        <p14:creationId xmlns:p14="http://schemas.microsoft.com/office/powerpoint/2010/main" val="4148712606"/>
      </p:ext>
    </p:extLst>
  </p:cSld>
  <p:clrMapOvr>
    <a:masterClrMapping/>
  </p:clrMapOvr>
  <mc:AlternateContent xmlns:mc="http://schemas.openxmlformats.org/markup-compatibility/2006" xmlns:p14="http://schemas.microsoft.com/office/powerpoint/2010/main">
    <mc:Choice Requires="p14">
      <p:transition spd="slow" p14:dur="2000" advTm="94360"/>
    </mc:Choice>
    <mc:Fallback xmlns="">
      <p:transition spd="slow" advTm="9436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85FFDFC-EDE2-DB4E-91CB-188693ED8B3D}"/>
              </a:ext>
            </a:extLst>
          </p:cNvPr>
          <p:cNvSpPr txBox="1"/>
          <p:nvPr/>
        </p:nvSpPr>
        <p:spPr>
          <a:xfrm>
            <a:off x="372391" y="1106771"/>
            <a:ext cx="6166954" cy="1015663"/>
          </a:xfrm>
          <a:prstGeom prst="rect">
            <a:avLst/>
          </a:prstGeom>
          <a:solidFill>
            <a:schemeClr val="accent2">
              <a:lumMod val="20000"/>
              <a:lumOff val="80000"/>
            </a:schemeClr>
          </a:solidFill>
        </p:spPr>
        <p:txBody>
          <a:bodyPr wrap="square" rtlCol="0">
            <a:spAutoFit/>
          </a:bodyPr>
          <a:lstStyle/>
          <a:p>
            <a:r>
              <a:rPr lang="ja-JP" altLang="en-US" sz="2000"/>
              <a:t>「冬休みの旅行先は沖縄か北海道か（</a:t>
            </a:r>
            <a:r>
              <a:rPr lang="en-US" altLang="ja-JP" sz="2000" dirty="0"/>
              <a:t>DERC</a:t>
            </a:r>
            <a:r>
              <a:rPr lang="ja-JP" altLang="en-US" sz="2000"/>
              <a:t>なし）」</a:t>
            </a:r>
            <a:endParaRPr lang="en-US" altLang="ja-JP" sz="2000" dirty="0"/>
          </a:p>
          <a:p>
            <a:r>
              <a:rPr lang="ja-JP" altLang="en-US" sz="2000"/>
              <a:t>「日本は</a:t>
            </a:r>
            <a:r>
              <a:rPr lang="en-US" altLang="ja-JP" sz="2000" dirty="0"/>
              <a:t>9</a:t>
            </a:r>
            <a:r>
              <a:rPr lang="ja-JP" altLang="en-US" sz="2000"/>
              <a:t>月入学にすべきか（</a:t>
            </a:r>
            <a:r>
              <a:rPr lang="en-US" altLang="ja-JP" sz="2000" dirty="0"/>
              <a:t>DERC</a:t>
            </a:r>
            <a:r>
              <a:rPr lang="ja-JP" altLang="en-US" sz="2000"/>
              <a:t>あり）」</a:t>
            </a:r>
            <a:br>
              <a:rPr lang="ja-JP" altLang="en-US" sz="2000"/>
            </a:br>
            <a:r>
              <a:rPr lang="ja-JP" altLang="en-US" sz="2000"/>
              <a:t>「外国人へのおすすめは桜か紅葉か（</a:t>
            </a:r>
            <a:r>
              <a:rPr lang="en-US" altLang="ja-JP" sz="2000" dirty="0"/>
              <a:t>DERC</a:t>
            </a:r>
            <a:r>
              <a:rPr lang="ja-JP" altLang="en-US" sz="2000"/>
              <a:t>あり）」</a:t>
            </a:r>
            <a:endParaRPr lang="en-US" altLang="ja-JP" sz="2000" dirty="0"/>
          </a:p>
        </p:txBody>
      </p:sp>
      <p:sp>
        <p:nvSpPr>
          <p:cNvPr id="4" name="テキスト ボックス 3">
            <a:extLst>
              <a:ext uri="{FF2B5EF4-FFF2-40B4-BE49-F238E27FC236}">
                <a16:creationId xmlns:a16="http://schemas.microsoft.com/office/drawing/2014/main" id="{1C280407-E11A-DC4B-97CF-1C5FDF143192}"/>
              </a:ext>
            </a:extLst>
          </p:cNvPr>
          <p:cNvSpPr txBox="1"/>
          <p:nvPr/>
        </p:nvSpPr>
        <p:spPr>
          <a:xfrm>
            <a:off x="372391" y="2418488"/>
            <a:ext cx="6166954" cy="1015663"/>
          </a:xfrm>
          <a:prstGeom prst="rect">
            <a:avLst/>
          </a:prstGeom>
          <a:solidFill>
            <a:schemeClr val="accent6">
              <a:lumMod val="20000"/>
              <a:lumOff val="80000"/>
            </a:schemeClr>
          </a:solidFill>
        </p:spPr>
        <p:txBody>
          <a:bodyPr wrap="square" rtlCol="0">
            <a:spAutoFit/>
          </a:bodyPr>
          <a:lstStyle/>
          <a:p>
            <a:r>
              <a:rPr lang="ja-JP" altLang="en-US" sz="2000"/>
              <a:t>「日本は</a:t>
            </a:r>
            <a:r>
              <a:rPr lang="en-US" altLang="ja-JP" sz="2000" dirty="0"/>
              <a:t>9</a:t>
            </a:r>
            <a:r>
              <a:rPr lang="ja-JP" altLang="en-US" sz="2000"/>
              <a:t>月入学にすべきか（</a:t>
            </a:r>
            <a:r>
              <a:rPr lang="en-US" altLang="ja-JP" sz="2000" dirty="0"/>
              <a:t>DERC</a:t>
            </a:r>
            <a:r>
              <a:rPr lang="ja-JP" altLang="en-US" sz="2000"/>
              <a:t>なし）」</a:t>
            </a:r>
            <a:endParaRPr lang="en-US" altLang="ja-JP" sz="2000" dirty="0"/>
          </a:p>
          <a:p>
            <a:r>
              <a:rPr lang="ja-JP" altLang="en-US" sz="2000"/>
              <a:t>「リーダーシップとは何か（</a:t>
            </a:r>
            <a:r>
              <a:rPr lang="en-US" altLang="ja-JP" sz="2000" dirty="0"/>
              <a:t>DERC</a:t>
            </a:r>
            <a:r>
              <a:rPr lang="ja-JP" altLang="en-US" sz="2000"/>
              <a:t>あり）」</a:t>
            </a:r>
            <a:endParaRPr lang="en-US" altLang="ja-JP" sz="2000" dirty="0"/>
          </a:p>
          <a:p>
            <a:r>
              <a:rPr lang="ja-JP" altLang="en-US" sz="2000"/>
              <a:t>「冬休みの旅行先は沖縄か北海道か（</a:t>
            </a:r>
            <a:r>
              <a:rPr lang="en-US" altLang="ja-JP" sz="2000" dirty="0"/>
              <a:t>DERC</a:t>
            </a:r>
            <a:r>
              <a:rPr lang="ja-JP" altLang="en-US" sz="2000"/>
              <a:t>あり）」</a:t>
            </a:r>
          </a:p>
        </p:txBody>
      </p:sp>
      <p:sp>
        <p:nvSpPr>
          <p:cNvPr id="5" name="テキスト ボックス 4">
            <a:extLst>
              <a:ext uri="{FF2B5EF4-FFF2-40B4-BE49-F238E27FC236}">
                <a16:creationId xmlns:a16="http://schemas.microsoft.com/office/drawing/2014/main" id="{9FB6A466-0F6F-CC49-ABCC-D3A3AB9C27C1}"/>
              </a:ext>
            </a:extLst>
          </p:cNvPr>
          <p:cNvSpPr txBox="1"/>
          <p:nvPr/>
        </p:nvSpPr>
        <p:spPr>
          <a:xfrm>
            <a:off x="372391" y="225942"/>
            <a:ext cx="1207026" cy="584775"/>
          </a:xfrm>
          <a:prstGeom prst="rect">
            <a:avLst/>
          </a:prstGeom>
          <a:solidFill>
            <a:schemeClr val="accent5">
              <a:lumMod val="20000"/>
              <a:lumOff val="80000"/>
            </a:schemeClr>
          </a:solidFill>
        </p:spPr>
        <p:txBody>
          <a:bodyPr wrap="square" rtlCol="0">
            <a:spAutoFit/>
          </a:bodyPr>
          <a:lstStyle/>
          <a:p>
            <a:r>
              <a:rPr lang="ja-JP" altLang="en-US" sz="3200"/>
              <a:t>お題</a:t>
            </a:r>
            <a:endParaRPr lang="en-US" altLang="ja-JP" sz="3200" dirty="0"/>
          </a:p>
        </p:txBody>
      </p:sp>
    </p:spTree>
    <p:extLst>
      <p:ext uri="{BB962C8B-B14F-4D97-AF65-F5344CB8AC3E}">
        <p14:creationId xmlns:p14="http://schemas.microsoft.com/office/powerpoint/2010/main" val="121304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9FB8811-24DD-AF4E-B54E-BA59C2FB95B2}"/>
              </a:ext>
            </a:extLst>
          </p:cNvPr>
          <p:cNvSpPr txBox="1"/>
          <p:nvPr/>
        </p:nvSpPr>
        <p:spPr>
          <a:xfrm>
            <a:off x="419669" y="400050"/>
            <a:ext cx="6964804" cy="600164"/>
          </a:xfrm>
          <a:prstGeom prst="rect">
            <a:avLst/>
          </a:prstGeom>
          <a:solidFill>
            <a:schemeClr val="accent5">
              <a:lumMod val="20000"/>
              <a:lumOff val="80000"/>
            </a:schemeClr>
          </a:solidFill>
        </p:spPr>
        <p:txBody>
          <a:bodyPr wrap="square" rtlCol="0">
            <a:spAutoFit/>
          </a:bodyPr>
          <a:lstStyle/>
          <a:p>
            <a:r>
              <a:rPr lang="ja-JP" altLang="en-US" sz="3300"/>
              <a:t>研究背景（ゲーミフィケーション）</a:t>
            </a:r>
          </a:p>
        </p:txBody>
      </p:sp>
      <p:sp>
        <p:nvSpPr>
          <p:cNvPr id="2" name="テキスト ボックス 1">
            <a:extLst>
              <a:ext uri="{FF2B5EF4-FFF2-40B4-BE49-F238E27FC236}">
                <a16:creationId xmlns:a16="http://schemas.microsoft.com/office/drawing/2014/main" id="{5AD43764-26E8-8144-91E4-D932BA859483}"/>
              </a:ext>
            </a:extLst>
          </p:cNvPr>
          <p:cNvSpPr txBox="1"/>
          <p:nvPr/>
        </p:nvSpPr>
        <p:spPr>
          <a:xfrm>
            <a:off x="419670" y="1236438"/>
            <a:ext cx="7308377" cy="830997"/>
          </a:xfrm>
          <a:prstGeom prst="rect">
            <a:avLst/>
          </a:prstGeom>
          <a:noFill/>
        </p:spPr>
        <p:txBody>
          <a:bodyPr wrap="square" rtlCol="0">
            <a:spAutoFit/>
          </a:bodyPr>
          <a:lstStyle/>
          <a:p>
            <a:r>
              <a:rPr lang="ja-JP" altLang="en-US" sz="1600"/>
              <a:t>定義</a:t>
            </a:r>
            <a:endParaRPr lang="en-US" altLang="ja-JP" sz="1600" dirty="0"/>
          </a:p>
          <a:p>
            <a:r>
              <a:rPr lang="ja-JP" altLang="en-US" sz="1600"/>
              <a:t>ゲーミフィケーションとは「ゲームに使われている構造を。ゲームとは別の分野で応用し、行動に対する動機付けや問題解決をもたらすこと」</a:t>
            </a:r>
          </a:p>
        </p:txBody>
      </p:sp>
      <p:sp>
        <p:nvSpPr>
          <p:cNvPr id="5" name="テキスト ボックス 4">
            <a:extLst>
              <a:ext uri="{FF2B5EF4-FFF2-40B4-BE49-F238E27FC236}">
                <a16:creationId xmlns:a16="http://schemas.microsoft.com/office/drawing/2014/main" id="{DDDD6543-70A2-4048-901E-66D83CE67ED4}"/>
              </a:ext>
            </a:extLst>
          </p:cNvPr>
          <p:cNvSpPr txBox="1"/>
          <p:nvPr/>
        </p:nvSpPr>
        <p:spPr>
          <a:xfrm>
            <a:off x="419668" y="2195529"/>
            <a:ext cx="8280779" cy="1077218"/>
          </a:xfrm>
          <a:prstGeom prst="rect">
            <a:avLst/>
          </a:prstGeom>
          <a:noFill/>
        </p:spPr>
        <p:txBody>
          <a:bodyPr wrap="square" rtlCol="0">
            <a:spAutoFit/>
          </a:bodyPr>
          <a:lstStyle/>
          <a:p>
            <a:r>
              <a:rPr lang="ja-JP" altLang="en-US" sz="1600"/>
              <a:t>使用例</a:t>
            </a:r>
            <a:endParaRPr lang="en-US" altLang="ja-JP" sz="1600" dirty="0"/>
          </a:p>
          <a:p>
            <a:r>
              <a:rPr lang="en-US" altLang="ja-JP" sz="1600" dirty="0"/>
              <a:t>Nike+</a:t>
            </a:r>
            <a:r>
              <a:rPr lang="ja-JP" altLang="en-US" sz="1600"/>
              <a:t>（</a:t>
            </a:r>
            <a:r>
              <a:rPr lang="en-US" altLang="ja-JP" sz="1600" dirty="0"/>
              <a:t>Nike)</a:t>
            </a:r>
            <a:r>
              <a:rPr lang="ja-JP" altLang="en-US" sz="1600"/>
              <a:t>：運動管理アプリケーション（バッヂ機能）</a:t>
            </a:r>
            <a:endParaRPr lang="en-US" altLang="ja-JP" sz="1600" dirty="0"/>
          </a:p>
          <a:p>
            <a:r>
              <a:rPr lang="ja-JP" altLang="en-US" sz="1600"/>
              <a:t>ビッくらポン（くら寿司）：一定数皿を貯めると、ゲームができ、当たるとおもちゃがもらえる。</a:t>
            </a:r>
            <a:endParaRPr lang="en-US" altLang="ja-JP" sz="1600" dirty="0"/>
          </a:p>
        </p:txBody>
      </p:sp>
      <p:sp>
        <p:nvSpPr>
          <p:cNvPr id="6" name="テキスト ボックス 5">
            <a:extLst>
              <a:ext uri="{FF2B5EF4-FFF2-40B4-BE49-F238E27FC236}">
                <a16:creationId xmlns:a16="http://schemas.microsoft.com/office/drawing/2014/main" id="{75CA1698-AB18-DB4F-92A5-F861BEADF736}"/>
              </a:ext>
            </a:extLst>
          </p:cNvPr>
          <p:cNvSpPr txBox="1"/>
          <p:nvPr/>
        </p:nvSpPr>
        <p:spPr>
          <a:xfrm>
            <a:off x="419668" y="3282513"/>
            <a:ext cx="8280779" cy="830997"/>
          </a:xfrm>
          <a:prstGeom prst="rect">
            <a:avLst/>
          </a:prstGeom>
          <a:noFill/>
        </p:spPr>
        <p:txBody>
          <a:bodyPr wrap="square" rtlCol="0">
            <a:spAutoFit/>
          </a:bodyPr>
          <a:lstStyle/>
          <a:p>
            <a:r>
              <a:rPr lang="ja-JP" altLang="en-US" sz="1600"/>
              <a:t>問題点</a:t>
            </a:r>
            <a:endParaRPr lang="en-US" altLang="ja-JP" sz="1600" dirty="0"/>
          </a:p>
          <a:p>
            <a:r>
              <a:rPr lang="ja-JP" altLang="en-US" sz="1600"/>
              <a:t>報酬を獲得すること自体が目的になってしまう。</a:t>
            </a:r>
            <a:endParaRPr lang="en-US" altLang="ja-JP" sz="1600" dirty="0"/>
          </a:p>
          <a:p>
            <a:r>
              <a:rPr lang="ja-JP" altLang="en-US" sz="1600"/>
              <a:t>内発的な動機付けがされない。</a:t>
            </a:r>
            <a:endParaRPr lang="en-US" altLang="ja-JP" sz="1600" dirty="0"/>
          </a:p>
        </p:txBody>
      </p:sp>
      <p:graphicFrame>
        <p:nvGraphicFramePr>
          <p:cNvPr id="3" name="表 2">
            <a:extLst>
              <a:ext uri="{FF2B5EF4-FFF2-40B4-BE49-F238E27FC236}">
                <a16:creationId xmlns:a16="http://schemas.microsoft.com/office/drawing/2014/main" id="{C0F7AED1-159F-6F40-9F60-DECF66072FA3}"/>
              </a:ext>
            </a:extLst>
          </p:cNvPr>
          <p:cNvGraphicFramePr>
            <a:graphicFrameLocks noGrp="1"/>
          </p:cNvGraphicFramePr>
          <p:nvPr>
            <p:extLst>
              <p:ext uri="{D42A27DB-BD31-4B8C-83A1-F6EECF244321}">
                <p14:modId xmlns:p14="http://schemas.microsoft.com/office/powerpoint/2010/main" val="532179660"/>
              </p:ext>
            </p:extLst>
          </p:nvPr>
        </p:nvGraphicFramePr>
        <p:xfrm>
          <a:off x="340625" y="4341639"/>
          <a:ext cx="8438864" cy="1445011"/>
        </p:xfrm>
        <a:graphic>
          <a:graphicData uri="http://schemas.openxmlformats.org/drawingml/2006/table">
            <a:tbl>
              <a:tblPr firstRow="1" bandRow="1">
                <a:tableStyleId>{91EBBBCC-DAD2-459C-BE2E-F6DE35CF9A28}</a:tableStyleId>
              </a:tblPr>
              <a:tblGrid>
                <a:gridCol w="4219432">
                  <a:extLst>
                    <a:ext uri="{9D8B030D-6E8A-4147-A177-3AD203B41FA5}">
                      <a16:colId xmlns:a16="http://schemas.microsoft.com/office/drawing/2014/main" val="2111563123"/>
                    </a:ext>
                  </a:extLst>
                </a:gridCol>
                <a:gridCol w="4219432">
                  <a:extLst>
                    <a:ext uri="{9D8B030D-6E8A-4147-A177-3AD203B41FA5}">
                      <a16:colId xmlns:a16="http://schemas.microsoft.com/office/drawing/2014/main" val="2503436299"/>
                    </a:ext>
                  </a:extLst>
                </a:gridCol>
              </a:tblGrid>
              <a:tr h="434550">
                <a:tc>
                  <a:txBody>
                    <a:bodyPr/>
                    <a:lstStyle/>
                    <a:p>
                      <a:r>
                        <a:rPr kumimoji="1" lang="ja-JP" altLang="en-US" sz="1600">
                          <a:solidFill>
                            <a:schemeClr val="tx1"/>
                          </a:solidFill>
                        </a:rPr>
                        <a:t>内発的動機付け</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外発的動機付け</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8403418"/>
                  </a:ext>
                </a:extLst>
              </a:tr>
              <a:tr h="1010461">
                <a:tc>
                  <a:txBody>
                    <a:bodyPr/>
                    <a:lstStyle/>
                    <a:p>
                      <a:r>
                        <a:rPr kumimoji="1" lang="ja-JP" altLang="en-US" sz="1600"/>
                        <a:t>自分自身の好奇心や関心等、自分の内面か</a:t>
                      </a:r>
                    </a:p>
                    <a:p>
                      <a:r>
                        <a:rPr kumimoji="1" lang="ja-JP" altLang="en-US" sz="1600"/>
                        <a:t>ら湧き上がってくるものであり、報酬に依</a:t>
                      </a:r>
                    </a:p>
                    <a:p>
                      <a:r>
                        <a:rPr kumimoji="1" lang="ja-JP" altLang="en-US" sz="1600"/>
                        <a:t>存しない動機付け</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a:t>金銭の授受や罰などの外的要因が基となる</a:t>
                      </a:r>
                    </a:p>
                    <a:p>
                      <a:r>
                        <a:rPr kumimoji="1" lang="ja-JP" altLang="en-US" sz="1600"/>
                        <a:t>動機付け</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9241329"/>
                  </a:ext>
                </a:extLst>
              </a:tr>
            </a:tbl>
          </a:graphicData>
        </a:graphic>
      </p:graphicFrame>
      <p:sp>
        <p:nvSpPr>
          <p:cNvPr id="7" name="テキスト ボックス 6">
            <a:extLst>
              <a:ext uri="{FF2B5EF4-FFF2-40B4-BE49-F238E27FC236}">
                <a16:creationId xmlns:a16="http://schemas.microsoft.com/office/drawing/2014/main" id="{C02A4F67-9460-E048-A3EA-1867484ACDD4}"/>
              </a:ext>
            </a:extLst>
          </p:cNvPr>
          <p:cNvSpPr txBox="1"/>
          <p:nvPr/>
        </p:nvSpPr>
        <p:spPr>
          <a:xfrm>
            <a:off x="3675381" y="5845502"/>
            <a:ext cx="1769351" cy="338554"/>
          </a:xfrm>
          <a:prstGeom prst="rect">
            <a:avLst/>
          </a:prstGeom>
          <a:noFill/>
        </p:spPr>
        <p:txBody>
          <a:bodyPr wrap="square" rtlCol="0">
            <a:spAutoFit/>
          </a:bodyPr>
          <a:lstStyle/>
          <a:p>
            <a:r>
              <a:rPr lang="ja-JP" altLang="en-US" sz="1600"/>
              <a:t>動機付けの種類</a:t>
            </a:r>
            <a:endParaRPr lang="en-US" altLang="ja-JP" sz="1600" dirty="0"/>
          </a:p>
        </p:txBody>
      </p:sp>
    </p:spTree>
    <p:extLst>
      <p:ext uri="{BB962C8B-B14F-4D97-AF65-F5344CB8AC3E}">
        <p14:creationId xmlns:p14="http://schemas.microsoft.com/office/powerpoint/2010/main" val="2086627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85FFDFC-EDE2-DB4E-91CB-188693ED8B3D}"/>
              </a:ext>
            </a:extLst>
          </p:cNvPr>
          <p:cNvSpPr txBox="1"/>
          <p:nvPr/>
        </p:nvSpPr>
        <p:spPr>
          <a:xfrm>
            <a:off x="975903" y="1404946"/>
            <a:ext cx="7213939" cy="4524315"/>
          </a:xfrm>
          <a:prstGeom prst="rect">
            <a:avLst/>
          </a:prstGeom>
          <a:solidFill>
            <a:schemeClr val="accent2">
              <a:lumMod val="20000"/>
              <a:lumOff val="80000"/>
            </a:schemeClr>
          </a:solidFill>
        </p:spPr>
        <p:txBody>
          <a:bodyPr wrap="square" rtlCol="0">
            <a:spAutoFit/>
          </a:bodyPr>
          <a:lstStyle/>
          <a:p>
            <a:r>
              <a:rPr lang="ja-JP" altLang="en-US" sz="3200"/>
              <a:t>・「壁がない家」</a:t>
            </a:r>
            <a:r>
              <a:rPr lang="en-US" altLang="ja-JP" sz="3200" dirty="0"/>
              <a:t>or</a:t>
            </a:r>
            <a:r>
              <a:rPr lang="ja-JP" altLang="en-US" sz="3200"/>
              <a:t>「屋根がない家」　</a:t>
            </a:r>
            <a:endParaRPr lang="en-US" altLang="ja-JP" sz="3200" dirty="0"/>
          </a:p>
          <a:p>
            <a:r>
              <a:rPr lang="ja-JP" altLang="en-US" sz="3200"/>
              <a:t>　住むならどっち？</a:t>
            </a:r>
            <a:endParaRPr lang="en-US" altLang="ja-JP" sz="3200" dirty="0"/>
          </a:p>
          <a:p>
            <a:r>
              <a:rPr lang="ja-JP" altLang="en-US" sz="3200"/>
              <a:t>（システム導入なし</a:t>
            </a:r>
            <a:r>
              <a:rPr lang="en-US" altLang="ja-JP" sz="3200" dirty="0"/>
              <a:t>1</a:t>
            </a:r>
            <a:r>
              <a:rPr lang="ja-JP" altLang="en-US" sz="3200"/>
              <a:t>回目）</a:t>
            </a:r>
            <a:endParaRPr lang="en-US" altLang="ja-JP" sz="3200" dirty="0"/>
          </a:p>
          <a:p>
            <a:endParaRPr lang="en-US" altLang="ja-JP" sz="3200" dirty="0"/>
          </a:p>
          <a:p>
            <a:r>
              <a:rPr lang="ja-JP" altLang="en-US" sz="3200"/>
              <a:t>・日本は</a:t>
            </a:r>
            <a:r>
              <a:rPr lang="en-US" altLang="ja-JP" sz="3200" dirty="0"/>
              <a:t>9</a:t>
            </a:r>
            <a:r>
              <a:rPr lang="ja-JP" altLang="en-US" sz="3200"/>
              <a:t>月入学にすべきか</a:t>
            </a:r>
            <a:endParaRPr lang="en-US" altLang="ja-JP" sz="3200" dirty="0"/>
          </a:p>
          <a:p>
            <a:r>
              <a:rPr lang="ja-JP" altLang="en-US" sz="3200"/>
              <a:t>（システム導入あり</a:t>
            </a:r>
            <a:r>
              <a:rPr lang="en-US" altLang="ja-JP" sz="3200" dirty="0"/>
              <a:t>1</a:t>
            </a:r>
            <a:r>
              <a:rPr lang="ja-JP" altLang="en-US" sz="3200"/>
              <a:t>回目） </a:t>
            </a:r>
            <a:br>
              <a:rPr lang="ja-JP" altLang="en-US" sz="3200"/>
            </a:br>
            <a:endParaRPr lang="en-US" altLang="ja-JP" sz="3200" dirty="0"/>
          </a:p>
          <a:p>
            <a:r>
              <a:rPr lang="ja-JP" altLang="en-US" sz="3200"/>
              <a:t>・外国人へのおすすめは桜か紅葉か</a:t>
            </a:r>
            <a:endParaRPr lang="en-US" altLang="ja-JP" sz="3200" dirty="0"/>
          </a:p>
          <a:p>
            <a:r>
              <a:rPr lang="ja-JP" altLang="en-US" sz="3200"/>
              <a:t>（システム導入あり</a:t>
            </a:r>
            <a:r>
              <a:rPr lang="en-US" altLang="ja-JP" sz="3200" dirty="0"/>
              <a:t>2</a:t>
            </a:r>
            <a:r>
              <a:rPr lang="ja-JP" altLang="en-US" sz="3200"/>
              <a:t>回目） </a:t>
            </a:r>
            <a:endParaRPr lang="en-US" altLang="ja-JP" sz="3200" dirty="0"/>
          </a:p>
        </p:txBody>
      </p:sp>
      <p:sp>
        <p:nvSpPr>
          <p:cNvPr id="5" name="テキスト ボックス 4">
            <a:extLst>
              <a:ext uri="{FF2B5EF4-FFF2-40B4-BE49-F238E27FC236}">
                <a16:creationId xmlns:a16="http://schemas.microsoft.com/office/drawing/2014/main" id="{9FB6A466-0F6F-CC49-ABCC-D3A3AB9C27C1}"/>
              </a:ext>
            </a:extLst>
          </p:cNvPr>
          <p:cNvSpPr txBox="1"/>
          <p:nvPr/>
        </p:nvSpPr>
        <p:spPr>
          <a:xfrm>
            <a:off x="372391" y="225942"/>
            <a:ext cx="1207026" cy="584775"/>
          </a:xfrm>
          <a:prstGeom prst="rect">
            <a:avLst/>
          </a:prstGeom>
          <a:solidFill>
            <a:schemeClr val="accent5">
              <a:lumMod val="20000"/>
              <a:lumOff val="80000"/>
            </a:schemeClr>
          </a:solidFill>
        </p:spPr>
        <p:txBody>
          <a:bodyPr wrap="square" rtlCol="0">
            <a:spAutoFit/>
          </a:bodyPr>
          <a:lstStyle/>
          <a:p>
            <a:r>
              <a:rPr lang="ja-JP" altLang="en-US" sz="3200"/>
              <a:t>お題</a:t>
            </a:r>
            <a:endParaRPr lang="en-US" altLang="ja-JP" sz="3200" dirty="0"/>
          </a:p>
        </p:txBody>
      </p:sp>
    </p:spTree>
    <p:extLst>
      <p:ext uri="{BB962C8B-B14F-4D97-AF65-F5344CB8AC3E}">
        <p14:creationId xmlns:p14="http://schemas.microsoft.com/office/powerpoint/2010/main" val="1915402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85FFDFC-EDE2-DB4E-91CB-188693ED8B3D}"/>
              </a:ext>
            </a:extLst>
          </p:cNvPr>
          <p:cNvSpPr txBox="1"/>
          <p:nvPr/>
        </p:nvSpPr>
        <p:spPr>
          <a:xfrm>
            <a:off x="-7790408" y="1086893"/>
            <a:ext cx="7213939" cy="4524315"/>
          </a:xfrm>
          <a:prstGeom prst="rect">
            <a:avLst/>
          </a:prstGeom>
          <a:solidFill>
            <a:schemeClr val="accent2">
              <a:lumMod val="20000"/>
              <a:lumOff val="80000"/>
            </a:schemeClr>
          </a:solidFill>
        </p:spPr>
        <p:txBody>
          <a:bodyPr wrap="square" rtlCol="0">
            <a:spAutoFit/>
          </a:bodyPr>
          <a:lstStyle/>
          <a:p>
            <a:r>
              <a:rPr lang="ja-JP" altLang="en-US" sz="3200"/>
              <a:t>・「壁がない家」</a:t>
            </a:r>
            <a:r>
              <a:rPr lang="en-US" altLang="ja-JP" sz="3200" dirty="0"/>
              <a:t>or</a:t>
            </a:r>
            <a:r>
              <a:rPr lang="ja-JP" altLang="en-US" sz="3200"/>
              <a:t>「屋根がない家」　</a:t>
            </a:r>
            <a:endParaRPr lang="en-US" altLang="ja-JP" sz="3200" dirty="0"/>
          </a:p>
          <a:p>
            <a:r>
              <a:rPr lang="ja-JP" altLang="en-US" sz="3200"/>
              <a:t>　住むならどっち？</a:t>
            </a:r>
            <a:endParaRPr lang="en-US" altLang="ja-JP" sz="3200" dirty="0"/>
          </a:p>
          <a:p>
            <a:r>
              <a:rPr lang="ja-JP" altLang="en-US" sz="3200"/>
              <a:t>（システム導入なし</a:t>
            </a:r>
            <a:r>
              <a:rPr lang="en-US" altLang="ja-JP" sz="3200" dirty="0"/>
              <a:t>1</a:t>
            </a:r>
            <a:r>
              <a:rPr lang="ja-JP" altLang="en-US" sz="3200"/>
              <a:t>回目）</a:t>
            </a:r>
            <a:endParaRPr lang="en-US" altLang="ja-JP" sz="3200" dirty="0"/>
          </a:p>
          <a:p>
            <a:endParaRPr lang="en-US" altLang="ja-JP" sz="3200" dirty="0"/>
          </a:p>
          <a:p>
            <a:r>
              <a:rPr lang="ja-JP" altLang="en-US" sz="3200"/>
              <a:t>・日本は</a:t>
            </a:r>
            <a:r>
              <a:rPr lang="en-US" altLang="ja-JP" sz="3200" dirty="0"/>
              <a:t>9</a:t>
            </a:r>
            <a:r>
              <a:rPr lang="ja-JP" altLang="en-US" sz="3200"/>
              <a:t>月入学にすべきか</a:t>
            </a:r>
            <a:endParaRPr lang="en-US" altLang="ja-JP" sz="3200" dirty="0"/>
          </a:p>
          <a:p>
            <a:r>
              <a:rPr lang="ja-JP" altLang="en-US" sz="3200"/>
              <a:t>（システム導入あり</a:t>
            </a:r>
            <a:r>
              <a:rPr lang="en-US" altLang="ja-JP" sz="3200" dirty="0"/>
              <a:t>1</a:t>
            </a:r>
            <a:r>
              <a:rPr lang="ja-JP" altLang="en-US" sz="3200"/>
              <a:t>回目） </a:t>
            </a:r>
            <a:br>
              <a:rPr lang="ja-JP" altLang="en-US" sz="3200"/>
            </a:br>
            <a:endParaRPr lang="en-US" altLang="ja-JP" sz="3200" dirty="0"/>
          </a:p>
          <a:p>
            <a:r>
              <a:rPr lang="ja-JP" altLang="en-US" sz="3200"/>
              <a:t>・外国人へのおすすめは桜か紅葉か</a:t>
            </a:r>
            <a:endParaRPr lang="en-US" altLang="ja-JP" sz="3200" dirty="0"/>
          </a:p>
          <a:p>
            <a:r>
              <a:rPr lang="ja-JP" altLang="en-US" sz="3200"/>
              <a:t>（システム導入あり</a:t>
            </a:r>
            <a:r>
              <a:rPr lang="en-US" altLang="ja-JP" sz="3200" dirty="0"/>
              <a:t>2</a:t>
            </a:r>
            <a:r>
              <a:rPr lang="ja-JP" altLang="en-US" sz="3200"/>
              <a:t>回目） </a:t>
            </a:r>
            <a:endParaRPr lang="en-US" altLang="ja-JP" sz="3200" dirty="0"/>
          </a:p>
        </p:txBody>
      </p:sp>
      <p:sp>
        <p:nvSpPr>
          <p:cNvPr id="5" name="テキスト ボックス 4">
            <a:extLst>
              <a:ext uri="{FF2B5EF4-FFF2-40B4-BE49-F238E27FC236}">
                <a16:creationId xmlns:a16="http://schemas.microsoft.com/office/drawing/2014/main" id="{9FB6A466-0F6F-CC49-ABCC-D3A3AB9C27C1}"/>
              </a:ext>
            </a:extLst>
          </p:cNvPr>
          <p:cNvSpPr txBox="1"/>
          <p:nvPr/>
        </p:nvSpPr>
        <p:spPr>
          <a:xfrm>
            <a:off x="372391" y="225942"/>
            <a:ext cx="1207026" cy="584775"/>
          </a:xfrm>
          <a:prstGeom prst="rect">
            <a:avLst/>
          </a:prstGeom>
          <a:solidFill>
            <a:schemeClr val="accent5">
              <a:lumMod val="20000"/>
              <a:lumOff val="80000"/>
            </a:schemeClr>
          </a:solidFill>
        </p:spPr>
        <p:txBody>
          <a:bodyPr wrap="square" rtlCol="0">
            <a:spAutoFit/>
          </a:bodyPr>
          <a:lstStyle/>
          <a:p>
            <a:r>
              <a:rPr lang="ja-JP" altLang="en-US" sz="3200"/>
              <a:t>お題</a:t>
            </a:r>
            <a:endParaRPr lang="en-US" altLang="ja-JP" sz="3200" dirty="0"/>
          </a:p>
        </p:txBody>
      </p:sp>
      <p:sp>
        <p:nvSpPr>
          <p:cNvPr id="4" name="テキスト ボックス 3">
            <a:extLst>
              <a:ext uri="{FF2B5EF4-FFF2-40B4-BE49-F238E27FC236}">
                <a16:creationId xmlns:a16="http://schemas.microsoft.com/office/drawing/2014/main" id="{46A80C38-C99D-6E4C-AE36-B094A633680F}"/>
              </a:ext>
            </a:extLst>
          </p:cNvPr>
          <p:cNvSpPr txBox="1"/>
          <p:nvPr/>
        </p:nvSpPr>
        <p:spPr>
          <a:xfrm>
            <a:off x="769956" y="1152066"/>
            <a:ext cx="7340373" cy="4524315"/>
          </a:xfrm>
          <a:prstGeom prst="rect">
            <a:avLst/>
          </a:prstGeom>
          <a:solidFill>
            <a:schemeClr val="accent6">
              <a:lumMod val="20000"/>
              <a:lumOff val="80000"/>
            </a:schemeClr>
          </a:solidFill>
        </p:spPr>
        <p:txBody>
          <a:bodyPr wrap="square" rtlCol="0">
            <a:spAutoFit/>
          </a:bodyPr>
          <a:lstStyle/>
          <a:p>
            <a:r>
              <a:rPr lang="ja-JP" altLang="en-US" sz="3200"/>
              <a:t>・日本は</a:t>
            </a:r>
            <a:r>
              <a:rPr lang="en-US" altLang="ja-JP" sz="3200" dirty="0"/>
              <a:t>9</a:t>
            </a:r>
            <a:r>
              <a:rPr lang="ja-JP" altLang="en-US" sz="3200"/>
              <a:t>月入学にすべきか</a:t>
            </a:r>
            <a:endParaRPr lang="en-US" altLang="ja-JP" sz="3200" dirty="0"/>
          </a:p>
          <a:p>
            <a:r>
              <a:rPr lang="ja-JP" altLang="en-US" sz="3200"/>
              <a:t>（システム導入なし</a:t>
            </a:r>
            <a:r>
              <a:rPr lang="en-US" altLang="ja-JP" sz="3200" dirty="0"/>
              <a:t>1</a:t>
            </a:r>
            <a:r>
              <a:rPr lang="ja-JP" altLang="en-US" sz="3200"/>
              <a:t>回目）</a:t>
            </a:r>
            <a:endParaRPr lang="en-US" altLang="ja-JP" sz="3200" dirty="0"/>
          </a:p>
          <a:p>
            <a:endParaRPr lang="en-US" altLang="ja-JP" sz="3200" dirty="0"/>
          </a:p>
          <a:p>
            <a:r>
              <a:rPr lang="ja-JP" altLang="en-US" sz="3200"/>
              <a:t>・リーダーシップとは何か</a:t>
            </a:r>
            <a:endParaRPr lang="en-US" altLang="ja-JP" sz="3200" dirty="0"/>
          </a:p>
          <a:p>
            <a:r>
              <a:rPr lang="ja-JP" altLang="en-US" sz="3200"/>
              <a:t>（システム導入あり</a:t>
            </a:r>
            <a:r>
              <a:rPr lang="en-US" altLang="ja-JP" sz="3200" dirty="0"/>
              <a:t>1</a:t>
            </a:r>
            <a:r>
              <a:rPr lang="ja-JP" altLang="en-US" sz="3200"/>
              <a:t>回目） </a:t>
            </a:r>
            <a:endParaRPr lang="en-US" altLang="ja-JP" sz="3200" dirty="0"/>
          </a:p>
          <a:p>
            <a:endParaRPr lang="en-US" altLang="ja-JP" sz="3200" dirty="0"/>
          </a:p>
          <a:p>
            <a:r>
              <a:rPr lang="ja-JP" altLang="en-US" sz="3200"/>
              <a:t>・「壁がない家」</a:t>
            </a:r>
            <a:r>
              <a:rPr lang="en-US" altLang="ja-JP" sz="3200" dirty="0"/>
              <a:t>or</a:t>
            </a:r>
            <a:r>
              <a:rPr lang="ja-JP" altLang="en-US" sz="3200"/>
              <a:t>「屋根がない家」　</a:t>
            </a:r>
            <a:endParaRPr lang="en-US" altLang="ja-JP" sz="3200" dirty="0"/>
          </a:p>
          <a:p>
            <a:r>
              <a:rPr lang="ja-JP" altLang="en-US" sz="3200"/>
              <a:t>　住むならどっち？</a:t>
            </a:r>
            <a:endParaRPr lang="en-US" altLang="ja-JP" sz="3200" dirty="0"/>
          </a:p>
          <a:p>
            <a:r>
              <a:rPr lang="ja-JP" altLang="en-US" sz="3200"/>
              <a:t>（システム導入あり</a:t>
            </a:r>
            <a:r>
              <a:rPr lang="en-US" altLang="ja-JP" sz="3200" dirty="0"/>
              <a:t>2</a:t>
            </a:r>
            <a:r>
              <a:rPr lang="ja-JP" altLang="en-US" sz="3200"/>
              <a:t>回目） </a:t>
            </a:r>
            <a:endParaRPr lang="en-US" altLang="ja-JP" sz="3200" dirty="0"/>
          </a:p>
        </p:txBody>
      </p:sp>
    </p:spTree>
    <p:extLst>
      <p:ext uri="{BB962C8B-B14F-4D97-AF65-F5344CB8AC3E}">
        <p14:creationId xmlns:p14="http://schemas.microsoft.com/office/powerpoint/2010/main" val="146578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9FB8811-24DD-AF4E-B54E-BA59C2FB95B2}"/>
              </a:ext>
            </a:extLst>
          </p:cNvPr>
          <p:cNvSpPr txBox="1"/>
          <p:nvPr/>
        </p:nvSpPr>
        <p:spPr>
          <a:xfrm>
            <a:off x="391521" y="356034"/>
            <a:ext cx="4510531" cy="600164"/>
          </a:xfrm>
          <a:prstGeom prst="rect">
            <a:avLst/>
          </a:prstGeom>
          <a:solidFill>
            <a:schemeClr val="accent5">
              <a:lumMod val="20000"/>
              <a:lumOff val="80000"/>
            </a:schemeClr>
          </a:solidFill>
        </p:spPr>
        <p:txBody>
          <a:bodyPr wrap="square" rtlCol="0">
            <a:spAutoFit/>
          </a:bodyPr>
          <a:lstStyle/>
          <a:p>
            <a:r>
              <a:rPr lang="ja-JP" altLang="en-US" sz="3300"/>
              <a:t>研究背景（互恵主義）</a:t>
            </a:r>
          </a:p>
        </p:txBody>
      </p:sp>
      <p:sp>
        <p:nvSpPr>
          <p:cNvPr id="3" name="テキスト ボックス 2">
            <a:extLst>
              <a:ext uri="{FF2B5EF4-FFF2-40B4-BE49-F238E27FC236}">
                <a16:creationId xmlns:a16="http://schemas.microsoft.com/office/drawing/2014/main" id="{DA189D0A-B194-A849-BEEF-2ECFDEDECBE0}"/>
              </a:ext>
            </a:extLst>
          </p:cNvPr>
          <p:cNvSpPr txBox="1"/>
          <p:nvPr/>
        </p:nvSpPr>
        <p:spPr>
          <a:xfrm>
            <a:off x="458930" y="1066067"/>
            <a:ext cx="8157950" cy="584775"/>
          </a:xfrm>
          <a:prstGeom prst="rect">
            <a:avLst/>
          </a:prstGeom>
          <a:noFill/>
        </p:spPr>
        <p:txBody>
          <a:bodyPr wrap="square" rtlCol="0">
            <a:spAutoFit/>
          </a:bodyPr>
          <a:lstStyle/>
          <a:p>
            <a:r>
              <a:rPr lang="ja-JP" altLang="en-US" sz="1600"/>
              <a:t>互恵主義</a:t>
            </a:r>
            <a:r>
              <a:rPr lang="en-US" altLang="ja-JP" sz="1600" dirty="0"/>
              <a:t>..</a:t>
            </a:r>
            <a:r>
              <a:rPr lang="ja-JP" altLang="en-US" sz="1600"/>
              <a:t>あとで見返りがあると期待されるために、ある個体が他の個体の利益になることをすること。</a:t>
            </a:r>
          </a:p>
        </p:txBody>
      </p:sp>
      <p:cxnSp>
        <p:nvCxnSpPr>
          <p:cNvPr id="5" name="直線コネクタ 4">
            <a:extLst>
              <a:ext uri="{FF2B5EF4-FFF2-40B4-BE49-F238E27FC236}">
                <a16:creationId xmlns:a16="http://schemas.microsoft.com/office/drawing/2014/main" id="{98E7C17C-627F-9A4F-82FC-8DB3E8221C2C}"/>
              </a:ext>
            </a:extLst>
          </p:cNvPr>
          <p:cNvCxnSpPr>
            <a:cxnSpLocks/>
          </p:cNvCxnSpPr>
          <p:nvPr/>
        </p:nvCxnSpPr>
        <p:spPr>
          <a:xfrm>
            <a:off x="4357486" y="1916745"/>
            <a:ext cx="0" cy="4241136"/>
          </a:xfrm>
          <a:prstGeom prst="line">
            <a:avLst/>
          </a:prstGeom>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08456FC-C8E8-9E43-9073-EFFF7D7DD783}"/>
              </a:ext>
            </a:extLst>
          </p:cNvPr>
          <p:cNvSpPr txBox="1"/>
          <p:nvPr/>
        </p:nvSpPr>
        <p:spPr>
          <a:xfrm>
            <a:off x="1505263" y="2071574"/>
            <a:ext cx="1473957" cy="400110"/>
          </a:xfrm>
          <a:prstGeom prst="rect">
            <a:avLst/>
          </a:prstGeom>
          <a:noFill/>
        </p:spPr>
        <p:txBody>
          <a:bodyPr wrap="square" rtlCol="0">
            <a:spAutoFit/>
          </a:bodyPr>
          <a:lstStyle/>
          <a:p>
            <a:r>
              <a:rPr lang="ja-JP" altLang="en-US" sz="2000"/>
              <a:t>直接互恵</a:t>
            </a:r>
          </a:p>
        </p:txBody>
      </p:sp>
      <p:sp>
        <p:nvSpPr>
          <p:cNvPr id="7" name="テキスト ボックス 6">
            <a:extLst>
              <a:ext uri="{FF2B5EF4-FFF2-40B4-BE49-F238E27FC236}">
                <a16:creationId xmlns:a16="http://schemas.microsoft.com/office/drawing/2014/main" id="{C9EBDE12-26C6-7844-A8B3-0271AF7828AE}"/>
              </a:ext>
            </a:extLst>
          </p:cNvPr>
          <p:cNvSpPr txBox="1"/>
          <p:nvPr/>
        </p:nvSpPr>
        <p:spPr>
          <a:xfrm>
            <a:off x="6481636" y="2071574"/>
            <a:ext cx="1473957" cy="400110"/>
          </a:xfrm>
          <a:prstGeom prst="rect">
            <a:avLst/>
          </a:prstGeom>
          <a:noFill/>
        </p:spPr>
        <p:txBody>
          <a:bodyPr wrap="square" rtlCol="0">
            <a:spAutoFit/>
          </a:bodyPr>
          <a:lstStyle/>
          <a:p>
            <a:r>
              <a:rPr lang="ja-JP" altLang="en-US" sz="2000"/>
              <a:t>間接互恵</a:t>
            </a:r>
          </a:p>
        </p:txBody>
      </p:sp>
      <p:sp>
        <p:nvSpPr>
          <p:cNvPr id="29" name="テキスト ボックス 28">
            <a:extLst>
              <a:ext uri="{FF2B5EF4-FFF2-40B4-BE49-F238E27FC236}">
                <a16:creationId xmlns:a16="http://schemas.microsoft.com/office/drawing/2014/main" id="{EB4BA451-EE69-B647-B5D0-E2E7DD803449}"/>
              </a:ext>
            </a:extLst>
          </p:cNvPr>
          <p:cNvSpPr txBox="1"/>
          <p:nvPr/>
        </p:nvSpPr>
        <p:spPr>
          <a:xfrm>
            <a:off x="4902052" y="5698492"/>
            <a:ext cx="3859275" cy="646331"/>
          </a:xfrm>
          <a:prstGeom prst="rect">
            <a:avLst/>
          </a:prstGeom>
          <a:noFill/>
        </p:spPr>
        <p:txBody>
          <a:bodyPr wrap="square" rtlCol="0">
            <a:spAutoFit/>
          </a:bodyPr>
          <a:lstStyle/>
          <a:p>
            <a:r>
              <a:rPr lang="ja-JP" altLang="en-US"/>
              <a:t>利他行動者</a:t>
            </a:r>
            <a:r>
              <a:rPr lang="en-US" altLang="ja-JP" dirty="0"/>
              <a:t>A</a:t>
            </a:r>
            <a:r>
              <a:rPr lang="ja-JP" altLang="en-US"/>
              <a:t>から受けた利他行為</a:t>
            </a:r>
            <a:endParaRPr lang="en-US" altLang="ja-JP" dirty="0"/>
          </a:p>
          <a:p>
            <a:r>
              <a:rPr lang="ja-JP" altLang="en-US"/>
              <a:t>に対して第３者</a:t>
            </a:r>
            <a:r>
              <a:rPr lang="en-US" altLang="ja-JP" dirty="0"/>
              <a:t>C</a:t>
            </a:r>
            <a:r>
              <a:rPr lang="ja-JP" altLang="en-US"/>
              <a:t>が利他行為を行う</a:t>
            </a:r>
          </a:p>
        </p:txBody>
      </p:sp>
      <p:sp>
        <p:nvSpPr>
          <p:cNvPr id="52" name="テキスト ボックス 51">
            <a:extLst>
              <a:ext uri="{FF2B5EF4-FFF2-40B4-BE49-F238E27FC236}">
                <a16:creationId xmlns:a16="http://schemas.microsoft.com/office/drawing/2014/main" id="{CDF2AA83-81DE-F147-918F-32A58B52DBF4}"/>
              </a:ext>
            </a:extLst>
          </p:cNvPr>
          <p:cNvSpPr txBox="1"/>
          <p:nvPr/>
        </p:nvSpPr>
        <p:spPr>
          <a:xfrm>
            <a:off x="417465" y="5699634"/>
            <a:ext cx="3940021" cy="646331"/>
          </a:xfrm>
          <a:prstGeom prst="rect">
            <a:avLst/>
          </a:prstGeom>
          <a:noFill/>
        </p:spPr>
        <p:txBody>
          <a:bodyPr wrap="square" rtlCol="0">
            <a:spAutoFit/>
          </a:bodyPr>
          <a:lstStyle/>
          <a:p>
            <a:r>
              <a:rPr lang="ja-JP" altLang="en-US"/>
              <a:t>利他行動者</a:t>
            </a:r>
            <a:r>
              <a:rPr lang="en-US" altLang="ja-JP" dirty="0"/>
              <a:t>A</a:t>
            </a:r>
            <a:r>
              <a:rPr lang="ja-JP" altLang="en-US"/>
              <a:t>から受けた利他行為</a:t>
            </a:r>
            <a:endParaRPr lang="en-US" altLang="ja-JP" dirty="0"/>
          </a:p>
          <a:p>
            <a:r>
              <a:rPr lang="ja-JP" altLang="en-US"/>
              <a:t>に対して受益者</a:t>
            </a:r>
            <a:r>
              <a:rPr lang="en-US" altLang="ja-JP" dirty="0"/>
              <a:t>B</a:t>
            </a:r>
            <a:r>
              <a:rPr lang="ja-JP" altLang="en-US"/>
              <a:t>は利他行為で返す</a:t>
            </a:r>
          </a:p>
        </p:txBody>
      </p:sp>
      <p:grpSp>
        <p:nvGrpSpPr>
          <p:cNvPr id="11" name="グループ化 10">
            <a:extLst>
              <a:ext uri="{FF2B5EF4-FFF2-40B4-BE49-F238E27FC236}">
                <a16:creationId xmlns:a16="http://schemas.microsoft.com/office/drawing/2014/main" id="{C3B7397D-2888-C440-A02E-E64251A02ADF}"/>
              </a:ext>
            </a:extLst>
          </p:cNvPr>
          <p:cNvGrpSpPr/>
          <p:nvPr/>
        </p:nvGrpSpPr>
        <p:grpSpPr>
          <a:xfrm>
            <a:off x="425618" y="2830258"/>
            <a:ext cx="3129309" cy="1791602"/>
            <a:chOff x="425618" y="2830258"/>
            <a:chExt cx="3129309" cy="1791602"/>
          </a:xfrm>
        </p:grpSpPr>
        <p:sp>
          <p:nvSpPr>
            <p:cNvPr id="17" name="右矢印 16">
              <a:extLst>
                <a:ext uri="{FF2B5EF4-FFF2-40B4-BE49-F238E27FC236}">
                  <a16:creationId xmlns:a16="http://schemas.microsoft.com/office/drawing/2014/main" id="{306EF435-0067-2149-9811-1ABFFB95986B}"/>
                </a:ext>
              </a:extLst>
            </p:cNvPr>
            <p:cNvSpPr/>
            <p:nvPr/>
          </p:nvSpPr>
          <p:spPr>
            <a:xfrm>
              <a:off x="1430582" y="3159207"/>
              <a:ext cx="1098109" cy="235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sp>
          <p:nvSpPr>
            <p:cNvPr id="18" name="右矢印 17">
              <a:extLst>
                <a:ext uri="{FF2B5EF4-FFF2-40B4-BE49-F238E27FC236}">
                  <a16:creationId xmlns:a16="http://schemas.microsoft.com/office/drawing/2014/main" id="{8AE37972-907E-3148-978A-5C0F1EC254B3}"/>
                </a:ext>
              </a:extLst>
            </p:cNvPr>
            <p:cNvSpPr/>
            <p:nvPr/>
          </p:nvSpPr>
          <p:spPr>
            <a:xfrm rot="10800000">
              <a:off x="1430582" y="3544057"/>
              <a:ext cx="1098109" cy="235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grpSp>
          <p:nvGrpSpPr>
            <p:cNvPr id="22" name="グループ化 21">
              <a:extLst>
                <a:ext uri="{FF2B5EF4-FFF2-40B4-BE49-F238E27FC236}">
                  <a16:creationId xmlns:a16="http://schemas.microsoft.com/office/drawing/2014/main" id="{EDC90180-7D81-6041-82B9-E12B42BAC9A2}"/>
                </a:ext>
              </a:extLst>
            </p:cNvPr>
            <p:cNvGrpSpPr>
              <a:grpSpLocks noChangeAspect="1"/>
            </p:cNvGrpSpPr>
            <p:nvPr/>
          </p:nvGrpSpPr>
          <p:grpSpPr>
            <a:xfrm>
              <a:off x="2841736" y="2923577"/>
              <a:ext cx="654605" cy="1020966"/>
              <a:chOff x="736979" y="3096285"/>
              <a:chExt cx="805217" cy="1255871"/>
            </a:xfrm>
            <a:solidFill>
              <a:schemeClr val="accent6">
                <a:lumMod val="40000"/>
                <a:lumOff val="60000"/>
              </a:schemeClr>
            </a:solidFill>
          </p:grpSpPr>
          <p:grpSp>
            <p:nvGrpSpPr>
              <p:cNvPr id="23" name="グループ化 22">
                <a:extLst>
                  <a:ext uri="{FF2B5EF4-FFF2-40B4-BE49-F238E27FC236}">
                    <a16:creationId xmlns:a16="http://schemas.microsoft.com/office/drawing/2014/main" id="{97948221-20AE-AD44-BD40-596B03ABF505}"/>
                  </a:ext>
                </a:extLst>
              </p:cNvPr>
              <p:cNvGrpSpPr>
                <a:grpSpLocks noChangeAspect="1"/>
              </p:cNvGrpSpPr>
              <p:nvPr/>
            </p:nvGrpSpPr>
            <p:grpSpPr>
              <a:xfrm>
                <a:off x="736979" y="3096285"/>
                <a:ext cx="805217" cy="1255871"/>
                <a:chOff x="5693392" y="3295657"/>
                <a:chExt cx="805217" cy="1255871"/>
              </a:xfrm>
              <a:grpFill/>
            </p:grpSpPr>
            <p:sp>
              <p:nvSpPr>
                <p:cNvPr id="25" name="円/楕円 24">
                  <a:extLst>
                    <a:ext uri="{FF2B5EF4-FFF2-40B4-BE49-F238E27FC236}">
                      <a16:creationId xmlns:a16="http://schemas.microsoft.com/office/drawing/2014/main" id="{BC5C12A3-633B-7E40-A5C9-7ED39B48B614}"/>
                    </a:ext>
                  </a:extLst>
                </p:cNvPr>
                <p:cNvSpPr/>
                <p:nvPr/>
              </p:nvSpPr>
              <p:spPr>
                <a:xfrm>
                  <a:off x="5768842" y="3295657"/>
                  <a:ext cx="654316" cy="62834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sp>
              <p:nvSpPr>
                <p:cNvPr id="26" name="三角形 25">
                  <a:extLst>
                    <a:ext uri="{FF2B5EF4-FFF2-40B4-BE49-F238E27FC236}">
                      <a16:creationId xmlns:a16="http://schemas.microsoft.com/office/drawing/2014/main" id="{5AE02CD0-CADA-774F-99BD-BF90AFD41D1B}"/>
                    </a:ext>
                  </a:extLst>
                </p:cNvPr>
                <p:cNvSpPr/>
                <p:nvPr/>
              </p:nvSpPr>
              <p:spPr>
                <a:xfrm>
                  <a:off x="5693392" y="3609832"/>
                  <a:ext cx="805217" cy="941696"/>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grpSp>
          <p:sp>
            <p:nvSpPr>
              <p:cNvPr id="24" name="円/楕円 23">
                <a:extLst>
                  <a:ext uri="{FF2B5EF4-FFF2-40B4-BE49-F238E27FC236}">
                    <a16:creationId xmlns:a16="http://schemas.microsoft.com/office/drawing/2014/main" id="{D28211AF-A60F-A144-910A-7A1F65C5B04A}"/>
                  </a:ext>
                </a:extLst>
              </p:cNvPr>
              <p:cNvSpPr>
                <a:spLocks noChangeAspect="1"/>
              </p:cNvSpPr>
              <p:nvPr/>
            </p:nvSpPr>
            <p:spPr>
              <a:xfrm>
                <a:off x="901306" y="3266982"/>
                <a:ext cx="476564" cy="45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2800" b="1" dirty="0">
                    <a:solidFill>
                      <a:sysClr val="windowText" lastClr="000000"/>
                    </a:solidFill>
                  </a:rPr>
                  <a:t>B</a:t>
                </a:r>
                <a:endParaRPr lang="ja-JP" altLang="en-US" sz="2800" b="1">
                  <a:solidFill>
                    <a:sysClr val="windowText" lastClr="000000"/>
                  </a:solidFill>
                </a:endParaRPr>
              </a:p>
            </p:txBody>
          </p:sp>
        </p:grpSp>
        <p:sp>
          <p:nvSpPr>
            <p:cNvPr id="27" name="テキスト ボックス 26">
              <a:extLst>
                <a:ext uri="{FF2B5EF4-FFF2-40B4-BE49-F238E27FC236}">
                  <a16:creationId xmlns:a16="http://schemas.microsoft.com/office/drawing/2014/main" id="{C1171C02-98B3-5A4A-8F2E-C61CB7524AFE}"/>
                </a:ext>
              </a:extLst>
            </p:cNvPr>
            <p:cNvSpPr txBox="1"/>
            <p:nvPr/>
          </p:nvSpPr>
          <p:spPr>
            <a:xfrm>
              <a:off x="1065966" y="2830258"/>
              <a:ext cx="2488961" cy="338554"/>
            </a:xfrm>
            <a:prstGeom prst="rect">
              <a:avLst/>
            </a:prstGeom>
            <a:noFill/>
          </p:spPr>
          <p:txBody>
            <a:bodyPr wrap="square" rtlCol="0">
              <a:spAutoFit/>
            </a:bodyPr>
            <a:lstStyle/>
            <a:p>
              <a:r>
                <a:rPr lang="en-US" altLang="ja-JP" sz="1600" dirty="0"/>
                <a:t>(1)A</a:t>
              </a:r>
              <a:r>
                <a:rPr lang="ja-JP" altLang="en-US" sz="1600"/>
                <a:t>が</a:t>
              </a:r>
              <a:r>
                <a:rPr lang="en-US" altLang="ja-JP" sz="1600" dirty="0"/>
                <a:t>B</a:t>
              </a:r>
              <a:r>
                <a:rPr lang="ja-JP" altLang="en-US" sz="1600"/>
                <a:t>に利他行為</a:t>
              </a:r>
            </a:p>
          </p:txBody>
        </p:sp>
        <p:sp>
          <p:nvSpPr>
            <p:cNvPr id="28" name="テキスト ボックス 27">
              <a:extLst>
                <a:ext uri="{FF2B5EF4-FFF2-40B4-BE49-F238E27FC236}">
                  <a16:creationId xmlns:a16="http://schemas.microsoft.com/office/drawing/2014/main" id="{C97E1F7B-682F-C649-B64F-5DD68489DB57}"/>
                </a:ext>
              </a:extLst>
            </p:cNvPr>
            <p:cNvSpPr txBox="1"/>
            <p:nvPr/>
          </p:nvSpPr>
          <p:spPr>
            <a:xfrm>
              <a:off x="867613" y="4037085"/>
              <a:ext cx="2330769" cy="584775"/>
            </a:xfrm>
            <a:prstGeom prst="rect">
              <a:avLst/>
            </a:prstGeom>
            <a:noFill/>
          </p:spPr>
          <p:txBody>
            <a:bodyPr wrap="square" rtlCol="0">
              <a:spAutoFit/>
            </a:bodyPr>
            <a:lstStyle/>
            <a:p>
              <a:r>
                <a:rPr lang="en-US" altLang="ja-JP" sz="1600" dirty="0"/>
                <a:t>(2)B</a:t>
              </a:r>
              <a:r>
                <a:rPr lang="ja-JP" altLang="en-US" sz="1600"/>
                <a:t>が</a:t>
              </a:r>
              <a:r>
                <a:rPr lang="en-US" altLang="ja-JP" sz="1600" dirty="0"/>
                <a:t>A</a:t>
              </a:r>
              <a:r>
                <a:rPr lang="ja-JP" altLang="en-US" sz="1600"/>
                <a:t>に見返りとして　</a:t>
              </a:r>
              <a:endParaRPr lang="en-US" altLang="ja-JP" sz="1600" dirty="0"/>
            </a:p>
            <a:p>
              <a:r>
                <a:rPr lang="ja-JP" altLang="en-US" sz="1600"/>
                <a:t>　利他行為をする</a:t>
              </a:r>
            </a:p>
          </p:txBody>
        </p:sp>
        <p:grpSp>
          <p:nvGrpSpPr>
            <p:cNvPr id="54" name="グループ化 53">
              <a:extLst>
                <a:ext uri="{FF2B5EF4-FFF2-40B4-BE49-F238E27FC236}">
                  <a16:creationId xmlns:a16="http://schemas.microsoft.com/office/drawing/2014/main" id="{85D4BA06-3C5E-914E-AE02-47359C9D83C3}"/>
                </a:ext>
              </a:extLst>
            </p:cNvPr>
            <p:cNvGrpSpPr>
              <a:grpSpLocks noChangeAspect="1"/>
            </p:cNvGrpSpPr>
            <p:nvPr/>
          </p:nvGrpSpPr>
          <p:grpSpPr>
            <a:xfrm>
              <a:off x="425618" y="2923577"/>
              <a:ext cx="654605" cy="1020966"/>
              <a:chOff x="736979" y="3096285"/>
              <a:chExt cx="805217" cy="1255871"/>
            </a:xfrm>
            <a:solidFill>
              <a:schemeClr val="accent5">
                <a:lumMod val="40000"/>
                <a:lumOff val="60000"/>
              </a:schemeClr>
            </a:solidFill>
          </p:grpSpPr>
          <p:grpSp>
            <p:nvGrpSpPr>
              <p:cNvPr id="55" name="グループ化 54">
                <a:extLst>
                  <a:ext uri="{FF2B5EF4-FFF2-40B4-BE49-F238E27FC236}">
                    <a16:creationId xmlns:a16="http://schemas.microsoft.com/office/drawing/2014/main" id="{C6E0C2E6-6414-3646-8C67-E37FB3B0DAB5}"/>
                  </a:ext>
                </a:extLst>
              </p:cNvPr>
              <p:cNvGrpSpPr>
                <a:grpSpLocks noChangeAspect="1"/>
              </p:cNvGrpSpPr>
              <p:nvPr/>
            </p:nvGrpSpPr>
            <p:grpSpPr>
              <a:xfrm>
                <a:off x="736979" y="3096285"/>
                <a:ext cx="805217" cy="1255871"/>
                <a:chOff x="5693392" y="3295657"/>
                <a:chExt cx="805217" cy="1255871"/>
              </a:xfrm>
              <a:grpFill/>
            </p:grpSpPr>
            <p:sp>
              <p:nvSpPr>
                <p:cNvPr id="57" name="円/楕円 56">
                  <a:extLst>
                    <a:ext uri="{FF2B5EF4-FFF2-40B4-BE49-F238E27FC236}">
                      <a16:creationId xmlns:a16="http://schemas.microsoft.com/office/drawing/2014/main" id="{5FF0311E-FC13-BD4D-BE2C-7DD5B49FC2E4}"/>
                    </a:ext>
                  </a:extLst>
                </p:cNvPr>
                <p:cNvSpPr/>
                <p:nvPr/>
              </p:nvSpPr>
              <p:spPr>
                <a:xfrm>
                  <a:off x="5768842" y="3295657"/>
                  <a:ext cx="654316" cy="62834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sp>
              <p:nvSpPr>
                <p:cNvPr id="58" name="三角形 57">
                  <a:extLst>
                    <a:ext uri="{FF2B5EF4-FFF2-40B4-BE49-F238E27FC236}">
                      <a16:creationId xmlns:a16="http://schemas.microsoft.com/office/drawing/2014/main" id="{76E60D76-CDF7-D145-91F2-6A95F5672247}"/>
                    </a:ext>
                  </a:extLst>
                </p:cNvPr>
                <p:cNvSpPr/>
                <p:nvPr/>
              </p:nvSpPr>
              <p:spPr>
                <a:xfrm>
                  <a:off x="5693392" y="3609832"/>
                  <a:ext cx="805217" cy="941696"/>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grpSp>
          <p:sp>
            <p:nvSpPr>
              <p:cNvPr id="56" name="円/楕円 55">
                <a:extLst>
                  <a:ext uri="{FF2B5EF4-FFF2-40B4-BE49-F238E27FC236}">
                    <a16:creationId xmlns:a16="http://schemas.microsoft.com/office/drawing/2014/main" id="{D2229537-0F85-B542-92F0-BE796ED40EC8}"/>
                  </a:ext>
                </a:extLst>
              </p:cNvPr>
              <p:cNvSpPr>
                <a:spLocks noChangeAspect="1"/>
              </p:cNvSpPr>
              <p:nvPr/>
            </p:nvSpPr>
            <p:spPr>
              <a:xfrm>
                <a:off x="901306" y="3266982"/>
                <a:ext cx="476564" cy="45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2800" b="1" dirty="0">
                    <a:solidFill>
                      <a:sysClr val="windowText" lastClr="000000"/>
                    </a:solidFill>
                  </a:rPr>
                  <a:t>A</a:t>
                </a:r>
                <a:endParaRPr lang="ja-JP" altLang="en-US" sz="2800" b="1">
                  <a:solidFill>
                    <a:sysClr val="windowText" lastClr="000000"/>
                  </a:solidFill>
                </a:endParaRPr>
              </a:p>
            </p:txBody>
          </p:sp>
        </p:grpSp>
      </p:grpSp>
      <p:grpSp>
        <p:nvGrpSpPr>
          <p:cNvPr id="12" name="グループ化 11">
            <a:extLst>
              <a:ext uri="{FF2B5EF4-FFF2-40B4-BE49-F238E27FC236}">
                <a16:creationId xmlns:a16="http://schemas.microsoft.com/office/drawing/2014/main" id="{BC036A75-BCCC-5E4F-9202-26C2A13A5F18}"/>
              </a:ext>
            </a:extLst>
          </p:cNvPr>
          <p:cNvGrpSpPr/>
          <p:nvPr/>
        </p:nvGrpSpPr>
        <p:grpSpPr>
          <a:xfrm>
            <a:off x="4475580" y="2831708"/>
            <a:ext cx="4458315" cy="2712269"/>
            <a:chOff x="4475580" y="2831708"/>
            <a:chExt cx="4458315" cy="2712269"/>
          </a:xfrm>
        </p:grpSpPr>
        <p:sp>
          <p:nvSpPr>
            <p:cNvPr id="31" name="右矢印 30">
              <a:extLst>
                <a:ext uri="{FF2B5EF4-FFF2-40B4-BE49-F238E27FC236}">
                  <a16:creationId xmlns:a16="http://schemas.microsoft.com/office/drawing/2014/main" id="{D1040D8E-52C4-F846-891E-C9BFED7B74FA}"/>
                </a:ext>
              </a:extLst>
            </p:cNvPr>
            <p:cNvSpPr/>
            <p:nvPr/>
          </p:nvSpPr>
          <p:spPr>
            <a:xfrm>
              <a:off x="6802848" y="3167114"/>
              <a:ext cx="1098109" cy="235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sp>
          <p:nvSpPr>
            <p:cNvPr id="43" name="テキスト ボックス 42">
              <a:extLst>
                <a:ext uri="{FF2B5EF4-FFF2-40B4-BE49-F238E27FC236}">
                  <a16:creationId xmlns:a16="http://schemas.microsoft.com/office/drawing/2014/main" id="{0ECF2A7B-72B0-344B-B66D-90C390BC50DB}"/>
                </a:ext>
              </a:extLst>
            </p:cNvPr>
            <p:cNvSpPr txBox="1"/>
            <p:nvPr/>
          </p:nvSpPr>
          <p:spPr>
            <a:xfrm>
              <a:off x="6444934" y="2831708"/>
              <a:ext cx="2488961" cy="338554"/>
            </a:xfrm>
            <a:prstGeom prst="rect">
              <a:avLst/>
            </a:prstGeom>
            <a:noFill/>
          </p:spPr>
          <p:txBody>
            <a:bodyPr wrap="square" rtlCol="0">
              <a:spAutoFit/>
            </a:bodyPr>
            <a:lstStyle/>
            <a:p>
              <a:r>
                <a:rPr lang="en-US" altLang="ja-JP" sz="1600" dirty="0"/>
                <a:t>(1)A</a:t>
              </a:r>
              <a:r>
                <a:rPr lang="ja-JP" altLang="en-US" sz="1600"/>
                <a:t>が</a:t>
              </a:r>
              <a:r>
                <a:rPr lang="en-US" altLang="ja-JP" sz="1600" dirty="0"/>
                <a:t>B</a:t>
              </a:r>
              <a:r>
                <a:rPr lang="ja-JP" altLang="en-US" sz="1600"/>
                <a:t>に利他行為</a:t>
              </a:r>
            </a:p>
          </p:txBody>
        </p:sp>
        <p:sp>
          <p:nvSpPr>
            <p:cNvPr id="44" name="テキスト ボックス 43">
              <a:extLst>
                <a:ext uri="{FF2B5EF4-FFF2-40B4-BE49-F238E27FC236}">
                  <a16:creationId xmlns:a16="http://schemas.microsoft.com/office/drawing/2014/main" id="{4F05310A-42D6-694F-9957-DB9D8438FCC8}"/>
                </a:ext>
              </a:extLst>
            </p:cNvPr>
            <p:cNvSpPr txBox="1"/>
            <p:nvPr/>
          </p:nvSpPr>
          <p:spPr>
            <a:xfrm>
              <a:off x="4475580" y="2926253"/>
              <a:ext cx="1481984" cy="584775"/>
            </a:xfrm>
            <a:prstGeom prst="rect">
              <a:avLst/>
            </a:prstGeom>
            <a:noFill/>
          </p:spPr>
          <p:txBody>
            <a:bodyPr wrap="square" rtlCol="0">
              <a:spAutoFit/>
            </a:bodyPr>
            <a:lstStyle/>
            <a:p>
              <a:r>
                <a:rPr lang="en-US" altLang="ja-JP" sz="1600" dirty="0"/>
                <a:t>(2)A</a:t>
              </a:r>
              <a:r>
                <a:rPr lang="ja-JP" altLang="en-US" sz="1600"/>
                <a:t>の評判が</a:t>
              </a:r>
              <a:endParaRPr lang="en-US" altLang="ja-JP" sz="1600" dirty="0"/>
            </a:p>
            <a:p>
              <a:r>
                <a:rPr lang="ja-JP" altLang="en-US" sz="1600"/>
                <a:t>　良くなる</a:t>
              </a:r>
            </a:p>
          </p:txBody>
        </p:sp>
        <p:sp>
          <p:nvSpPr>
            <p:cNvPr id="50" name="右矢印 49">
              <a:extLst>
                <a:ext uri="{FF2B5EF4-FFF2-40B4-BE49-F238E27FC236}">
                  <a16:creationId xmlns:a16="http://schemas.microsoft.com/office/drawing/2014/main" id="{F6B4CDA0-C0F3-554B-B606-CAE826E69A4B}"/>
                </a:ext>
              </a:extLst>
            </p:cNvPr>
            <p:cNvSpPr/>
            <p:nvPr/>
          </p:nvSpPr>
          <p:spPr>
            <a:xfrm rot="12803741">
              <a:off x="6540587" y="4202735"/>
              <a:ext cx="1098109" cy="235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sp>
          <p:nvSpPr>
            <p:cNvPr id="51" name="テキスト ボックス 50">
              <a:extLst>
                <a:ext uri="{FF2B5EF4-FFF2-40B4-BE49-F238E27FC236}">
                  <a16:creationId xmlns:a16="http://schemas.microsoft.com/office/drawing/2014/main" id="{F4D74A9F-405E-9D4E-A7B1-4D2D24EB96F9}"/>
                </a:ext>
              </a:extLst>
            </p:cNvPr>
            <p:cNvSpPr txBox="1"/>
            <p:nvPr/>
          </p:nvSpPr>
          <p:spPr>
            <a:xfrm>
              <a:off x="5303117" y="4474393"/>
              <a:ext cx="1602650" cy="584775"/>
            </a:xfrm>
            <a:prstGeom prst="rect">
              <a:avLst/>
            </a:prstGeom>
            <a:noFill/>
          </p:spPr>
          <p:txBody>
            <a:bodyPr wrap="square" rtlCol="0">
              <a:spAutoFit/>
            </a:bodyPr>
            <a:lstStyle/>
            <a:p>
              <a:r>
                <a:rPr lang="en-US" altLang="ja-JP" sz="1600" dirty="0"/>
                <a:t>(3)C</a:t>
              </a:r>
              <a:r>
                <a:rPr lang="ja-JP" altLang="en-US" sz="1600"/>
                <a:t>から</a:t>
              </a:r>
              <a:r>
                <a:rPr lang="en-US" altLang="ja-JP" sz="1600" dirty="0"/>
                <a:t>A</a:t>
              </a:r>
              <a:r>
                <a:rPr lang="ja-JP" altLang="en-US" sz="1600"/>
                <a:t>への</a:t>
              </a:r>
              <a:endParaRPr lang="en-US" altLang="ja-JP" sz="1600" dirty="0"/>
            </a:p>
            <a:p>
              <a:r>
                <a:rPr lang="ja-JP" altLang="en-US" sz="1600"/>
                <a:t>　利他行為</a:t>
              </a:r>
            </a:p>
          </p:txBody>
        </p:sp>
        <p:sp>
          <p:nvSpPr>
            <p:cNvPr id="53" name="テキスト ボックス 52">
              <a:extLst>
                <a:ext uri="{FF2B5EF4-FFF2-40B4-BE49-F238E27FC236}">
                  <a16:creationId xmlns:a16="http://schemas.microsoft.com/office/drawing/2014/main" id="{5DA1CE88-ACDF-7847-951C-65648A77A934}"/>
                </a:ext>
              </a:extLst>
            </p:cNvPr>
            <p:cNvSpPr txBox="1"/>
            <p:nvPr/>
          </p:nvSpPr>
          <p:spPr>
            <a:xfrm>
              <a:off x="7689415" y="4197394"/>
              <a:ext cx="1038767" cy="338554"/>
            </a:xfrm>
            <a:prstGeom prst="rect">
              <a:avLst/>
            </a:prstGeom>
            <a:noFill/>
          </p:spPr>
          <p:txBody>
            <a:bodyPr wrap="square" rtlCol="0">
              <a:spAutoFit/>
            </a:bodyPr>
            <a:lstStyle/>
            <a:p>
              <a:r>
                <a:rPr lang="ja-JP" altLang="en-US" sz="1600"/>
                <a:t>第三者</a:t>
              </a:r>
            </a:p>
          </p:txBody>
        </p:sp>
        <p:grpSp>
          <p:nvGrpSpPr>
            <p:cNvPr id="59" name="グループ化 58">
              <a:extLst>
                <a:ext uri="{FF2B5EF4-FFF2-40B4-BE49-F238E27FC236}">
                  <a16:creationId xmlns:a16="http://schemas.microsoft.com/office/drawing/2014/main" id="{9A4268E4-15A9-A747-ADFB-220F3D620342}"/>
                </a:ext>
              </a:extLst>
            </p:cNvPr>
            <p:cNvGrpSpPr>
              <a:grpSpLocks noChangeAspect="1"/>
            </p:cNvGrpSpPr>
            <p:nvPr/>
          </p:nvGrpSpPr>
          <p:grpSpPr>
            <a:xfrm>
              <a:off x="5777139" y="2923577"/>
              <a:ext cx="654605" cy="1020966"/>
              <a:chOff x="736979" y="3096285"/>
              <a:chExt cx="805217" cy="1255871"/>
            </a:xfrm>
            <a:solidFill>
              <a:schemeClr val="accent5">
                <a:lumMod val="40000"/>
                <a:lumOff val="60000"/>
              </a:schemeClr>
            </a:solidFill>
          </p:grpSpPr>
          <p:grpSp>
            <p:nvGrpSpPr>
              <p:cNvPr id="60" name="グループ化 59">
                <a:extLst>
                  <a:ext uri="{FF2B5EF4-FFF2-40B4-BE49-F238E27FC236}">
                    <a16:creationId xmlns:a16="http://schemas.microsoft.com/office/drawing/2014/main" id="{620F03DB-6317-014A-B513-30E163602653}"/>
                  </a:ext>
                </a:extLst>
              </p:cNvPr>
              <p:cNvGrpSpPr>
                <a:grpSpLocks noChangeAspect="1"/>
              </p:cNvGrpSpPr>
              <p:nvPr/>
            </p:nvGrpSpPr>
            <p:grpSpPr>
              <a:xfrm>
                <a:off x="736979" y="3096285"/>
                <a:ext cx="805217" cy="1255871"/>
                <a:chOff x="5693392" y="3295657"/>
                <a:chExt cx="805217" cy="1255871"/>
              </a:xfrm>
              <a:grpFill/>
            </p:grpSpPr>
            <p:sp>
              <p:nvSpPr>
                <p:cNvPr id="62" name="円/楕円 61">
                  <a:extLst>
                    <a:ext uri="{FF2B5EF4-FFF2-40B4-BE49-F238E27FC236}">
                      <a16:creationId xmlns:a16="http://schemas.microsoft.com/office/drawing/2014/main" id="{1F351E36-C995-5A48-BB97-3E5D17024C7E}"/>
                    </a:ext>
                  </a:extLst>
                </p:cNvPr>
                <p:cNvSpPr/>
                <p:nvPr/>
              </p:nvSpPr>
              <p:spPr>
                <a:xfrm>
                  <a:off x="5768842" y="3295657"/>
                  <a:ext cx="654316" cy="62834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sp>
              <p:nvSpPr>
                <p:cNvPr id="63" name="三角形 62">
                  <a:extLst>
                    <a:ext uri="{FF2B5EF4-FFF2-40B4-BE49-F238E27FC236}">
                      <a16:creationId xmlns:a16="http://schemas.microsoft.com/office/drawing/2014/main" id="{5252B14C-C33E-8640-99C2-DC74D13ECA3A}"/>
                    </a:ext>
                  </a:extLst>
                </p:cNvPr>
                <p:cNvSpPr/>
                <p:nvPr/>
              </p:nvSpPr>
              <p:spPr>
                <a:xfrm>
                  <a:off x="5693392" y="3609832"/>
                  <a:ext cx="805217" cy="941696"/>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grpSp>
          <p:sp>
            <p:nvSpPr>
              <p:cNvPr id="61" name="円/楕円 60">
                <a:extLst>
                  <a:ext uri="{FF2B5EF4-FFF2-40B4-BE49-F238E27FC236}">
                    <a16:creationId xmlns:a16="http://schemas.microsoft.com/office/drawing/2014/main" id="{031D9F42-EFE7-B34F-9CDD-ED0C1D856388}"/>
                  </a:ext>
                </a:extLst>
              </p:cNvPr>
              <p:cNvSpPr>
                <a:spLocks noChangeAspect="1"/>
              </p:cNvSpPr>
              <p:nvPr/>
            </p:nvSpPr>
            <p:spPr>
              <a:xfrm>
                <a:off x="901306" y="3266982"/>
                <a:ext cx="476564" cy="45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2800" b="1" dirty="0">
                    <a:solidFill>
                      <a:sysClr val="windowText" lastClr="000000"/>
                    </a:solidFill>
                  </a:rPr>
                  <a:t>A</a:t>
                </a:r>
                <a:endParaRPr lang="ja-JP" altLang="en-US" sz="2800" b="1">
                  <a:solidFill>
                    <a:sysClr val="windowText" lastClr="000000"/>
                  </a:solidFill>
                </a:endParaRPr>
              </a:p>
            </p:txBody>
          </p:sp>
        </p:grpSp>
        <p:grpSp>
          <p:nvGrpSpPr>
            <p:cNvPr id="64" name="グループ化 63">
              <a:extLst>
                <a:ext uri="{FF2B5EF4-FFF2-40B4-BE49-F238E27FC236}">
                  <a16:creationId xmlns:a16="http://schemas.microsoft.com/office/drawing/2014/main" id="{085FC400-DB18-6E4D-8B06-1D79193C9779}"/>
                </a:ext>
              </a:extLst>
            </p:cNvPr>
            <p:cNvGrpSpPr>
              <a:grpSpLocks noChangeAspect="1"/>
            </p:cNvGrpSpPr>
            <p:nvPr/>
          </p:nvGrpSpPr>
          <p:grpSpPr>
            <a:xfrm>
              <a:off x="8221561" y="2923577"/>
              <a:ext cx="654605" cy="1020966"/>
              <a:chOff x="736979" y="3096285"/>
              <a:chExt cx="805217" cy="1255871"/>
            </a:xfrm>
            <a:solidFill>
              <a:schemeClr val="accent6">
                <a:lumMod val="40000"/>
                <a:lumOff val="60000"/>
              </a:schemeClr>
            </a:solidFill>
          </p:grpSpPr>
          <p:grpSp>
            <p:nvGrpSpPr>
              <p:cNvPr id="65" name="グループ化 64">
                <a:extLst>
                  <a:ext uri="{FF2B5EF4-FFF2-40B4-BE49-F238E27FC236}">
                    <a16:creationId xmlns:a16="http://schemas.microsoft.com/office/drawing/2014/main" id="{D2286417-FE84-544C-82CB-69037C5DC4D1}"/>
                  </a:ext>
                </a:extLst>
              </p:cNvPr>
              <p:cNvGrpSpPr>
                <a:grpSpLocks noChangeAspect="1"/>
              </p:cNvGrpSpPr>
              <p:nvPr/>
            </p:nvGrpSpPr>
            <p:grpSpPr>
              <a:xfrm>
                <a:off x="736979" y="3096285"/>
                <a:ext cx="805217" cy="1255871"/>
                <a:chOff x="5693392" y="3295657"/>
                <a:chExt cx="805217" cy="1255871"/>
              </a:xfrm>
              <a:grpFill/>
            </p:grpSpPr>
            <p:sp>
              <p:nvSpPr>
                <p:cNvPr id="67" name="円/楕円 66">
                  <a:extLst>
                    <a:ext uri="{FF2B5EF4-FFF2-40B4-BE49-F238E27FC236}">
                      <a16:creationId xmlns:a16="http://schemas.microsoft.com/office/drawing/2014/main" id="{A682ACA7-8A1F-0B46-86F5-86BB71164D14}"/>
                    </a:ext>
                  </a:extLst>
                </p:cNvPr>
                <p:cNvSpPr/>
                <p:nvPr/>
              </p:nvSpPr>
              <p:spPr>
                <a:xfrm>
                  <a:off x="5768842" y="3295657"/>
                  <a:ext cx="654316" cy="62834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sp>
              <p:nvSpPr>
                <p:cNvPr id="68" name="三角形 67">
                  <a:extLst>
                    <a:ext uri="{FF2B5EF4-FFF2-40B4-BE49-F238E27FC236}">
                      <a16:creationId xmlns:a16="http://schemas.microsoft.com/office/drawing/2014/main" id="{59B960D3-72C6-0746-82A1-B5E390C36AB6}"/>
                    </a:ext>
                  </a:extLst>
                </p:cNvPr>
                <p:cNvSpPr/>
                <p:nvPr/>
              </p:nvSpPr>
              <p:spPr>
                <a:xfrm>
                  <a:off x="5693392" y="3609832"/>
                  <a:ext cx="805217" cy="941696"/>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grpSp>
          <p:sp>
            <p:nvSpPr>
              <p:cNvPr id="66" name="円/楕円 65">
                <a:extLst>
                  <a:ext uri="{FF2B5EF4-FFF2-40B4-BE49-F238E27FC236}">
                    <a16:creationId xmlns:a16="http://schemas.microsoft.com/office/drawing/2014/main" id="{C92EBE7F-92BD-FF4D-B8AB-3225E927AB39}"/>
                  </a:ext>
                </a:extLst>
              </p:cNvPr>
              <p:cNvSpPr>
                <a:spLocks noChangeAspect="1"/>
              </p:cNvSpPr>
              <p:nvPr/>
            </p:nvSpPr>
            <p:spPr>
              <a:xfrm>
                <a:off x="901306" y="3266982"/>
                <a:ext cx="476564" cy="45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2800" b="1" dirty="0">
                    <a:solidFill>
                      <a:sysClr val="windowText" lastClr="000000"/>
                    </a:solidFill>
                  </a:rPr>
                  <a:t>B</a:t>
                </a:r>
                <a:endParaRPr lang="ja-JP" altLang="en-US" sz="2800" b="1">
                  <a:solidFill>
                    <a:sysClr val="windowText" lastClr="000000"/>
                  </a:solidFill>
                </a:endParaRPr>
              </a:p>
            </p:txBody>
          </p:sp>
        </p:grpSp>
        <p:grpSp>
          <p:nvGrpSpPr>
            <p:cNvPr id="69" name="グループ化 68">
              <a:extLst>
                <a:ext uri="{FF2B5EF4-FFF2-40B4-BE49-F238E27FC236}">
                  <a16:creationId xmlns:a16="http://schemas.microsoft.com/office/drawing/2014/main" id="{30146B1C-0E58-514F-AC3D-0BE0F28F3201}"/>
                </a:ext>
              </a:extLst>
            </p:cNvPr>
            <p:cNvGrpSpPr>
              <a:grpSpLocks noChangeAspect="1"/>
            </p:cNvGrpSpPr>
            <p:nvPr/>
          </p:nvGrpSpPr>
          <p:grpSpPr>
            <a:xfrm>
              <a:off x="7747539" y="4523011"/>
              <a:ext cx="654605" cy="1020966"/>
              <a:chOff x="736979" y="3096285"/>
              <a:chExt cx="805217" cy="1255871"/>
            </a:xfrm>
            <a:solidFill>
              <a:schemeClr val="accent4">
                <a:lumMod val="40000"/>
                <a:lumOff val="60000"/>
              </a:schemeClr>
            </a:solidFill>
          </p:grpSpPr>
          <p:grpSp>
            <p:nvGrpSpPr>
              <p:cNvPr id="70" name="グループ化 69">
                <a:extLst>
                  <a:ext uri="{FF2B5EF4-FFF2-40B4-BE49-F238E27FC236}">
                    <a16:creationId xmlns:a16="http://schemas.microsoft.com/office/drawing/2014/main" id="{854BC2E8-D340-414C-8E33-883436E1F21E}"/>
                  </a:ext>
                </a:extLst>
              </p:cNvPr>
              <p:cNvGrpSpPr>
                <a:grpSpLocks noChangeAspect="1"/>
              </p:cNvGrpSpPr>
              <p:nvPr/>
            </p:nvGrpSpPr>
            <p:grpSpPr>
              <a:xfrm>
                <a:off x="736979" y="3096285"/>
                <a:ext cx="805217" cy="1255871"/>
                <a:chOff x="5693392" y="3295657"/>
                <a:chExt cx="805217" cy="1255871"/>
              </a:xfrm>
              <a:grpFill/>
            </p:grpSpPr>
            <p:sp>
              <p:nvSpPr>
                <p:cNvPr id="72" name="円/楕円 71">
                  <a:extLst>
                    <a:ext uri="{FF2B5EF4-FFF2-40B4-BE49-F238E27FC236}">
                      <a16:creationId xmlns:a16="http://schemas.microsoft.com/office/drawing/2014/main" id="{FBC4F47E-83A5-3949-9BFE-24F55DCEE306}"/>
                    </a:ext>
                  </a:extLst>
                </p:cNvPr>
                <p:cNvSpPr/>
                <p:nvPr/>
              </p:nvSpPr>
              <p:spPr>
                <a:xfrm>
                  <a:off x="5768842" y="3295657"/>
                  <a:ext cx="654316" cy="62834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sp>
              <p:nvSpPr>
                <p:cNvPr id="73" name="三角形 72">
                  <a:extLst>
                    <a:ext uri="{FF2B5EF4-FFF2-40B4-BE49-F238E27FC236}">
                      <a16:creationId xmlns:a16="http://schemas.microsoft.com/office/drawing/2014/main" id="{87D56C16-1A04-9A44-968B-9CBAB9BE87AE}"/>
                    </a:ext>
                  </a:extLst>
                </p:cNvPr>
                <p:cNvSpPr/>
                <p:nvPr/>
              </p:nvSpPr>
              <p:spPr>
                <a:xfrm>
                  <a:off x="5693392" y="3609832"/>
                  <a:ext cx="805217" cy="941696"/>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grpSp>
          <p:sp>
            <p:nvSpPr>
              <p:cNvPr id="71" name="円/楕円 70">
                <a:extLst>
                  <a:ext uri="{FF2B5EF4-FFF2-40B4-BE49-F238E27FC236}">
                    <a16:creationId xmlns:a16="http://schemas.microsoft.com/office/drawing/2014/main" id="{CDA76B0C-3C8D-404C-B2EB-4B24E32E7254}"/>
                  </a:ext>
                </a:extLst>
              </p:cNvPr>
              <p:cNvSpPr>
                <a:spLocks noChangeAspect="1"/>
              </p:cNvSpPr>
              <p:nvPr/>
            </p:nvSpPr>
            <p:spPr>
              <a:xfrm>
                <a:off x="901306" y="3266982"/>
                <a:ext cx="476564" cy="45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2800" b="1" dirty="0">
                    <a:solidFill>
                      <a:sysClr val="windowText" lastClr="000000"/>
                    </a:solidFill>
                  </a:rPr>
                  <a:t>C</a:t>
                </a:r>
                <a:endParaRPr lang="ja-JP" altLang="en-US" sz="2800" b="1">
                  <a:solidFill>
                    <a:sysClr val="windowText" lastClr="000000"/>
                  </a:solidFill>
                </a:endParaRPr>
              </a:p>
            </p:txBody>
          </p:sp>
        </p:grpSp>
      </p:grpSp>
    </p:spTree>
    <p:extLst>
      <p:ext uri="{BB962C8B-B14F-4D97-AF65-F5344CB8AC3E}">
        <p14:creationId xmlns:p14="http://schemas.microsoft.com/office/powerpoint/2010/main" val="47688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曲折矢印 43">
            <a:extLst>
              <a:ext uri="{FF2B5EF4-FFF2-40B4-BE49-F238E27FC236}">
                <a16:creationId xmlns:a16="http://schemas.microsoft.com/office/drawing/2014/main" id="{5A1636BC-CE85-F946-B8E3-A1C2120D5B77}"/>
              </a:ext>
            </a:extLst>
          </p:cNvPr>
          <p:cNvSpPr/>
          <p:nvPr/>
        </p:nvSpPr>
        <p:spPr>
          <a:xfrm flipH="1" flipV="1">
            <a:off x="7581788" y="5033233"/>
            <a:ext cx="712343" cy="1578024"/>
          </a:xfrm>
          <a:prstGeom prst="bentArrow">
            <a:avLst>
              <a:gd name="adj1" fmla="val 18058"/>
              <a:gd name="adj2" fmla="val 23921"/>
              <a:gd name="adj3" fmla="val 36049"/>
              <a:gd name="adj4" fmla="val 46391"/>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A9FB8811-24DD-AF4E-B54E-BA59C2FB95B2}"/>
              </a:ext>
            </a:extLst>
          </p:cNvPr>
          <p:cNvSpPr txBox="1"/>
          <p:nvPr/>
        </p:nvSpPr>
        <p:spPr>
          <a:xfrm>
            <a:off x="323944" y="164796"/>
            <a:ext cx="1299210" cy="646331"/>
          </a:xfrm>
          <a:prstGeom prst="rect">
            <a:avLst/>
          </a:prstGeom>
          <a:solidFill>
            <a:schemeClr val="accent5">
              <a:lumMod val="20000"/>
              <a:lumOff val="80000"/>
            </a:schemeClr>
          </a:solidFill>
        </p:spPr>
        <p:txBody>
          <a:bodyPr wrap="square" rtlCol="0">
            <a:spAutoFit/>
          </a:bodyPr>
          <a:lstStyle/>
          <a:p>
            <a:r>
              <a:rPr lang="en-US" altLang="ja-JP" sz="3600" dirty="0"/>
              <a:t>DERC</a:t>
            </a:r>
            <a:endParaRPr lang="ja-JP" altLang="en-US" sz="3600"/>
          </a:p>
        </p:txBody>
      </p:sp>
      <p:sp>
        <p:nvSpPr>
          <p:cNvPr id="2" name="テキスト ボックス 1">
            <a:extLst>
              <a:ext uri="{FF2B5EF4-FFF2-40B4-BE49-F238E27FC236}">
                <a16:creationId xmlns:a16="http://schemas.microsoft.com/office/drawing/2014/main" id="{B7F06A10-8811-5942-B2C9-66F27326AC83}"/>
              </a:ext>
            </a:extLst>
          </p:cNvPr>
          <p:cNvSpPr txBox="1"/>
          <p:nvPr/>
        </p:nvSpPr>
        <p:spPr>
          <a:xfrm>
            <a:off x="423332" y="809193"/>
            <a:ext cx="8846397" cy="646331"/>
          </a:xfrm>
          <a:prstGeom prst="rect">
            <a:avLst/>
          </a:prstGeom>
          <a:noFill/>
        </p:spPr>
        <p:txBody>
          <a:bodyPr wrap="square" rtlCol="0">
            <a:spAutoFit/>
          </a:bodyPr>
          <a:lstStyle/>
          <a:p>
            <a:r>
              <a:rPr lang="en-US" altLang="ja-JP" b="1" dirty="0">
                <a:solidFill>
                  <a:srgbClr val="FF0000"/>
                </a:solidFill>
              </a:rPr>
              <a:t>D</a:t>
            </a:r>
            <a:r>
              <a:rPr lang="en-US" altLang="ja-JP" dirty="0"/>
              <a:t>ual layer gamification </a:t>
            </a:r>
            <a:r>
              <a:rPr lang="en-US" altLang="ja-JP" b="1" dirty="0">
                <a:solidFill>
                  <a:srgbClr val="FF0000"/>
                </a:solidFill>
              </a:rPr>
              <a:t>E</a:t>
            </a:r>
            <a:r>
              <a:rPr lang="en-US" altLang="ja-JP" dirty="0"/>
              <a:t>ncouraging </a:t>
            </a:r>
            <a:r>
              <a:rPr lang="en-US" altLang="ja-JP" b="1" dirty="0">
                <a:solidFill>
                  <a:srgbClr val="FF0000"/>
                </a:solidFill>
              </a:rPr>
              <a:t>R</a:t>
            </a:r>
            <a:r>
              <a:rPr lang="en-US" altLang="ja-JP" dirty="0"/>
              <a:t>eciprocity-based </a:t>
            </a:r>
            <a:r>
              <a:rPr lang="en-US" altLang="ja-JP" b="1" dirty="0">
                <a:solidFill>
                  <a:srgbClr val="FF0000"/>
                </a:solidFill>
              </a:rPr>
              <a:t>C</a:t>
            </a:r>
            <a:r>
              <a:rPr lang="en-US" altLang="ja-JP" dirty="0"/>
              <a:t>ooperation</a:t>
            </a:r>
          </a:p>
          <a:p>
            <a:r>
              <a:rPr lang="ja-JP" altLang="en-US"/>
              <a:t>互恵主義に基づく協力行動を促進する二層のゲーミフィケーション</a:t>
            </a:r>
            <a:r>
              <a:rPr lang="en-US" altLang="ja-JP" dirty="0"/>
              <a:t> </a:t>
            </a:r>
            <a:endParaRPr lang="ja-JP" altLang="en-US"/>
          </a:p>
        </p:txBody>
      </p:sp>
      <p:sp>
        <p:nvSpPr>
          <p:cNvPr id="3" name="テキスト ボックス 2">
            <a:extLst>
              <a:ext uri="{FF2B5EF4-FFF2-40B4-BE49-F238E27FC236}">
                <a16:creationId xmlns:a16="http://schemas.microsoft.com/office/drawing/2014/main" id="{47B8AC00-C9D3-FA42-B2B9-92E3CFD36F5B}"/>
              </a:ext>
            </a:extLst>
          </p:cNvPr>
          <p:cNvSpPr txBox="1"/>
          <p:nvPr/>
        </p:nvSpPr>
        <p:spPr>
          <a:xfrm>
            <a:off x="423332" y="1407496"/>
            <a:ext cx="8503497" cy="923330"/>
          </a:xfrm>
          <a:prstGeom prst="rect">
            <a:avLst/>
          </a:prstGeom>
          <a:noFill/>
        </p:spPr>
        <p:txBody>
          <a:bodyPr wrap="square" rtlCol="0">
            <a:spAutoFit/>
          </a:bodyPr>
          <a:lstStyle/>
          <a:p>
            <a:r>
              <a:rPr lang="ja-JP" altLang="en-US"/>
              <a:t>・目的</a:t>
            </a:r>
            <a:endParaRPr lang="en-US" altLang="ja-JP" dirty="0"/>
          </a:p>
          <a:p>
            <a:r>
              <a:rPr lang="ja-JP" altLang="en-US"/>
              <a:t>ユーザーに自分や集団内の他者の利他行為について観察し</a:t>
            </a:r>
            <a:r>
              <a:rPr lang="en-US" altLang="ja-JP" dirty="0"/>
              <a:t>,</a:t>
            </a:r>
            <a:r>
              <a:rPr lang="ja-JP" altLang="en-US"/>
              <a:t>考えるきっかけを作り</a:t>
            </a:r>
            <a:r>
              <a:rPr lang="en-US" altLang="ja-JP" dirty="0"/>
              <a:t>,</a:t>
            </a:r>
          </a:p>
          <a:p>
            <a:r>
              <a:rPr lang="ja-JP" altLang="en-US"/>
              <a:t>学びをもたらすこと</a:t>
            </a:r>
            <a:r>
              <a:rPr lang="en-US" altLang="ja-JP" dirty="0"/>
              <a:t>.</a:t>
            </a:r>
            <a:r>
              <a:rPr lang="ja-JP" altLang="en-US"/>
              <a:t>それらの機会によってユーザーの利他行為を促進すること</a:t>
            </a:r>
            <a:r>
              <a:rPr lang="en-US" altLang="ja-JP" dirty="0"/>
              <a:t>.</a:t>
            </a:r>
            <a:endParaRPr lang="ja-JP" altLang="en-US"/>
          </a:p>
        </p:txBody>
      </p:sp>
      <p:sp>
        <p:nvSpPr>
          <p:cNvPr id="5" name="テキスト ボックス 4">
            <a:extLst>
              <a:ext uri="{FF2B5EF4-FFF2-40B4-BE49-F238E27FC236}">
                <a16:creationId xmlns:a16="http://schemas.microsoft.com/office/drawing/2014/main" id="{53684C24-7C75-F74A-9BCD-A7982072BD92}"/>
              </a:ext>
            </a:extLst>
          </p:cNvPr>
          <p:cNvSpPr txBox="1"/>
          <p:nvPr/>
        </p:nvSpPr>
        <p:spPr>
          <a:xfrm>
            <a:off x="377190" y="2479813"/>
            <a:ext cx="9026302" cy="923330"/>
          </a:xfrm>
          <a:prstGeom prst="rect">
            <a:avLst/>
          </a:prstGeom>
          <a:noFill/>
        </p:spPr>
        <p:txBody>
          <a:bodyPr wrap="square" rtlCol="0">
            <a:spAutoFit/>
          </a:bodyPr>
          <a:lstStyle/>
          <a:p>
            <a:r>
              <a:rPr lang="ja-JP" altLang="en-US"/>
              <a:t>・特徴</a:t>
            </a:r>
            <a:endParaRPr lang="en-US" altLang="ja-JP" dirty="0"/>
          </a:p>
          <a:p>
            <a:r>
              <a:rPr lang="ja-JP" altLang="en-US"/>
              <a:t>人間が持つ他者に対する印象であるイメージスコア</a:t>
            </a:r>
            <a:r>
              <a:rPr lang="en-US" altLang="ja-JP" dirty="0"/>
              <a:t>[Nowak &amp; Sigmund 1998]</a:t>
            </a:r>
            <a:r>
              <a:rPr lang="ja-JP" altLang="en-US"/>
              <a:t>を</a:t>
            </a:r>
            <a:endParaRPr lang="en-US" altLang="ja-JP" dirty="0"/>
          </a:p>
          <a:p>
            <a:r>
              <a:rPr lang="ja-JP" altLang="en-US"/>
              <a:t>各ユーザーが持つポイントとし集団内に明示化・共有化したこと</a:t>
            </a:r>
          </a:p>
        </p:txBody>
      </p:sp>
      <p:pic>
        <p:nvPicPr>
          <p:cNvPr id="17" name="図 16">
            <a:extLst>
              <a:ext uri="{FF2B5EF4-FFF2-40B4-BE49-F238E27FC236}">
                <a16:creationId xmlns:a16="http://schemas.microsoft.com/office/drawing/2014/main" id="{C7FE2E0B-58A7-DE4E-850C-5D4E0EE42AA7}"/>
              </a:ext>
            </a:extLst>
          </p:cNvPr>
          <p:cNvPicPr>
            <a:picLocks noChangeAspect="1"/>
          </p:cNvPicPr>
          <p:nvPr/>
        </p:nvPicPr>
        <p:blipFill>
          <a:blip r:embed="rId2"/>
          <a:stretch>
            <a:fillRect/>
          </a:stretch>
        </p:blipFill>
        <p:spPr>
          <a:xfrm>
            <a:off x="-4775577" y="3992995"/>
            <a:ext cx="4125396" cy="2622215"/>
          </a:xfrm>
          <a:prstGeom prst="rect">
            <a:avLst/>
          </a:prstGeom>
        </p:spPr>
      </p:pic>
      <p:sp>
        <p:nvSpPr>
          <p:cNvPr id="27" name="テキスト ボックス 26">
            <a:extLst>
              <a:ext uri="{FF2B5EF4-FFF2-40B4-BE49-F238E27FC236}">
                <a16:creationId xmlns:a16="http://schemas.microsoft.com/office/drawing/2014/main" id="{CA9DEE44-189D-FB43-A522-6B4F28DECCB0}"/>
              </a:ext>
            </a:extLst>
          </p:cNvPr>
          <p:cNvSpPr txBox="1"/>
          <p:nvPr/>
        </p:nvSpPr>
        <p:spPr>
          <a:xfrm>
            <a:off x="7505290" y="6561869"/>
            <a:ext cx="1695294" cy="307777"/>
          </a:xfrm>
          <a:prstGeom prst="rect">
            <a:avLst/>
          </a:prstGeom>
          <a:noFill/>
        </p:spPr>
        <p:txBody>
          <a:bodyPr wrap="square" rtlCol="0">
            <a:spAutoFit/>
          </a:bodyPr>
          <a:lstStyle/>
          <a:p>
            <a:r>
              <a:rPr lang="en-US" altLang="ja-JP" sz="1400" dirty="0"/>
              <a:t>DERC</a:t>
            </a:r>
            <a:r>
              <a:rPr lang="ja-JP" altLang="en-US" sz="1400"/>
              <a:t>のメカニズム</a:t>
            </a:r>
          </a:p>
        </p:txBody>
      </p:sp>
      <p:grpSp>
        <p:nvGrpSpPr>
          <p:cNvPr id="42" name="グループ化 41">
            <a:extLst>
              <a:ext uri="{FF2B5EF4-FFF2-40B4-BE49-F238E27FC236}">
                <a16:creationId xmlns:a16="http://schemas.microsoft.com/office/drawing/2014/main" id="{37556517-7C71-704D-BA1E-05217E71B9B3}"/>
              </a:ext>
            </a:extLst>
          </p:cNvPr>
          <p:cNvGrpSpPr/>
          <p:nvPr/>
        </p:nvGrpSpPr>
        <p:grpSpPr>
          <a:xfrm>
            <a:off x="3551700" y="3578426"/>
            <a:ext cx="4133943" cy="3107898"/>
            <a:chOff x="3482689" y="3559803"/>
            <a:chExt cx="4133943" cy="3107898"/>
          </a:xfrm>
        </p:grpSpPr>
        <p:grpSp>
          <p:nvGrpSpPr>
            <p:cNvPr id="30" name="グループ化 29">
              <a:extLst>
                <a:ext uri="{FF2B5EF4-FFF2-40B4-BE49-F238E27FC236}">
                  <a16:creationId xmlns:a16="http://schemas.microsoft.com/office/drawing/2014/main" id="{01B02543-02C1-694B-9F40-73965B3B2213}"/>
                </a:ext>
              </a:extLst>
            </p:cNvPr>
            <p:cNvGrpSpPr/>
            <p:nvPr/>
          </p:nvGrpSpPr>
          <p:grpSpPr>
            <a:xfrm>
              <a:off x="4938615" y="3559803"/>
              <a:ext cx="2678017" cy="1391178"/>
              <a:chOff x="4890341" y="3715636"/>
              <a:chExt cx="2678017" cy="1391178"/>
            </a:xfrm>
          </p:grpSpPr>
          <p:sp>
            <p:nvSpPr>
              <p:cNvPr id="10" name="正方形/長方形 9">
                <a:extLst>
                  <a:ext uri="{FF2B5EF4-FFF2-40B4-BE49-F238E27FC236}">
                    <a16:creationId xmlns:a16="http://schemas.microsoft.com/office/drawing/2014/main" id="{EB074378-4838-ED42-BE24-A1E6A34C224F}"/>
                  </a:ext>
                </a:extLst>
              </p:cNvPr>
              <p:cNvSpPr/>
              <p:nvPr/>
            </p:nvSpPr>
            <p:spPr>
              <a:xfrm>
                <a:off x="4890341" y="3715636"/>
                <a:ext cx="2678016" cy="68868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2000">
                    <a:solidFill>
                      <a:sysClr val="windowText" lastClr="000000"/>
                    </a:solidFill>
                  </a:rPr>
                  <a:t>レベル</a:t>
                </a:r>
                <a:r>
                  <a:rPr lang="en-US" altLang="ja-JP" sz="2000" dirty="0">
                    <a:solidFill>
                      <a:sysClr val="windowText" lastClr="000000"/>
                    </a:solidFill>
                  </a:rPr>
                  <a:t>2:</a:t>
                </a:r>
                <a:r>
                  <a:rPr lang="ja-JP" altLang="en-US" sz="2000">
                    <a:solidFill>
                      <a:sysClr val="windowText" lastClr="000000"/>
                    </a:solidFill>
                  </a:rPr>
                  <a:t>メカニズム</a:t>
                </a:r>
                <a:r>
                  <a:rPr lang="en-US" altLang="ja-JP" sz="2000" dirty="0">
                    <a:solidFill>
                      <a:sysClr val="windowText" lastClr="000000"/>
                    </a:solidFill>
                  </a:rPr>
                  <a:t>2</a:t>
                </a:r>
                <a:r>
                  <a:rPr lang="ja-JP" altLang="en-US">
                    <a:solidFill>
                      <a:sysClr val="windowText" lastClr="000000"/>
                    </a:solidFill>
                  </a:rPr>
                  <a:t>賭け</a:t>
                </a:r>
                <a:endParaRPr lang="en-US" altLang="ja-JP" dirty="0">
                  <a:solidFill>
                    <a:sysClr val="windowText" lastClr="000000"/>
                  </a:solidFill>
                </a:endParaRPr>
              </a:p>
            </p:txBody>
          </p:sp>
          <p:sp>
            <p:nvSpPr>
              <p:cNvPr id="18" name="正方形/長方形 17">
                <a:extLst>
                  <a:ext uri="{FF2B5EF4-FFF2-40B4-BE49-F238E27FC236}">
                    <a16:creationId xmlns:a16="http://schemas.microsoft.com/office/drawing/2014/main" id="{5571BFD9-12EA-5E4D-8D7E-50B81547F2C4}"/>
                  </a:ext>
                </a:extLst>
              </p:cNvPr>
              <p:cNvSpPr/>
              <p:nvPr/>
            </p:nvSpPr>
            <p:spPr>
              <a:xfrm>
                <a:off x="4890341" y="4401314"/>
                <a:ext cx="2678017" cy="705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2000">
                    <a:solidFill>
                      <a:sysClr val="windowText" lastClr="000000"/>
                    </a:solidFill>
                  </a:rPr>
                  <a:t>レベル</a:t>
                </a:r>
                <a:r>
                  <a:rPr lang="en-US" altLang="ja-JP" sz="2000" dirty="0">
                    <a:solidFill>
                      <a:sysClr val="windowText" lastClr="000000"/>
                    </a:solidFill>
                  </a:rPr>
                  <a:t>1:</a:t>
                </a:r>
                <a:r>
                  <a:rPr lang="ja-JP" altLang="en-US" sz="2000">
                    <a:solidFill>
                      <a:sysClr val="windowText" lastClr="000000"/>
                    </a:solidFill>
                  </a:rPr>
                  <a:t>メカニズム</a:t>
                </a:r>
                <a:r>
                  <a:rPr lang="en-US" altLang="ja-JP" sz="2000" dirty="0">
                    <a:solidFill>
                      <a:sysClr val="windowText" lastClr="000000"/>
                    </a:solidFill>
                  </a:rPr>
                  <a:t>1</a:t>
                </a:r>
              </a:p>
              <a:p>
                <a:pPr algn="ctr"/>
                <a:r>
                  <a:rPr lang="ja-JP" altLang="en-US">
                    <a:solidFill>
                      <a:sysClr val="windowText" lastClr="000000"/>
                    </a:solidFill>
                  </a:rPr>
                  <a:t>ポイント、バッジ等</a:t>
                </a:r>
                <a:endParaRPr lang="en-US" altLang="ja-JP" dirty="0">
                  <a:solidFill>
                    <a:sysClr val="windowText" lastClr="000000"/>
                  </a:solidFill>
                </a:endParaRPr>
              </a:p>
            </p:txBody>
          </p:sp>
        </p:grpSp>
        <p:sp>
          <p:nvSpPr>
            <p:cNvPr id="32" name="角丸四角形 31">
              <a:extLst>
                <a:ext uri="{FF2B5EF4-FFF2-40B4-BE49-F238E27FC236}">
                  <a16:creationId xmlns:a16="http://schemas.microsoft.com/office/drawing/2014/main" id="{564FD793-FE85-9345-87B6-695EA58D8371}"/>
                </a:ext>
              </a:extLst>
            </p:cNvPr>
            <p:cNvSpPr/>
            <p:nvPr/>
          </p:nvSpPr>
          <p:spPr>
            <a:xfrm>
              <a:off x="5332506" y="6166361"/>
              <a:ext cx="2120010" cy="50134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2000" b="1">
                  <a:solidFill>
                    <a:schemeClr val="bg1"/>
                  </a:solidFill>
                </a:rPr>
                <a:t>ユーザーの行動</a:t>
              </a:r>
            </a:p>
          </p:txBody>
        </p:sp>
        <p:sp>
          <p:nvSpPr>
            <p:cNvPr id="37" name="U ターン矢印 36">
              <a:extLst>
                <a:ext uri="{FF2B5EF4-FFF2-40B4-BE49-F238E27FC236}">
                  <a16:creationId xmlns:a16="http://schemas.microsoft.com/office/drawing/2014/main" id="{4ACA04BD-0E79-C24F-82D0-7F7552856F5B}"/>
                </a:ext>
              </a:extLst>
            </p:cNvPr>
            <p:cNvSpPr/>
            <p:nvPr/>
          </p:nvSpPr>
          <p:spPr>
            <a:xfrm rot="16200000" flipH="1">
              <a:off x="4383323" y="4071013"/>
              <a:ext cx="736608" cy="348937"/>
            </a:xfrm>
            <a:prstGeom prst="uturnArrow">
              <a:avLst>
                <a:gd name="adj1" fmla="val 24643"/>
                <a:gd name="adj2" fmla="val 25000"/>
                <a:gd name="adj3" fmla="val 49648"/>
                <a:gd name="adj4" fmla="val 35056"/>
                <a:gd name="adj5" fmla="val 10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テキスト ボックス 38">
              <a:extLst>
                <a:ext uri="{FF2B5EF4-FFF2-40B4-BE49-F238E27FC236}">
                  <a16:creationId xmlns:a16="http://schemas.microsoft.com/office/drawing/2014/main" id="{C9CD7CDE-266C-4141-8FF4-47CF88CF0EC9}"/>
                </a:ext>
              </a:extLst>
            </p:cNvPr>
            <p:cNvSpPr txBox="1"/>
            <p:nvPr/>
          </p:nvSpPr>
          <p:spPr>
            <a:xfrm>
              <a:off x="3482689" y="4496467"/>
              <a:ext cx="1165101" cy="276999"/>
            </a:xfrm>
            <a:prstGeom prst="rect">
              <a:avLst/>
            </a:prstGeom>
            <a:solidFill>
              <a:schemeClr val="accent5">
                <a:lumMod val="20000"/>
                <a:lumOff val="80000"/>
              </a:schemeClr>
            </a:solidFill>
          </p:spPr>
          <p:txBody>
            <a:bodyPr wrap="square" rtlCol="0">
              <a:spAutoFit/>
            </a:bodyPr>
            <a:lstStyle/>
            <a:p>
              <a:pPr algn="ctr"/>
              <a:r>
                <a:rPr lang="ja-JP" altLang="en-US" sz="1200">
                  <a:solidFill>
                    <a:sysClr val="windowText" lastClr="000000"/>
                  </a:solidFill>
                </a:rPr>
                <a:t>メタ的に操作</a:t>
              </a:r>
            </a:p>
          </p:txBody>
        </p:sp>
      </p:grpSp>
      <p:sp>
        <p:nvSpPr>
          <p:cNvPr id="43" name="曲折矢印 42">
            <a:extLst>
              <a:ext uri="{FF2B5EF4-FFF2-40B4-BE49-F238E27FC236}">
                <a16:creationId xmlns:a16="http://schemas.microsoft.com/office/drawing/2014/main" id="{AFBA395E-2757-F247-831F-432B3B61A94C}"/>
              </a:ext>
            </a:extLst>
          </p:cNvPr>
          <p:cNvSpPr/>
          <p:nvPr/>
        </p:nvSpPr>
        <p:spPr>
          <a:xfrm flipH="1">
            <a:off x="7581788" y="3726078"/>
            <a:ext cx="712343" cy="1578024"/>
          </a:xfrm>
          <a:prstGeom prst="bentArrow">
            <a:avLst>
              <a:gd name="adj1" fmla="val 18058"/>
              <a:gd name="adj2" fmla="val 23921"/>
              <a:gd name="adj3" fmla="val 36049"/>
              <a:gd name="adj4" fmla="val 46391"/>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a:extLst>
              <a:ext uri="{FF2B5EF4-FFF2-40B4-BE49-F238E27FC236}">
                <a16:creationId xmlns:a16="http://schemas.microsoft.com/office/drawing/2014/main" id="{0DFB278B-25A9-F744-96FD-A7355B3450CF}"/>
              </a:ext>
            </a:extLst>
          </p:cNvPr>
          <p:cNvSpPr/>
          <p:nvPr/>
        </p:nvSpPr>
        <p:spPr>
          <a:xfrm>
            <a:off x="7287843" y="5352216"/>
            <a:ext cx="883249" cy="488709"/>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400">
                <a:solidFill>
                  <a:sysClr val="windowText" lastClr="000000"/>
                </a:solidFill>
              </a:rPr>
              <a:t>間接的に</a:t>
            </a:r>
            <a:endParaRPr lang="en-US" altLang="ja-JP" sz="1400" dirty="0">
              <a:solidFill>
                <a:sysClr val="windowText" lastClr="000000"/>
              </a:solidFill>
            </a:endParaRPr>
          </a:p>
          <a:p>
            <a:pPr algn="ctr"/>
            <a:r>
              <a:rPr lang="ja-JP" altLang="en-US" sz="1400">
                <a:solidFill>
                  <a:sysClr val="windowText" lastClr="000000"/>
                </a:solidFill>
              </a:rPr>
              <a:t>作用</a:t>
            </a:r>
            <a:endParaRPr lang="en-US" altLang="ja-JP" sz="1400" dirty="0">
              <a:solidFill>
                <a:sysClr val="windowText" lastClr="000000"/>
              </a:solidFill>
            </a:endParaRPr>
          </a:p>
        </p:txBody>
      </p:sp>
      <p:grpSp>
        <p:nvGrpSpPr>
          <p:cNvPr id="15" name="グループ化 14">
            <a:extLst>
              <a:ext uri="{FF2B5EF4-FFF2-40B4-BE49-F238E27FC236}">
                <a16:creationId xmlns:a16="http://schemas.microsoft.com/office/drawing/2014/main" id="{A13B11DB-0832-F841-AB38-4762133E599B}"/>
              </a:ext>
            </a:extLst>
          </p:cNvPr>
          <p:cNvGrpSpPr/>
          <p:nvPr/>
        </p:nvGrpSpPr>
        <p:grpSpPr>
          <a:xfrm>
            <a:off x="444113" y="3726078"/>
            <a:ext cx="2678017" cy="3066933"/>
            <a:chOff x="930339" y="3803099"/>
            <a:chExt cx="2678017" cy="3066933"/>
          </a:xfrm>
        </p:grpSpPr>
        <p:grpSp>
          <p:nvGrpSpPr>
            <p:cNvPr id="35" name="グループ化 34">
              <a:extLst>
                <a:ext uri="{FF2B5EF4-FFF2-40B4-BE49-F238E27FC236}">
                  <a16:creationId xmlns:a16="http://schemas.microsoft.com/office/drawing/2014/main" id="{DF50C983-3CA4-3D44-BCC7-6E66A545C174}"/>
                </a:ext>
              </a:extLst>
            </p:cNvPr>
            <p:cNvGrpSpPr/>
            <p:nvPr/>
          </p:nvGrpSpPr>
          <p:grpSpPr>
            <a:xfrm>
              <a:off x="930339" y="3803099"/>
              <a:ext cx="2678017" cy="2460268"/>
              <a:chOff x="860755" y="3826871"/>
              <a:chExt cx="2678017" cy="2460268"/>
            </a:xfrm>
          </p:grpSpPr>
          <p:sp>
            <p:nvSpPr>
              <p:cNvPr id="6" name="正方形/長方形 5">
                <a:extLst>
                  <a:ext uri="{FF2B5EF4-FFF2-40B4-BE49-F238E27FC236}">
                    <a16:creationId xmlns:a16="http://schemas.microsoft.com/office/drawing/2014/main" id="{E8B80DB4-494D-694C-B59D-A50281F41A48}"/>
                  </a:ext>
                </a:extLst>
              </p:cNvPr>
              <p:cNvSpPr/>
              <p:nvPr/>
            </p:nvSpPr>
            <p:spPr>
              <a:xfrm>
                <a:off x="860755" y="3826871"/>
                <a:ext cx="2678017" cy="705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2000">
                    <a:solidFill>
                      <a:sysClr val="windowText" lastClr="000000"/>
                    </a:solidFill>
                  </a:rPr>
                  <a:t>レベル</a:t>
                </a:r>
                <a:r>
                  <a:rPr lang="en-US" altLang="ja-JP" sz="2000" dirty="0">
                    <a:solidFill>
                      <a:sysClr val="windowText" lastClr="000000"/>
                    </a:solidFill>
                  </a:rPr>
                  <a:t>1:</a:t>
                </a:r>
                <a:r>
                  <a:rPr lang="ja-JP" altLang="en-US" sz="2000">
                    <a:solidFill>
                      <a:sysClr val="windowText" lastClr="000000"/>
                    </a:solidFill>
                  </a:rPr>
                  <a:t>メカニズム</a:t>
                </a:r>
                <a:r>
                  <a:rPr lang="en-US" altLang="ja-JP" sz="2000" dirty="0">
                    <a:solidFill>
                      <a:sysClr val="windowText" lastClr="000000"/>
                    </a:solidFill>
                  </a:rPr>
                  <a:t>1</a:t>
                </a:r>
              </a:p>
              <a:p>
                <a:pPr algn="ctr"/>
                <a:r>
                  <a:rPr lang="ja-JP" altLang="en-US">
                    <a:solidFill>
                      <a:sysClr val="windowText" lastClr="000000"/>
                    </a:solidFill>
                  </a:rPr>
                  <a:t>ポイント、バッジ等</a:t>
                </a:r>
                <a:endParaRPr lang="en-US" altLang="ja-JP" dirty="0">
                  <a:solidFill>
                    <a:sysClr val="windowText" lastClr="000000"/>
                  </a:solidFill>
                </a:endParaRPr>
              </a:p>
            </p:txBody>
          </p:sp>
          <p:sp>
            <p:nvSpPr>
              <p:cNvPr id="7" name="正方形/長方形 6">
                <a:extLst>
                  <a:ext uri="{FF2B5EF4-FFF2-40B4-BE49-F238E27FC236}">
                    <a16:creationId xmlns:a16="http://schemas.microsoft.com/office/drawing/2014/main" id="{8B1B9E02-CFF2-CC44-A74D-353676022B1F}"/>
                  </a:ext>
                </a:extLst>
              </p:cNvPr>
              <p:cNvSpPr/>
              <p:nvPr/>
            </p:nvSpPr>
            <p:spPr>
              <a:xfrm>
                <a:off x="1782311" y="5104557"/>
                <a:ext cx="1227524" cy="1785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400">
                    <a:solidFill>
                      <a:sysClr val="windowText" lastClr="000000"/>
                    </a:solidFill>
                  </a:rPr>
                  <a:t>直接的に作用</a:t>
                </a:r>
                <a:endParaRPr lang="en-US" altLang="ja-JP" sz="1400" dirty="0">
                  <a:solidFill>
                    <a:sysClr val="windowText" lastClr="000000"/>
                  </a:solidFill>
                </a:endParaRPr>
              </a:p>
            </p:txBody>
          </p:sp>
          <p:sp>
            <p:nvSpPr>
              <p:cNvPr id="11" name="角丸四角形 10">
                <a:extLst>
                  <a:ext uri="{FF2B5EF4-FFF2-40B4-BE49-F238E27FC236}">
                    <a16:creationId xmlns:a16="http://schemas.microsoft.com/office/drawing/2014/main" id="{10EDAAEE-FA36-E041-AE8C-CB9745899D8F}"/>
                  </a:ext>
                </a:extLst>
              </p:cNvPr>
              <p:cNvSpPr/>
              <p:nvPr/>
            </p:nvSpPr>
            <p:spPr>
              <a:xfrm>
                <a:off x="1194382" y="5785799"/>
                <a:ext cx="2010753" cy="50134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2000" b="1">
                    <a:solidFill>
                      <a:schemeClr val="bg1"/>
                    </a:solidFill>
                  </a:rPr>
                  <a:t>ユーザーの行動</a:t>
                </a:r>
              </a:p>
            </p:txBody>
          </p:sp>
        </p:grpSp>
        <p:sp>
          <p:nvSpPr>
            <p:cNvPr id="26" name="テキスト ボックス 25">
              <a:extLst>
                <a:ext uri="{FF2B5EF4-FFF2-40B4-BE49-F238E27FC236}">
                  <a16:creationId xmlns:a16="http://schemas.microsoft.com/office/drawing/2014/main" id="{04ADA9AB-124B-BB40-8E72-808B96C737B5}"/>
                </a:ext>
              </a:extLst>
            </p:cNvPr>
            <p:cNvSpPr txBox="1"/>
            <p:nvPr/>
          </p:nvSpPr>
          <p:spPr>
            <a:xfrm>
              <a:off x="1018653" y="6346812"/>
              <a:ext cx="2520119" cy="523220"/>
            </a:xfrm>
            <a:prstGeom prst="rect">
              <a:avLst/>
            </a:prstGeom>
            <a:noFill/>
          </p:spPr>
          <p:txBody>
            <a:bodyPr wrap="square" rtlCol="0">
              <a:spAutoFit/>
            </a:bodyPr>
            <a:lstStyle/>
            <a:p>
              <a:r>
                <a:rPr lang="ja-JP" altLang="en-US" sz="1400"/>
                <a:t>従来のゲーミフィケーション</a:t>
              </a:r>
              <a:endParaRPr lang="en-US" altLang="ja-JP" sz="1400" dirty="0"/>
            </a:p>
            <a:p>
              <a:r>
                <a:rPr lang="ja-JP" altLang="en-US" sz="1400"/>
                <a:t>のメカニズム</a:t>
              </a:r>
            </a:p>
          </p:txBody>
        </p:sp>
        <p:sp>
          <p:nvSpPr>
            <p:cNvPr id="14" name="上下矢印 13">
              <a:extLst>
                <a:ext uri="{FF2B5EF4-FFF2-40B4-BE49-F238E27FC236}">
                  <a16:creationId xmlns:a16="http://schemas.microsoft.com/office/drawing/2014/main" id="{5011BF52-2CE7-9049-B649-00DBBB12FE1D}"/>
                </a:ext>
              </a:extLst>
            </p:cNvPr>
            <p:cNvSpPr/>
            <p:nvPr/>
          </p:nvSpPr>
          <p:spPr>
            <a:xfrm>
              <a:off x="1623154" y="4548987"/>
              <a:ext cx="290990" cy="1151743"/>
            </a:xfrm>
            <a:prstGeom prst="up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8" name="上下矢印 47">
            <a:extLst>
              <a:ext uri="{FF2B5EF4-FFF2-40B4-BE49-F238E27FC236}">
                <a16:creationId xmlns:a16="http://schemas.microsoft.com/office/drawing/2014/main" id="{0A6C3117-6379-CF4B-A881-6451C828DD41}"/>
              </a:ext>
            </a:extLst>
          </p:cNvPr>
          <p:cNvSpPr/>
          <p:nvPr/>
        </p:nvSpPr>
        <p:spPr>
          <a:xfrm>
            <a:off x="6245838" y="5003807"/>
            <a:ext cx="290990" cy="1151743"/>
          </a:xfrm>
          <a:prstGeom prst="up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5440028C-AA36-4E41-92DA-BB1BD75D2684}"/>
              </a:ext>
            </a:extLst>
          </p:cNvPr>
          <p:cNvSpPr/>
          <p:nvPr/>
        </p:nvSpPr>
        <p:spPr>
          <a:xfrm>
            <a:off x="4878207" y="5458971"/>
            <a:ext cx="1364676" cy="3632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400">
                <a:solidFill>
                  <a:sysClr val="windowText" lastClr="000000"/>
                </a:solidFill>
              </a:rPr>
              <a:t>直接的に作用</a:t>
            </a:r>
            <a:endParaRPr lang="en-US" altLang="ja-JP" sz="1400" dirty="0">
              <a:solidFill>
                <a:sysClr val="windowText" lastClr="000000"/>
              </a:solidFill>
            </a:endParaRPr>
          </a:p>
        </p:txBody>
      </p:sp>
    </p:spTree>
    <p:extLst>
      <p:ext uri="{BB962C8B-B14F-4D97-AF65-F5344CB8AC3E}">
        <p14:creationId xmlns:p14="http://schemas.microsoft.com/office/powerpoint/2010/main" val="110391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9FB8811-24DD-AF4E-B54E-BA59C2FB95B2}"/>
              </a:ext>
            </a:extLst>
          </p:cNvPr>
          <p:cNvSpPr txBox="1"/>
          <p:nvPr/>
        </p:nvSpPr>
        <p:spPr>
          <a:xfrm>
            <a:off x="391521" y="356034"/>
            <a:ext cx="6592326" cy="600164"/>
          </a:xfrm>
          <a:prstGeom prst="rect">
            <a:avLst/>
          </a:prstGeom>
          <a:solidFill>
            <a:schemeClr val="accent5">
              <a:lumMod val="20000"/>
              <a:lumOff val="80000"/>
            </a:schemeClr>
          </a:solidFill>
        </p:spPr>
        <p:txBody>
          <a:bodyPr wrap="square" rtlCol="0">
            <a:spAutoFit/>
          </a:bodyPr>
          <a:lstStyle/>
          <a:p>
            <a:r>
              <a:rPr lang="ja-JP" altLang="en-US" sz="3300"/>
              <a:t>研究背景（ループダイナミクス）</a:t>
            </a:r>
          </a:p>
        </p:txBody>
      </p:sp>
      <p:sp>
        <p:nvSpPr>
          <p:cNvPr id="46" name="テキスト ボックス 45">
            <a:extLst>
              <a:ext uri="{FF2B5EF4-FFF2-40B4-BE49-F238E27FC236}">
                <a16:creationId xmlns:a16="http://schemas.microsoft.com/office/drawing/2014/main" id="{72D99F09-17D6-E346-B625-C071EA1663B3}"/>
              </a:ext>
            </a:extLst>
          </p:cNvPr>
          <p:cNvSpPr txBox="1"/>
          <p:nvPr/>
        </p:nvSpPr>
        <p:spPr>
          <a:xfrm>
            <a:off x="391521" y="1215800"/>
            <a:ext cx="8269400" cy="2800767"/>
          </a:xfrm>
          <a:prstGeom prst="rect">
            <a:avLst/>
          </a:prstGeom>
          <a:noFill/>
        </p:spPr>
        <p:txBody>
          <a:bodyPr wrap="square" rtlCol="0">
            <a:spAutoFit/>
          </a:bodyPr>
          <a:lstStyle/>
          <a:p>
            <a:r>
              <a:rPr lang="ja-JP" altLang="en-US">
                <a:latin typeface="+mn-ea"/>
              </a:rPr>
              <a:t>レベル１とレベル２の二重構造によって</a:t>
            </a:r>
            <a:endParaRPr lang="en-US" altLang="ja-JP" dirty="0">
              <a:latin typeface="+mn-ea"/>
            </a:endParaRPr>
          </a:p>
          <a:p>
            <a:endParaRPr lang="en-US" altLang="ja-JP" dirty="0">
              <a:latin typeface="+mn-ea"/>
            </a:endParaRPr>
          </a:p>
          <a:p>
            <a:r>
              <a:rPr lang="en-US" altLang="ja-JP" dirty="0">
                <a:latin typeface="+mn-ea"/>
              </a:rPr>
              <a:t>①</a:t>
            </a:r>
            <a:r>
              <a:rPr lang="ja-JP" altLang="en-US">
                <a:latin typeface="+mn-ea"/>
              </a:rPr>
              <a:t>報酬の獲得手段の幅が広がり</a:t>
            </a:r>
            <a:r>
              <a:rPr lang="en-US" altLang="ja-JP" dirty="0">
                <a:latin typeface="+mn-ea"/>
              </a:rPr>
              <a:t>,</a:t>
            </a:r>
            <a:r>
              <a:rPr lang="ja-JP" altLang="en-US">
                <a:latin typeface="+mn-ea"/>
              </a:rPr>
              <a:t>戦略性が向上</a:t>
            </a:r>
          </a:p>
          <a:p>
            <a:r>
              <a:rPr lang="en-US" altLang="ja-JP" dirty="0">
                <a:latin typeface="+mn-ea"/>
              </a:rPr>
              <a:t>(</a:t>
            </a:r>
            <a:r>
              <a:rPr lang="ja-JP" altLang="en-US">
                <a:latin typeface="+mn-ea"/>
              </a:rPr>
              <a:t>例</a:t>
            </a:r>
            <a:r>
              <a:rPr lang="en-US" altLang="ja-JP" dirty="0">
                <a:latin typeface="+mn-ea"/>
              </a:rPr>
              <a:t>:</a:t>
            </a:r>
            <a:r>
              <a:rPr lang="ja-JP" altLang="en-US">
                <a:latin typeface="+mn-ea"/>
              </a:rPr>
              <a:t>自分に合う手段は何か考案したり</a:t>
            </a:r>
            <a:r>
              <a:rPr lang="en-US" altLang="ja-JP" dirty="0">
                <a:latin typeface="+mn-ea"/>
              </a:rPr>
              <a:t>,</a:t>
            </a:r>
            <a:r>
              <a:rPr lang="ja-JP" altLang="en-US">
                <a:latin typeface="+mn-ea"/>
              </a:rPr>
              <a:t>他者の行動を予測したりする</a:t>
            </a:r>
            <a:r>
              <a:rPr lang="en-US" altLang="ja-JP" dirty="0">
                <a:latin typeface="+mn-ea"/>
              </a:rPr>
              <a:t>)</a:t>
            </a:r>
          </a:p>
          <a:p>
            <a:r>
              <a:rPr lang="en-US" altLang="ja-JP" dirty="0">
                <a:latin typeface="+mn-ea"/>
              </a:rPr>
              <a:t>→ </a:t>
            </a:r>
            <a:r>
              <a:rPr lang="ja-JP" altLang="en-US">
                <a:latin typeface="+mn-ea"/>
              </a:rPr>
              <a:t>ゲームならではの面白さを与え、内発的動機付けとしての機能を強化</a:t>
            </a:r>
          </a:p>
          <a:p>
            <a:endParaRPr lang="en-US" altLang="ja-JP" dirty="0">
              <a:latin typeface="+mn-ea"/>
            </a:endParaRPr>
          </a:p>
          <a:p>
            <a:r>
              <a:rPr lang="ja-JP" altLang="en-US">
                <a:latin typeface="+mn-ea"/>
              </a:rPr>
              <a:t>②どのように報酬を獲得したかが曖昧に</a:t>
            </a:r>
          </a:p>
          <a:p>
            <a:r>
              <a:rPr lang="ja-JP" altLang="en-US">
                <a:latin typeface="+mn-ea"/>
              </a:rPr>
              <a:t>→ ゲーミフィケーションの課題である報酬への意識による息苦しさの軽減</a:t>
            </a:r>
          </a:p>
          <a:p>
            <a:r>
              <a:rPr lang="ja-JP" altLang="en-US" sz="1600">
                <a:latin typeface="+mn-ea"/>
              </a:rPr>
              <a:t>　（ゲームデザインの要素を導入したことで</a:t>
            </a:r>
            <a:r>
              <a:rPr lang="en-US" altLang="ja-JP" sz="1600" dirty="0">
                <a:latin typeface="+mn-ea"/>
              </a:rPr>
              <a:t>,</a:t>
            </a:r>
            <a:r>
              <a:rPr lang="ja-JP" altLang="en-US" sz="1600">
                <a:latin typeface="+mn-ea"/>
              </a:rPr>
              <a:t>かえって自分自身の全ての行動が</a:t>
            </a:r>
            <a:endParaRPr lang="en-US" altLang="ja-JP" sz="1600" dirty="0">
              <a:latin typeface="+mn-ea"/>
            </a:endParaRPr>
          </a:p>
          <a:p>
            <a:r>
              <a:rPr lang="ja-JP" altLang="en-US" sz="1600">
                <a:latin typeface="+mn-ea"/>
              </a:rPr>
              <a:t>　　監視・評価されている感覚）</a:t>
            </a:r>
          </a:p>
        </p:txBody>
      </p:sp>
      <p:pic>
        <p:nvPicPr>
          <p:cNvPr id="8" name="図 7">
            <a:extLst>
              <a:ext uri="{FF2B5EF4-FFF2-40B4-BE49-F238E27FC236}">
                <a16:creationId xmlns:a16="http://schemas.microsoft.com/office/drawing/2014/main" id="{57C51ADA-ECF7-1C4E-A126-7559FA939D36}"/>
              </a:ext>
            </a:extLst>
          </p:cNvPr>
          <p:cNvPicPr>
            <a:picLocks noChangeAspect="1"/>
          </p:cNvPicPr>
          <p:nvPr/>
        </p:nvPicPr>
        <p:blipFill rotWithShape="1">
          <a:blip r:embed="rId3"/>
          <a:srcRect l="47990"/>
          <a:stretch/>
        </p:blipFill>
        <p:spPr>
          <a:xfrm>
            <a:off x="5071436" y="4279608"/>
            <a:ext cx="2526323" cy="2434069"/>
          </a:xfrm>
          <a:prstGeom prst="rect">
            <a:avLst/>
          </a:prstGeom>
        </p:spPr>
      </p:pic>
      <p:pic>
        <p:nvPicPr>
          <p:cNvPr id="49" name="図 48">
            <a:extLst>
              <a:ext uri="{FF2B5EF4-FFF2-40B4-BE49-F238E27FC236}">
                <a16:creationId xmlns:a16="http://schemas.microsoft.com/office/drawing/2014/main" id="{68EE612D-EF9B-5C40-8D85-E06DF562AC71}"/>
              </a:ext>
            </a:extLst>
          </p:cNvPr>
          <p:cNvPicPr>
            <a:picLocks noChangeAspect="1"/>
          </p:cNvPicPr>
          <p:nvPr/>
        </p:nvPicPr>
        <p:blipFill rotWithShape="1">
          <a:blip r:embed="rId3"/>
          <a:srcRect r="51370"/>
          <a:stretch/>
        </p:blipFill>
        <p:spPr>
          <a:xfrm>
            <a:off x="668637" y="4279608"/>
            <a:ext cx="2366803" cy="2438891"/>
          </a:xfrm>
          <a:prstGeom prst="rect">
            <a:avLst/>
          </a:prstGeom>
        </p:spPr>
      </p:pic>
      <p:sp>
        <p:nvSpPr>
          <p:cNvPr id="9" name="テキスト ボックス 8">
            <a:extLst>
              <a:ext uri="{FF2B5EF4-FFF2-40B4-BE49-F238E27FC236}">
                <a16:creationId xmlns:a16="http://schemas.microsoft.com/office/drawing/2014/main" id="{B8DA1954-97B7-454E-A119-2CD86974E35F}"/>
              </a:ext>
            </a:extLst>
          </p:cNvPr>
          <p:cNvSpPr txBox="1"/>
          <p:nvPr/>
        </p:nvSpPr>
        <p:spPr>
          <a:xfrm>
            <a:off x="2477704" y="4478751"/>
            <a:ext cx="2593731" cy="523220"/>
          </a:xfrm>
          <a:prstGeom prst="rect">
            <a:avLst/>
          </a:prstGeom>
          <a:noFill/>
        </p:spPr>
        <p:txBody>
          <a:bodyPr wrap="square" rtlCol="0">
            <a:spAutoFit/>
          </a:bodyPr>
          <a:lstStyle/>
          <a:p>
            <a:r>
              <a:rPr kumimoji="1" lang="ja-JP" altLang="en-US" sz="1400"/>
              <a:t>従来の</a:t>
            </a:r>
            <a:endParaRPr kumimoji="1" lang="en-US" altLang="ja-JP" sz="1400" dirty="0"/>
          </a:p>
          <a:p>
            <a:r>
              <a:rPr kumimoji="1" lang="ja-JP" altLang="en-US" sz="1400"/>
              <a:t>ゲーミフィケーション</a:t>
            </a:r>
          </a:p>
        </p:txBody>
      </p:sp>
      <p:sp>
        <p:nvSpPr>
          <p:cNvPr id="74" name="テキスト ボックス 73">
            <a:extLst>
              <a:ext uri="{FF2B5EF4-FFF2-40B4-BE49-F238E27FC236}">
                <a16:creationId xmlns:a16="http://schemas.microsoft.com/office/drawing/2014/main" id="{9057E67C-E940-5742-9BE6-1CB483EF0AB0}"/>
              </a:ext>
            </a:extLst>
          </p:cNvPr>
          <p:cNvSpPr txBox="1"/>
          <p:nvPr/>
        </p:nvSpPr>
        <p:spPr>
          <a:xfrm>
            <a:off x="7825095" y="4324862"/>
            <a:ext cx="613912" cy="307777"/>
          </a:xfrm>
          <a:prstGeom prst="rect">
            <a:avLst/>
          </a:prstGeom>
          <a:noFill/>
        </p:spPr>
        <p:txBody>
          <a:bodyPr wrap="square" rtlCol="0">
            <a:spAutoFit/>
          </a:bodyPr>
          <a:lstStyle/>
          <a:p>
            <a:r>
              <a:rPr lang="en-US" altLang="ja-JP" sz="1400" dirty="0"/>
              <a:t>DERC</a:t>
            </a:r>
            <a:endParaRPr kumimoji="1" lang="ja-JP" altLang="en-US" sz="1400"/>
          </a:p>
        </p:txBody>
      </p:sp>
    </p:spTree>
    <p:extLst>
      <p:ext uri="{BB962C8B-B14F-4D97-AF65-F5344CB8AC3E}">
        <p14:creationId xmlns:p14="http://schemas.microsoft.com/office/powerpoint/2010/main" val="194417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BB50F0B-04C5-694C-BEA6-D1CFAEEBD8C5}"/>
              </a:ext>
            </a:extLst>
          </p:cNvPr>
          <p:cNvSpPr txBox="1"/>
          <p:nvPr/>
        </p:nvSpPr>
        <p:spPr>
          <a:xfrm>
            <a:off x="229889" y="183174"/>
            <a:ext cx="3410458" cy="600164"/>
          </a:xfrm>
          <a:prstGeom prst="rect">
            <a:avLst/>
          </a:prstGeom>
          <a:solidFill>
            <a:schemeClr val="accent5">
              <a:lumMod val="20000"/>
              <a:lumOff val="80000"/>
            </a:schemeClr>
          </a:solidFill>
        </p:spPr>
        <p:txBody>
          <a:bodyPr wrap="square" rtlCol="0">
            <a:spAutoFit/>
          </a:bodyPr>
          <a:lstStyle/>
          <a:p>
            <a:r>
              <a:rPr lang="ja-JP" altLang="en-US" sz="3300"/>
              <a:t>これまでの研究</a:t>
            </a:r>
          </a:p>
        </p:txBody>
      </p:sp>
      <p:sp>
        <p:nvSpPr>
          <p:cNvPr id="2" name="テキスト ボックス 1">
            <a:extLst>
              <a:ext uri="{FF2B5EF4-FFF2-40B4-BE49-F238E27FC236}">
                <a16:creationId xmlns:a16="http://schemas.microsoft.com/office/drawing/2014/main" id="{4CB25C61-C337-E44D-827D-82C2F91A9434}"/>
              </a:ext>
            </a:extLst>
          </p:cNvPr>
          <p:cNvSpPr txBox="1"/>
          <p:nvPr/>
        </p:nvSpPr>
        <p:spPr>
          <a:xfrm>
            <a:off x="419670" y="671691"/>
            <a:ext cx="8278561" cy="5847755"/>
          </a:xfrm>
          <a:prstGeom prst="rect">
            <a:avLst/>
          </a:prstGeom>
          <a:noFill/>
        </p:spPr>
        <p:txBody>
          <a:bodyPr wrap="square" rtlCol="0">
            <a:spAutoFit/>
          </a:bodyPr>
          <a:lstStyle/>
          <a:p>
            <a:endParaRPr lang="en-US" altLang="ja-JP" sz="1700" dirty="0"/>
          </a:p>
          <a:p>
            <a:r>
              <a:rPr lang="en-US" altLang="ja-JP" sz="1700" dirty="0"/>
              <a:t>1 DERC</a:t>
            </a:r>
            <a:r>
              <a:rPr lang="ja-JP" altLang="en-US" sz="1700"/>
              <a:t>の基本的なアイデアを</a:t>
            </a:r>
            <a:r>
              <a:rPr lang="en-US" altLang="ja-JP" sz="1700" dirty="0"/>
              <a:t>GP-AIR(Gamified Platform Accelerating Indirect Reciprocity)</a:t>
            </a:r>
            <a:r>
              <a:rPr lang="ja-JP" altLang="en-US" sz="1700"/>
              <a:t>として提案</a:t>
            </a:r>
            <a:r>
              <a:rPr lang="en-US" altLang="ja-JP" sz="1700" dirty="0"/>
              <a:t>,</a:t>
            </a:r>
            <a:r>
              <a:rPr lang="ja-JP" altLang="en-US" sz="1700"/>
              <a:t>試行システムによる初期的評価 </a:t>
            </a:r>
            <a:r>
              <a:rPr lang="en-US" altLang="ja-JP" sz="1700" dirty="0"/>
              <a:t>[</a:t>
            </a:r>
            <a:r>
              <a:rPr lang="ja-JP" altLang="en-US" sz="1700"/>
              <a:t>岩本 </a:t>
            </a:r>
            <a:r>
              <a:rPr lang="en-US" altLang="ja-JP" sz="1700" dirty="0"/>
              <a:t>and </a:t>
            </a:r>
            <a:r>
              <a:rPr lang="ja-JP" altLang="en-US" sz="1700"/>
              <a:t>有田 </a:t>
            </a:r>
            <a:r>
              <a:rPr lang="en-US" altLang="ja-JP" sz="1700" dirty="0"/>
              <a:t>2014]</a:t>
            </a:r>
          </a:p>
          <a:p>
            <a:r>
              <a:rPr lang="ja-JP" altLang="en-US" sz="1700"/>
              <a:t>→潜在能力を示唆</a:t>
            </a:r>
            <a:endParaRPr lang="en-US" altLang="ja-JP" sz="1700" dirty="0"/>
          </a:p>
          <a:p>
            <a:endParaRPr lang="ja-JP" altLang="en-US" sz="1700"/>
          </a:p>
          <a:p>
            <a:r>
              <a:rPr lang="en-US" altLang="ja-JP" sz="1700" dirty="0"/>
              <a:t>2 </a:t>
            </a:r>
            <a:r>
              <a:rPr lang="ja-JP" altLang="en-US" sz="1700"/>
              <a:t>エージェントベースシミュレーション </a:t>
            </a:r>
            <a:r>
              <a:rPr lang="en-US" altLang="ja-JP" sz="1700" dirty="0"/>
              <a:t>[</a:t>
            </a:r>
            <a:r>
              <a:rPr lang="ja-JP" altLang="en-US" sz="1700"/>
              <a:t>大門</a:t>
            </a:r>
            <a:r>
              <a:rPr lang="en-US" altLang="ja-JP" sz="1700" dirty="0"/>
              <a:t>,</a:t>
            </a:r>
            <a:r>
              <a:rPr lang="ja-JP" altLang="en-US" sz="1700"/>
              <a:t>鈴木</a:t>
            </a:r>
            <a:r>
              <a:rPr lang="en-US" altLang="ja-JP" sz="1700" dirty="0"/>
              <a:t>,</a:t>
            </a:r>
            <a:r>
              <a:rPr lang="ja-JP" altLang="en-US" sz="1700"/>
              <a:t>有田 </a:t>
            </a:r>
            <a:r>
              <a:rPr lang="en-US" altLang="ja-JP" sz="1700" dirty="0"/>
              <a:t>2014]</a:t>
            </a:r>
          </a:p>
          <a:p>
            <a:r>
              <a:rPr lang="ja-JP" altLang="en-US" sz="1700"/>
              <a:t>→レベル</a:t>
            </a:r>
            <a:r>
              <a:rPr lang="en-US" altLang="ja-JP" sz="1700" dirty="0"/>
              <a:t>2</a:t>
            </a:r>
            <a:r>
              <a:rPr lang="ja-JP" altLang="en-US" sz="1700"/>
              <a:t>の賭けにランク方式を採用することで</a:t>
            </a:r>
            <a:r>
              <a:rPr lang="en-US" altLang="ja-JP" sz="1700" dirty="0"/>
              <a:t>,</a:t>
            </a:r>
            <a:r>
              <a:rPr lang="ja-JP" altLang="en-US" sz="1700"/>
              <a:t>全員平等を利他行為をさせるという意味で優れていることを示す</a:t>
            </a:r>
          </a:p>
          <a:p>
            <a:endParaRPr lang="en-US" altLang="ja-JP" sz="1700" dirty="0"/>
          </a:p>
          <a:p>
            <a:r>
              <a:rPr lang="en-US" altLang="ja-JP" sz="1700" dirty="0"/>
              <a:t>3 WEB</a:t>
            </a:r>
            <a:r>
              <a:rPr lang="ja-JP" altLang="en-US" sz="1700"/>
              <a:t>アプリケーションによる実装</a:t>
            </a:r>
            <a:r>
              <a:rPr lang="en-US" altLang="ja-JP" sz="1700" dirty="0"/>
              <a:t>,</a:t>
            </a:r>
            <a:r>
              <a:rPr lang="ja-JP" altLang="en-US" sz="1700"/>
              <a:t>評価実験 </a:t>
            </a:r>
            <a:r>
              <a:rPr lang="en-US" altLang="ja-JP" sz="1700" dirty="0"/>
              <a:t>[</a:t>
            </a:r>
            <a:r>
              <a:rPr lang="ja-JP" altLang="en-US" sz="1700"/>
              <a:t>小川</a:t>
            </a:r>
            <a:r>
              <a:rPr lang="en-US" altLang="ja-JP" sz="1700" dirty="0"/>
              <a:t>,</a:t>
            </a:r>
            <a:r>
              <a:rPr lang="ja-JP" altLang="en-US" sz="1700"/>
              <a:t>有田 </a:t>
            </a:r>
            <a:r>
              <a:rPr lang="en-US" altLang="ja-JP" sz="1700" dirty="0"/>
              <a:t>2016]</a:t>
            </a:r>
          </a:p>
          <a:p>
            <a:r>
              <a:rPr lang="ja-JP" altLang="en-US" sz="1700"/>
              <a:t>→サークルや研究室等の様々な環境で評価実験</a:t>
            </a:r>
          </a:p>
          <a:p>
            <a:r>
              <a:rPr lang="ja-JP" altLang="en-US" sz="1700"/>
              <a:t>→</a:t>
            </a:r>
            <a:r>
              <a:rPr lang="en-US" altLang="ja-JP" sz="1700" dirty="0"/>
              <a:t>GP-AIR</a:t>
            </a:r>
            <a:r>
              <a:rPr lang="ja-JP" altLang="en-US" sz="1700"/>
              <a:t>の二層化ゲーミフィケーションが内発的動機付けとして機能しており</a:t>
            </a:r>
            <a:r>
              <a:rPr lang="en-US" altLang="ja-JP" sz="1700" dirty="0"/>
              <a:t>,</a:t>
            </a:r>
            <a:r>
              <a:rPr lang="ja-JP" altLang="en-US" sz="1700"/>
              <a:t>利他行為に関する学びを促進しうることを示す</a:t>
            </a:r>
            <a:endParaRPr lang="en-US" altLang="ja-JP" sz="1700" dirty="0"/>
          </a:p>
          <a:p>
            <a:endParaRPr lang="ja-JP" altLang="en-US" sz="1700"/>
          </a:p>
          <a:p>
            <a:r>
              <a:rPr lang="en-US" altLang="ja-JP" sz="1700" dirty="0"/>
              <a:t>4 DERC</a:t>
            </a:r>
            <a:r>
              <a:rPr lang="ja-JP" altLang="en-US" sz="1700"/>
              <a:t>として再定義 </a:t>
            </a:r>
            <a:r>
              <a:rPr lang="en-US" altLang="ja-JP" sz="1700" dirty="0"/>
              <a:t>[</a:t>
            </a:r>
            <a:r>
              <a:rPr lang="ja-JP" altLang="en-US" sz="1700"/>
              <a:t>有田</a:t>
            </a:r>
            <a:r>
              <a:rPr lang="en-US" altLang="ja-JP" sz="1700" dirty="0"/>
              <a:t>,</a:t>
            </a:r>
            <a:r>
              <a:rPr lang="ja-JP" altLang="en-US" sz="1700"/>
              <a:t>小川 </a:t>
            </a:r>
            <a:r>
              <a:rPr lang="en-US" altLang="ja-JP" sz="1700" dirty="0"/>
              <a:t>2016]</a:t>
            </a:r>
          </a:p>
          <a:p>
            <a:endParaRPr lang="en-US" altLang="ja-JP" sz="1700" dirty="0"/>
          </a:p>
          <a:p>
            <a:r>
              <a:rPr lang="en-US" altLang="ja-JP" sz="1700" dirty="0"/>
              <a:t>5 </a:t>
            </a:r>
            <a:r>
              <a:rPr lang="ja-JP" altLang="en-US" sz="1700"/>
              <a:t>実会議への</a:t>
            </a:r>
            <a:r>
              <a:rPr lang="en-US" altLang="ja-JP" sz="1700" dirty="0"/>
              <a:t>DERC</a:t>
            </a:r>
            <a:r>
              <a:rPr lang="ja-JP" altLang="en-US" sz="1700"/>
              <a:t>導入</a:t>
            </a:r>
            <a:r>
              <a:rPr lang="en-US" altLang="ja-JP" sz="1700" dirty="0"/>
              <a:t>,</a:t>
            </a:r>
            <a:r>
              <a:rPr lang="ja-JP" altLang="en-US" sz="1700"/>
              <a:t>評価実験 </a:t>
            </a:r>
            <a:r>
              <a:rPr lang="en-US" altLang="ja-JP" sz="1700" dirty="0"/>
              <a:t>[</a:t>
            </a:r>
            <a:r>
              <a:rPr lang="ja-JP" altLang="en-US" sz="1700"/>
              <a:t>渡辺</a:t>
            </a:r>
            <a:r>
              <a:rPr lang="en-US" altLang="ja-JP" sz="1700" dirty="0"/>
              <a:t>,</a:t>
            </a:r>
            <a:r>
              <a:rPr lang="ja-JP" altLang="en-US" sz="1700"/>
              <a:t>花木</a:t>
            </a:r>
            <a:r>
              <a:rPr lang="en-US" altLang="ja-JP" sz="1700" dirty="0"/>
              <a:t>,</a:t>
            </a:r>
            <a:r>
              <a:rPr lang="ja-JP" altLang="en-US" sz="1700"/>
              <a:t>鈴木</a:t>
            </a:r>
            <a:r>
              <a:rPr lang="en-US" altLang="ja-JP" sz="1700" dirty="0"/>
              <a:t>,</a:t>
            </a:r>
            <a:r>
              <a:rPr lang="ja-JP" altLang="en-US" sz="1700"/>
              <a:t>有田 </a:t>
            </a:r>
            <a:r>
              <a:rPr lang="en-US" altLang="ja-JP" sz="1700" dirty="0"/>
              <a:t>2018]</a:t>
            </a:r>
          </a:p>
          <a:p>
            <a:r>
              <a:rPr lang="ja-JP" altLang="en-US" sz="1700"/>
              <a:t>→導入により</a:t>
            </a:r>
            <a:r>
              <a:rPr lang="en-US" altLang="ja-JP" sz="1700" dirty="0"/>
              <a:t>,</a:t>
            </a:r>
            <a:r>
              <a:rPr lang="ja-JP" altLang="en-US" sz="1700"/>
              <a:t>議論が活性化されると評価</a:t>
            </a:r>
            <a:endParaRPr lang="en-US" altLang="ja-JP" sz="1700" dirty="0"/>
          </a:p>
          <a:p>
            <a:endParaRPr lang="en-US" altLang="ja-JP" sz="1700" dirty="0"/>
          </a:p>
          <a:p>
            <a:r>
              <a:rPr lang="en-US" altLang="ja-JP" sz="1700" dirty="0"/>
              <a:t>6.VR</a:t>
            </a:r>
            <a:r>
              <a:rPr lang="ja-JP" altLang="en-US" sz="1700"/>
              <a:t>会議活性化のための</a:t>
            </a:r>
            <a:r>
              <a:rPr lang="en-US" altLang="ja-JP" sz="1700" dirty="0"/>
              <a:t>DERC</a:t>
            </a:r>
            <a:r>
              <a:rPr lang="ja-JP" altLang="en-US" sz="1700"/>
              <a:t>導入</a:t>
            </a:r>
            <a:r>
              <a:rPr lang="en-US" altLang="ja-JP" sz="1700" dirty="0"/>
              <a:t>[</a:t>
            </a:r>
            <a:r>
              <a:rPr lang="ja-JP" altLang="en-US" sz="1700"/>
              <a:t>加藤</a:t>
            </a:r>
            <a:r>
              <a:rPr lang="en-US" altLang="ja-JP" sz="1700" dirty="0"/>
              <a:t>,</a:t>
            </a:r>
            <a:r>
              <a:rPr lang="ja-JP" altLang="en-US" sz="1700"/>
              <a:t>有田</a:t>
            </a:r>
            <a:r>
              <a:rPr lang="en-US" altLang="ja-JP" sz="1700" dirty="0"/>
              <a:t> 2019]</a:t>
            </a:r>
          </a:p>
          <a:p>
            <a:r>
              <a:rPr lang="ja-JP" altLang="en-US" sz="1700"/>
              <a:t>→</a:t>
            </a:r>
            <a:r>
              <a:rPr lang="en-US" altLang="ja-JP" sz="1700" dirty="0"/>
              <a:t>DERC</a:t>
            </a:r>
            <a:r>
              <a:rPr lang="ja-JP" altLang="en-US" sz="1700"/>
              <a:t>を用いた</a:t>
            </a:r>
            <a:r>
              <a:rPr lang="en-US" altLang="ja-JP" sz="1700" dirty="0"/>
              <a:t>VR</a:t>
            </a:r>
            <a:r>
              <a:rPr lang="ja-JP" altLang="en-US" sz="1700"/>
              <a:t>会議で議論が活性化されると評価</a:t>
            </a:r>
            <a:endParaRPr lang="en-US" altLang="ja-JP" sz="1700" dirty="0"/>
          </a:p>
          <a:p>
            <a:endParaRPr lang="en-US" altLang="ja-JP" sz="1700" dirty="0"/>
          </a:p>
        </p:txBody>
      </p:sp>
    </p:spTree>
    <p:extLst>
      <p:ext uri="{BB962C8B-B14F-4D97-AF65-F5344CB8AC3E}">
        <p14:creationId xmlns:p14="http://schemas.microsoft.com/office/powerpoint/2010/main" val="2270500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F9213-CCE2-3447-AA27-55EF0436D46E}"/>
              </a:ext>
            </a:extLst>
          </p:cNvPr>
          <p:cNvSpPr>
            <a:spLocks noGrp="1"/>
          </p:cNvSpPr>
          <p:nvPr>
            <p:ph type="title"/>
          </p:nvPr>
        </p:nvSpPr>
        <p:spPr>
          <a:xfrm>
            <a:off x="498021" y="381455"/>
            <a:ext cx="4996295" cy="810531"/>
          </a:xfrm>
          <a:solidFill>
            <a:schemeClr val="accent5">
              <a:lumMod val="20000"/>
              <a:lumOff val="80000"/>
            </a:schemeClr>
          </a:solidFill>
        </p:spPr>
        <p:txBody>
          <a:bodyPr/>
          <a:lstStyle/>
          <a:p>
            <a:r>
              <a:rPr lang="ja-JP" altLang="en-US"/>
              <a:t>本日の発表の内容</a:t>
            </a:r>
            <a:endParaRPr kumimoji="1" lang="ja-JP" altLang="en-US"/>
          </a:p>
        </p:txBody>
      </p:sp>
      <p:sp>
        <p:nvSpPr>
          <p:cNvPr id="4" name="テキスト ボックス 3">
            <a:extLst>
              <a:ext uri="{FF2B5EF4-FFF2-40B4-BE49-F238E27FC236}">
                <a16:creationId xmlns:a16="http://schemas.microsoft.com/office/drawing/2014/main" id="{1D38135F-DF06-834F-8E6C-ED66A062915F}"/>
              </a:ext>
            </a:extLst>
          </p:cNvPr>
          <p:cNvSpPr txBox="1"/>
          <p:nvPr/>
        </p:nvSpPr>
        <p:spPr>
          <a:xfrm>
            <a:off x="205143" y="1821317"/>
            <a:ext cx="8733714" cy="2677656"/>
          </a:xfrm>
          <a:prstGeom prst="rect">
            <a:avLst/>
          </a:prstGeom>
          <a:noFill/>
        </p:spPr>
        <p:txBody>
          <a:bodyPr wrap="square" rtlCol="0">
            <a:spAutoFit/>
          </a:bodyPr>
          <a:lstStyle/>
          <a:p>
            <a:r>
              <a:rPr lang="ja-JP" altLang="en-US" sz="2800"/>
              <a:t>鈴木先生、加藤雄大さん（</a:t>
            </a:r>
            <a:r>
              <a:rPr lang="en-US" altLang="ja-JP" sz="2800" dirty="0"/>
              <a:t>TA</a:t>
            </a:r>
            <a:r>
              <a:rPr lang="ja-JP" altLang="en-US" sz="2800"/>
              <a:t>）が担当する授業にて</a:t>
            </a:r>
            <a:endParaRPr lang="en-US" altLang="ja-JP" sz="2800" dirty="0"/>
          </a:p>
          <a:p>
            <a:r>
              <a:rPr lang="en-US" altLang="ja-JP" sz="2800" dirty="0"/>
              <a:t>DERC</a:t>
            </a:r>
            <a:r>
              <a:rPr lang="ja-JP" altLang="en-US" sz="2800"/>
              <a:t>を</a:t>
            </a:r>
            <a:r>
              <a:rPr lang="en-US" altLang="ja-JP" sz="2800" dirty="0"/>
              <a:t>slack</a:t>
            </a:r>
            <a:r>
              <a:rPr lang="ja-JP" altLang="en-US" sz="2800"/>
              <a:t>に持ち込み、議論活性化実験を行う</a:t>
            </a:r>
            <a:endParaRPr lang="en-US" altLang="ja-JP" sz="2800" dirty="0"/>
          </a:p>
          <a:p>
            <a:r>
              <a:rPr lang="en-US" altLang="ja-JP" sz="2800" dirty="0"/>
              <a:t>@6/17</a:t>
            </a:r>
            <a:r>
              <a:rPr lang="ja-JP" altLang="en-US" sz="2800"/>
              <a:t>（水）</a:t>
            </a:r>
            <a:endParaRPr lang="en-US" altLang="ja-JP" sz="2800" dirty="0"/>
          </a:p>
          <a:p>
            <a:r>
              <a:rPr lang="ja-JP" altLang="en-US" sz="2800"/>
              <a:t>（吉川・加藤共同）</a:t>
            </a:r>
            <a:endParaRPr lang="en-US" altLang="ja-JP" sz="2800" dirty="0"/>
          </a:p>
          <a:p>
            <a:endParaRPr kumimoji="1" lang="en-US" altLang="ja-JP" sz="2800" dirty="0"/>
          </a:p>
          <a:p>
            <a:r>
              <a:rPr kumimoji="1" lang="ja-JP" altLang="en-US" sz="2800"/>
              <a:t>の実験内容について</a:t>
            </a:r>
          </a:p>
        </p:txBody>
      </p:sp>
    </p:spTree>
    <p:extLst>
      <p:ext uri="{BB962C8B-B14F-4D97-AF65-F5344CB8AC3E}">
        <p14:creationId xmlns:p14="http://schemas.microsoft.com/office/powerpoint/2010/main" val="126469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715B6D-3BCE-4E43-8746-2A75370EE8F8}"/>
              </a:ext>
            </a:extLst>
          </p:cNvPr>
          <p:cNvSpPr txBox="1"/>
          <p:nvPr/>
        </p:nvSpPr>
        <p:spPr>
          <a:xfrm>
            <a:off x="182665" y="410991"/>
            <a:ext cx="8729323" cy="4401205"/>
          </a:xfrm>
          <a:prstGeom prst="rect">
            <a:avLst/>
          </a:prstGeom>
          <a:noFill/>
        </p:spPr>
        <p:txBody>
          <a:bodyPr wrap="square" rtlCol="0">
            <a:spAutoFit/>
          </a:bodyPr>
          <a:lstStyle/>
          <a:p>
            <a:r>
              <a:rPr lang="ja-JP" altLang="en-US" sz="3200"/>
              <a:t>被験者</a:t>
            </a:r>
            <a:r>
              <a:rPr lang="en-US" altLang="ja-JP" sz="3200" dirty="0"/>
              <a:t>:</a:t>
            </a:r>
          </a:p>
          <a:p>
            <a:r>
              <a:rPr lang="ja-JP" altLang="en-US" sz="2400"/>
              <a:t>情報学部</a:t>
            </a:r>
            <a:r>
              <a:rPr lang="en-US" altLang="ja-JP" sz="2400" dirty="0"/>
              <a:t>2</a:t>
            </a:r>
            <a:r>
              <a:rPr lang="ja-JP" altLang="en-US" sz="2400"/>
              <a:t>年生</a:t>
            </a:r>
            <a:r>
              <a:rPr lang="en-US" altLang="ja-JP" sz="2400" dirty="0"/>
              <a:t>21</a:t>
            </a:r>
            <a:r>
              <a:rPr lang="ja-JP" altLang="en-US" sz="2400"/>
              <a:t>人（授業の受講者）</a:t>
            </a:r>
            <a:endParaRPr lang="en-US" altLang="ja-JP" sz="2400" dirty="0"/>
          </a:p>
          <a:p>
            <a:r>
              <a:rPr lang="ja-JP" altLang="en-US" sz="2400"/>
              <a:t>授業では</a:t>
            </a:r>
            <a:r>
              <a:rPr lang="en-US" altLang="ja-JP" sz="2400" dirty="0"/>
              <a:t>slack</a:t>
            </a:r>
            <a:r>
              <a:rPr lang="ja-JP" altLang="en-US" sz="2400"/>
              <a:t>を使って生徒自身で意思疎通を行っている。</a:t>
            </a:r>
            <a:endParaRPr lang="en-US" altLang="ja-JP" sz="2400" dirty="0"/>
          </a:p>
          <a:p>
            <a:r>
              <a:rPr lang="ja-JP" altLang="en-US" sz="2400"/>
              <a:t>（</a:t>
            </a:r>
            <a:r>
              <a:rPr lang="en-US" altLang="ja-JP" sz="2400" dirty="0"/>
              <a:t>slack</a:t>
            </a:r>
            <a:r>
              <a:rPr lang="ja-JP" altLang="en-US" sz="2400"/>
              <a:t>の使い方について一通りの知識は持っている）</a:t>
            </a:r>
            <a:endParaRPr lang="en-US" altLang="ja-JP" sz="2400" dirty="0"/>
          </a:p>
          <a:p>
            <a:r>
              <a:rPr lang="en-US" altLang="ja-JP" sz="2400" dirty="0"/>
              <a:t>7</a:t>
            </a:r>
            <a:r>
              <a:rPr lang="ja-JP" altLang="en-US" sz="2400"/>
              <a:t>分間の議論を行い、そこで</a:t>
            </a:r>
            <a:r>
              <a:rPr lang="en-US" altLang="ja-JP" sz="2400" dirty="0"/>
              <a:t>DERC</a:t>
            </a:r>
            <a:r>
              <a:rPr lang="ja-JP" altLang="en-US" sz="2400"/>
              <a:t>を導入する。</a:t>
            </a:r>
            <a:endParaRPr lang="en-US" altLang="ja-JP" sz="2400" dirty="0"/>
          </a:p>
          <a:p>
            <a:endParaRPr lang="en-US" altLang="ja-JP" sz="2400" dirty="0"/>
          </a:p>
          <a:p>
            <a:r>
              <a:rPr lang="ja-JP" altLang="en-US" sz="3200"/>
              <a:t>実験の目的</a:t>
            </a:r>
            <a:endParaRPr lang="en-US" altLang="ja-JP" sz="3200" dirty="0"/>
          </a:p>
          <a:p>
            <a:r>
              <a:rPr lang="ja-JP" altLang="en-US" sz="2400"/>
              <a:t>文面での会議で</a:t>
            </a:r>
            <a:r>
              <a:rPr lang="en-US" altLang="ja-JP" sz="2400" dirty="0"/>
              <a:t>DERC</a:t>
            </a:r>
            <a:r>
              <a:rPr lang="ja-JP" altLang="en-US" sz="2400"/>
              <a:t>を導入する方法を提案する。</a:t>
            </a:r>
            <a:endParaRPr lang="en-US" altLang="ja-JP" sz="2400" dirty="0"/>
          </a:p>
          <a:p>
            <a:r>
              <a:rPr lang="en-US" altLang="ja-JP" sz="2400" dirty="0"/>
              <a:t>Slack</a:t>
            </a:r>
            <a:r>
              <a:rPr lang="ja-JP" altLang="en-US" sz="2400"/>
              <a:t>での</a:t>
            </a:r>
            <a:r>
              <a:rPr lang="en-US" altLang="ja-JP" sz="2400" dirty="0"/>
              <a:t>DERC</a:t>
            </a:r>
            <a:r>
              <a:rPr lang="ja-JP" altLang="en-US" sz="2400"/>
              <a:t>を試作し、利他行為が促進できるかを評価する。</a:t>
            </a:r>
            <a:endParaRPr lang="en-US" altLang="ja-JP" sz="2400" dirty="0"/>
          </a:p>
          <a:p>
            <a:r>
              <a:rPr lang="ja-JP" altLang="en-US" sz="2400"/>
              <a:t>目指すべき近未来の評価方法</a:t>
            </a:r>
            <a:r>
              <a:rPr lang="en-US" altLang="ja-JP" sz="2400" dirty="0"/>
              <a:t>(</a:t>
            </a:r>
            <a:r>
              <a:rPr lang="ja-JP" altLang="en-US" sz="2400"/>
              <a:t>在り方</a:t>
            </a:r>
            <a:r>
              <a:rPr lang="en-US" altLang="ja-JP" sz="2400" dirty="0"/>
              <a:t>)</a:t>
            </a:r>
            <a:r>
              <a:rPr lang="ja-JP" altLang="en-US" sz="2400"/>
              <a:t>を考察する</a:t>
            </a:r>
            <a:endParaRPr lang="en-US" altLang="ja-JP" sz="2400" dirty="0"/>
          </a:p>
          <a:p>
            <a:r>
              <a:rPr lang="ja-JP" altLang="en-US" sz="2400"/>
              <a:t>（貨幣型社会→評価型社会）</a:t>
            </a:r>
            <a:endParaRPr lang="en-US" altLang="ja-JP" sz="2400" dirty="0"/>
          </a:p>
        </p:txBody>
      </p:sp>
    </p:spTree>
    <p:extLst>
      <p:ext uri="{BB962C8B-B14F-4D97-AF65-F5344CB8AC3E}">
        <p14:creationId xmlns:p14="http://schemas.microsoft.com/office/powerpoint/2010/main" val="145361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D56F8BD-C03F-F341-B528-6F66C2C108C0}"/>
              </a:ext>
            </a:extLst>
          </p:cNvPr>
          <p:cNvSpPr txBox="1"/>
          <p:nvPr/>
        </p:nvSpPr>
        <p:spPr>
          <a:xfrm>
            <a:off x="652695" y="237535"/>
            <a:ext cx="6265689" cy="584775"/>
          </a:xfrm>
          <a:prstGeom prst="rect">
            <a:avLst/>
          </a:prstGeom>
          <a:solidFill>
            <a:schemeClr val="accent5">
              <a:lumMod val="20000"/>
              <a:lumOff val="80000"/>
            </a:schemeClr>
          </a:solidFill>
        </p:spPr>
        <p:txBody>
          <a:bodyPr wrap="square" rtlCol="0">
            <a:spAutoFit/>
          </a:bodyPr>
          <a:lstStyle/>
          <a:p>
            <a:r>
              <a:rPr lang="ja-JP" altLang="en-US" sz="3200"/>
              <a:t>レベル</a:t>
            </a:r>
            <a:r>
              <a:rPr lang="en-US" altLang="ja-JP" sz="3200" dirty="0"/>
              <a:t>1</a:t>
            </a:r>
            <a:r>
              <a:rPr lang="ja-JP" altLang="en-US" sz="3200"/>
              <a:t>（利他行為したくなる）</a:t>
            </a:r>
          </a:p>
        </p:txBody>
      </p:sp>
      <p:sp>
        <p:nvSpPr>
          <p:cNvPr id="18" name="テキスト ボックス 17">
            <a:extLst>
              <a:ext uri="{FF2B5EF4-FFF2-40B4-BE49-F238E27FC236}">
                <a16:creationId xmlns:a16="http://schemas.microsoft.com/office/drawing/2014/main" id="{DD2A5584-CEC9-ED4C-9E34-8488D9BB4C43}"/>
              </a:ext>
            </a:extLst>
          </p:cNvPr>
          <p:cNvSpPr txBox="1"/>
          <p:nvPr/>
        </p:nvSpPr>
        <p:spPr>
          <a:xfrm>
            <a:off x="192190" y="2643170"/>
            <a:ext cx="8951810" cy="1631216"/>
          </a:xfrm>
          <a:prstGeom prst="rect">
            <a:avLst/>
          </a:prstGeom>
          <a:noFill/>
        </p:spPr>
        <p:txBody>
          <a:bodyPr wrap="square" rtlCol="0">
            <a:spAutoFit/>
          </a:bodyPr>
          <a:lstStyle/>
          <a:p>
            <a:r>
              <a:rPr lang="ja-JP" altLang="en-US" sz="2000"/>
              <a:t>評価方法</a:t>
            </a:r>
            <a:endParaRPr lang="en-US" altLang="ja-JP" sz="2000" dirty="0"/>
          </a:p>
          <a:p>
            <a:r>
              <a:rPr lang="ja-JP" altLang="en-US" sz="2000"/>
              <a:t>対象とする利他行為は「議論を充実させる発言や行動」</a:t>
            </a:r>
            <a:endParaRPr lang="en-US" altLang="ja-JP" sz="2000" dirty="0"/>
          </a:p>
          <a:p>
            <a:r>
              <a:rPr lang="ja-JP" altLang="en-US" sz="2000"/>
              <a:t>発言内容の評価はポイントの譲渡によって行われる。</a:t>
            </a:r>
            <a:endParaRPr lang="en-US" altLang="ja-JP" sz="2000" dirty="0"/>
          </a:p>
          <a:p>
            <a:r>
              <a:rPr lang="ja-JP" altLang="en-US" sz="2000"/>
              <a:t>今回はリアクションによる評価。</a:t>
            </a:r>
            <a:endParaRPr lang="en-US" altLang="ja-JP" sz="2000" dirty="0"/>
          </a:p>
          <a:p>
            <a:endParaRPr lang="en-US" altLang="ja-JP" sz="2000" dirty="0"/>
          </a:p>
        </p:txBody>
      </p:sp>
      <p:grpSp>
        <p:nvGrpSpPr>
          <p:cNvPr id="19" name="グループ化 18">
            <a:extLst>
              <a:ext uri="{FF2B5EF4-FFF2-40B4-BE49-F238E27FC236}">
                <a16:creationId xmlns:a16="http://schemas.microsoft.com/office/drawing/2014/main" id="{004B3C66-B8F3-9C4E-8803-BA93852B7396}"/>
              </a:ext>
            </a:extLst>
          </p:cNvPr>
          <p:cNvGrpSpPr/>
          <p:nvPr/>
        </p:nvGrpSpPr>
        <p:grpSpPr>
          <a:xfrm>
            <a:off x="994961" y="1033429"/>
            <a:ext cx="3129309" cy="1791602"/>
            <a:chOff x="425618" y="2830258"/>
            <a:chExt cx="3129309" cy="1791602"/>
          </a:xfrm>
        </p:grpSpPr>
        <p:sp>
          <p:nvSpPr>
            <p:cNvPr id="20" name="右矢印 19">
              <a:extLst>
                <a:ext uri="{FF2B5EF4-FFF2-40B4-BE49-F238E27FC236}">
                  <a16:creationId xmlns:a16="http://schemas.microsoft.com/office/drawing/2014/main" id="{30E68AE5-332D-704E-A9F2-B5707033E0A5}"/>
                </a:ext>
              </a:extLst>
            </p:cNvPr>
            <p:cNvSpPr/>
            <p:nvPr/>
          </p:nvSpPr>
          <p:spPr>
            <a:xfrm>
              <a:off x="1430582" y="3159207"/>
              <a:ext cx="1098109" cy="235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sp>
          <p:nvSpPr>
            <p:cNvPr id="21" name="右矢印 20">
              <a:extLst>
                <a:ext uri="{FF2B5EF4-FFF2-40B4-BE49-F238E27FC236}">
                  <a16:creationId xmlns:a16="http://schemas.microsoft.com/office/drawing/2014/main" id="{2CC7173F-78A8-5040-A5C1-1405F7F668F0}"/>
                </a:ext>
              </a:extLst>
            </p:cNvPr>
            <p:cNvSpPr/>
            <p:nvPr/>
          </p:nvSpPr>
          <p:spPr>
            <a:xfrm rot="10800000">
              <a:off x="1430582" y="3544057"/>
              <a:ext cx="1098109" cy="235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grpSp>
          <p:nvGrpSpPr>
            <p:cNvPr id="22" name="グループ化 21">
              <a:extLst>
                <a:ext uri="{FF2B5EF4-FFF2-40B4-BE49-F238E27FC236}">
                  <a16:creationId xmlns:a16="http://schemas.microsoft.com/office/drawing/2014/main" id="{4E8C2563-7A50-0C49-9177-C49CA8B760DE}"/>
                </a:ext>
              </a:extLst>
            </p:cNvPr>
            <p:cNvGrpSpPr>
              <a:grpSpLocks noChangeAspect="1"/>
            </p:cNvGrpSpPr>
            <p:nvPr/>
          </p:nvGrpSpPr>
          <p:grpSpPr>
            <a:xfrm>
              <a:off x="2841736" y="2923577"/>
              <a:ext cx="654605" cy="1020966"/>
              <a:chOff x="736979" y="3096285"/>
              <a:chExt cx="805217" cy="1255871"/>
            </a:xfrm>
            <a:solidFill>
              <a:schemeClr val="accent6">
                <a:lumMod val="40000"/>
                <a:lumOff val="60000"/>
              </a:schemeClr>
            </a:solidFill>
          </p:grpSpPr>
          <p:grpSp>
            <p:nvGrpSpPr>
              <p:cNvPr id="30" name="グループ化 29">
                <a:extLst>
                  <a:ext uri="{FF2B5EF4-FFF2-40B4-BE49-F238E27FC236}">
                    <a16:creationId xmlns:a16="http://schemas.microsoft.com/office/drawing/2014/main" id="{1C1EFEE8-4A53-AC4D-8CB4-F68EDAEF7E65}"/>
                  </a:ext>
                </a:extLst>
              </p:cNvPr>
              <p:cNvGrpSpPr>
                <a:grpSpLocks noChangeAspect="1"/>
              </p:cNvGrpSpPr>
              <p:nvPr/>
            </p:nvGrpSpPr>
            <p:grpSpPr>
              <a:xfrm>
                <a:off x="736979" y="3096285"/>
                <a:ext cx="805217" cy="1255871"/>
                <a:chOff x="5693392" y="3295657"/>
                <a:chExt cx="805217" cy="1255871"/>
              </a:xfrm>
              <a:grpFill/>
            </p:grpSpPr>
            <p:sp>
              <p:nvSpPr>
                <p:cNvPr id="32" name="円/楕円 31">
                  <a:extLst>
                    <a:ext uri="{FF2B5EF4-FFF2-40B4-BE49-F238E27FC236}">
                      <a16:creationId xmlns:a16="http://schemas.microsoft.com/office/drawing/2014/main" id="{686EB1C3-FA3D-AA45-A899-94AE027FFA9A}"/>
                    </a:ext>
                  </a:extLst>
                </p:cNvPr>
                <p:cNvSpPr/>
                <p:nvPr/>
              </p:nvSpPr>
              <p:spPr>
                <a:xfrm>
                  <a:off x="5768842" y="3295657"/>
                  <a:ext cx="654316" cy="62834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sp>
              <p:nvSpPr>
                <p:cNvPr id="33" name="三角形 32">
                  <a:extLst>
                    <a:ext uri="{FF2B5EF4-FFF2-40B4-BE49-F238E27FC236}">
                      <a16:creationId xmlns:a16="http://schemas.microsoft.com/office/drawing/2014/main" id="{44BB8D3D-F4F0-8E46-A3ED-DC88146E9E4A}"/>
                    </a:ext>
                  </a:extLst>
                </p:cNvPr>
                <p:cNvSpPr/>
                <p:nvPr/>
              </p:nvSpPr>
              <p:spPr>
                <a:xfrm>
                  <a:off x="5693392" y="3609832"/>
                  <a:ext cx="805217" cy="941696"/>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grpSp>
          <p:sp>
            <p:nvSpPr>
              <p:cNvPr id="31" name="円/楕円 30">
                <a:extLst>
                  <a:ext uri="{FF2B5EF4-FFF2-40B4-BE49-F238E27FC236}">
                    <a16:creationId xmlns:a16="http://schemas.microsoft.com/office/drawing/2014/main" id="{0D91F492-4366-2D47-9C6C-A7C3170024C6}"/>
                  </a:ext>
                </a:extLst>
              </p:cNvPr>
              <p:cNvSpPr>
                <a:spLocks noChangeAspect="1"/>
              </p:cNvSpPr>
              <p:nvPr/>
            </p:nvSpPr>
            <p:spPr>
              <a:xfrm>
                <a:off x="901306" y="3266982"/>
                <a:ext cx="476564" cy="45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2800" b="1" dirty="0">
                    <a:solidFill>
                      <a:sysClr val="windowText" lastClr="000000"/>
                    </a:solidFill>
                  </a:rPr>
                  <a:t>B</a:t>
                </a:r>
                <a:endParaRPr lang="ja-JP" altLang="en-US" sz="2800" b="1">
                  <a:solidFill>
                    <a:sysClr val="windowText" lastClr="000000"/>
                  </a:solidFill>
                </a:endParaRPr>
              </a:p>
            </p:txBody>
          </p:sp>
        </p:grpSp>
        <p:sp>
          <p:nvSpPr>
            <p:cNvPr id="23" name="テキスト ボックス 22">
              <a:extLst>
                <a:ext uri="{FF2B5EF4-FFF2-40B4-BE49-F238E27FC236}">
                  <a16:creationId xmlns:a16="http://schemas.microsoft.com/office/drawing/2014/main" id="{F12D9201-086C-2446-AFB4-84EA88A7F69F}"/>
                </a:ext>
              </a:extLst>
            </p:cNvPr>
            <p:cNvSpPr txBox="1"/>
            <p:nvPr/>
          </p:nvSpPr>
          <p:spPr>
            <a:xfrm>
              <a:off x="1065966" y="2830258"/>
              <a:ext cx="2488961" cy="338554"/>
            </a:xfrm>
            <a:prstGeom prst="rect">
              <a:avLst/>
            </a:prstGeom>
            <a:noFill/>
          </p:spPr>
          <p:txBody>
            <a:bodyPr wrap="square" rtlCol="0">
              <a:spAutoFit/>
            </a:bodyPr>
            <a:lstStyle/>
            <a:p>
              <a:r>
                <a:rPr lang="en-US" altLang="ja-JP" sz="1600" dirty="0"/>
                <a:t>(1)A</a:t>
              </a:r>
              <a:r>
                <a:rPr lang="ja-JP" altLang="en-US" sz="1600"/>
                <a:t>が</a:t>
              </a:r>
              <a:r>
                <a:rPr lang="en-US" altLang="ja-JP" sz="1600" dirty="0"/>
                <a:t>B</a:t>
              </a:r>
              <a:r>
                <a:rPr lang="ja-JP" altLang="en-US" sz="1600"/>
                <a:t>に利他行為</a:t>
              </a:r>
            </a:p>
          </p:txBody>
        </p:sp>
        <p:sp>
          <p:nvSpPr>
            <p:cNvPr id="24" name="テキスト ボックス 23">
              <a:extLst>
                <a:ext uri="{FF2B5EF4-FFF2-40B4-BE49-F238E27FC236}">
                  <a16:creationId xmlns:a16="http://schemas.microsoft.com/office/drawing/2014/main" id="{9060431E-157D-9340-9335-4DC8A7E4F8CD}"/>
                </a:ext>
              </a:extLst>
            </p:cNvPr>
            <p:cNvSpPr txBox="1"/>
            <p:nvPr/>
          </p:nvSpPr>
          <p:spPr>
            <a:xfrm>
              <a:off x="867613" y="4037085"/>
              <a:ext cx="2330769" cy="584775"/>
            </a:xfrm>
            <a:prstGeom prst="rect">
              <a:avLst/>
            </a:prstGeom>
            <a:noFill/>
          </p:spPr>
          <p:txBody>
            <a:bodyPr wrap="square" rtlCol="0">
              <a:spAutoFit/>
            </a:bodyPr>
            <a:lstStyle/>
            <a:p>
              <a:r>
                <a:rPr lang="en-US" altLang="ja-JP" sz="1600" dirty="0"/>
                <a:t>(2)B</a:t>
              </a:r>
              <a:r>
                <a:rPr lang="ja-JP" altLang="en-US" sz="1600"/>
                <a:t>が</a:t>
              </a:r>
              <a:r>
                <a:rPr lang="en-US" altLang="ja-JP" sz="1600" dirty="0"/>
                <a:t>A</a:t>
              </a:r>
              <a:r>
                <a:rPr lang="ja-JP" altLang="en-US" sz="1600"/>
                <a:t>に見返りとして　</a:t>
              </a:r>
              <a:endParaRPr lang="en-US" altLang="ja-JP" sz="1600" dirty="0"/>
            </a:p>
            <a:p>
              <a:r>
                <a:rPr lang="ja-JP" altLang="en-US" sz="1600"/>
                <a:t>　利他行為をする</a:t>
              </a:r>
            </a:p>
          </p:txBody>
        </p:sp>
        <p:grpSp>
          <p:nvGrpSpPr>
            <p:cNvPr id="25" name="グループ化 24">
              <a:extLst>
                <a:ext uri="{FF2B5EF4-FFF2-40B4-BE49-F238E27FC236}">
                  <a16:creationId xmlns:a16="http://schemas.microsoft.com/office/drawing/2014/main" id="{7948726E-F8B9-6E40-8CBA-4A598D1D5D42}"/>
                </a:ext>
              </a:extLst>
            </p:cNvPr>
            <p:cNvGrpSpPr>
              <a:grpSpLocks noChangeAspect="1"/>
            </p:cNvGrpSpPr>
            <p:nvPr/>
          </p:nvGrpSpPr>
          <p:grpSpPr>
            <a:xfrm>
              <a:off x="425618" y="2923577"/>
              <a:ext cx="654605" cy="1020966"/>
              <a:chOff x="736979" y="3096285"/>
              <a:chExt cx="805217" cy="1255871"/>
            </a:xfrm>
            <a:solidFill>
              <a:schemeClr val="accent5">
                <a:lumMod val="40000"/>
                <a:lumOff val="60000"/>
              </a:schemeClr>
            </a:solidFill>
          </p:grpSpPr>
          <p:grpSp>
            <p:nvGrpSpPr>
              <p:cNvPr id="26" name="グループ化 25">
                <a:extLst>
                  <a:ext uri="{FF2B5EF4-FFF2-40B4-BE49-F238E27FC236}">
                    <a16:creationId xmlns:a16="http://schemas.microsoft.com/office/drawing/2014/main" id="{10BF0437-8B99-EF4F-8198-ABB76753F302}"/>
                  </a:ext>
                </a:extLst>
              </p:cNvPr>
              <p:cNvGrpSpPr>
                <a:grpSpLocks noChangeAspect="1"/>
              </p:cNvGrpSpPr>
              <p:nvPr/>
            </p:nvGrpSpPr>
            <p:grpSpPr>
              <a:xfrm>
                <a:off x="736979" y="3096285"/>
                <a:ext cx="805217" cy="1255871"/>
                <a:chOff x="5693392" y="3295657"/>
                <a:chExt cx="805217" cy="1255871"/>
              </a:xfrm>
              <a:grpFill/>
            </p:grpSpPr>
            <p:sp>
              <p:nvSpPr>
                <p:cNvPr id="28" name="円/楕円 27">
                  <a:extLst>
                    <a:ext uri="{FF2B5EF4-FFF2-40B4-BE49-F238E27FC236}">
                      <a16:creationId xmlns:a16="http://schemas.microsoft.com/office/drawing/2014/main" id="{C1B9B183-AF1D-3244-836A-476BBE751730}"/>
                    </a:ext>
                  </a:extLst>
                </p:cNvPr>
                <p:cNvSpPr/>
                <p:nvPr/>
              </p:nvSpPr>
              <p:spPr>
                <a:xfrm>
                  <a:off x="5768842" y="3295657"/>
                  <a:ext cx="654316" cy="62834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sp>
              <p:nvSpPr>
                <p:cNvPr id="29" name="三角形 28">
                  <a:extLst>
                    <a:ext uri="{FF2B5EF4-FFF2-40B4-BE49-F238E27FC236}">
                      <a16:creationId xmlns:a16="http://schemas.microsoft.com/office/drawing/2014/main" id="{82BDCF56-36EB-584C-9990-6BD97B91EDFB}"/>
                    </a:ext>
                  </a:extLst>
                </p:cNvPr>
                <p:cNvSpPr/>
                <p:nvPr/>
              </p:nvSpPr>
              <p:spPr>
                <a:xfrm>
                  <a:off x="5693392" y="3609832"/>
                  <a:ext cx="805217" cy="941696"/>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600"/>
                </a:p>
              </p:txBody>
            </p:sp>
          </p:grpSp>
          <p:sp>
            <p:nvSpPr>
              <p:cNvPr id="27" name="円/楕円 26">
                <a:extLst>
                  <a:ext uri="{FF2B5EF4-FFF2-40B4-BE49-F238E27FC236}">
                    <a16:creationId xmlns:a16="http://schemas.microsoft.com/office/drawing/2014/main" id="{FC6FCBCD-375E-3147-B3CB-3537CA482405}"/>
                  </a:ext>
                </a:extLst>
              </p:cNvPr>
              <p:cNvSpPr>
                <a:spLocks noChangeAspect="1"/>
              </p:cNvSpPr>
              <p:nvPr/>
            </p:nvSpPr>
            <p:spPr>
              <a:xfrm>
                <a:off x="901306" y="3266982"/>
                <a:ext cx="476564" cy="4576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2800" b="1" dirty="0">
                    <a:solidFill>
                      <a:sysClr val="windowText" lastClr="000000"/>
                    </a:solidFill>
                  </a:rPr>
                  <a:t>A</a:t>
                </a:r>
                <a:endParaRPr lang="ja-JP" altLang="en-US" sz="2800" b="1">
                  <a:solidFill>
                    <a:sysClr val="windowText" lastClr="000000"/>
                  </a:solidFill>
                </a:endParaRPr>
              </a:p>
            </p:txBody>
          </p:sp>
        </p:grpSp>
      </p:grpSp>
      <p:grpSp>
        <p:nvGrpSpPr>
          <p:cNvPr id="34" name="グループ化 33">
            <a:extLst>
              <a:ext uri="{FF2B5EF4-FFF2-40B4-BE49-F238E27FC236}">
                <a16:creationId xmlns:a16="http://schemas.microsoft.com/office/drawing/2014/main" id="{7AFE2BB1-8A5D-FF42-9AC2-36BDDFAC4A86}"/>
              </a:ext>
            </a:extLst>
          </p:cNvPr>
          <p:cNvGrpSpPr/>
          <p:nvPr/>
        </p:nvGrpSpPr>
        <p:grpSpPr>
          <a:xfrm>
            <a:off x="4935141" y="870928"/>
            <a:ext cx="2938946" cy="1752600"/>
            <a:chOff x="6109254" y="909431"/>
            <a:chExt cx="2938946" cy="1752600"/>
          </a:xfrm>
        </p:grpSpPr>
        <p:pic>
          <p:nvPicPr>
            <p:cNvPr id="36" name="図 35">
              <a:extLst>
                <a:ext uri="{FF2B5EF4-FFF2-40B4-BE49-F238E27FC236}">
                  <a16:creationId xmlns:a16="http://schemas.microsoft.com/office/drawing/2014/main" id="{AA7F8A3E-A16A-2840-9DC5-F704BF7E299B}"/>
                </a:ext>
              </a:extLst>
            </p:cNvPr>
            <p:cNvPicPr>
              <a:picLocks noChangeAspect="1"/>
            </p:cNvPicPr>
            <p:nvPr/>
          </p:nvPicPr>
          <p:blipFill rotWithShape="1">
            <a:blip r:embed="rId3"/>
            <a:srcRect l="18506"/>
            <a:stretch/>
          </p:blipFill>
          <p:spPr>
            <a:xfrm>
              <a:off x="6109254" y="909431"/>
              <a:ext cx="2846180" cy="1752600"/>
            </a:xfrm>
            <a:prstGeom prst="rect">
              <a:avLst/>
            </a:prstGeom>
          </p:spPr>
        </p:pic>
        <p:sp>
          <p:nvSpPr>
            <p:cNvPr id="37" name="フレーム 36">
              <a:extLst>
                <a:ext uri="{FF2B5EF4-FFF2-40B4-BE49-F238E27FC236}">
                  <a16:creationId xmlns:a16="http://schemas.microsoft.com/office/drawing/2014/main" id="{5B7D2F3B-CD41-8843-BB7F-9B22900AF758}"/>
                </a:ext>
              </a:extLst>
            </p:cNvPr>
            <p:cNvSpPr/>
            <p:nvPr/>
          </p:nvSpPr>
          <p:spPr>
            <a:xfrm>
              <a:off x="6202020" y="1028426"/>
              <a:ext cx="2846180" cy="1514610"/>
            </a:xfrm>
            <a:prstGeom prst="frame">
              <a:avLst>
                <a:gd name="adj1" fmla="val 123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ysClr val="windowText" lastClr="000000"/>
                </a:solidFill>
              </a:endParaRPr>
            </a:p>
          </p:txBody>
        </p:sp>
      </p:grpSp>
      <p:graphicFrame>
        <p:nvGraphicFramePr>
          <p:cNvPr id="38" name="表 37">
            <a:extLst>
              <a:ext uri="{FF2B5EF4-FFF2-40B4-BE49-F238E27FC236}">
                <a16:creationId xmlns:a16="http://schemas.microsoft.com/office/drawing/2014/main" id="{713DA097-6EC8-4C4B-8CD3-EB62CC884DB3}"/>
              </a:ext>
            </a:extLst>
          </p:cNvPr>
          <p:cNvGraphicFramePr>
            <a:graphicFrameLocks noGrp="1"/>
          </p:cNvGraphicFramePr>
          <p:nvPr>
            <p:extLst>
              <p:ext uri="{D42A27DB-BD31-4B8C-83A1-F6EECF244321}">
                <p14:modId xmlns:p14="http://schemas.microsoft.com/office/powerpoint/2010/main" val="620286039"/>
              </p:ext>
            </p:extLst>
          </p:nvPr>
        </p:nvGraphicFramePr>
        <p:xfrm>
          <a:off x="519023" y="4293219"/>
          <a:ext cx="5751445" cy="1188720"/>
        </p:xfrm>
        <a:graphic>
          <a:graphicData uri="http://schemas.openxmlformats.org/drawingml/2006/table">
            <a:tbl>
              <a:tblPr firstRow="1" bandRow="1">
                <a:tableStyleId>{5C22544A-7EE6-4342-B048-85BDC9FD1C3A}</a:tableStyleId>
              </a:tblPr>
              <a:tblGrid>
                <a:gridCol w="2851143">
                  <a:extLst>
                    <a:ext uri="{9D8B030D-6E8A-4147-A177-3AD203B41FA5}">
                      <a16:colId xmlns:a16="http://schemas.microsoft.com/office/drawing/2014/main" val="3002984946"/>
                    </a:ext>
                  </a:extLst>
                </a:gridCol>
                <a:gridCol w="917610">
                  <a:extLst>
                    <a:ext uri="{9D8B030D-6E8A-4147-A177-3AD203B41FA5}">
                      <a16:colId xmlns:a16="http://schemas.microsoft.com/office/drawing/2014/main" val="1650985294"/>
                    </a:ext>
                  </a:extLst>
                </a:gridCol>
                <a:gridCol w="1015925">
                  <a:extLst>
                    <a:ext uri="{9D8B030D-6E8A-4147-A177-3AD203B41FA5}">
                      <a16:colId xmlns:a16="http://schemas.microsoft.com/office/drawing/2014/main" val="554735007"/>
                    </a:ext>
                  </a:extLst>
                </a:gridCol>
                <a:gridCol w="966767">
                  <a:extLst>
                    <a:ext uri="{9D8B030D-6E8A-4147-A177-3AD203B41FA5}">
                      <a16:colId xmlns:a16="http://schemas.microsoft.com/office/drawing/2014/main" val="3618176609"/>
                    </a:ext>
                  </a:extLst>
                </a:gridCol>
              </a:tblGrid>
              <a:tr h="370225">
                <a:tc>
                  <a:txBody>
                    <a:bodyPr/>
                    <a:lstStyle/>
                    <a:p>
                      <a:pPr algn="ctr"/>
                      <a:endParaRPr kumimoji="1" lang="ja-JP" altLang="en-US" sz="2000"/>
                    </a:p>
                  </a:txBody>
                  <a:tcPr/>
                </a:tc>
                <a:tc>
                  <a:txBody>
                    <a:bodyPr/>
                    <a:lstStyle/>
                    <a:p>
                      <a:pPr algn="ctr"/>
                      <a:r>
                        <a:rPr kumimoji="1" lang="en-US" altLang="ja-JP" sz="2000" dirty="0"/>
                        <a:t>A</a:t>
                      </a:r>
                      <a:endParaRPr kumimoji="1" lang="ja-JP" altLang="en-US" sz="2000"/>
                    </a:p>
                  </a:txBody>
                  <a:tcPr/>
                </a:tc>
                <a:tc>
                  <a:txBody>
                    <a:bodyPr/>
                    <a:lstStyle/>
                    <a:p>
                      <a:pPr algn="ctr"/>
                      <a:r>
                        <a:rPr kumimoji="1" lang="en-US" altLang="ja-JP" sz="2000" dirty="0"/>
                        <a:t>B</a:t>
                      </a:r>
                      <a:endParaRPr kumimoji="1" lang="ja-JP" altLang="en-US" sz="2000"/>
                    </a:p>
                  </a:txBody>
                  <a:tcPr/>
                </a:tc>
                <a:tc>
                  <a:txBody>
                    <a:bodyPr/>
                    <a:lstStyle/>
                    <a:p>
                      <a:pPr algn="ctr"/>
                      <a:r>
                        <a:rPr kumimoji="1" lang="en-US" altLang="ja-JP" sz="2000" dirty="0"/>
                        <a:t>C</a:t>
                      </a:r>
                      <a:endParaRPr kumimoji="1" lang="ja-JP" altLang="en-US" sz="2000"/>
                    </a:p>
                  </a:txBody>
                  <a:tcPr/>
                </a:tc>
                <a:extLst>
                  <a:ext uri="{0D108BD9-81ED-4DB2-BD59-A6C34878D82A}">
                    <a16:rowId xmlns:a16="http://schemas.microsoft.com/office/drawing/2014/main" val="4066174410"/>
                  </a:ext>
                </a:extLst>
              </a:tr>
              <a:tr h="370225">
                <a:tc>
                  <a:txBody>
                    <a:bodyPr/>
                    <a:lstStyle/>
                    <a:p>
                      <a:pPr algn="ctr"/>
                      <a:r>
                        <a:rPr kumimoji="1" lang="ja-JP" altLang="en-US" sz="2000"/>
                        <a:t>持ちポイント</a:t>
                      </a:r>
                      <a:r>
                        <a:rPr kumimoji="1" lang="en-US" altLang="ja-JP" sz="2000" dirty="0"/>
                        <a:t>(</a:t>
                      </a:r>
                      <a:r>
                        <a:rPr kumimoji="1" lang="en-US" altLang="ja-JP" sz="2000" dirty="0" err="1"/>
                        <a:t>pt</a:t>
                      </a:r>
                      <a:r>
                        <a:rPr kumimoji="1" lang="en-US" altLang="ja-JP" sz="2000" dirty="0"/>
                        <a:t>)</a:t>
                      </a:r>
                      <a:endParaRPr kumimoji="1" lang="ja-JP" altLang="en-US" sz="2000"/>
                    </a:p>
                  </a:txBody>
                  <a:tcPr/>
                </a:tc>
                <a:tc>
                  <a:txBody>
                    <a:bodyPr/>
                    <a:lstStyle/>
                    <a:p>
                      <a:pPr algn="ctr"/>
                      <a:r>
                        <a:rPr kumimoji="1" lang="en-US" altLang="ja-JP" sz="2000" dirty="0"/>
                        <a:t>5000</a:t>
                      </a:r>
                      <a:endParaRPr kumimoji="1" lang="ja-JP" altLang="en-US" sz="2000"/>
                    </a:p>
                  </a:txBody>
                  <a:tcPr/>
                </a:tc>
                <a:tc>
                  <a:txBody>
                    <a:bodyPr/>
                    <a:lstStyle/>
                    <a:p>
                      <a:pPr algn="ctr"/>
                      <a:r>
                        <a:rPr kumimoji="1" lang="en-US" altLang="ja-JP" sz="2000" dirty="0"/>
                        <a:t>7500</a:t>
                      </a:r>
                      <a:endParaRPr kumimoji="1" lang="ja-JP" altLang="en-US" sz="2000"/>
                    </a:p>
                  </a:txBody>
                  <a:tcPr/>
                </a:tc>
                <a:tc>
                  <a:txBody>
                    <a:bodyPr/>
                    <a:lstStyle/>
                    <a:p>
                      <a:pPr algn="ctr"/>
                      <a:r>
                        <a:rPr kumimoji="1" lang="en-US" altLang="ja-JP" sz="2000" dirty="0"/>
                        <a:t>3800</a:t>
                      </a:r>
                      <a:endParaRPr kumimoji="1" lang="ja-JP" altLang="en-US" sz="2000"/>
                    </a:p>
                  </a:txBody>
                  <a:tcPr/>
                </a:tc>
                <a:extLst>
                  <a:ext uri="{0D108BD9-81ED-4DB2-BD59-A6C34878D82A}">
                    <a16:rowId xmlns:a16="http://schemas.microsoft.com/office/drawing/2014/main" val="1624704313"/>
                  </a:ext>
                </a:extLst>
              </a:tr>
              <a:tr h="370225">
                <a:tc>
                  <a:txBody>
                    <a:bodyPr/>
                    <a:lstStyle/>
                    <a:p>
                      <a:pPr algn="ctr"/>
                      <a:r>
                        <a:rPr kumimoji="1" lang="ja-JP" altLang="en-US" sz="2000"/>
                        <a:t>譲渡できるポイント</a:t>
                      </a:r>
                      <a:r>
                        <a:rPr kumimoji="1" lang="en-US" altLang="ja-JP" sz="2000" dirty="0"/>
                        <a:t>(</a:t>
                      </a:r>
                      <a:r>
                        <a:rPr kumimoji="1" lang="en-US" altLang="ja-JP" sz="2000" dirty="0" err="1"/>
                        <a:t>pt</a:t>
                      </a:r>
                      <a:r>
                        <a:rPr kumimoji="1" lang="en-US" altLang="ja-JP" sz="2000" dirty="0"/>
                        <a:t>)</a:t>
                      </a:r>
                      <a:endParaRPr kumimoji="1" lang="ja-JP" altLang="en-US" sz="2000"/>
                    </a:p>
                  </a:txBody>
                  <a:tcPr/>
                </a:tc>
                <a:tc>
                  <a:txBody>
                    <a:bodyPr/>
                    <a:lstStyle/>
                    <a:p>
                      <a:pPr algn="ctr"/>
                      <a:r>
                        <a:rPr kumimoji="1" lang="en-US" altLang="ja-JP" sz="2000" dirty="0"/>
                        <a:t>500</a:t>
                      </a:r>
                      <a:endParaRPr kumimoji="1" lang="ja-JP" altLang="en-US" sz="2000"/>
                    </a:p>
                  </a:txBody>
                  <a:tcPr/>
                </a:tc>
                <a:tc>
                  <a:txBody>
                    <a:bodyPr/>
                    <a:lstStyle/>
                    <a:p>
                      <a:pPr algn="ctr"/>
                      <a:r>
                        <a:rPr kumimoji="1" lang="en-US" altLang="ja-JP" sz="2000" dirty="0"/>
                        <a:t>750</a:t>
                      </a:r>
                      <a:endParaRPr kumimoji="1" lang="ja-JP" altLang="en-US" sz="2000"/>
                    </a:p>
                  </a:txBody>
                  <a:tcPr/>
                </a:tc>
                <a:tc>
                  <a:txBody>
                    <a:bodyPr/>
                    <a:lstStyle/>
                    <a:p>
                      <a:pPr algn="ctr"/>
                      <a:r>
                        <a:rPr kumimoji="1" lang="en-US" altLang="ja-JP" sz="2000" dirty="0"/>
                        <a:t>380</a:t>
                      </a:r>
                      <a:endParaRPr kumimoji="1" lang="ja-JP" altLang="en-US" sz="2000"/>
                    </a:p>
                  </a:txBody>
                  <a:tcPr/>
                </a:tc>
                <a:extLst>
                  <a:ext uri="{0D108BD9-81ED-4DB2-BD59-A6C34878D82A}">
                    <a16:rowId xmlns:a16="http://schemas.microsoft.com/office/drawing/2014/main" val="2174759666"/>
                  </a:ext>
                </a:extLst>
              </a:tr>
            </a:tbl>
          </a:graphicData>
        </a:graphic>
      </p:graphicFrame>
      <p:sp>
        <p:nvSpPr>
          <p:cNvPr id="39" name="テキスト ボックス 38">
            <a:extLst>
              <a:ext uri="{FF2B5EF4-FFF2-40B4-BE49-F238E27FC236}">
                <a16:creationId xmlns:a16="http://schemas.microsoft.com/office/drawing/2014/main" id="{CC967424-84EB-354F-8C6B-C519F9D7CB81}"/>
              </a:ext>
            </a:extLst>
          </p:cNvPr>
          <p:cNvSpPr txBox="1"/>
          <p:nvPr/>
        </p:nvSpPr>
        <p:spPr>
          <a:xfrm>
            <a:off x="519023" y="5575090"/>
            <a:ext cx="6970643" cy="400110"/>
          </a:xfrm>
          <a:prstGeom prst="rect">
            <a:avLst/>
          </a:prstGeom>
          <a:noFill/>
        </p:spPr>
        <p:txBody>
          <a:bodyPr wrap="square" rtlCol="0">
            <a:spAutoFit/>
          </a:bodyPr>
          <a:lstStyle/>
          <a:p>
            <a:r>
              <a:rPr kumimoji="1" lang="en-US" altLang="ja-JP" sz="2000" dirty="0"/>
              <a:t>A</a:t>
            </a:r>
            <a:r>
              <a:rPr kumimoji="1" lang="ja-JP" altLang="en-US" sz="2000"/>
              <a:t>が議論中に</a:t>
            </a:r>
            <a:r>
              <a:rPr lang="en-US" altLang="ja-JP" sz="2000" dirty="0"/>
              <a:t>4</a:t>
            </a:r>
            <a:r>
              <a:rPr kumimoji="1" lang="ja-JP" altLang="en-US" sz="2000"/>
              <a:t>回のリアクションによって評価した。</a:t>
            </a:r>
            <a:endParaRPr kumimoji="1" lang="en-US" altLang="ja-JP" sz="2000" dirty="0"/>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1257578-1EF2-984F-9642-1894C5C08168}"/>
                  </a:ext>
                </a:extLst>
              </p:cNvPr>
              <p:cNvSpPr txBox="1"/>
              <p:nvPr/>
            </p:nvSpPr>
            <p:spPr>
              <a:xfrm>
                <a:off x="300217" y="5706805"/>
                <a:ext cx="6970643" cy="830997"/>
              </a:xfrm>
              <a:prstGeom prst="rect">
                <a:avLst/>
              </a:prstGeom>
              <a:noFill/>
            </p:spPr>
            <p:txBody>
              <a:bodyPr wrap="square" rtlCol="0">
                <a:spAutoFit/>
              </a:bodyPr>
              <a:lstStyle/>
              <a:p>
                <a:endParaRPr kumimoji="1" lang="en-US" altLang="ja-JP" sz="2000" dirty="0"/>
              </a:p>
              <a:p>
                <a:r>
                  <a:rPr lang="en-US" altLang="ja-JP" sz="2800" dirty="0"/>
                  <a:t>500</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m:t>
                    </m:r>
                  </m:oMath>
                </a14:m>
                <a:r>
                  <a:rPr kumimoji="1" lang="en-US" altLang="ja-JP" sz="2800" dirty="0"/>
                  <a:t>4=125</a:t>
                </a:r>
                <a:r>
                  <a:rPr kumimoji="1" lang="ja-JP" altLang="en-US" sz="2800"/>
                  <a:t>（ポイント）</a:t>
                </a:r>
                <a:endParaRPr lang="en-US" altLang="ja-JP" sz="2800" dirty="0"/>
              </a:p>
            </p:txBody>
          </p:sp>
        </mc:Choice>
        <mc:Fallback xmlns="">
          <p:sp>
            <p:nvSpPr>
              <p:cNvPr id="40" name="テキスト ボックス 39">
                <a:extLst>
                  <a:ext uri="{FF2B5EF4-FFF2-40B4-BE49-F238E27FC236}">
                    <a16:creationId xmlns:a16="http://schemas.microsoft.com/office/drawing/2014/main" id="{F1257578-1EF2-984F-9642-1894C5C08168}"/>
                  </a:ext>
                </a:extLst>
              </p:cNvPr>
              <p:cNvSpPr txBox="1">
                <a:spLocks noRot="1" noChangeAspect="1" noMove="1" noResize="1" noEditPoints="1" noAdjustHandles="1" noChangeArrowheads="1" noChangeShapeType="1" noTextEdit="1"/>
              </p:cNvSpPr>
              <p:nvPr/>
            </p:nvSpPr>
            <p:spPr>
              <a:xfrm>
                <a:off x="300217" y="5706805"/>
                <a:ext cx="6970643" cy="830997"/>
              </a:xfrm>
              <a:prstGeom prst="rect">
                <a:avLst/>
              </a:prstGeom>
              <a:blipFill>
                <a:blip r:embed="rId4"/>
                <a:stretch>
                  <a:fillRect l="-2004" b="-19403"/>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38D892C2-8ADB-E544-A6C4-E9583343642D}"/>
              </a:ext>
            </a:extLst>
          </p:cNvPr>
          <p:cNvSpPr txBox="1"/>
          <p:nvPr/>
        </p:nvSpPr>
        <p:spPr>
          <a:xfrm>
            <a:off x="5463379" y="2545118"/>
            <a:ext cx="2317942" cy="338554"/>
          </a:xfrm>
          <a:prstGeom prst="rect">
            <a:avLst/>
          </a:prstGeom>
          <a:noFill/>
        </p:spPr>
        <p:txBody>
          <a:bodyPr wrap="square" rtlCol="0">
            <a:spAutoFit/>
          </a:bodyPr>
          <a:lstStyle/>
          <a:p>
            <a:r>
              <a:rPr lang="en-US" altLang="ja-JP" sz="1600" dirty="0"/>
              <a:t>Slack</a:t>
            </a:r>
            <a:r>
              <a:rPr lang="ja-JP" altLang="en-US" sz="1600"/>
              <a:t>でのリアクション</a:t>
            </a:r>
          </a:p>
        </p:txBody>
      </p:sp>
      <p:sp>
        <p:nvSpPr>
          <p:cNvPr id="42" name="テキスト ボックス 41">
            <a:extLst>
              <a:ext uri="{FF2B5EF4-FFF2-40B4-BE49-F238E27FC236}">
                <a16:creationId xmlns:a16="http://schemas.microsoft.com/office/drawing/2014/main" id="{20EFA0D9-A968-4045-816F-C99A5545F640}"/>
              </a:ext>
            </a:extLst>
          </p:cNvPr>
          <p:cNvSpPr txBox="1"/>
          <p:nvPr/>
        </p:nvSpPr>
        <p:spPr>
          <a:xfrm>
            <a:off x="1515382" y="3936952"/>
            <a:ext cx="4504684" cy="338554"/>
          </a:xfrm>
          <a:prstGeom prst="rect">
            <a:avLst/>
          </a:prstGeom>
          <a:noFill/>
        </p:spPr>
        <p:txBody>
          <a:bodyPr wrap="square" rtlCol="0">
            <a:spAutoFit/>
          </a:bodyPr>
          <a:lstStyle/>
          <a:p>
            <a:r>
              <a:rPr lang="ja-JP" altLang="en-US" sz="1600"/>
              <a:t>レベル</a:t>
            </a:r>
            <a:r>
              <a:rPr lang="en-US" altLang="ja-JP" sz="1600" dirty="0"/>
              <a:t>1</a:t>
            </a:r>
            <a:r>
              <a:rPr lang="ja-JP" altLang="en-US" sz="1600"/>
              <a:t>により譲渡できるポイント（例）</a:t>
            </a:r>
          </a:p>
        </p:txBody>
      </p:sp>
      <p:sp>
        <p:nvSpPr>
          <p:cNvPr id="43" name="テキスト ボックス 42">
            <a:extLst>
              <a:ext uri="{FF2B5EF4-FFF2-40B4-BE49-F238E27FC236}">
                <a16:creationId xmlns:a16="http://schemas.microsoft.com/office/drawing/2014/main" id="{AE10CE79-70F2-0E48-BE6B-5F822190A7CC}"/>
              </a:ext>
            </a:extLst>
          </p:cNvPr>
          <p:cNvSpPr txBox="1"/>
          <p:nvPr/>
        </p:nvSpPr>
        <p:spPr>
          <a:xfrm>
            <a:off x="4295999" y="5949828"/>
            <a:ext cx="6970643" cy="707886"/>
          </a:xfrm>
          <a:prstGeom prst="rect">
            <a:avLst/>
          </a:prstGeom>
          <a:noFill/>
        </p:spPr>
        <p:txBody>
          <a:bodyPr wrap="square" rtlCol="0">
            <a:spAutoFit/>
          </a:bodyPr>
          <a:lstStyle/>
          <a:p>
            <a:r>
              <a:rPr lang="en-US" altLang="ja-JP" sz="2000" dirty="0"/>
              <a:t>B</a:t>
            </a:r>
            <a:r>
              <a:rPr lang="ja-JP" altLang="en-US" sz="2000"/>
              <a:t>に</a:t>
            </a:r>
            <a:r>
              <a:rPr lang="en-US" altLang="ja-JP" sz="2000" dirty="0"/>
              <a:t>3</a:t>
            </a:r>
            <a:r>
              <a:rPr lang="ja-JP" altLang="en-US" sz="2000"/>
              <a:t>回リアクション→</a:t>
            </a:r>
            <a:r>
              <a:rPr lang="en-US" altLang="ja-JP" sz="2000" dirty="0"/>
              <a:t>375</a:t>
            </a:r>
            <a:r>
              <a:rPr lang="ja-JP" altLang="en-US" sz="2000"/>
              <a:t>ポイント譲渡</a:t>
            </a:r>
            <a:endParaRPr lang="en-US" altLang="ja-JP" sz="2000" dirty="0"/>
          </a:p>
          <a:p>
            <a:r>
              <a:rPr lang="en-US" altLang="ja-JP" sz="2000" dirty="0"/>
              <a:t>C</a:t>
            </a:r>
            <a:r>
              <a:rPr kumimoji="1" lang="ja-JP" altLang="en-US" sz="2000"/>
              <a:t>に</a:t>
            </a:r>
            <a:r>
              <a:rPr kumimoji="1" lang="en-US" altLang="ja-JP" sz="2000" dirty="0"/>
              <a:t>1</a:t>
            </a:r>
            <a:r>
              <a:rPr kumimoji="1" lang="ja-JP" altLang="en-US" sz="2000"/>
              <a:t>回</a:t>
            </a:r>
            <a:r>
              <a:rPr lang="ja-JP" altLang="en-US" sz="2000"/>
              <a:t>リアクション</a:t>
            </a:r>
            <a:r>
              <a:rPr kumimoji="1" lang="ja-JP" altLang="en-US" sz="2000"/>
              <a:t>→</a:t>
            </a:r>
            <a:r>
              <a:rPr kumimoji="1" lang="en-US" altLang="ja-JP" sz="2000" dirty="0"/>
              <a:t>125</a:t>
            </a:r>
            <a:r>
              <a:rPr kumimoji="1" lang="ja-JP" altLang="en-US" sz="2000"/>
              <a:t>ポイント譲渡</a:t>
            </a:r>
          </a:p>
        </p:txBody>
      </p:sp>
    </p:spTree>
    <p:extLst>
      <p:ext uri="{BB962C8B-B14F-4D97-AF65-F5344CB8AC3E}">
        <p14:creationId xmlns:p14="http://schemas.microsoft.com/office/powerpoint/2010/main" val="229281933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9543</TotalTime>
  <Words>3701</Words>
  <Application>Microsoft Macintosh PowerPoint</Application>
  <PresentationFormat>画面に合わせる (4:3)</PresentationFormat>
  <Paragraphs>423</Paragraphs>
  <Slides>21</Slides>
  <Notes>16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游ゴシック</vt:lpstr>
      <vt:lpstr>游ゴシック Light</vt:lpstr>
      <vt:lpstr>Arial</vt:lpstr>
      <vt:lpstr>Calibri</vt:lpstr>
      <vt:lpstr>Calibri Light</vt:lpstr>
      <vt:lpstr>Cambria Math</vt:lpstr>
      <vt:lpstr>Office テーマ</vt:lpstr>
      <vt:lpstr>二層化ゲーミフィケーションによる議論活性化の試み</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本日の発表の内容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157</cp:revision>
  <cp:lastPrinted>2020-06-17T03:18:00Z</cp:lastPrinted>
  <dcterms:created xsi:type="dcterms:W3CDTF">2020-06-12T10:09:42Z</dcterms:created>
  <dcterms:modified xsi:type="dcterms:W3CDTF">2020-09-25T10:42:25Z</dcterms:modified>
</cp:coreProperties>
</file>